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x-msvide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sldIdLst>
    <p:sldId id="536" r:id="rId2"/>
    <p:sldId id="453" r:id="rId3"/>
    <p:sldId id="454" r:id="rId4"/>
    <p:sldId id="455" r:id="rId5"/>
    <p:sldId id="515" r:id="rId6"/>
    <p:sldId id="456" r:id="rId7"/>
    <p:sldId id="516" r:id="rId8"/>
    <p:sldId id="517" r:id="rId9"/>
    <p:sldId id="519" r:id="rId10"/>
    <p:sldId id="411" r:id="rId11"/>
    <p:sldId id="520" r:id="rId12"/>
    <p:sldId id="521" r:id="rId13"/>
    <p:sldId id="522" r:id="rId14"/>
    <p:sldId id="267" r:id="rId15"/>
    <p:sldId id="523" r:id="rId16"/>
    <p:sldId id="524" r:id="rId17"/>
    <p:sldId id="525" r:id="rId18"/>
    <p:sldId id="282" r:id="rId19"/>
    <p:sldId id="283" r:id="rId20"/>
    <p:sldId id="286" r:id="rId21"/>
    <p:sldId id="287" r:id="rId22"/>
    <p:sldId id="460" r:id="rId23"/>
    <p:sldId id="288" r:id="rId24"/>
    <p:sldId id="289" r:id="rId25"/>
    <p:sldId id="296" r:id="rId26"/>
    <p:sldId id="297" r:id="rId27"/>
    <p:sldId id="526" r:id="rId28"/>
    <p:sldId id="298" r:id="rId29"/>
    <p:sldId id="528" r:id="rId30"/>
    <p:sldId id="529" r:id="rId31"/>
    <p:sldId id="531" r:id="rId32"/>
    <p:sldId id="303" r:id="rId33"/>
    <p:sldId id="533" r:id="rId34"/>
    <p:sldId id="527" r:id="rId35"/>
    <p:sldId id="462" r:id="rId36"/>
    <p:sldId id="463" r:id="rId37"/>
    <p:sldId id="464" r:id="rId38"/>
    <p:sldId id="468" r:id="rId39"/>
    <p:sldId id="470" r:id="rId40"/>
    <p:sldId id="471" r:id="rId41"/>
    <p:sldId id="472" r:id="rId42"/>
    <p:sldId id="473" r:id="rId43"/>
    <p:sldId id="474" r:id="rId44"/>
    <p:sldId id="475" r:id="rId45"/>
    <p:sldId id="476" r:id="rId46"/>
    <p:sldId id="477" r:id="rId47"/>
    <p:sldId id="478" r:id="rId48"/>
    <p:sldId id="479" r:id="rId49"/>
    <p:sldId id="480" r:id="rId50"/>
    <p:sldId id="481" r:id="rId51"/>
    <p:sldId id="482" r:id="rId52"/>
    <p:sldId id="483" r:id="rId53"/>
    <p:sldId id="484" r:id="rId54"/>
    <p:sldId id="485" r:id="rId55"/>
    <p:sldId id="486" r:id="rId56"/>
    <p:sldId id="487" r:id="rId57"/>
    <p:sldId id="488" r:id="rId58"/>
    <p:sldId id="489" r:id="rId59"/>
    <p:sldId id="490" r:id="rId60"/>
    <p:sldId id="491" r:id="rId61"/>
    <p:sldId id="492" r:id="rId62"/>
    <p:sldId id="493" r:id="rId63"/>
    <p:sldId id="494" r:id="rId64"/>
    <p:sldId id="495" r:id="rId65"/>
    <p:sldId id="496" r:id="rId66"/>
    <p:sldId id="497" r:id="rId67"/>
    <p:sldId id="498" r:id="rId68"/>
    <p:sldId id="534" r:id="rId69"/>
    <p:sldId id="535" r:id="rId70"/>
    <p:sldId id="499" r:id="rId71"/>
    <p:sldId id="503" r:id="rId72"/>
    <p:sldId id="508" r:id="rId73"/>
    <p:sldId id="343" r:id="rId74"/>
    <p:sldId id="537" r:id="rId75"/>
    <p:sldId id="345" r:id="rId76"/>
    <p:sldId id="346" r:id="rId77"/>
    <p:sldId id="347" r:id="rId78"/>
    <p:sldId id="549" r:id="rId79"/>
    <p:sldId id="348" r:id="rId80"/>
    <p:sldId id="350" r:id="rId81"/>
    <p:sldId id="539" r:id="rId82"/>
    <p:sldId id="540" r:id="rId83"/>
    <p:sldId id="541" r:id="rId84"/>
    <p:sldId id="542" r:id="rId85"/>
    <p:sldId id="543" r:id="rId86"/>
    <p:sldId id="544" r:id="rId87"/>
    <p:sldId id="545" r:id="rId88"/>
    <p:sldId id="546" r:id="rId89"/>
    <p:sldId id="547" r:id="rId90"/>
    <p:sldId id="397" r:id="rId91"/>
    <p:sldId id="538" r:id="rId92"/>
    <p:sldId id="400" r:id="rId93"/>
    <p:sldId id="396" r:id="rId94"/>
    <p:sldId id="402" r:id="rId95"/>
    <p:sldId id="509" r:id="rId96"/>
    <p:sldId id="510" r:id="rId97"/>
    <p:sldId id="511" r:id="rId98"/>
    <p:sldId id="268" r:id="rId99"/>
    <p:sldId id="551" r:id="rId100"/>
    <p:sldId id="552" r:id="rId101"/>
    <p:sldId id="553" r:id="rId102"/>
    <p:sldId id="383" r:id="rId103"/>
    <p:sldId id="548" r:id="rId104"/>
    <p:sldId id="512" r:id="rId105"/>
    <p:sldId id="513" r:id="rId106"/>
    <p:sldId id="550" r:id="rId107"/>
    <p:sldId id="514" r:id="rId108"/>
    <p:sldId id="385" r:id="rId109"/>
    <p:sldId id="518" r:id="rId110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7" autoAdjust="0"/>
    <p:restoredTop sz="98436" autoAdjust="0"/>
  </p:normalViewPr>
  <p:slideViewPr>
    <p:cSldViewPr>
      <p:cViewPr varScale="1">
        <p:scale>
          <a:sx n="81" d="100"/>
          <a:sy n="81" d="100"/>
        </p:scale>
        <p:origin x="73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wmf"/><Relationship Id="rId1" Type="http://schemas.openxmlformats.org/officeDocument/2006/relationships/image" Target="../media/image219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wmf"/><Relationship Id="rId1" Type="http://schemas.openxmlformats.org/officeDocument/2006/relationships/image" Target="../media/image21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8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wmf"/><Relationship Id="rId1" Type="http://schemas.openxmlformats.org/officeDocument/2006/relationships/image" Target="../media/image219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wmf"/><Relationship Id="rId1" Type="http://schemas.openxmlformats.org/officeDocument/2006/relationships/image" Target="../media/image219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wmf"/><Relationship Id="rId1" Type="http://schemas.openxmlformats.org/officeDocument/2006/relationships/image" Target="../media/image219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wmf"/><Relationship Id="rId1" Type="http://schemas.openxmlformats.org/officeDocument/2006/relationships/image" Target="../media/image219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wmf"/><Relationship Id="rId1" Type="http://schemas.openxmlformats.org/officeDocument/2006/relationships/image" Target="../media/image220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wmf"/><Relationship Id="rId1" Type="http://schemas.openxmlformats.org/officeDocument/2006/relationships/image" Target="../media/image228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wmf"/><Relationship Id="rId1" Type="http://schemas.openxmlformats.org/officeDocument/2006/relationships/image" Target="../media/image23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10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4" Type="http://schemas.openxmlformats.org/officeDocument/2006/relationships/image" Target="../media/image10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wmf"/><Relationship Id="rId1" Type="http://schemas.openxmlformats.org/officeDocument/2006/relationships/image" Target="../media/image17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wmf"/><Relationship Id="rId7" Type="http://schemas.openxmlformats.org/officeDocument/2006/relationships/image" Target="../media/image202.wmf"/><Relationship Id="rId2" Type="http://schemas.openxmlformats.org/officeDocument/2006/relationships/image" Target="../media/image197.wmf"/><Relationship Id="rId1" Type="http://schemas.openxmlformats.org/officeDocument/2006/relationships/image" Target="../media/image196.wmf"/><Relationship Id="rId6" Type="http://schemas.openxmlformats.org/officeDocument/2006/relationships/image" Target="../media/image201.wmf"/><Relationship Id="rId5" Type="http://schemas.openxmlformats.org/officeDocument/2006/relationships/image" Target="../media/image200.wmf"/><Relationship Id="rId4" Type="http://schemas.openxmlformats.org/officeDocument/2006/relationships/image" Target="../media/image19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1"/>
          </a:xfrm>
          <a:prstGeom prst="rect">
            <a:avLst/>
          </a:prstGeom>
        </p:spPr>
        <p:txBody>
          <a:bodyPr vert="horz" lIns="99038" tIns="49520" rIns="99038" bIns="4952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4" y="1"/>
            <a:ext cx="3076363" cy="511731"/>
          </a:xfrm>
          <a:prstGeom prst="rect">
            <a:avLst/>
          </a:prstGeom>
        </p:spPr>
        <p:txBody>
          <a:bodyPr vert="horz" lIns="99038" tIns="49520" rIns="99038" bIns="49520" rtlCol="0"/>
          <a:lstStyle>
            <a:lvl1pPr algn="r">
              <a:defRPr sz="1300"/>
            </a:lvl1pPr>
          </a:lstStyle>
          <a:p>
            <a:fld id="{72E23D15-4B0D-4D54-A2A3-8E7C8C851F09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8" tIns="49520" rIns="99038" bIns="495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38" tIns="49520" rIns="99038" bIns="495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1731"/>
          </a:xfrm>
          <a:prstGeom prst="rect">
            <a:avLst/>
          </a:prstGeom>
        </p:spPr>
        <p:txBody>
          <a:bodyPr vert="horz" lIns="99038" tIns="49520" rIns="99038" bIns="4952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1731"/>
          </a:xfrm>
          <a:prstGeom prst="rect">
            <a:avLst/>
          </a:prstGeom>
        </p:spPr>
        <p:txBody>
          <a:bodyPr vert="horz" lIns="99038" tIns="49520" rIns="99038" bIns="49520" rtlCol="0" anchor="b"/>
          <a:lstStyle>
            <a:lvl1pPr algn="r">
              <a:defRPr sz="1300"/>
            </a:lvl1pPr>
          </a:lstStyle>
          <a:p>
            <a:fld id="{A722A761-0D25-4DAC-858B-D8079A8EB80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02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109713-325C-4C4B-A519-F748C19A5B37}" type="slidenum">
              <a:rPr lang="en-US"/>
              <a:pPr/>
              <a:t>5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E86F70-B7FE-4B74-AE9F-7E162B30EDBE}" type="slidenum">
              <a:rPr lang="en-US"/>
              <a:pPr/>
              <a:t>24</a:t>
            </a:fld>
            <a:endParaRPr lang="en-US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1B081F-1670-4539-9C24-B5719EA75F24}" type="slidenum">
              <a:rPr lang="it-IT"/>
              <a:pPr/>
              <a:t>25</a:t>
            </a:fld>
            <a:endParaRPr lang="it-IT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A780E4-0ADC-4BD4-8873-DE63B297D728}" type="slidenum">
              <a:rPr lang="it-IT"/>
              <a:pPr/>
              <a:t>26</a:t>
            </a:fld>
            <a:endParaRPr lang="it-IT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109713-325C-4C4B-A519-F748C19A5B37}" type="slidenum">
              <a:rPr lang="en-US"/>
              <a:pPr/>
              <a:t>27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1971F8-AB2A-41F1-85A6-A32C7F2153B5}" type="slidenum">
              <a:rPr lang="it-IT"/>
              <a:pPr/>
              <a:t>28</a:t>
            </a:fld>
            <a:endParaRPr lang="it-IT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9ABECE-54D1-420A-A9C3-F48DCE12FC90}" type="slidenum">
              <a:rPr lang="it-IT"/>
              <a:pPr/>
              <a:t>29</a:t>
            </a:fld>
            <a:endParaRPr lang="it-IT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09F4EA-6878-4361-A8D7-A03DA4B9B23F}" type="slidenum">
              <a:rPr lang="it-IT"/>
              <a:pPr/>
              <a:t>30</a:t>
            </a:fld>
            <a:endParaRPr lang="it-IT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46DF6A-8125-4D81-9A7C-6E12147FDFA5}" type="slidenum">
              <a:rPr lang="it-IT"/>
              <a:pPr/>
              <a:t>31</a:t>
            </a:fld>
            <a:endParaRPr lang="it-IT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DC680D-D94F-465A-A1BA-406BEC3478D2}" type="slidenum">
              <a:rPr lang="it-IT"/>
              <a:pPr/>
              <a:t>32</a:t>
            </a:fld>
            <a:endParaRPr lang="it-IT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109713-325C-4C4B-A519-F748C19A5B37}" type="slidenum">
              <a:rPr lang="en-US"/>
              <a:pPr/>
              <a:t>33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2A761-0D25-4DAC-858B-D8079A8EB8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412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9E2F00-9B3B-43BF-870E-713F22284FD8}" type="slidenum">
              <a:rPr lang="en-US"/>
              <a:pPr/>
              <a:t>34</a:t>
            </a:fld>
            <a:endParaRPr lang="en-US"/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2A761-0D25-4DAC-858B-D8079A8EB80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058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229BD-411B-433B-B833-8DC56E07E5AE}" type="slidenum">
              <a:rPr lang="en-US"/>
              <a:pPr/>
              <a:t>37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2E4137-58C0-486C-86E1-856273E5898E}" type="slidenum">
              <a:rPr lang="it-IT"/>
              <a:pPr/>
              <a:t>39</a:t>
            </a:fld>
            <a:endParaRPr lang="it-IT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259BED-C4BB-4A89-8E1F-4F4DAD114D0D}" type="slidenum">
              <a:rPr lang="en-US"/>
              <a:pPr/>
              <a:t>40</a:t>
            </a:fld>
            <a:endParaRPr lang="en-US"/>
          </a:p>
        </p:txBody>
      </p:sp>
      <p:sp>
        <p:nvSpPr>
          <p:cNvPr id="47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70EE2B-DA12-4555-8C11-3E87D32E51D6}" type="slidenum">
              <a:rPr lang="en-US"/>
              <a:pPr/>
              <a:t>41</a:t>
            </a:fld>
            <a:endParaRPr lang="en-US"/>
          </a:p>
        </p:txBody>
      </p:sp>
      <p:sp>
        <p:nvSpPr>
          <p:cNvPr id="47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67EA8D-5697-4FF6-A319-BD4CB5186913}" type="slidenum">
              <a:rPr lang="en-US"/>
              <a:pPr/>
              <a:t>43</a:t>
            </a:fld>
            <a:endParaRPr lang="en-US"/>
          </a:p>
        </p:txBody>
      </p:sp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18DAF1-2505-4385-85E0-602D2D4202C3}" type="slidenum">
              <a:rPr lang="en-US"/>
              <a:pPr/>
              <a:t>44</a:t>
            </a:fld>
            <a:endParaRPr lang="en-US"/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C5E751-3EF5-4203-9EB9-DF451F090973}" type="slidenum">
              <a:rPr lang="en-US"/>
              <a:pPr/>
              <a:t>45</a:t>
            </a:fld>
            <a:endParaRPr lang="en-US"/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CBB90F-0AAB-46C3-9B7F-9C876A9EE864}" type="slidenum">
              <a:rPr lang="en-US"/>
              <a:pPr/>
              <a:t>46</a:t>
            </a:fld>
            <a:endParaRPr lang="en-US"/>
          </a:p>
        </p:txBody>
      </p:sp>
      <p:sp>
        <p:nvSpPr>
          <p:cNvPr id="48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A5FDF3-D254-498E-9F4C-34F7E71DE415}" type="slidenum">
              <a:rPr lang="en-US"/>
              <a:pPr/>
              <a:t>7</a:t>
            </a:fld>
            <a:endParaRPr lang="en-US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468A42-833C-4B2F-A681-2A0FF0387CC2}" type="slidenum">
              <a:rPr lang="en-US"/>
              <a:pPr/>
              <a:t>47</a:t>
            </a:fld>
            <a:endParaRPr lang="en-US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F6D2CD-DBE8-4BE5-8174-8F95868F79FC}" type="slidenum">
              <a:rPr lang="en-US"/>
              <a:pPr/>
              <a:t>48</a:t>
            </a:fld>
            <a:endParaRPr lang="en-US"/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43AB8A-ADB4-45CF-B0E1-B7B43E304B02}" type="slidenum">
              <a:rPr lang="en-US"/>
              <a:pPr/>
              <a:t>49</a:t>
            </a:fld>
            <a:endParaRPr lang="en-US"/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B462E2-B696-4AE0-A782-1DC8C33FE5EB}" type="slidenum">
              <a:rPr lang="en-US"/>
              <a:pPr/>
              <a:t>50</a:t>
            </a:fld>
            <a:endParaRPr lang="en-US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FB00B1-2AB4-4E10-A289-5D0AA730A889}" type="slidenum">
              <a:rPr lang="en-US"/>
              <a:pPr/>
              <a:t>51</a:t>
            </a:fld>
            <a:endParaRPr lang="en-US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2CEE99-BE13-4B8F-AAC3-5B8C429E2CBA}" type="slidenum">
              <a:rPr lang="en-US"/>
              <a:pPr/>
              <a:t>52</a:t>
            </a:fld>
            <a:endParaRPr lang="en-US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A6B368-015C-4FB2-8485-A21523841568}" type="slidenum">
              <a:rPr lang="en-US"/>
              <a:pPr/>
              <a:t>53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465702-D0BC-4799-B3AA-08897AECCF3E}" type="slidenum">
              <a:rPr lang="en-US"/>
              <a:pPr/>
              <a:t>54</a:t>
            </a:fld>
            <a:endParaRPr lang="en-US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AA4DB2-14C0-4FE2-8A56-CE3C7B7D90C0}" type="slidenum">
              <a:rPr lang="en-US"/>
              <a:pPr/>
              <a:t>55</a:t>
            </a:fld>
            <a:endParaRPr lang="en-US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AA4DB2-14C0-4FE2-8A56-CE3C7B7D90C0}" type="slidenum">
              <a:rPr lang="en-US"/>
              <a:pPr/>
              <a:t>56</a:t>
            </a:fld>
            <a:endParaRPr lang="en-US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109713-325C-4C4B-A519-F748C19A5B37}" type="slidenum">
              <a:rPr lang="en-US"/>
              <a:pPr/>
              <a:t>17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E4C291-93A8-4A88-871E-45545613BF40}" type="slidenum">
              <a:rPr lang="en-US"/>
              <a:pPr/>
              <a:t>57</a:t>
            </a:fld>
            <a:endParaRPr lang="en-US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AF4AD1-37ED-481F-88F7-E69ACF0C6F48}" type="slidenum">
              <a:rPr lang="en-US"/>
              <a:pPr/>
              <a:t>58</a:t>
            </a:fld>
            <a:endParaRPr lang="en-US"/>
          </a:p>
        </p:txBody>
      </p:sp>
      <p:sp>
        <p:nvSpPr>
          <p:cNvPr id="50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79713E-EE16-40B2-A387-03EEF0CA91AB}" type="slidenum">
              <a:rPr lang="en-US"/>
              <a:pPr/>
              <a:t>59</a:t>
            </a:fld>
            <a:endParaRPr lang="en-US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3C8919-7965-4028-AA11-7696454ACD36}" type="slidenum">
              <a:rPr lang="en-US"/>
              <a:pPr/>
              <a:t>60</a:t>
            </a:fld>
            <a:endParaRPr lang="en-US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9379D2-6DD8-4879-9DA7-80919C67571D}" type="slidenum">
              <a:rPr lang="en-US"/>
              <a:pPr/>
              <a:t>61</a:t>
            </a:fld>
            <a:endParaRPr lang="en-US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AB6901-1BF8-45ED-9D96-19B84521FC92}" type="slidenum">
              <a:rPr lang="en-US"/>
              <a:pPr/>
              <a:t>62</a:t>
            </a:fld>
            <a:endParaRPr lang="en-US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0AFEF7-31A6-400D-85E6-4CA8C4B3DB34}" type="slidenum">
              <a:rPr lang="en-US"/>
              <a:pPr/>
              <a:t>63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495FBB-FB78-4A2B-B1B3-2DD5E1FFF34B}" type="slidenum">
              <a:rPr lang="en-US"/>
              <a:pPr/>
              <a:t>64</a:t>
            </a:fld>
            <a:endParaRPr 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C29E2C-7B7B-48FA-9D50-8043F7D255AF}" type="slidenum">
              <a:rPr lang="en-US"/>
              <a:pPr/>
              <a:t>65</a:t>
            </a:fld>
            <a:endParaRPr lang="en-US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3226AB-9FC9-4FF3-B0B5-42ACB697F366}" type="slidenum">
              <a:rPr lang="en-US"/>
              <a:pPr/>
              <a:t>66</a:t>
            </a:fld>
            <a:endParaRPr lang="en-US"/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1083615" indent="-40588424"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95190" eaLnBrk="0" fontAlgn="base" hangingPunct="0">
              <a:spcBef>
                <a:spcPct val="0"/>
              </a:spcBef>
              <a:spcAft>
                <a:spcPct val="0"/>
              </a:spcAft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90381" eaLnBrk="0" fontAlgn="base" hangingPunct="0">
              <a:spcBef>
                <a:spcPct val="0"/>
              </a:spcBef>
              <a:spcAft>
                <a:spcPct val="0"/>
              </a:spcAft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485571" eaLnBrk="0" fontAlgn="base" hangingPunct="0">
              <a:spcBef>
                <a:spcPct val="0"/>
              </a:spcBef>
              <a:spcAft>
                <a:spcPct val="0"/>
              </a:spcAft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980761" eaLnBrk="0" fontAlgn="base" hangingPunct="0">
              <a:spcBef>
                <a:spcPct val="0"/>
              </a:spcBef>
              <a:spcAft>
                <a:spcPct val="0"/>
              </a:spcAft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571E30B-3971-4B59-B913-DF1105D83CF8}" type="slidenum">
              <a:rPr lang="en-US" sz="1300"/>
              <a:pPr/>
              <a:t>18</a:t>
            </a:fld>
            <a:endParaRPr lang="en-US" sz="13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8C9F12-B255-40F9-A2CD-9CCCA7B6E4EE}" type="slidenum">
              <a:rPr lang="en-US"/>
              <a:pPr/>
              <a:t>67</a:t>
            </a:fld>
            <a:endParaRPr lang="en-US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53F2D-B865-443A-A399-BCCF7BAF3FFF}" type="slidenum">
              <a:rPr lang="en-US"/>
              <a:pPr/>
              <a:t>72</a:t>
            </a:fld>
            <a:endParaRPr lang="en-US"/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B26144-0B0A-4DCC-BE55-36C6BE7ACB55}" type="slidenum">
              <a:rPr lang="en-US"/>
              <a:pPr/>
              <a:t>73</a:t>
            </a:fld>
            <a:endParaRPr lang="en-US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A6AE8-6743-42BA-A32C-A1E07E611B5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458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01CF29-5E9E-476D-AD08-92C39ACA4152}" type="slidenum">
              <a:rPr lang="en-US"/>
              <a:pPr/>
              <a:t>75</a:t>
            </a:fld>
            <a:endParaRPr lang="en-US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58878C-69FA-4D40-8794-4CA09B2E2BF9}" type="slidenum">
              <a:rPr lang="en-US"/>
              <a:pPr/>
              <a:t>76</a:t>
            </a:fld>
            <a:endParaRPr lang="en-US"/>
          </a:p>
        </p:txBody>
      </p:sp>
      <p:sp>
        <p:nvSpPr>
          <p:cNvPr id="46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64EB4C-032C-486F-ADA6-50A14F1953A4}" type="slidenum">
              <a:rPr lang="en-US"/>
              <a:pPr/>
              <a:t>77</a:t>
            </a:fld>
            <a:endParaRPr lang="en-US"/>
          </a:p>
        </p:txBody>
      </p:sp>
      <p:sp>
        <p:nvSpPr>
          <p:cNvPr id="47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0CB734-2B2F-46F3-9329-F0F55FA485B4}" type="slidenum">
              <a:rPr lang="en-US"/>
              <a:pPr/>
              <a:t>78</a:t>
            </a:fld>
            <a:endParaRPr lang="en-US"/>
          </a:p>
        </p:txBody>
      </p:sp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8978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DBC801-B65A-48D5-8A89-7CC9FBEAA7B7}" type="slidenum">
              <a:rPr lang="en-US"/>
              <a:pPr/>
              <a:t>79</a:t>
            </a:fld>
            <a:endParaRPr lang="en-US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5" y="4861441"/>
            <a:ext cx="5206153" cy="460557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07727B-822D-4B00-9108-592090D0292F}" type="slidenum">
              <a:rPr lang="en-US"/>
              <a:pPr/>
              <a:t>80</a:t>
            </a:fld>
            <a:endParaRPr lang="en-US"/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892175"/>
            <a:ext cx="4783138" cy="3589338"/>
          </a:xfrm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5" y="4861441"/>
            <a:ext cx="5206153" cy="4605576"/>
          </a:xfrm>
        </p:spPr>
        <p:txBody>
          <a:bodyPr/>
          <a:lstStyle/>
          <a:p>
            <a:pPr defTabSz="954273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1083615" indent="-40588424"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95190" eaLnBrk="0" fontAlgn="base" hangingPunct="0">
              <a:spcBef>
                <a:spcPct val="0"/>
              </a:spcBef>
              <a:spcAft>
                <a:spcPct val="0"/>
              </a:spcAft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90381" eaLnBrk="0" fontAlgn="base" hangingPunct="0">
              <a:spcBef>
                <a:spcPct val="0"/>
              </a:spcBef>
              <a:spcAft>
                <a:spcPct val="0"/>
              </a:spcAft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485571" eaLnBrk="0" fontAlgn="base" hangingPunct="0">
              <a:spcBef>
                <a:spcPct val="0"/>
              </a:spcBef>
              <a:spcAft>
                <a:spcPct val="0"/>
              </a:spcAft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980761" eaLnBrk="0" fontAlgn="base" hangingPunct="0">
              <a:spcBef>
                <a:spcPct val="0"/>
              </a:spcBef>
              <a:spcAft>
                <a:spcPct val="0"/>
              </a:spcAft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A2E3FE1-15B5-48D5-A606-12B5FE55AAB2}" type="slidenum">
              <a:rPr lang="en-US" sz="1300"/>
              <a:pPr/>
              <a:t>19</a:t>
            </a:fld>
            <a:endParaRPr lang="en-US" sz="13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A1DE2C-4E2A-4609-9021-C707394E5DB8}" type="slidenum">
              <a:rPr lang="en-US"/>
              <a:pPr/>
              <a:t>81</a:t>
            </a:fld>
            <a:endParaRPr lang="en-US"/>
          </a:p>
        </p:txBody>
      </p:sp>
      <p:sp>
        <p:nvSpPr>
          <p:cNvPr id="44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5752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A54A8D-B77C-4349-B39B-4E08F7AB7C75}" type="slidenum">
              <a:rPr lang="en-US"/>
              <a:pPr/>
              <a:t>82</a:t>
            </a:fld>
            <a:endParaRPr lang="en-US"/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9562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96231A-734E-4E68-B50A-CB54AB80ABBF}" type="slidenum">
              <a:rPr lang="en-US"/>
              <a:pPr/>
              <a:t>83</a:t>
            </a:fld>
            <a:endParaRPr lang="en-US"/>
          </a:p>
        </p:txBody>
      </p:sp>
      <p:sp>
        <p:nvSpPr>
          <p:cNvPr id="44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108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EB36A0-F466-449B-8289-B6B95ED7205D}" type="slidenum">
              <a:rPr lang="en-US"/>
              <a:pPr/>
              <a:t>84</a:t>
            </a:fld>
            <a:endParaRPr lang="en-US"/>
          </a:p>
        </p:txBody>
      </p:sp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8214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0CB7D9-FAFF-4DC2-9BA4-2534337C8441}" type="slidenum">
              <a:rPr lang="en-US"/>
              <a:pPr/>
              <a:t>85</a:t>
            </a:fld>
            <a:endParaRPr lang="en-US"/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568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D2835A-393C-44AA-9D62-415DE88FB1AE}" type="slidenum">
              <a:rPr lang="en-US"/>
              <a:pPr/>
              <a:t>86</a:t>
            </a:fld>
            <a:endParaRPr lang="en-US"/>
          </a:p>
        </p:txBody>
      </p:sp>
      <p:sp>
        <p:nvSpPr>
          <p:cNvPr id="45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3416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4B8C3-1390-419C-82D0-380C18AB0C23}" type="slidenum">
              <a:rPr lang="en-US"/>
              <a:pPr/>
              <a:t>87</a:t>
            </a:fld>
            <a:endParaRPr lang="en-US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14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488C2D-EAAF-4FA8-8536-3E36423B32ED}" type="slidenum">
              <a:rPr lang="en-US"/>
              <a:pPr/>
              <a:t>88</a:t>
            </a:fld>
            <a:endParaRPr lang="en-US"/>
          </a:p>
        </p:txBody>
      </p:sp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142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1083615" indent="-40588424"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95190" eaLnBrk="0" fontAlgn="base" hangingPunct="0">
              <a:spcBef>
                <a:spcPct val="0"/>
              </a:spcBef>
              <a:spcAft>
                <a:spcPct val="0"/>
              </a:spcAft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90381" eaLnBrk="0" fontAlgn="base" hangingPunct="0">
              <a:spcBef>
                <a:spcPct val="0"/>
              </a:spcBef>
              <a:spcAft>
                <a:spcPct val="0"/>
              </a:spcAft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485571" eaLnBrk="0" fontAlgn="base" hangingPunct="0">
              <a:spcBef>
                <a:spcPct val="0"/>
              </a:spcBef>
              <a:spcAft>
                <a:spcPct val="0"/>
              </a:spcAft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980761" eaLnBrk="0" fontAlgn="base" hangingPunct="0">
              <a:spcBef>
                <a:spcPct val="0"/>
              </a:spcBef>
              <a:spcAft>
                <a:spcPct val="0"/>
              </a:spcAft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964E019-1AF3-4EF5-A66B-97EAC69DADC3}" type="slidenum">
              <a:rPr lang="en-US" sz="1300"/>
              <a:pPr/>
              <a:t>90</a:t>
            </a:fld>
            <a:endParaRPr lang="en-US" sz="130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4B62E-B473-4BE8-98C2-095C94AB577C}" type="slidenum">
              <a:rPr kumimoji="0" lang="en-US" sz="1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48455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1083615" indent="-40588424"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95190" eaLnBrk="0" fontAlgn="base" hangingPunct="0">
              <a:spcBef>
                <a:spcPct val="0"/>
              </a:spcBef>
              <a:spcAft>
                <a:spcPct val="0"/>
              </a:spcAft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90381" eaLnBrk="0" fontAlgn="base" hangingPunct="0">
              <a:spcBef>
                <a:spcPct val="0"/>
              </a:spcBef>
              <a:spcAft>
                <a:spcPct val="0"/>
              </a:spcAft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485571" eaLnBrk="0" fontAlgn="base" hangingPunct="0">
              <a:spcBef>
                <a:spcPct val="0"/>
              </a:spcBef>
              <a:spcAft>
                <a:spcPct val="0"/>
              </a:spcAft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980761" eaLnBrk="0" fontAlgn="base" hangingPunct="0">
              <a:spcBef>
                <a:spcPct val="0"/>
              </a:spcBef>
              <a:spcAft>
                <a:spcPct val="0"/>
              </a:spcAft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692369C-354D-458C-B975-CC1F747AEE87}" type="slidenum">
              <a:rPr lang="en-US" sz="1300"/>
              <a:pPr/>
              <a:t>20</a:t>
            </a:fld>
            <a:endParaRPr lang="en-US" sz="13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1083615" indent="-40588424"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95190" eaLnBrk="0" fontAlgn="base" hangingPunct="0">
              <a:spcBef>
                <a:spcPct val="0"/>
              </a:spcBef>
              <a:spcAft>
                <a:spcPct val="0"/>
              </a:spcAft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90381" eaLnBrk="0" fontAlgn="base" hangingPunct="0">
              <a:spcBef>
                <a:spcPct val="0"/>
              </a:spcBef>
              <a:spcAft>
                <a:spcPct val="0"/>
              </a:spcAft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485571" eaLnBrk="0" fontAlgn="base" hangingPunct="0">
              <a:spcBef>
                <a:spcPct val="0"/>
              </a:spcBef>
              <a:spcAft>
                <a:spcPct val="0"/>
              </a:spcAft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980761" eaLnBrk="0" fontAlgn="base" hangingPunct="0">
              <a:spcBef>
                <a:spcPct val="0"/>
              </a:spcBef>
              <a:spcAft>
                <a:spcPct val="0"/>
              </a:spcAft>
              <a:defRPr sz="26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93F5F4A-B05D-4E6F-A4C4-086DEF64CA6F}" type="slidenum">
              <a:rPr lang="en-US" sz="1300"/>
              <a:pPr/>
              <a:t>92</a:t>
            </a:fld>
            <a:endParaRPr lang="en-US" sz="130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EB9965-5719-41BC-9C73-A61EB3F8EF86}" type="slidenum">
              <a:rPr lang="en-US"/>
              <a:pPr/>
              <a:t>93</a:t>
            </a:fld>
            <a:endParaRPr lang="en-US"/>
          </a:p>
        </p:txBody>
      </p:sp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41083615" indent="-40588424">
              <a:defRPr sz="2600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600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600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600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95190" eaLnBrk="0" fontAlgn="base" hangingPunct="0">
              <a:spcBef>
                <a:spcPct val="0"/>
              </a:spcBef>
              <a:spcAft>
                <a:spcPct val="0"/>
              </a:spcAft>
              <a:defRPr sz="2600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90381" eaLnBrk="0" fontAlgn="base" hangingPunct="0">
              <a:spcBef>
                <a:spcPct val="0"/>
              </a:spcBef>
              <a:spcAft>
                <a:spcPct val="0"/>
              </a:spcAft>
              <a:defRPr sz="2600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485571" eaLnBrk="0" fontAlgn="base" hangingPunct="0">
              <a:spcBef>
                <a:spcPct val="0"/>
              </a:spcBef>
              <a:spcAft>
                <a:spcPct val="0"/>
              </a:spcAft>
              <a:defRPr sz="2600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980761" eaLnBrk="0" fontAlgn="base" hangingPunct="0">
              <a:spcBef>
                <a:spcPct val="0"/>
              </a:spcBef>
              <a:spcAft>
                <a:spcPct val="0"/>
              </a:spcAft>
              <a:defRPr sz="2600" baseline="-25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597D14D4-F64A-44F6-ACE5-CAB45EE357A6}" type="slidenum">
              <a:rPr lang="en-US" sz="1300"/>
              <a:pPr/>
              <a:t>108</a:t>
            </a:fld>
            <a:endParaRPr lang="en-US" sz="130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BDE9AD-8754-4B40-9BB5-DCE70344B124}" type="slidenum">
              <a:rPr lang="en-US"/>
              <a:pPr/>
              <a:t>21</a:t>
            </a:fld>
            <a:endParaRPr lang="en-US"/>
          </a:p>
        </p:txBody>
      </p:sp>
      <p:sp>
        <p:nvSpPr>
          <p:cNvPr id="36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928B0D-8423-4CFD-A5A7-0D905557D488}" type="slidenum">
              <a:rPr lang="en-US"/>
              <a:pPr/>
              <a:t>23</a:t>
            </a:fld>
            <a:endParaRPr lang="en-US"/>
          </a:p>
        </p:txBody>
      </p:sp>
      <p:sp>
        <p:nvSpPr>
          <p:cNvPr id="36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5500-B22E-42FE-ACF8-FFC47516944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ED6F-7AE6-4D2B-B54E-794FD05E3D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27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5500-B22E-42FE-ACF8-FFC47516944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ED6F-7AE6-4D2B-B54E-794FD05E3D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98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5500-B22E-42FE-ACF8-FFC47516944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ED6F-7AE6-4D2B-B54E-794FD05E3D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59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5500-B22E-42FE-ACF8-FFC47516944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ED6F-7AE6-4D2B-B54E-794FD05E3D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67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5500-B22E-42FE-ACF8-FFC47516944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ED6F-7AE6-4D2B-B54E-794FD05E3D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9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5500-B22E-42FE-ACF8-FFC47516944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ED6F-7AE6-4D2B-B54E-794FD05E3D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26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5500-B22E-42FE-ACF8-FFC47516944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ED6F-7AE6-4D2B-B54E-794FD05E3D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29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5500-B22E-42FE-ACF8-FFC47516944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ED6F-7AE6-4D2B-B54E-794FD05E3D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6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5500-B22E-42FE-ACF8-FFC47516944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ED6F-7AE6-4D2B-B54E-794FD05E3D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23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5500-B22E-42FE-ACF8-FFC47516944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ED6F-7AE6-4D2B-B54E-794FD05E3D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93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5500-B22E-42FE-ACF8-FFC47516944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ED6F-7AE6-4D2B-B54E-794FD05E3D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17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95500-B22E-42FE-ACF8-FFC47516944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0ED6F-7AE6-4D2B-B54E-794FD05E3D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2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0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5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1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jpeg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://cdsweb.cern.ch/record/235242?ln=it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0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g"/><Relationship Id="rId10" Type="http://schemas.openxmlformats.org/officeDocument/2006/relationships/image" Target="../media/image36.jpeg"/><Relationship Id="rId4" Type="http://schemas.openxmlformats.org/officeDocument/2006/relationships/image" Target="../media/image38.png"/><Relationship Id="rId9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gif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90.jpeg"/><Relationship Id="rId4" Type="http://schemas.openxmlformats.org/officeDocument/2006/relationships/image" Target="../media/image8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0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g"/><Relationship Id="rId10" Type="http://schemas.openxmlformats.org/officeDocument/2006/relationships/image" Target="../media/image36.jpeg"/><Relationship Id="rId4" Type="http://schemas.openxmlformats.org/officeDocument/2006/relationships/image" Target="../media/image38.png"/><Relationship Id="rId9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5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gif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9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97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99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9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9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102.wmf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00.wm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101.wmf"/><Relationship Id="rId5" Type="http://schemas.openxmlformats.org/officeDocument/2006/relationships/image" Target="../media/image99.wmf"/><Relationship Id="rId15" Type="http://schemas.openxmlformats.org/officeDocument/2006/relationships/oleObject" Target="../embeddings/oleObject9.bin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3.bin"/><Relationship Id="rId14" Type="http://schemas.openxmlformats.org/officeDocument/2006/relationships/oleObject" Target="../embeddings/oleObject8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0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g"/><Relationship Id="rId10" Type="http://schemas.openxmlformats.org/officeDocument/2006/relationships/image" Target="../media/image36.jpeg"/><Relationship Id="rId4" Type="http://schemas.openxmlformats.org/officeDocument/2006/relationships/image" Target="../media/image38.png"/><Relationship Id="rId9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pn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2.gif"/><Relationship Id="rId4" Type="http://schemas.openxmlformats.org/officeDocument/2006/relationships/image" Target="../media/image105.png"/><Relationship Id="rId9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jpe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11" Type="http://schemas.openxmlformats.org/officeDocument/2006/relationships/image" Target="../media/image121.png"/><Relationship Id="rId5" Type="http://schemas.openxmlformats.org/officeDocument/2006/relationships/image" Target="../media/image115.jpeg"/><Relationship Id="rId10" Type="http://schemas.openxmlformats.org/officeDocument/2006/relationships/image" Target="../media/image120.png"/><Relationship Id="rId4" Type="http://schemas.openxmlformats.org/officeDocument/2006/relationships/image" Target="../media/image114.jpeg"/><Relationship Id="rId9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gif"/><Relationship Id="rId10" Type="http://schemas.openxmlformats.org/officeDocument/2006/relationships/image" Target="../media/image130.jpeg"/><Relationship Id="rId4" Type="http://schemas.openxmlformats.org/officeDocument/2006/relationships/image" Target="../media/image124.jpeg"/><Relationship Id="rId9" Type="http://schemas.openxmlformats.org/officeDocument/2006/relationships/image" Target="../media/image129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2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1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32.png"/><Relationship Id="rId9" Type="http://schemas.openxmlformats.org/officeDocument/2006/relationships/image" Target="../media/image1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21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openxmlformats.org/officeDocument/2006/relationships/image" Target="../media/image1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g"/><Relationship Id="rId9" Type="http://schemas.openxmlformats.org/officeDocument/2006/relationships/image" Target="../media/image3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png"/><Relationship Id="rId4" Type="http://schemas.openxmlformats.org/officeDocument/2006/relationships/image" Target="../media/image151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gif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172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1.jpeg"/><Relationship Id="rId11" Type="http://schemas.openxmlformats.org/officeDocument/2006/relationships/image" Target="../media/image168.wmf"/><Relationship Id="rId5" Type="http://schemas.openxmlformats.org/officeDocument/2006/relationships/image" Target="../media/image170.png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169.jpeg"/><Relationship Id="rId9" Type="http://schemas.openxmlformats.org/officeDocument/2006/relationships/image" Target="../media/image17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7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178.png"/><Relationship Id="rId7" Type="http://schemas.openxmlformats.org/officeDocument/2006/relationships/image" Target="../media/image18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76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79.png"/><Relationship Id="rId9" Type="http://schemas.openxmlformats.org/officeDocument/2006/relationships/image" Target="../media/image17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wmf"/><Relationship Id="rId4" Type="http://schemas.openxmlformats.org/officeDocument/2006/relationships/image" Target="../media/image4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7" Type="http://schemas.openxmlformats.org/officeDocument/2006/relationships/image" Target="../media/image191.jpeg"/><Relationship Id="rId2" Type="http://schemas.openxmlformats.org/officeDocument/2006/relationships/image" Target="../media/image18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5.wmf"/><Relationship Id="rId4" Type="http://schemas.openxmlformats.org/officeDocument/2006/relationships/image" Target="../media/image194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200.wmf"/><Relationship Id="rId18" Type="http://schemas.openxmlformats.org/officeDocument/2006/relationships/image" Target="../media/image201.wmf"/><Relationship Id="rId3" Type="http://schemas.openxmlformats.org/officeDocument/2006/relationships/notesSlide" Target="../notesSlides/notesSlide54.xml"/><Relationship Id="rId21" Type="http://schemas.openxmlformats.org/officeDocument/2006/relationships/oleObject" Target="../embeddings/oleObject31.bin"/><Relationship Id="rId7" Type="http://schemas.openxmlformats.org/officeDocument/2006/relationships/image" Target="../media/image197.wmf"/><Relationship Id="rId12" Type="http://schemas.openxmlformats.org/officeDocument/2006/relationships/oleObject" Target="../embeddings/oleObject24.bin"/><Relationship Id="rId17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7.bin"/><Relationship Id="rId20" Type="http://schemas.openxmlformats.org/officeDocument/2006/relationships/oleObject" Target="../embeddings/oleObject30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199.wmf"/><Relationship Id="rId5" Type="http://schemas.openxmlformats.org/officeDocument/2006/relationships/image" Target="../media/image196.wmf"/><Relationship Id="rId15" Type="http://schemas.openxmlformats.org/officeDocument/2006/relationships/oleObject" Target="../embeddings/oleObject26.bin"/><Relationship Id="rId23" Type="http://schemas.openxmlformats.org/officeDocument/2006/relationships/image" Target="../media/image202.wmf"/><Relationship Id="rId10" Type="http://schemas.openxmlformats.org/officeDocument/2006/relationships/oleObject" Target="../embeddings/oleObject23.bin"/><Relationship Id="rId19" Type="http://schemas.openxmlformats.org/officeDocument/2006/relationships/oleObject" Target="../embeddings/oleObject29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198.wmf"/><Relationship Id="rId14" Type="http://schemas.openxmlformats.org/officeDocument/2006/relationships/oleObject" Target="../embeddings/oleObject25.bin"/><Relationship Id="rId22" Type="http://schemas.openxmlformats.org/officeDocument/2006/relationships/oleObject" Target="../embeddings/oleObject32.bin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wmf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7" Type="http://schemas.openxmlformats.org/officeDocument/2006/relationships/image" Target="../media/image21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png"/><Relationship Id="rId5" Type="http://schemas.openxmlformats.org/officeDocument/2006/relationships/image" Target="../media/image213.jpeg"/><Relationship Id="rId4" Type="http://schemas.openxmlformats.org/officeDocument/2006/relationships/image" Target="../media/image21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18.wmf"/><Relationship Id="rId4" Type="http://schemas.openxmlformats.org/officeDocument/2006/relationships/oleObject" Target="../embeddings/oleObject33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7" Type="http://schemas.openxmlformats.org/officeDocument/2006/relationships/image" Target="../media/image2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219.wmf"/><Relationship Id="rId4" Type="http://schemas.openxmlformats.org/officeDocument/2006/relationships/oleObject" Target="../embeddings/oleObject34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2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219.wmf"/><Relationship Id="rId4" Type="http://schemas.openxmlformats.org/officeDocument/2006/relationships/oleObject" Target="../embeddings/oleObject36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18.wmf"/><Relationship Id="rId4" Type="http://schemas.openxmlformats.org/officeDocument/2006/relationships/oleObject" Target="../embeddings/oleObject38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2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219.wmf"/><Relationship Id="rId4" Type="http://schemas.openxmlformats.org/officeDocument/2006/relationships/oleObject" Target="../embeddings/oleObject39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2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219.wmf"/><Relationship Id="rId4" Type="http://schemas.openxmlformats.org/officeDocument/2006/relationships/oleObject" Target="../embeddings/oleObject41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7" Type="http://schemas.openxmlformats.org/officeDocument/2006/relationships/image" Target="../media/image2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4.bin"/><Relationship Id="rId5" Type="http://schemas.openxmlformats.org/officeDocument/2006/relationships/image" Target="../media/image219.wmf"/><Relationship Id="rId4" Type="http://schemas.openxmlformats.org/officeDocument/2006/relationships/oleObject" Target="../embeddings/oleObject43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7" Type="http://schemas.openxmlformats.org/officeDocument/2006/relationships/image" Target="../media/image2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219.wmf"/><Relationship Id="rId4" Type="http://schemas.openxmlformats.org/officeDocument/2006/relationships/oleObject" Target="../embeddings/oleObject45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21.w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22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3" Type="http://schemas.openxmlformats.org/officeDocument/2006/relationships/notesSlide" Target="../notesSlides/notesSlide71.xml"/><Relationship Id="rId7" Type="http://schemas.openxmlformats.org/officeDocument/2006/relationships/image" Target="../media/image23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31.png"/><Relationship Id="rId11" Type="http://schemas.openxmlformats.org/officeDocument/2006/relationships/image" Target="../media/image219.wmf"/><Relationship Id="rId5" Type="http://schemas.openxmlformats.org/officeDocument/2006/relationships/image" Target="../media/image230.jpeg"/><Relationship Id="rId10" Type="http://schemas.openxmlformats.org/officeDocument/2006/relationships/oleObject" Target="../embeddings/oleObject50.bin"/><Relationship Id="rId4" Type="http://schemas.openxmlformats.org/officeDocument/2006/relationships/image" Target="../media/image229.jpeg"/><Relationship Id="rId9" Type="http://schemas.openxmlformats.org/officeDocument/2006/relationships/image" Target="../media/image228.w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jpeg"/><Relationship Id="rId3" Type="http://schemas.openxmlformats.org/officeDocument/2006/relationships/image" Target="../media/image80.png"/><Relationship Id="rId7" Type="http://schemas.openxmlformats.org/officeDocument/2006/relationships/image" Target="../media/image238.wmf"/><Relationship Id="rId12" Type="http://schemas.openxmlformats.org/officeDocument/2006/relationships/image" Target="../media/image24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52.bin"/><Relationship Id="rId11" Type="http://schemas.openxmlformats.org/officeDocument/2006/relationships/image" Target="../media/image242.jpeg"/><Relationship Id="rId5" Type="http://schemas.openxmlformats.org/officeDocument/2006/relationships/image" Target="../media/image237.wmf"/><Relationship Id="rId10" Type="http://schemas.openxmlformats.org/officeDocument/2006/relationships/image" Target="../media/image241.jpeg"/><Relationship Id="rId4" Type="http://schemas.openxmlformats.org/officeDocument/2006/relationships/oleObject" Target="../embeddings/oleObject51.bin"/><Relationship Id="rId9" Type="http://schemas.openxmlformats.org/officeDocument/2006/relationships/image" Target="../media/image240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.png"/><Relationship Id="rId5" Type="http://schemas.openxmlformats.org/officeDocument/2006/relationships/image" Target="../media/image247.jpeg"/><Relationship Id="rId4" Type="http://schemas.openxmlformats.org/officeDocument/2006/relationships/image" Target="../media/image246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2.jpeg"/><Relationship Id="rId4" Type="http://schemas.openxmlformats.org/officeDocument/2006/relationships/image" Target="../media/image251.gif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87" y="225950"/>
            <a:ext cx="8687963" cy="6016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845840"/>
            <a:ext cx="9144000" cy="2079104"/>
          </a:xfrm>
          <a:prstGeom prst="rect">
            <a:avLst/>
          </a:prstGeom>
          <a:noFill/>
          <a:ln/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ACCELERATORI DI PARTICELLE:</a:t>
            </a:r>
          </a:p>
          <a:p>
            <a:r>
              <a:rPr lang="it-IT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COSA SONO, COME FUNZIONANO, APPLICAZIONI E FRONTIERE</a:t>
            </a:r>
            <a:endParaRPr lang="it-IT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059832" y="5157192"/>
            <a:ext cx="2719975" cy="9048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altLang="en-GB" sz="2400" i="1" dirty="0">
                <a:solidFill>
                  <a:schemeClr val="bg1"/>
                </a:solidFill>
                <a:latin typeface="Calibri" pitchFamily="34" charset="0"/>
              </a:rPr>
              <a:t>David </a:t>
            </a:r>
            <a:r>
              <a:rPr lang="en-GB" altLang="en-GB" sz="2400" i="1" dirty="0" err="1" smtClean="0">
                <a:solidFill>
                  <a:schemeClr val="bg1"/>
                </a:solidFill>
                <a:latin typeface="Calibri" pitchFamily="34" charset="0"/>
              </a:rPr>
              <a:t>Alesini</a:t>
            </a:r>
            <a:endParaRPr lang="en-GB" altLang="en-GB" sz="2400" i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GB" altLang="en-GB" sz="2400" i="1" dirty="0" smtClean="0">
                <a:solidFill>
                  <a:schemeClr val="bg1"/>
                </a:solidFill>
                <a:latin typeface="Calibri" pitchFamily="34" charset="0"/>
              </a:rPr>
              <a:t>(LNF-INFN, Frascati)</a:t>
            </a:r>
            <a:endParaRPr lang="en-GB" altLang="en-GB" sz="2400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15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0" y="-1"/>
            <a:ext cx="917649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en-US" sz="2800" b="1" cap="all" dirty="0" smtClean="0"/>
              <a:t>RF Accelerators : </a:t>
            </a:r>
            <a:r>
              <a:rPr lang="en-US" altLang="en-US" sz="2800" b="1" cap="all" dirty="0" err="1" smtClean="0"/>
              <a:t>Wideröe</a:t>
            </a:r>
            <a:r>
              <a:rPr lang="en-US" altLang="en-US" sz="2800" b="1" cap="all" dirty="0" smtClean="0"/>
              <a:t> “Drift Tube LINAC” (DTL)</a:t>
            </a:r>
            <a:endParaRPr lang="en-US" altLang="en-US" sz="2800" b="1" cap="all" dirty="0"/>
          </a:p>
        </p:txBody>
      </p:sp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069519" y="1536487"/>
            <a:ext cx="1028700" cy="1441450"/>
          </a:xfrm>
          <a:prstGeom prst="rect">
            <a:avLst/>
          </a:prstGeom>
          <a:noFill/>
          <a:ln/>
        </p:spPr>
      </p:pic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0" y="508119"/>
            <a:ext cx="3806742" cy="24622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altLang="en-US" sz="1400" dirty="0" smtClean="0"/>
              <a:t>Basic idea: the particles are accelerated by the electric field in the gap between electrodes connected alternatively to the poles of an AC generator.</a:t>
            </a:r>
            <a:r>
              <a:rPr lang="en-US" altLang="en-US" sz="1400" dirty="0"/>
              <a:t> </a:t>
            </a:r>
            <a:r>
              <a:rPr lang="en-US" altLang="en-US" sz="1400" dirty="0" smtClean="0"/>
              <a:t>This </a:t>
            </a:r>
            <a:r>
              <a:rPr lang="en-US" altLang="en-US" sz="1400" dirty="0"/>
              <a:t>original idea of </a:t>
            </a:r>
            <a:r>
              <a:rPr lang="en-US" altLang="en-US" sz="1400" b="1" dirty="0" err="1"/>
              <a:t>Ising</a:t>
            </a:r>
            <a:r>
              <a:rPr lang="en-US" altLang="en-US" sz="1400" dirty="0"/>
              <a:t> (1924) was implemented by </a:t>
            </a:r>
            <a:r>
              <a:rPr lang="en-US" altLang="en-US" sz="1400" b="1" dirty="0" err="1"/>
              <a:t>Wideroe</a:t>
            </a:r>
            <a:r>
              <a:rPr lang="en-US" altLang="en-US" sz="1400" dirty="0"/>
              <a:t> (1927) who applied a sine-wave voltage to a sequence of </a:t>
            </a:r>
            <a:r>
              <a:rPr lang="en-US" altLang="en-US" sz="1400" b="1" dirty="0"/>
              <a:t>drift tubes</a:t>
            </a:r>
            <a:r>
              <a:rPr lang="en-US" altLang="en-US" sz="1400" dirty="0"/>
              <a:t>. The particles </a:t>
            </a:r>
            <a:r>
              <a:rPr lang="en-US" altLang="en-US" sz="1400" b="1" dirty="0"/>
              <a:t>do not experience any force while travelling inside the tubes </a:t>
            </a:r>
            <a:r>
              <a:rPr lang="en-US" altLang="en-US" sz="1400" dirty="0"/>
              <a:t>(equipotential regions) and are </a:t>
            </a:r>
            <a:r>
              <a:rPr lang="en-US" altLang="en-US" sz="1400" b="1" dirty="0"/>
              <a:t>accelerated across the gaps</a:t>
            </a:r>
            <a:r>
              <a:rPr lang="en-US" altLang="en-US" sz="1400" dirty="0"/>
              <a:t>. This kind of structure is called </a:t>
            </a:r>
            <a:r>
              <a:rPr lang="en-US" altLang="en-US" sz="1400" b="1" dirty="0"/>
              <a:t>Drift Tube LINAC (DTL).</a:t>
            </a:r>
          </a:p>
          <a:p>
            <a:pPr algn="just"/>
            <a:endParaRPr lang="en-US" altLang="en-US" sz="1400" dirty="0"/>
          </a:p>
        </p:txBody>
      </p:sp>
      <p:pic>
        <p:nvPicPr>
          <p:cNvPr id="9" name="Picture 12" descr="fig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8460" y="629607"/>
            <a:ext cx="4160069" cy="131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uppo 27"/>
          <p:cNvGrpSpPr/>
          <p:nvPr/>
        </p:nvGrpSpPr>
        <p:grpSpPr>
          <a:xfrm>
            <a:off x="4446493" y="2250140"/>
            <a:ext cx="2967316" cy="412378"/>
            <a:chOff x="4446493" y="2250140"/>
            <a:chExt cx="2967316" cy="412378"/>
          </a:xfrm>
        </p:grpSpPr>
        <p:sp>
          <p:nvSpPr>
            <p:cNvPr id="3" name="Memoria ad accesso diretto 2"/>
            <p:cNvSpPr/>
            <p:nvPr/>
          </p:nvSpPr>
          <p:spPr>
            <a:xfrm>
              <a:off x="4446493" y="2250141"/>
              <a:ext cx="627529" cy="412377"/>
            </a:xfrm>
            <a:prstGeom prst="flowChartMagneticDru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2" name="Memoria ad accesso diretto 11"/>
            <p:cNvSpPr/>
            <p:nvPr/>
          </p:nvSpPr>
          <p:spPr>
            <a:xfrm>
              <a:off x="5226422" y="2250140"/>
              <a:ext cx="627529" cy="412377"/>
            </a:xfrm>
            <a:prstGeom prst="flowChartMagneticDru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4" name="Memoria ad accesso diretto 13"/>
            <p:cNvSpPr/>
            <p:nvPr/>
          </p:nvSpPr>
          <p:spPr>
            <a:xfrm>
              <a:off x="6006351" y="2250141"/>
              <a:ext cx="627529" cy="412377"/>
            </a:xfrm>
            <a:prstGeom prst="flowChartMagneticDru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5" name="Memoria ad accesso diretto 14"/>
            <p:cNvSpPr/>
            <p:nvPr/>
          </p:nvSpPr>
          <p:spPr>
            <a:xfrm>
              <a:off x="6786280" y="2250141"/>
              <a:ext cx="627529" cy="412377"/>
            </a:xfrm>
            <a:prstGeom prst="flowChartMagneticDru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4975411" y="2456327"/>
            <a:ext cx="2029097" cy="8957"/>
            <a:chOff x="4975411" y="2456327"/>
            <a:chExt cx="2029097" cy="8957"/>
          </a:xfrm>
        </p:grpSpPr>
        <p:cxnSp>
          <p:nvCxnSpPr>
            <p:cNvPr id="23" name="Connettore 2 22"/>
            <p:cNvCxnSpPr/>
            <p:nvPr/>
          </p:nvCxnSpPr>
          <p:spPr>
            <a:xfrm flipH="1">
              <a:off x="6568049" y="2456327"/>
              <a:ext cx="436459" cy="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/>
            <p:cNvCxnSpPr/>
            <p:nvPr/>
          </p:nvCxnSpPr>
          <p:spPr>
            <a:xfrm flipH="1" flipV="1">
              <a:off x="4975411" y="2465280"/>
              <a:ext cx="436459" cy="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/>
            <p:cNvCxnSpPr/>
            <p:nvPr/>
          </p:nvCxnSpPr>
          <p:spPr>
            <a:xfrm>
              <a:off x="5731298" y="2465281"/>
              <a:ext cx="373666" cy="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po 26"/>
          <p:cNvGrpSpPr/>
          <p:nvPr/>
        </p:nvGrpSpPr>
        <p:grpSpPr>
          <a:xfrm>
            <a:off x="4993341" y="2466188"/>
            <a:ext cx="2011167" cy="8954"/>
            <a:chOff x="4984376" y="2796987"/>
            <a:chExt cx="2011167" cy="8954"/>
          </a:xfrm>
        </p:grpSpPr>
        <p:cxnSp>
          <p:nvCxnSpPr>
            <p:cNvPr id="5" name="Connettore 2 4"/>
            <p:cNvCxnSpPr/>
            <p:nvPr/>
          </p:nvCxnSpPr>
          <p:spPr>
            <a:xfrm flipV="1">
              <a:off x="4984376" y="2796987"/>
              <a:ext cx="436459" cy="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/>
            <p:cNvCxnSpPr/>
            <p:nvPr/>
          </p:nvCxnSpPr>
          <p:spPr>
            <a:xfrm flipH="1">
              <a:off x="5740263" y="2796988"/>
              <a:ext cx="373666" cy="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/>
            <p:cNvCxnSpPr/>
            <p:nvPr/>
          </p:nvCxnSpPr>
          <p:spPr>
            <a:xfrm>
              <a:off x="6559084" y="2805940"/>
              <a:ext cx="436459" cy="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Ovale 32"/>
          <p:cNvSpPr/>
          <p:nvPr/>
        </p:nvSpPr>
        <p:spPr>
          <a:xfrm>
            <a:off x="4135642" y="2442420"/>
            <a:ext cx="5378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e 33"/>
          <p:cNvSpPr/>
          <p:nvPr/>
        </p:nvSpPr>
        <p:spPr>
          <a:xfrm>
            <a:off x="5141643" y="2433469"/>
            <a:ext cx="5378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e 34"/>
          <p:cNvSpPr/>
          <p:nvPr/>
        </p:nvSpPr>
        <p:spPr>
          <a:xfrm>
            <a:off x="5909166" y="2437488"/>
            <a:ext cx="5378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e 35"/>
          <p:cNvSpPr/>
          <p:nvPr/>
        </p:nvSpPr>
        <p:spPr>
          <a:xfrm>
            <a:off x="6738315" y="2442420"/>
            <a:ext cx="5378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10" descr="Risultati immagini per capelli dritti gabbia di farad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31" y="3452371"/>
            <a:ext cx="4389904" cy="328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asellaDiTesto 31"/>
          <p:cNvSpPr txBox="1"/>
          <p:nvPr/>
        </p:nvSpPr>
        <p:spPr>
          <a:xfrm>
            <a:off x="5294429" y="2857215"/>
            <a:ext cx="2195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10</a:t>
            </a:r>
            <a:r>
              <a:rPr lang="en-US" sz="3200" baseline="30000" dirty="0" smtClean="0"/>
              <a:t>9</a:t>
            </a:r>
            <a:r>
              <a:rPr lang="en-US" sz="3200" dirty="0" smtClean="0"/>
              <a:t>-10</a:t>
            </a:r>
            <a:r>
              <a:rPr lang="en-US" sz="3200" baseline="30000" dirty="0" smtClean="0"/>
              <a:t>10</a:t>
            </a:r>
            <a:r>
              <a:rPr lang="en-US" sz="3200" dirty="0" smtClean="0"/>
              <a:t> V</a:t>
            </a:r>
            <a:endParaRPr lang="en-US" sz="32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79512" y="4357803"/>
            <a:ext cx="3698948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b="1" dirty="0" smtClean="0"/>
              <a:t>Con i moderni acceleratori siamo oggi in grado di fornire alle particelle energie fino a migliaia di </a:t>
            </a:r>
            <a:r>
              <a:rPr lang="it-IT" b="1" dirty="0" err="1" smtClean="0"/>
              <a:t>GeV</a:t>
            </a:r>
            <a:r>
              <a:rPr lang="it-IT" b="1" dirty="0"/>
              <a:t>.</a:t>
            </a:r>
            <a:endParaRPr lang="it-IT" b="1" dirty="0" smtClean="0"/>
          </a:p>
          <a:p>
            <a:pPr algn="just"/>
            <a:r>
              <a:rPr lang="it-IT" b="1" dirty="0" smtClean="0"/>
              <a:t>Equivalenti alla differenza di potenziale di migliaia di fulmini!</a:t>
            </a:r>
            <a:endParaRPr lang="it-IT" b="1" dirty="0"/>
          </a:p>
        </p:txBody>
      </p:sp>
      <p:pic>
        <p:nvPicPr>
          <p:cNvPr id="38" name="Picture 2" descr="Risultati immagini per presa elettrica cas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920614"/>
            <a:ext cx="1026108" cy="50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66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6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6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11042 -0.0006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69 L 0.08611 0.0016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115 L 0.09063 0.0004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11042 -0.0006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2" grpId="0"/>
      <p:bldP spid="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mple jasmine 2D bubble simul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64608"/>
            <a:ext cx="889248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2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b="5699"/>
          <a:stretch/>
        </p:blipFill>
        <p:spPr>
          <a:xfrm>
            <a:off x="0" y="0"/>
            <a:ext cx="9144000" cy="645333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193509" y="6500025"/>
            <a:ext cx="1799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Courtesy R. </a:t>
            </a:r>
            <a:r>
              <a:rPr lang="en-GB" sz="1600" dirty="0" err="1" smtClean="0"/>
              <a:t>Pompili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2085488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66675" y="53975"/>
            <a:ext cx="8888413" cy="86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5761" tIns="47881" rIns="95761" bIns="47881">
            <a:spAutoFit/>
          </a:bodyPr>
          <a:lstStyle>
            <a:lvl1pPr defTabSz="9572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 b="1" dirty="0">
                <a:latin typeface="+mn-lt"/>
                <a:ea typeface="ＭＳ Ｐゴシック" charset="-128"/>
                <a:sym typeface="American Typewriter" charset="0"/>
              </a:rPr>
              <a:t>SPARC_LAB </a:t>
            </a:r>
            <a:r>
              <a:rPr lang="en-US" sz="3200" b="1" dirty="0" smtClean="0">
                <a:latin typeface="+mn-lt"/>
                <a:ea typeface="ＭＳ Ｐゴシック" charset="-128"/>
                <a:sym typeface="American Typewriter" charset="0"/>
              </a:rPr>
              <a:t>@LNF</a:t>
            </a:r>
            <a:endParaRPr lang="en-US" sz="3200" b="1" dirty="0">
              <a:latin typeface="+mn-lt"/>
              <a:ea typeface="ヒラギノ明朝 Pro W3" charset="-128"/>
              <a:cs typeface="ＭＳ Ｐゴシック" charset="-128"/>
              <a:sym typeface="American Typewriter" charset="0"/>
            </a:endParaRPr>
          </a:p>
          <a:p>
            <a:pPr algn="ctr"/>
            <a:r>
              <a:rPr lang="en-US" i="1" dirty="0" smtClean="0">
                <a:latin typeface="+mn-lt"/>
                <a:ea typeface="ＭＳ Ｐゴシック" charset="-128"/>
                <a:sym typeface="American Typewriter" charset="0"/>
              </a:rPr>
              <a:t>(Sources </a:t>
            </a:r>
            <a:r>
              <a:rPr lang="en-US" i="1" dirty="0">
                <a:latin typeface="+mn-lt"/>
                <a:ea typeface="ＭＳ Ｐゴシック" charset="-128"/>
                <a:sym typeface="American Typewriter" charset="0"/>
              </a:rPr>
              <a:t>for Plasma Accelerators and Radiation Compton </a:t>
            </a:r>
            <a:r>
              <a:rPr lang="en-US" i="1" dirty="0" smtClean="0">
                <a:latin typeface="+mn-lt"/>
                <a:ea typeface="ＭＳ Ｐゴシック" charset="-128"/>
                <a:sym typeface="American Typewriter" charset="0"/>
              </a:rPr>
              <a:t>with </a:t>
            </a:r>
            <a:r>
              <a:rPr lang="en-US" i="1" dirty="0">
                <a:latin typeface="+mn-lt"/>
                <a:ea typeface="ＭＳ Ｐゴシック" charset="-128"/>
                <a:sym typeface="American Typewriter" charset="0"/>
              </a:rPr>
              <a:t>Lasers And </a:t>
            </a:r>
            <a:r>
              <a:rPr lang="en-US" i="1" dirty="0" smtClean="0">
                <a:latin typeface="+mn-lt"/>
                <a:ea typeface="ＭＳ Ｐゴシック" charset="-128"/>
                <a:sym typeface="American Typewriter" charset="0"/>
              </a:rPr>
              <a:t>Beams)</a:t>
            </a:r>
            <a:endParaRPr lang="en-US" i="1" dirty="0">
              <a:latin typeface="+mn-lt"/>
              <a:ea typeface="ＭＳ Ｐゴシック" charset="-128"/>
              <a:sym typeface="American Typewriter" charset="0"/>
            </a:endParaRPr>
          </a:p>
        </p:txBody>
      </p:sp>
      <p:pic>
        <p:nvPicPr>
          <p:cNvPr id="39940" name="Content Placeholder 3" descr="layout02 28-02-201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9" t="27168" r="11954" b="24632"/>
          <a:stretch>
            <a:fillRect/>
          </a:stretch>
        </p:blipFill>
        <p:spPr bwMode="auto">
          <a:xfrm>
            <a:off x="0" y="1544638"/>
            <a:ext cx="6316663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6675" y="932750"/>
            <a:ext cx="9162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Anche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LNF </a:t>
            </a:r>
            <a:r>
              <a:rPr lang="en-US" dirty="0" err="1" smtClean="0"/>
              <a:t>abbiamo</a:t>
            </a:r>
            <a:r>
              <a:rPr lang="en-US" dirty="0" smtClean="0"/>
              <a:t> un </a:t>
            </a:r>
            <a:r>
              <a:rPr lang="en-US" dirty="0" err="1" smtClean="0"/>
              <a:t>acceleratore</a:t>
            </a:r>
            <a:r>
              <a:rPr lang="en-US" dirty="0" smtClean="0"/>
              <a:t> </a:t>
            </a:r>
            <a:r>
              <a:rPr lang="en-US" dirty="0" err="1" smtClean="0"/>
              <a:t>dedicato</a:t>
            </a:r>
            <a:r>
              <a:rPr lang="en-US" dirty="0" smtClean="0"/>
              <a:t> ad </a:t>
            </a:r>
            <a:r>
              <a:rPr lang="en-US" dirty="0" err="1" smtClean="0"/>
              <a:t>esperimenti</a:t>
            </a:r>
            <a:r>
              <a:rPr lang="en-US" dirty="0" smtClean="0"/>
              <a:t> di: FEL, </a:t>
            </a:r>
            <a:r>
              <a:rPr lang="en-US" dirty="0" err="1" smtClean="0"/>
              <a:t>accelerazione</a:t>
            </a:r>
            <a:r>
              <a:rPr lang="en-US" dirty="0" smtClean="0"/>
              <a:t> al plasma,</a:t>
            </a:r>
          </a:p>
          <a:p>
            <a:r>
              <a:rPr lang="en-US" dirty="0" err="1" smtClean="0"/>
              <a:t>Generazione</a:t>
            </a:r>
            <a:r>
              <a:rPr lang="en-US" dirty="0" smtClean="0"/>
              <a:t> di </a:t>
            </a:r>
            <a:r>
              <a:rPr lang="en-US" dirty="0" err="1" smtClean="0"/>
              <a:t>radiazione</a:t>
            </a:r>
            <a:r>
              <a:rPr lang="en-US" dirty="0" smtClean="0"/>
              <a:t> THz e </a:t>
            </a:r>
            <a:r>
              <a:rPr lang="en-US" dirty="0" err="1" smtClean="0"/>
              <a:t>radiazione</a:t>
            </a:r>
            <a:r>
              <a:rPr lang="en-US" dirty="0" smtClean="0"/>
              <a:t> Compton. </a:t>
            </a:r>
            <a:endParaRPr lang="en-US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820" y="3972113"/>
            <a:ext cx="4691326" cy="288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4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620688"/>
            <a:ext cx="4930334" cy="30517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rcRect t="22491" b="-1"/>
          <a:stretch/>
        </p:blipFill>
        <p:spPr>
          <a:xfrm>
            <a:off x="0" y="3933056"/>
            <a:ext cx="5030833" cy="2773715"/>
          </a:xfrm>
          <a:prstGeom prst="rect">
            <a:avLst/>
          </a:prstGeom>
        </p:spPr>
      </p:pic>
      <p:pic>
        <p:nvPicPr>
          <p:cNvPr id="33" name="Picture 2" descr="C:\Users\ASUS\Dropbox\Eusparc\Eusparc v16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357" y="4653136"/>
            <a:ext cx="3851921" cy="165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66675" y="53975"/>
            <a:ext cx="8888413" cy="58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5761" tIns="47881" rIns="95761" bIns="47881">
            <a:spAutoFit/>
          </a:bodyPr>
          <a:lstStyle>
            <a:lvl1pPr defTabSz="9572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 b="1" dirty="0" err="1" smtClean="0">
                <a:latin typeface="+mn-lt"/>
                <a:ea typeface="ＭＳ Ｐゴシック" charset="-128"/>
                <a:sym typeface="American Typewriter" charset="0"/>
              </a:rPr>
              <a:t>EuPRAXIA@SPARC_LAB</a:t>
            </a:r>
            <a:endParaRPr lang="en-US" i="1" dirty="0">
              <a:latin typeface="+mn-lt"/>
              <a:ea typeface="ＭＳ Ｐゴシック" charset="-128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22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95420" y="-22074"/>
            <a:ext cx="83848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PROPOSTE DI FUTURI COLLIDER</a:t>
            </a:r>
            <a:r>
              <a:rPr lang="en-US" sz="3000" b="1" dirty="0"/>
              <a:t> </a:t>
            </a:r>
            <a:r>
              <a:rPr lang="en-US" sz="3000" b="1" dirty="0" smtClean="0"/>
              <a:t>AL CERN DOPO LHC</a:t>
            </a:r>
            <a:endParaRPr lang="en-US" sz="3000" b="1" dirty="0"/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70" y="609051"/>
            <a:ext cx="2520350" cy="277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0" y="3560385"/>
            <a:ext cx="4030879" cy="3025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80" y="609051"/>
            <a:ext cx="3327208" cy="2497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2" b="20735"/>
          <a:stretch/>
        </p:blipFill>
        <p:spPr bwMode="auto">
          <a:xfrm>
            <a:off x="5148080" y="5165931"/>
            <a:ext cx="3873016" cy="16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Risultati immagini per compact linear collide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4" b="6374"/>
          <a:stretch/>
        </p:blipFill>
        <p:spPr bwMode="auto">
          <a:xfrm>
            <a:off x="5012280" y="3069541"/>
            <a:ext cx="3598807" cy="211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30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llout con freccia a destra 5"/>
          <p:cNvSpPr/>
          <p:nvPr/>
        </p:nvSpPr>
        <p:spPr>
          <a:xfrm>
            <a:off x="72008" y="3212976"/>
            <a:ext cx="3779912" cy="2916912"/>
          </a:xfrm>
          <a:prstGeom prst="rightArrowCallout">
            <a:avLst>
              <a:gd name="adj1" fmla="val 16076"/>
              <a:gd name="adj2" fmla="val 16274"/>
              <a:gd name="adj3" fmla="val 18536"/>
              <a:gd name="adj4" fmla="val 81408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llout con freccia a destra 1"/>
          <p:cNvSpPr/>
          <p:nvPr/>
        </p:nvSpPr>
        <p:spPr>
          <a:xfrm>
            <a:off x="72008" y="620688"/>
            <a:ext cx="3779912" cy="2088232"/>
          </a:xfrm>
          <a:prstGeom prst="rightArrowCallout">
            <a:avLst>
              <a:gd name="adj1" fmla="val 12896"/>
              <a:gd name="adj2" fmla="val 16874"/>
              <a:gd name="adj3" fmla="val 25000"/>
              <a:gd name="adj4" fmla="val 816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2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</a:rPr>
              <a:t>CONCLUSIONI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2008" y="620688"/>
            <a:ext cx="313184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 smtClean="0"/>
              <a:t>Gli </a:t>
            </a:r>
            <a:r>
              <a:rPr lang="it-IT" sz="1600" b="1" dirty="0"/>
              <a:t>acceleratori di particelle sono </a:t>
            </a:r>
            <a:r>
              <a:rPr lang="it-IT" sz="1600" b="1" dirty="0" smtClean="0"/>
              <a:t>strumenti</a:t>
            </a:r>
            <a:r>
              <a:rPr lang="it-IT" sz="1600" dirty="0" smtClean="0"/>
              <a:t> utilizzati </a:t>
            </a:r>
            <a:r>
              <a:rPr lang="it-IT" sz="1600" dirty="0"/>
              <a:t>per una </a:t>
            </a:r>
            <a:r>
              <a:rPr lang="it-IT" sz="1600" b="1" dirty="0"/>
              <a:t>straordinaria varietà di </a:t>
            </a:r>
            <a:r>
              <a:rPr lang="it-IT" sz="1600" b="1" dirty="0" smtClean="0"/>
              <a:t>applicazioni </a:t>
            </a:r>
            <a:r>
              <a:rPr lang="it-IT" sz="1600" dirty="0" smtClean="0"/>
              <a:t>che </a:t>
            </a:r>
            <a:r>
              <a:rPr lang="it-IT" sz="1600" dirty="0"/>
              <a:t>vanno dalla fisica delle alte energie e della materia alla diagnostica e terapia in ambito medico, dall'industria </a:t>
            </a:r>
            <a:r>
              <a:rPr lang="it-IT" sz="1600" dirty="0" smtClean="0"/>
              <a:t>ai sistemi di sicurezza. </a:t>
            </a:r>
          </a:p>
          <a:p>
            <a:pPr algn="just"/>
            <a:endParaRPr lang="it-IT" sz="1600" dirty="0" smtClean="0"/>
          </a:p>
          <a:p>
            <a:pPr algn="just"/>
            <a:endParaRPr lang="it-IT" sz="1600" dirty="0"/>
          </a:p>
          <a:p>
            <a:pPr algn="just"/>
            <a:endParaRPr lang="it-IT" sz="1600" dirty="0"/>
          </a:p>
          <a:p>
            <a:pPr algn="just"/>
            <a:r>
              <a:rPr lang="it-IT" sz="1600" dirty="0" smtClean="0"/>
              <a:t>In </a:t>
            </a:r>
            <a:r>
              <a:rPr lang="it-IT" sz="1600" dirty="0"/>
              <a:t>quali direzioni si sta andando per rendere le macchine acceleratrici sempre più </a:t>
            </a:r>
            <a:r>
              <a:rPr lang="it-IT" sz="1600" b="1" dirty="0"/>
              <a:t>compatte ed efficienti</a:t>
            </a:r>
            <a:r>
              <a:rPr lang="it-IT" sz="1600" dirty="0" smtClean="0"/>
              <a:t>?</a:t>
            </a:r>
          </a:p>
          <a:p>
            <a:pPr algn="just"/>
            <a:endParaRPr lang="it-IT" sz="1600" dirty="0" smtClean="0"/>
          </a:p>
          <a:p>
            <a:pPr algn="just"/>
            <a:endParaRPr lang="it-IT" sz="1600" dirty="0"/>
          </a:p>
          <a:p>
            <a:pPr algn="just"/>
            <a:r>
              <a:rPr lang="it-IT" sz="1600" dirty="0" smtClean="0"/>
              <a:t>Quali </a:t>
            </a:r>
            <a:r>
              <a:rPr lang="it-IT" sz="1600" dirty="0"/>
              <a:t>sono </a:t>
            </a:r>
            <a:r>
              <a:rPr lang="it-IT" sz="1600" b="1" dirty="0"/>
              <a:t>i limiti e le sfide </a:t>
            </a:r>
            <a:r>
              <a:rPr lang="it-IT" sz="1600" dirty="0"/>
              <a:t>nell'ambito della fisica e tecnologia degli acceleratori di particelle? </a:t>
            </a:r>
            <a:endParaRPr lang="it-IT" sz="1600" dirty="0" smtClean="0"/>
          </a:p>
          <a:p>
            <a:pPr algn="just"/>
            <a:endParaRPr lang="it-IT" sz="1600" dirty="0" smtClean="0"/>
          </a:p>
          <a:p>
            <a:pPr algn="just"/>
            <a:endParaRPr lang="it-IT" sz="1600" dirty="0"/>
          </a:p>
          <a:p>
            <a:pPr algn="just"/>
            <a:r>
              <a:rPr lang="it-IT" sz="1600" dirty="0" smtClean="0"/>
              <a:t>Quali </a:t>
            </a:r>
            <a:r>
              <a:rPr lang="it-IT" sz="1600" dirty="0"/>
              <a:t>i </a:t>
            </a:r>
            <a:r>
              <a:rPr lang="it-IT" sz="1600" b="1" dirty="0"/>
              <a:t>possibili scenari </a:t>
            </a:r>
            <a:r>
              <a:rPr lang="it-IT" sz="1600" dirty="0" smtClean="0"/>
              <a:t>futuri?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851921" y="510642"/>
            <a:ext cx="52920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ym typeface="Symbol"/>
              </a:rPr>
              <a:t></a:t>
            </a:r>
            <a:r>
              <a:rPr lang="en-US" sz="1600" dirty="0" smtClean="0"/>
              <a:t>GLI ACCELERATORI DI PARTICELLE RIMANGONO </a:t>
            </a:r>
            <a:r>
              <a:rPr lang="en-US" sz="1600" b="1" dirty="0" smtClean="0"/>
              <a:t>UNO DEGLI STRUMENTI PIU’ POTENTI NELL’AMBITO DELLA RICERCA </a:t>
            </a:r>
            <a:r>
              <a:rPr lang="en-US" sz="1600" dirty="0" smtClean="0"/>
              <a:t>IN FISICA DELLA MATERIA E DELLE PARTICELLE CON FONDAMENTALI </a:t>
            </a:r>
            <a:r>
              <a:rPr lang="en-US" sz="1600" b="1" dirty="0" smtClean="0"/>
              <a:t>APPLICAZIONI IN AMBITO MEDICO E INDUSTRIALE</a:t>
            </a:r>
            <a:r>
              <a:rPr lang="en-US" sz="1600" dirty="0" smtClean="0"/>
              <a:t>.</a:t>
            </a:r>
          </a:p>
          <a:p>
            <a:pPr algn="just"/>
            <a:endParaRPr lang="en-US" sz="1600" dirty="0" smtClean="0"/>
          </a:p>
          <a:p>
            <a:pPr algn="just"/>
            <a:endParaRPr lang="en-US" sz="1600" dirty="0" smtClean="0"/>
          </a:p>
          <a:p>
            <a:pPr algn="just"/>
            <a:r>
              <a:rPr lang="en-US" sz="1600" dirty="0" smtClean="0">
                <a:sym typeface="Symbol"/>
              </a:rPr>
              <a:t></a:t>
            </a:r>
            <a:r>
              <a:rPr lang="en-US" sz="1600" dirty="0" smtClean="0"/>
              <a:t>LA PROSPETTIVA DEL LORO UTILIZZO IN AMBITO ENERGETICO (ADS) VA ASSOLUTAMENTE </a:t>
            </a:r>
            <a:r>
              <a:rPr lang="en-US" sz="1600" b="1" dirty="0" smtClean="0"/>
              <a:t>ESPLORATA E VALUTATA </a:t>
            </a:r>
            <a:r>
              <a:rPr lang="en-US" sz="1600" dirty="0" smtClean="0"/>
              <a:t>CON UN IMPEGNO A LIVELLO INTERNAZIONALE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779890" y="3394159"/>
            <a:ext cx="52920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ym typeface="Symbol"/>
              </a:rPr>
              <a:t></a:t>
            </a:r>
            <a:r>
              <a:rPr lang="en-US" sz="1600" dirty="0" smtClean="0"/>
              <a:t>UNA </a:t>
            </a:r>
            <a:r>
              <a:rPr lang="en-US" sz="1600" b="1" dirty="0" smtClean="0"/>
              <a:t>SALTO NELLA TECNOLOGIA E’ ORMAI NECESSARIO</a:t>
            </a:r>
          </a:p>
          <a:p>
            <a:pPr algn="just"/>
            <a:endParaRPr lang="en-US" sz="1600" dirty="0" smtClean="0"/>
          </a:p>
          <a:p>
            <a:pPr algn="just"/>
            <a:endParaRPr lang="en-US" sz="1600" dirty="0"/>
          </a:p>
          <a:p>
            <a:pPr algn="just"/>
            <a:r>
              <a:rPr lang="en-US" sz="1600" dirty="0" smtClean="0">
                <a:sym typeface="Symbol"/>
              </a:rPr>
              <a:t></a:t>
            </a:r>
            <a:r>
              <a:rPr lang="en-US" sz="1600" b="1" dirty="0" smtClean="0"/>
              <a:t>NUOVE IDEE </a:t>
            </a:r>
            <a:r>
              <a:rPr lang="en-US" sz="1600" dirty="0" smtClean="0"/>
              <a:t>E IMPORTANTI RISULTATI HANNO APERTO NUOVE E PROMETTENTI STRADE </a:t>
            </a:r>
          </a:p>
          <a:p>
            <a:pPr algn="just"/>
            <a:endParaRPr lang="en-US" sz="1600" dirty="0" smtClean="0"/>
          </a:p>
          <a:p>
            <a:pPr algn="just"/>
            <a:endParaRPr lang="en-US" sz="1600" dirty="0"/>
          </a:p>
          <a:p>
            <a:pPr algn="just"/>
            <a:r>
              <a:rPr lang="en-US" sz="1600" dirty="0" smtClean="0">
                <a:sym typeface="Symbol"/>
              </a:rPr>
              <a:t></a:t>
            </a:r>
            <a:r>
              <a:rPr lang="en-US" sz="1600" dirty="0" smtClean="0"/>
              <a:t>L’ R&amp;D NELLA FISICA E TECNOLOGIA DEGLI ACCELERATORI DI PARTICELLE RIMANE UNO DEI SETTORI PIU’ </a:t>
            </a:r>
            <a:r>
              <a:rPr lang="en-US" sz="1600" b="1" dirty="0" smtClean="0"/>
              <a:t>ENTUSIASMANTI DELLA RICERCA </a:t>
            </a:r>
            <a:r>
              <a:rPr lang="en-US" sz="1600" dirty="0" smtClean="0"/>
              <a:t>IN FISICA APPLICATA IN CUI </a:t>
            </a:r>
            <a:r>
              <a:rPr lang="en-US" sz="1600" b="1" dirty="0" smtClean="0"/>
              <a:t>FANTASIA E CREATIVITA’ </a:t>
            </a:r>
            <a:r>
              <a:rPr lang="en-US" sz="1600" dirty="0" smtClean="0"/>
              <a:t>SONO GLI INGREDIENTI FONDAMENTALI</a:t>
            </a:r>
          </a:p>
        </p:txBody>
      </p:sp>
    </p:spTree>
    <p:extLst>
      <p:ext uri="{BB962C8B-B14F-4D97-AF65-F5344CB8AC3E}">
        <p14:creationId xmlns:p14="http://schemas.microsoft.com/office/powerpoint/2010/main" val="93097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2153" t="11353" r="12015" b="6340"/>
          <a:stretch/>
        </p:blipFill>
        <p:spPr>
          <a:xfrm>
            <a:off x="62301" y="404664"/>
            <a:ext cx="9081699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6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avid\Desktop\ELI\DAMPED_STRUCTURES\foto\Img_4011_r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46" r="3291" b="2099"/>
          <a:stretch/>
        </p:blipFill>
        <p:spPr bwMode="auto">
          <a:xfrm>
            <a:off x="2002030" y="759390"/>
            <a:ext cx="5173977" cy="489873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309896" y="5373270"/>
            <a:ext cx="2081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Ringrazio</a:t>
            </a:r>
            <a:r>
              <a:rPr lang="en-US" sz="3200" b="1" dirty="0" smtClean="0"/>
              <a:t>…</a:t>
            </a:r>
            <a:endParaRPr lang="en-US" sz="32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4040" y="595804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M. E. </a:t>
            </a:r>
            <a:r>
              <a:rPr lang="en-US" dirty="0" err="1" smtClean="0"/>
              <a:t>Biagini</a:t>
            </a:r>
            <a:r>
              <a:rPr lang="en-US" dirty="0"/>
              <a:t>, M. </a:t>
            </a:r>
            <a:r>
              <a:rPr lang="en-US" dirty="0" err="1"/>
              <a:t>Boscolo</a:t>
            </a:r>
            <a:r>
              <a:rPr lang="en-US" dirty="0"/>
              <a:t>, A</a:t>
            </a:r>
            <a:r>
              <a:rPr lang="en-US" dirty="0" smtClean="0"/>
              <a:t>. </a:t>
            </a:r>
            <a:r>
              <a:rPr lang="en-US" dirty="0" err="1" smtClean="0"/>
              <a:t>Cianchi</a:t>
            </a:r>
            <a:r>
              <a:rPr lang="en-US" dirty="0"/>
              <a:t>, M. </a:t>
            </a:r>
            <a:r>
              <a:rPr lang="en-US" dirty="0" err="1" smtClean="0"/>
              <a:t>Ferrario</a:t>
            </a:r>
            <a:r>
              <a:rPr lang="en-US" dirty="0" smtClean="0"/>
              <a:t>, </a:t>
            </a:r>
            <a:r>
              <a:rPr lang="en-US" dirty="0"/>
              <a:t>A. Gallo, S. </a:t>
            </a:r>
            <a:r>
              <a:rPr lang="en-US" dirty="0" err="1" smtClean="0"/>
              <a:t>Guiducci</a:t>
            </a:r>
            <a:r>
              <a:rPr lang="en-US" dirty="0" smtClean="0"/>
              <a:t>, C. </a:t>
            </a:r>
            <a:r>
              <a:rPr lang="en-US" dirty="0" err="1" smtClean="0"/>
              <a:t>Milardi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/>
              <a:t>A. </a:t>
            </a:r>
            <a:r>
              <a:rPr lang="en-US" dirty="0" err="1" smtClean="0"/>
              <a:t>Mostacci</a:t>
            </a:r>
            <a:r>
              <a:rPr lang="en-US" dirty="0" smtClean="0"/>
              <a:t> e </a:t>
            </a:r>
            <a:r>
              <a:rPr lang="en-US" dirty="0" err="1" smtClean="0"/>
              <a:t>tutti</a:t>
            </a:r>
            <a:r>
              <a:rPr lang="en-US" dirty="0" smtClean="0"/>
              <a:t> </a:t>
            </a:r>
            <a:r>
              <a:rPr lang="en-US" dirty="0" err="1" smtClean="0"/>
              <a:t>gli</a:t>
            </a:r>
            <a:r>
              <a:rPr lang="en-US" dirty="0" smtClean="0"/>
              <a:t> </a:t>
            </a:r>
            <a:r>
              <a:rPr lang="en-US" dirty="0" err="1" smtClean="0"/>
              <a:t>autori</a:t>
            </a:r>
            <a:r>
              <a:rPr lang="en-US" dirty="0" smtClean="0"/>
              <a:t> da cui ho </a:t>
            </a:r>
            <a:r>
              <a:rPr lang="en-US" dirty="0" err="1" smtClean="0"/>
              <a:t>preso</a:t>
            </a:r>
            <a:r>
              <a:rPr lang="en-US" dirty="0" smtClean="0"/>
              <a:t> </a:t>
            </a:r>
            <a:r>
              <a:rPr lang="en-US" dirty="0" err="1" smtClean="0"/>
              <a:t>immagini</a:t>
            </a:r>
            <a:r>
              <a:rPr lang="en-US" dirty="0" smtClean="0"/>
              <a:t> e </a:t>
            </a:r>
            <a:r>
              <a:rPr lang="en-US" dirty="0" err="1" smtClean="0"/>
              <a:t>trasparenze</a:t>
            </a:r>
            <a:r>
              <a:rPr lang="en-US" dirty="0" smtClean="0"/>
              <a:t>.</a:t>
            </a:r>
          </a:p>
        </p:txBody>
      </p:sp>
      <p:sp>
        <p:nvSpPr>
          <p:cNvPr id="5" name="Rettangolo 4"/>
          <p:cNvSpPr/>
          <p:nvPr/>
        </p:nvSpPr>
        <p:spPr>
          <a:xfrm>
            <a:off x="34040" y="332570"/>
            <a:ext cx="91099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smtClean="0"/>
              <a:t>UN </a:t>
            </a:r>
            <a:r>
              <a:rPr lang="en-US" sz="3000" b="1" dirty="0"/>
              <a:t>SENTITO GRAZIE PER LA VOSTRA ATTENZIONE!!!! </a:t>
            </a:r>
          </a:p>
        </p:txBody>
      </p:sp>
    </p:spTree>
    <p:extLst>
      <p:ext uri="{BB962C8B-B14F-4D97-AF65-F5344CB8AC3E}">
        <p14:creationId xmlns:p14="http://schemas.microsoft.com/office/powerpoint/2010/main" val="94442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8" name="Rectangle 6"/>
          <p:cNvSpPr>
            <a:spLocks noChangeArrowheads="1"/>
          </p:cNvSpPr>
          <p:nvPr/>
        </p:nvSpPr>
        <p:spPr bwMode="auto">
          <a:xfrm>
            <a:off x="5711825" y="595788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" name="Rettangolo 1"/>
          <p:cNvSpPr/>
          <p:nvPr/>
        </p:nvSpPr>
        <p:spPr>
          <a:xfrm>
            <a:off x="179512" y="908720"/>
            <a:ext cx="849694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err="1">
                <a:hlinkClick r:id="rId3"/>
              </a:rPr>
              <a:t>Scuole</a:t>
            </a:r>
            <a:r>
              <a:rPr lang="en-US" sz="1400" dirty="0">
                <a:hlinkClick r:id="rId3"/>
              </a:rPr>
              <a:t> </a:t>
            </a:r>
            <a:r>
              <a:rPr lang="en-US" sz="1400" dirty="0" err="1">
                <a:hlinkClick r:id="rId3"/>
              </a:rPr>
              <a:t>acceleratori</a:t>
            </a:r>
            <a:r>
              <a:rPr lang="en-US" sz="1400" dirty="0">
                <a:hlinkClick r:id="rId3"/>
              </a:rPr>
              <a:t> </a:t>
            </a:r>
          </a:p>
          <a:p>
            <a:endParaRPr lang="en-US" sz="1400" dirty="0" smtClean="0"/>
          </a:p>
          <a:p>
            <a:r>
              <a:rPr lang="en-US" sz="1400" dirty="0" smtClean="0"/>
              <a:t>CERN </a:t>
            </a:r>
            <a:r>
              <a:rPr lang="en-US" sz="1400" dirty="0"/>
              <a:t>Accelerator School: </a:t>
            </a:r>
            <a:endParaRPr lang="en-US" sz="1400" dirty="0" smtClean="0"/>
          </a:p>
          <a:p>
            <a:endParaRPr lang="en-US" sz="1400" dirty="0" smtClean="0">
              <a:hlinkClick r:id="rId3"/>
            </a:endParaRPr>
          </a:p>
          <a:p>
            <a:r>
              <a:rPr lang="en-US" sz="1400" dirty="0" smtClean="0">
                <a:hlinkClick r:id="rId3"/>
              </a:rPr>
              <a:t>http</a:t>
            </a:r>
            <a:r>
              <a:rPr lang="en-US" sz="1400" dirty="0">
                <a:hlinkClick r:id="rId3"/>
              </a:rPr>
              <a:t>://cas.web.cern.ch/cas</a:t>
            </a:r>
            <a:r>
              <a:rPr lang="en-US" sz="1400" dirty="0" smtClean="0">
                <a:hlinkClick r:id="rId3"/>
              </a:rPr>
              <a:t>/</a:t>
            </a:r>
          </a:p>
          <a:p>
            <a:r>
              <a:rPr lang="en-US" sz="1400" dirty="0">
                <a:hlinkClick r:id="rId3"/>
              </a:rPr>
              <a:t>http://cdsweb.cern.ch/record/235242?ln=it</a:t>
            </a:r>
            <a:endParaRPr lang="en-US" sz="1400" dirty="0"/>
          </a:p>
          <a:p>
            <a:endParaRPr lang="en-US" sz="1400" dirty="0">
              <a:hlinkClick r:id="rId3"/>
            </a:endParaRPr>
          </a:p>
          <a:p>
            <a:r>
              <a:rPr lang="en-US" sz="1400" dirty="0">
                <a:hlinkClick r:id="rId3"/>
              </a:rPr>
              <a:t>JUAS </a:t>
            </a:r>
          </a:p>
          <a:p>
            <a:endParaRPr lang="en-US" sz="1400" dirty="0">
              <a:hlinkClick r:id="rId3"/>
            </a:endParaRPr>
          </a:p>
          <a:p>
            <a:r>
              <a:rPr lang="en-US" sz="1400" dirty="0">
                <a:hlinkClick r:id="rId3"/>
              </a:rPr>
              <a:t>https://espace.cern.ch/juas/SitePages/Home.aspx</a:t>
            </a:r>
          </a:p>
          <a:p>
            <a:endParaRPr lang="en-US" sz="1400" dirty="0" smtClean="0"/>
          </a:p>
          <a:p>
            <a:r>
              <a:rPr lang="en-US" sz="1400" dirty="0"/>
              <a:t>USPAS 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http</a:t>
            </a:r>
            <a:r>
              <a:rPr lang="en-US" sz="1400" dirty="0"/>
              <a:t>://uspas.fnal.gov</a:t>
            </a:r>
            <a:r>
              <a:rPr lang="en-US" sz="1400" dirty="0" smtClean="0"/>
              <a:t>/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smtClean="0"/>
              <a:t>M</a:t>
            </a:r>
            <a:r>
              <a:rPr lang="en-US" sz="1400" dirty="0"/>
              <a:t>. Sands, The Physics of Electron Storage Rings: An </a:t>
            </a:r>
            <a:r>
              <a:rPr lang="en-US" sz="1400" dirty="0" smtClean="0"/>
              <a:t>Introduction,</a:t>
            </a:r>
            <a:r>
              <a:rPr lang="en-US" sz="1400" dirty="0"/>
              <a:t> SLAC- </a:t>
            </a:r>
            <a:r>
              <a:rPr lang="en-US" sz="1400" dirty="0" smtClean="0"/>
              <a:t>121 UC-28 (ACC</a:t>
            </a:r>
            <a:r>
              <a:rPr lang="en-US" sz="1400" dirty="0"/>
              <a:t>)</a:t>
            </a:r>
          </a:p>
          <a:p>
            <a:r>
              <a:rPr lang="en-US" sz="1400" dirty="0"/>
              <a:t>http://www.slac.stanford.edu/pubs/slacreports/slac-r-121.html 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/>
              <a:t>Helmut </a:t>
            </a:r>
            <a:r>
              <a:rPr lang="en-US" sz="1400" dirty="0" err="1" smtClean="0"/>
              <a:t>Wiedemann</a:t>
            </a:r>
            <a:r>
              <a:rPr lang="en-US" sz="1400" dirty="0" smtClean="0"/>
              <a:t>, Particle </a:t>
            </a:r>
            <a:r>
              <a:rPr lang="en-US" sz="1400" dirty="0"/>
              <a:t>Accelerator </a:t>
            </a:r>
            <a:r>
              <a:rPr lang="en-US" sz="1400" dirty="0" smtClean="0"/>
              <a:t>Physics, </a:t>
            </a:r>
            <a:r>
              <a:rPr lang="de-DE" sz="1400" dirty="0"/>
              <a:t>Springer-Verlag Berlin Heidelberg </a:t>
            </a:r>
            <a:r>
              <a:rPr lang="de-DE" sz="1400" dirty="0" smtClean="0"/>
              <a:t>, 2007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err="1" smtClean="0"/>
              <a:t>Animazione</a:t>
            </a:r>
            <a:r>
              <a:rPr lang="en-US" sz="1400" dirty="0" smtClean="0"/>
              <a:t> LINAC SLAC</a:t>
            </a:r>
          </a:p>
          <a:p>
            <a:r>
              <a:rPr lang="en-US" sz="1400" dirty="0" smtClean="0"/>
              <a:t>http</a:t>
            </a:r>
            <a:r>
              <a:rPr lang="en-US" sz="1400" dirty="0"/>
              <a:t>://lcls.slac.stanford.edu/AnimationViewLCLS.aspx</a:t>
            </a:r>
            <a:endParaRPr lang="en-US" sz="1400" dirty="0" smtClean="0"/>
          </a:p>
        </p:txBody>
      </p:sp>
      <p:sp>
        <p:nvSpPr>
          <p:cNvPr id="3" name="CasellaDiTesto 2"/>
          <p:cNvSpPr txBox="1"/>
          <p:nvPr/>
        </p:nvSpPr>
        <p:spPr>
          <a:xfrm>
            <a:off x="2627784" y="0"/>
            <a:ext cx="4059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Alcuni</a:t>
            </a:r>
            <a:r>
              <a:rPr lang="en-US" sz="3200" b="1" dirty="0" smtClean="0"/>
              <a:t> link </a:t>
            </a:r>
            <a:r>
              <a:rPr lang="en-US" sz="3200" b="1" dirty="0" err="1" smtClean="0"/>
              <a:t>Bibliografici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5482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622623" y="-11171"/>
            <a:ext cx="51125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GB" sz="3400" b="1" dirty="0" err="1" smtClean="0">
                <a:latin typeface="Calibri" pitchFamily="34" charset="0"/>
              </a:rPr>
              <a:t>Energia</a:t>
            </a:r>
            <a:r>
              <a:rPr lang="en-GB" altLang="en-GB" sz="3400" b="1" dirty="0" smtClean="0">
                <a:latin typeface="Calibri" pitchFamily="34" charset="0"/>
              </a:rPr>
              <a:t>: </a:t>
            </a:r>
            <a:r>
              <a:rPr lang="en-GB" altLang="en-GB" sz="3400" b="1" dirty="0" err="1" smtClean="0">
                <a:latin typeface="Calibri" pitchFamily="34" charset="0"/>
              </a:rPr>
              <a:t>ordini</a:t>
            </a:r>
            <a:r>
              <a:rPr lang="en-GB" altLang="en-GB" sz="3400" b="1" dirty="0" smtClean="0">
                <a:latin typeface="Calibri" pitchFamily="34" charset="0"/>
              </a:rPr>
              <a:t> di </a:t>
            </a:r>
            <a:r>
              <a:rPr lang="en-GB" altLang="en-GB" sz="3400" b="1" dirty="0" err="1" smtClean="0">
                <a:latin typeface="Calibri" pitchFamily="34" charset="0"/>
              </a:rPr>
              <a:t>grandezza</a:t>
            </a:r>
            <a:endParaRPr lang="en-GB" altLang="en-GB" sz="3400" b="1" dirty="0">
              <a:latin typeface="Calibri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810573"/>
            <a:ext cx="4163319" cy="923330"/>
          </a:xfrm>
          <a:prstGeom prst="rect">
            <a:avLst/>
          </a:prstGeom>
          <a:solidFill>
            <a:srgbClr val="E9F7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aseline="0" dirty="0" smtClean="0">
                <a:solidFill>
                  <a:schemeClr val="accent2"/>
                </a:solidFill>
                <a:cs typeface="Arial" charset="0"/>
              </a:rPr>
              <a:t>L’ </a:t>
            </a:r>
            <a:r>
              <a:rPr lang="en-GB" baseline="0" dirty="0" err="1" smtClean="0">
                <a:solidFill>
                  <a:schemeClr val="accent2"/>
                </a:solidFill>
                <a:cs typeface="Arial" charset="0"/>
              </a:rPr>
              <a:t>eV</a:t>
            </a:r>
            <a:r>
              <a:rPr lang="en-GB" baseline="0" dirty="0" smtClean="0">
                <a:solidFill>
                  <a:schemeClr val="accent2"/>
                </a:solidFill>
                <a:cs typeface="Arial" charset="0"/>
              </a:rPr>
              <a:t> </a:t>
            </a:r>
            <a:r>
              <a:rPr lang="en-GB" baseline="0" dirty="0" err="1">
                <a:solidFill>
                  <a:schemeClr val="accent2"/>
                </a:solidFill>
                <a:cs typeface="Arial" charset="0"/>
              </a:rPr>
              <a:t>rappresenta</a:t>
            </a:r>
            <a:r>
              <a:rPr lang="en-GB" baseline="0" dirty="0">
                <a:solidFill>
                  <a:schemeClr val="accent2"/>
                </a:solidFill>
                <a:cs typeface="Arial" charset="0"/>
              </a:rPr>
              <a:t> </a:t>
            </a:r>
            <a:r>
              <a:rPr lang="en-GB" baseline="0" dirty="0" err="1">
                <a:solidFill>
                  <a:schemeClr val="accent2"/>
                </a:solidFill>
                <a:cs typeface="Arial" charset="0"/>
              </a:rPr>
              <a:t>un’energia</a:t>
            </a:r>
            <a:r>
              <a:rPr lang="en-GB" baseline="0" dirty="0">
                <a:solidFill>
                  <a:schemeClr val="accent2"/>
                </a:solidFill>
                <a:cs typeface="Arial" charset="0"/>
              </a:rPr>
              <a:t> </a:t>
            </a:r>
            <a:r>
              <a:rPr lang="en-GB" baseline="0" dirty="0" err="1">
                <a:solidFill>
                  <a:schemeClr val="accent2"/>
                </a:solidFill>
                <a:cs typeface="Arial" charset="0"/>
              </a:rPr>
              <a:t>molto</a:t>
            </a:r>
            <a:r>
              <a:rPr lang="en-GB" baseline="0" dirty="0">
                <a:solidFill>
                  <a:schemeClr val="accent2"/>
                </a:solidFill>
                <a:cs typeface="Arial" charset="0"/>
              </a:rPr>
              <a:t> </a:t>
            </a:r>
            <a:r>
              <a:rPr lang="en-GB" baseline="0" dirty="0" err="1" smtClean="0">
                <a:solidFill>
                  <a:schemeClr val="accent2"/>
                </a:solidFill>
                <a:cs typeface="Arial" charset="0"/>
              </a:rPr>
              <a:t>piccola</a:t>
            </a:r>
            <a:endParaRPr lang="en-GB" dirty="0">
              <a:solidFill>
                <a:schemeClr val="accent2"/>
              </a:solidFill>
              <a:cs typeface="Arial" charset="0"/>
            </a:endParaRPr>
          </a:p>
          <a:p>
            <a:endParaRPr lang="en-GB" baseline="0" dirty="0">
              <a:solidFill>
                <a:schemeClr val="accent2"/>
              </a:solidFill>
              <a:cs typeface="Arial" charset="0"/>
            </a:endParaRPr>
          </a:p>
          <a:p>
            <a:r>
              <a:rPr lang="en-US" baseline="0" dirty="0" smtClean="0">
                <a:solidFill>
                  <a:srgbClr val="992395"/>
                </a:solidFill>
                <a:cs typeface="Arial" charset="0"/>
              </a:rPr>
              <a:t>1 </a:t>
            </a:r>
            <a:r>
              <a:rPr lang="en-US" baseline="0" dirty="0" err="1">
                <a:solidFill>
                  <a:srgbClr val="992395"/>
                </a:solidFill>
                <a:cs typeface="Arial" charset="0"/>
              </a:rPr>
              <a:t>eV</a:t>
            </a:r>
            <a:r>
              <a:rPr lang="en-US" baseline="0" dirty="0">
                <a:solidFill>
                  <a:srgbClr val="1D9B04"/>
                </a:solidFill>
                <a:cs typeface="Arial" charset="0"/>
              </a:rPr>
              <a:t> = </a:t>
            </a:r>
            <a:r>
              <a:rPr lang="en-US" baseline="0" dirty="0">
                <a:solidFill>
                  <a:srgbClr val="37957C"/>
                </a:solidFill>
                <a:cs typeface="Arial" charset="0"/>
              </a:rPr>
              <a:t>1V • 1.602•10</a:t>
            </a:r>
            <a:r>
              <a:rPr lang="en-US" baseline="30000" dirty="0">
                <a:solidFill>
                  <a:srgbClr val="37957C"/>
                </a:solidFill>
                <a:cs typeface="Arial" charset="0"/>
              </a:rPr>
              <a:t>-19</a:t>
            </a:r>
            <a:r>
              <a:rPr lang="en-US" baseline="0" dirty="0">
                <a:solidFill>
                  <a:srgbClr val="37957C"/>
                </a:solidFill>
                <a:cs typeface="Arial" charset="0"/>
              </a:rPr>
              <a:t> C</a:t>
            </a:r>
            <a:r>
              <a:rPr lang="en-US" baseline="0" dirty="0">
                <a:solidFill>
                  <a:srgbClr val="1D9B04"/>
                </a:solidFill>
                <a:cs typeface="Arial" charset="0"/>
              </a:rPr>
              <a:t> = </a:t>
            </a:r>
            <a:r>
              <a:rPr lang="en-US" baseline="0" dirty="0">
                <a:solidFill>
                  <a:srgbClr val="992395"/>
                </a:solidFill>
                <a:cs typeface="Arial" charset="0"/>
              </a:rPr>
              <a:t>1.602•10</a:t>
            </a:r>
            <a:r>
              <a:rPr lang="en-US" baseline="30000" dirty="0">
                <a:solidFill>
                  <a:srgbClr val="992395"/>
                </a:solidFill>
                <a:cs typeface="Arial" charset="0"/>
              </a:rPr>
              <a:t>-19</a:t>
            </a:r>
            <a:r>
              <a:rPr lang="en-US" baseline="0" dirty="0">
                <a:solidFill>
                  <a:srgbClr val="992395"/>
                </a:solidFill>
                <a:cs typeface="Arial" charset="0"/>
              </a:rPr>
              <a:t> </a:t>
            </a:r>
            <a:r>
              <a:rPr lang="en-US" baseline="0" dirty="0" smtClean="0">
                <a:solidFill>
                  <a:srgbClr val="992395"/>
                </a:solidFill>
                <a:cs typeface="Arial" charset="0"/>
              </a:rPr>
              <a:t>J</a:t>
            </a:r>
            <a:endParaRPr lang="en-US" baseline="0" dirty="0">
              <a:solidFill>
                <a:srgbClr val="1D9B04"/>
              </a:solidFill>
              <a:cs typeface="Arial" charset="0"/>
            </a:endParaRPr>
          </a:p>
        </p:txBody>
      </p:sp>
      <p:sp>
        <p:nvSpPr>
          <p:cNvPr id="6" name="Freccia a destra 5"/>
          <p:cNvSpPr/>
          <p:nvPr/>
        </p:nvSpPr>
        <p:spPr>
          <a:xfrm>
            <a:off x="4231003" y="1108708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/>
          <p:cNvSpPr txBox="1"/>
          <p:nvPr/>
        </p:nvSpPr>
        <p:spPr>
          <a:xfrm>
            <a:off x="4963772" y="836769"/>
            <a:ext cx="418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 </a:t>
            </a:r>
            <a:r>
              <a:rPr lang="en-US" dirty="0" err="1" smtClean="0"/>
              <a:t>proiettile</a:t>
            </a:r>
            <a:r>
              <a:rPr lang="en-US" dirty="0" smtClean="0"/>
              <a:t> di </a:t>
            </a:r>
            <a:r>
              <a:rPr lang="en-US" dirty="0" err="1" smtClean="0"/>
              <a:t>piombo</a:t>
            </a:r>
            <a:r>
              <a:rPr lang="en-US" dirty="0" smtClean="0"/>
              <a:t> da 200 g </a:t>
            </a:r>
            <a:r>
              <a:rPr lang="en-US" dirty="0" err="1" smtClean="0"/>
              <a:t>lanciato</a:t>
            </a:r>
            <a:r>
              <a:rPr lang="en-US" dirty="0" smtClean="0"/>
              <a:t> a 300 m/s ha </a:t>
            </a:r>
            <a:r>
              <a:rPr lang="en-US" dirty="0" err="1" smtClean="0"/>
              <a:t>un’energia</a:t>
            </a:r>
            <a:r>
              <a:rPr lang="en-US" dirty="0" smtClean="0"/>
              <a:t> di 9000 J</a:t>
            </a:r>
            <a:endParaRPr lang="en-US" dirty="0"/>
          </a:p>
        </p:txBody>
      </p:sp>
      <p:sp>
        <p:nvSpPr>
          <p:cNvPr id="8" name="Freccia a destra 7"/>
          <p:cNvSpPr/>
          <p:nvPr/>
        </p:nvSpPr>
        <p:spPr>
          <a:xfrm rot="5400000">
            <a:off x="6432362" y="1856714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/>
          <p:cNvSpPr txBox="1"/>
          <p:nvPr/>
        </p:nvSpPr>
        <p:spPr>
          <a:xfrm>
            <a:off x="4295535" y="2492896"/>
            <a:ext cx="4800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Ma </a:t>
            </a:r>
            <a:r>
              <a:rPr lang="en-US" dirty="0" err="1" smtClean="0"/>
              <a:t>ogni</a:t>
            </a:r>
            <a:r>
              <a:rPr lang="en-US" dirty="0" smtClean="0"/>
              <a:t> </a:t>
            </a:r>
            <a:r>
              <a:rPr lang="en-US" dirty="0" err="1" smtClean="0"/>
              <a:t>singolo</a:t>
            </a:r>
            <a:r>
              <a:rPr lang="en-US" dirty="0" smtClean="0"/>
              <a:t> </a:t>
            </a:r>
            <a:r>
              <a:rPr lang="en-US" dirty="0" err="1" smtClean="0"/>
              <a:t>protone</a:t>
            </a:r>
            <a:r>
              <a:rPr lang="en-US" dirty="0" smtClean="0"/>
              <a:t> o </a:t>
            </a:r>
            <a:r>
              <a:rPr lang="en-US" dirty="0" err="1" smtClean="0"/>
              <a:t>neutrone</a:t>
            </a:r>
            <a:r>
              <a:rPr lang="en-US" dirty="0" smtClean="0"/>
              <a:t> del </a:t>
            </a:r>
            <a:r>
              <a:rPr lang="en-US" dirty="0" err="1" smtClean="0"/>
              <a:t>proiettile</a:t>
            </a:r>
            <a:r>
              <a:rPr lang="en-US" dirty="0" smtClean="0"/>
              <a:t> ha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energia</a:t>
            </a:r>
            <a:r>
              <a:rPr lang="en-US" dirty="0" smtClean="0"/>
              <a:t> </a:t>
            </a:r>
            <a:r>
              <a:rPr lang="en-US" dirty="0" err="1" smtClean="0"/>
              <a:t>cinetica</a:t>
            </a:r>
            <a:r>
              <a:rPr lang="en-US" dirty="0" smtClean="0"/>
              <a:t> </a:t>
            </a:r>
            <a:r>
              <a:rPr lang="en-US" dirty="0" err="1" smtClean="0"/>
              <a:t>piccolissima</a:t>
            </a:r>
            <a:r>
              <a:rPr lang="en-US" dirty="0"/>
              <a:t> </a:t>
            </a:r>
            <a:r>
              <a:rPr lang="en-US" dirty="0" smtClean="0"/>
              <a:t>9000/N</a:t>
            </a:r>
            <a:r>
              <a:rPr lang="en-US" baseline="-25000" dirty="0" smtClean="0"/>
              <a:t>A</a:t>
            </a:r>
            <a:r>
              <a:rPr lang="en-US" dirty="0">
                <a:sym typeface="Symbol"/>
              </a:rPr>
              <a:t></a:t>
            </a:r>
            <a:r>
              <a:rPr lang="en-US" dirty="0" smtClean="0"/>
              <a:t>7</a:t>
            </a:r>
            <a:r>
              <a:rPr lang="en-US" dirty="0" smtClean="0">
                <a:sym typeface="Symbol"/>
              </a:rPr>
              <a:t></a:t>
            </a:r>
            <a:r>
              <a:rPr lang="en-US" dirty="0" smtClean="0">
                <a:cs typeface="Arial" charset="0"/>
              </a:rPr>
              <a:t>10</a:t>
            </a:r>
            <a:r>
              <a:rPr lang="en-US" baseline="30000" dirty="0" smtClean="0">
                <a:cs typeface="Arial" charset="0"/>
              </a:rPr>
              <a:t>-23</a:t>
            </a:r>
            <a:r>
              <a:rPr lang="en-US" dirty="0" smtClean="0">
                <a:cs typeface="Arial" charset="0"/>
              </a:rPr>
              <a:t>J</a:t>
            </a:r>
            <a:r>
              <a:rPr lang="en-US" dirty="0" smtClean="0">
                <a:cs typeface="Arial" charset="0"/>
                <a:sym typeface="Symbol"/>
              </a:rPr>
              <a:t></a:t>
            </a:r>
            <a:r>
              <a:rPr lang="en-US" dirty="0" smtClean="0">
                <a:cs typeface="Arial" charset="0"/>
              </a:rPr>
              <a:t>0.0005eV!</a:t>
            </a:r>
            <a:endParaRPr lang="en-US" baseline="-25000" dirty="0"/>
          </a:p>
        </p:txBody>
      </p:sp>
      <p:pic>
        <p:nvPicPr>
          <p:cNvPr id="10" name="Picture 2" descr="Magne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63" y="3536820"/>
            <a:ext cx="4098240" cy="310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ccia a destra 10"/>
          <p:cNvSpPr/>
          <p:nvPr/>
        </p:nvSpPr>
        <p:spPr>
          <a:xfrm rot="5400000">
            <a:off x="6535924" y="3675531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sellaDiTesto 11"/>
          <p:cNvSpPr txBox="1"/>
          <p:nvPr/>
        </p:nvSpPr>
        <p:spPr>
          <a:xfrm>
            <a:off x="4258222" y="4365104"/>
            <a:ext cx="48007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In un </a:t>
            </a:r>
            <a:r>
              <a:rPr lang="en-US" b="1" i="1" dirty="0" err="1" smtClean="0"/>
              <a:t>acceleratore</a:t>
            </a:r>
            <a:r>
              <a:rPr lang="en-US" b="1" i="1" dirty="0" smtClean="0"/>
              <a:t> come LHC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raggiungono</a:t>
            </a:r>
            <a:r>
              <a:rPr lang="en-US" dirty="0" smtClean="0"/>
              <a:t> </a:t>
            </a:r>
            <a:r>
              <a:rPr lang="en-US" dirty="0" err="1" smtClean="0"/>
              <a:t>energie</a:t>
            </a:r>
            <a:r>
              <a:rPr lang="en-US" dirty="0" smtClean="0"/>
              <a:t> per </a:t>
            </a:r>
            <a:r>
              <a:rPr lang="en-US" dirty="0" err="1" smtClean="0"/>
              <a:t>ogni</a:t>
            </a:r>
            <a:r>
              <a:rPr lang="en-US" dirty="0" smtClean="0"/>
              <a:t> </a:t>
            </a:r>
            <a:r>
              <a:rPr lang="en-US" dirty="0" err="1" smtClean="0"/>
              <a:t>protone</a:t>
            </a:r>
            <a:r>
              <a:rPr lang="en-US" dirty="0" smtClean="0"/>
              <a:t> di 7 </a:t>
            </a:r>
            <a:r>
              <a:rPr lang="en-US" dirty="0" err="1" smtClean="0"/>
              <a:t>TeV</a:t>
            </a:r>
            <a:r>
              <a:rPr lang="en-US" dirty="0" smtClean="0"/>
              <a:t> (7x10</a:t>
            </a:r>
            <a:r>
              <a:rPr lang="en-US" baseline="30000" dirty="0" smtClean="0"/>
              <a:t>12</a:t>
            </a:r>
            <a:r>
              <a:rPr lang="en-US" dirty="0" smtClean="0"/>
              <a:t> </a:t>
            </a:r>
            <a:r>
              <a:rPr lang="en-US" dirty="0" err="1" smtClean="0"/>
              <a:t>eV</a:t>
            </a:r>
            <a:r>
              <a:rPr lang="en-US" dirty="0" smtClean="0"/>
              <a:t>)! 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La </a:t>
            </a:r>
            <a:r>
              <a:rPr lang="en-US" dirty="0" err="1" smtClean="0"/>
              <a:t>densità</a:t>
            </a:r>
            <a:r>
              <a:rPr lang="en-US" dirty="0" smtClean="0"/>
              <a:t> di </a:t>
            </a:r>
            <a:r>
              <a:rPr lang="en-US" dirty="0" err="1" smtClean="0"/>
              <a:t>energia</a:t>
            </a:r>
            <a:r>
              <a:rPr lang="en-US" dirty="0" smtClean="0"/>
              <a:t> </a:t>
            </a:r>
            <a:r>
              <a:rPr lang="en-US" dirty="0" err="1" smtClean="0"/>
              <a:t>disponibile</a:t>
            </a:r>
            <a:r>
              <a:rPr lang="en-US" dirty="0" smtClean="0"/>
              <a:t> per le </a:t>
            </a:r>
            <a:r>
              <a:rPr lang="en-US" dirty="0" err="1" smtClean="0"/>
              <a:t>reazioni</a:t>
            </a:r>
            <a:r>
              <a:rPr lang="en-US" dirty="0"/>
              <a:t> </a:t>
            </a:r>
            <a:r>
              <a:rPr lang="en-US" dirty="0" err="1" smtClean="0"/>
              <a:t>nucleari</a:t>
            </a:r>
            <a:r>
              <a:rPr lang="en-US" dirty="0" smtClean="0"/>
              <a:t> o sub-</a:t>
            </a:r>
            <a:r>
              <a:rPr lang="en-US" dirty="0" err="1" smtClean="0"/>
              <a:t>nucleari</a:t>
            </a:r>
            <a:r>
              <a:rPr lang="en-US" dirty="0" smtClean="0"/>
              <a:t> è </a:t>
            </a:r>
            <a:r>
              <a:rPr lang="en-US" dirty="0" err="1" smtClean="0"/>
              <a:t>enorme</a:t>
            </a:r>
            <a:r>
              <a:rPr lang="en-US" dirty="0" smtClean="0"/>
              <a:t>!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38668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TL0-mod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7" y="764703"/>
            <a:ext cx="8608867" cy="450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5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Connettore 2 55"/>
          <p:cNvCxnSpPr>
            <a:endCxn id="57" idx="2"/>
          </p:cNvCxnSpPr>
          <p:nvPr/>
        </p:nvCxnSpPr>
        <p:spPr>
          <a:xfrm>
            <a:off x="2468623" y="2070870"/>
            <a:ext cx="4542513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35"/>
          <p:cNvSpPr>
            <a:spLocks noChangeArrowheads="1"/>
          </p:cNvSpPr>
          <p:nvPr/>
        </p:nvSpPr>
        <p:spPr bwMode="auto">
          <a:xfrm>
            <a:off x="0" y="-1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1117600" indent="-1117600" algn="ctr"/>
            <a:r>
              <a:rPr lang="en-US" altLang="en-US" sz="3200" b="1" dirty="0" smtClean="0"/>
              <a:t>ELECTROSTATIC ACCELERATION: CONTINUOUS BEAM</a:t>
            </a:r>
            <a:endParaRPr lang="en-US" altLang="en-US" sz="3200" b="1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25911" y="499219"/>
            <a:ext cx="4572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We consider the acceleration between two electrodes in DC.</a:t>
            </a:r>
            <a:endParaRPr lang="en-US" sz="1400" dirty="0"/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auto">
          <a:xfrm>
            <a:off x="3929938" y="1350474"/>
            <a:ext cx="510087" cy="33874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600" noProof="1" smtClean="0">
                <a:latin typeface="Calibri" pitchFamily="34" charset="0"/>
              </a:rPr>
              <a:t>E</a:t>
            </a:r>
            <a:r>
              <a:rPr lang="it-IT" sz="1600" baseline="-25000" noProof="1" smtClean="0">
                <a:latin typeface="Calibri" pitchFamily="34" charset="0"/>
              </a:rPr>
              <a:t>z</a:t>
            </a:r>
            <a:endParaRPr sz="1600" baseline="-25000" noProof="1">
              <a:latin typeface="Calibri" pitchFamily="34" charset="0"/>
            </a:endParaRPr>
          </a:p>
        </p:txBody>
      </p:sp>
      <p:sp>
        <p:nvSpPr>
          <p:cNvPr id="43" name="Oval 33"/>
          <p:cNvSpPr>
            <a:spLocks noChangeArrowheads="1"/>
          </p:cNvSpPr>
          <p:nvPr/>
        </p:nvSpPr>
        <p:spPr bwMode="auto">
          <a:xfrm>
            <a:off x="4006212" y="2000283"/>
            <a:ext cx="118076" cy="117137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34"/>
          <p:cNvSpPr>
            <a:spLocks noChangeArrowheads="1"/>
          </p:cNvSpPr>
          <p:nvPr/>
        </p:nvSpPr>
        <p:spPr bwMode="auto">
          <a:xfrm>
            <a:off x="1916372" y="1590582"/>
            <a:ext cx="739941" cy="33874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itchFamily="34" charset="0"/>
              </a:rPr>
              <a:t>source</a:t>
            </a:r>
            <a:endParaRPr sz="1600" noProof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7" name="CasellaDiTesto 56"/>
          <p:cNvSpPr txBox="1"/>
          <p:nvPr/>
        </p:nvSpPr>
        <p:spPr>
          <a:xfrm>
            <a:off x="5778683" y="1732316"/>
            <a:ext cx="2464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z</a:t>
            </a:r>
            <a:r>
              <a:rPr lang="en-US" sz="1600" dirty="0" smtClean="0"/>
              <a:t> (direction of acceleration)</a:t>
            </a:r>
            <a:endParaRPr lang="en-US" sz="1600" dirty="0"/>
          </a:p>
        </p:txBody>
      </p:sp>
      <p:cxnSp>
        <p:nvCxnSpPr>
          <p:cNvPr id="7" name="Connettore 1 6"/>
          <p:cNvCxnSpPr/>
          <p:nvPr/>
        </p:nvCxnSpPr>
        <p:spPr>
          <a:xfrm flipV="1">
            <a:off x="3214400" y="973727"/>
            <a:ext cx="0" cy="7366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 flipV="1">
            <a:off x="5037352" y="1377934"/>
            <a:ext cx="0" cy="3324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3214398" y="973727"/>
            <a:ext cx="26268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flipH="1">
            <a:off x="5691053" y="1139623"/>
            <a:ext cx="3111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/>
        </p:nvCxnSpPr>
        <p:spPr>
          <a:xfrm>
            <a:off x="5037352" y="1377934"/>
            <a:ext cx="808170" cy="3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1 54"/>
          <p:cNvCxnSpPr/>
          <p:nvPr/>
        </p:nvCxnSpPr>
        <p:spPr>
          <a:xfrm>
            <a:off x="5841238" y="973727"/>
            <a:ext cx="0" cy="1658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1 62"/>
          <p:cNvCxnSpPr/>
          <p:nvPr/>
        </p:nvCxnSpPr>
        <p:spPr>
          <a:xfrm flipH="1">
            <a:off x="5778683" y="1243838"/>
            <a:ext cx="1299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1 66"/>
          <p:cNvCxnSpPr/>
          <p:nvPr/>
        </p:nvCxnSpPr>
        <p:spPr>
          <a:xfrm flipH="1">
            <a:off x="5836954" y="1240447"/>
            <a:ext cx="4284" cy="1412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Memoria ad accesso diretto 71"/>
          <p:cNvSpPr/>
          <p:nvPr/>
        </p:nvSpPr>
        <p:spPr>
          <a:xfrm>
            <a:off x="2707432" y="1696365"/>
            <a:ext cx="1013935" cy="729756"/>
          </a:xfrm>
          <a:prstGeom prst="flowChartMagneticDru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Memoria ad accesso diretto 77"/>
          <p:cNvSpPr/>
          <p:nvPr/>
        </p:nvSpPr>
        <p:spPr>
          <a:xfrm>
            <a:off x="4534015" y="1705269"/>
            <a:ext cx="1013935" cy="729756"/>
          </a:xfrm>
          <a:prstGeom prst="flowChartMagneticDru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29"/>
          <p:cNvSpPr>
            <a:spLocks noChangeArrowheads="1"/>
          </p:cNvSpPr>
          <p:nvPr/>
        </p:nvSpPr>
        <p:spPr bwMode="auto">
          <a:xfrm>
            <a:off x="5952451" y="1004315"/>
            <a:ext cx="451836" cy="36565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Symbol" pitchFamily="-110" charset="2"/>
              </a:rPr>
              <a:t>D</a:t>
            </a:r>
            <a:r>
              <a:rPr lang="en-US" sz="1600" dirty="0">
                <a:latin typeface="Comic Sans MS" pitchFamily="-110" charset="0"/>
              </a:rPr>
              <a:t>V</a:t>
            </a:r>
            <a:endParaRPr sz="1600" noProof="1">
              <a:latin typeface="Comic Sans MS" pitchFamily="-110" charset="0"/>
            </a:endParaRPr>
          </a:p>
        </p:txBody>
      </p:sp>
      <p:sp>
        <p:nvSpPr>
          <p:cNvPr id="80" name="Esplosione 1 79"/>
          <p:cNvSpPr/>
          <p:nvPr/>
        </p:nvSpPr>
        <p:spPr>
          <a:xfrm>
            <a:off x="2195203" y="1972580"/>
            <a:ext cx="182281" cy="172542"/>
          </a:xfrm>
          <a:prstGeom prst="irregularSeal1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5836954" y="77495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41" name="CasellaDiTesto 40"/>
          <p:cNvSpPr txBox="1"/>
          <p:nvPr/>
        </p:nvSpPr>
        <p:spPr>
          <a:xfrm>
            <a:off x="5860220" y="1208753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cxnSp>
        <p:nvCxnSpPr>
          <p:cNvPr id="12" name="Connettore 2 11"/>
          <p:cNvCxnSpPr/>
          <p:nvPr/>
        </p:nvCxnSpPr>
        <p:spPr>
          <a:xfrm>
            <a:off x="3714561" y="1696365"/>
            <a:ext cx="819454" cy="890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/>
          <p:nvPr/>
        </p:nvCxnSpPr>
        <p:spPr>
          <a:xfrm>
            <a:off x="3708364" y="2439598"/>
            <a:ext cx="819454" cy="890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ttore 2 91"/>
          <p:cNvCxnSpPr>
            <a:endCxn id="93" idx="2"/>
          </p:cNvCxnSpPr>
          <p:nvPr/>
        </p:nvCxnSpPr>
        <p:spPr>
          <a:xfrm>
            <a:off x="2559765" y="3765204"/>
            <a:ext cx="3410399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CasellaDiTesto 92"/>
          <p:cNvSpPr txBox="1"/>
          <p:nvPr/>
        </p:nvSpPr>
        <p:spPr>
          <a:xfrm>
            <a:off x="5836954" y="3426650"/>
            <a:ext cx="266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z</a:t>
            </a:r>
            <a:endParaRPr lang="en-US" sz="1600" dirty="0"/>
          </a:p>
        </p:txBody>
      </p:sp>
      <p:cxnSp>
        <p:nvCxnSpPr>
          <p:cNvPr id="25" name="Connettore 2 24"/>
          <p:cNvCxnSpPr/>
          <p:nvPr/>
        </p:nvCxnSpPr>
        <p:spPr>
          <a:xfrm flipV="1">
            <a:off x="2559765" y="2565108"/>
            <a:ext cx="0" cy="1200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7"/>
          <p:cNvSpPr>
            <a:spLocks noChangeArrowheads="1"/>
          </p:cNvSpPr>
          <p:nvPr/>
        </p:nvSpPr>
        <p:spPr bwMode="auto">
          <a:xfrm>
            <a:off x="2213579" y="2561911"/>
            <a:ext cx="510087" cy="33874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600" noProof="1" smtClean="0">
                <a:latin typeface="Calibri" pitchFamily="34" charset="0"/>
              </a:rPr>
              <a:t>E</a:t>
            </a:r>
            <a:r>
              <a:rPr lang="it-IT" sz="1600" baseline="-25000" noProof="1" smtClean="0">
                <a:latin typeface="Calibri" pitchFamily="34" charset="0"/>
              </a:rPr>
              <a:t>z</a:t>
            </a:r>
            <a:endParaRPr sz="1600" baseline="-25000" noProof="1">
              <a:latin typeface="Calibri" pitchFamily="34" charset="0"/>
            </a:endParaRPr>
          </a:p>
        </p:txBody>
      </p:sp>
      <p:cxnSp>
        <p:nvCxnSpPr>
          <p:cNvPr id="30" name="Connettore 1 29"/>
          <p:cNvCxnSpPr/>
          <p:nvPr/>
        </p:nvCxnSpPr>
        <p:spPr>
          <a:xfrm>
            <a:off x="3567968" y="2605774"/>
            <a:ext cx="0" cy="2898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/>
          <p:nvPr/>
        </p:nvCxnSpPr>
        <p:spPr>
          <a:xfrm>
            <a:off x="4698598" y="2605774"/>
            <a:ext cx="0" cy="2898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/>
          <p:cNvCxnSpPr/>
          <p:nvPr/>
        </p:nvCxnSpPr>
        <p:spPr>
          <a:xfrm>
            <a:off x="3567968" y="2775148"/>
            <a:ext cx="1130630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/>
          <p:cNvSpPr txBox="1"/>
          <p:nvPr/>
        </p:nvSpPr>
        <p:spPr>
          <a:xfrm>
            <a:off x="3863383" y="2424883"/>
            <a:ext cx="52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gap</a:t>
            </a:r>
          </a:p>
        </p:txBody>
      </p:sp>
      <p:sp>
        <p:nvSpPr>
          <p:cNvPr id="96" name="Figura a mano libera 95"/>
          <p:cNvSpPr/>
          <p:nvPr/>
        </p:nvSpPr>
        <p:spPr>
          <a:xfrm>
            <a:off x="3550039" y="2886631"/>
            <a:ext cx="1118122" cy="878542"/>
          </a:xfrm>
          <a:custGeom>
            <a:avLst/>
            <a:gdLst>
              <a:gd name="connsiteX0" fmla="*/ 0 w 1129552"/>
              <a:gd name="connsiteY0" fmla="*/ 860627 h 878556"/>
              <a:gd name="connsiteX1" fmla="*/ 519952 w 1129552"/>
              <a:gd name="connsiteY1" fmla="*/ 15 h 878556"/>
              <a:gd name="connsiteX2" fmla="*/ 1129552 w 1129552"/>
              <a:gd name="connsiteY2" fmla="*/ 878556 h 878556"/>
              <a:gd name="connsiteX0" fmla="*/ 0 w 1129552"/>
              <a:gd name="connsiteY0" fmla="*/ 878555 h 896484"/>
              <a:gd name="connsiteX1" fmla="*/ 582705 w 1129552"/>
              <a:gd name="connsiteY1" fmla="*/ 14 h 896484"/>
              <a:gd name="connsiteX2" fmla="*/ 1129552 w 1129552"/>
              <a:gd name="connsiteY2" fmla="*/ 896484 h 896484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2 h 878542"/>
              <a:gd name="connsiteX1" fmla="*/ 582705 w 1118122"/>
              <a:gd name="connsiteY1" fmla="*/ 1 h 878542"/>
              <a:gd name="connsiteX2" fmla="*/ 1118122 w 1118122"/>
              <a:gd name="connsiteY2" fmla="*/ 873611 h 8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122" h="878542">
                <a:moveTo>
                  <a:pt x="0" y="878542"/>
                </a:moveTo>
                <a:cubicBezTo>
                  <a:pt x="261096" y="766782"/>
                  <a:pt x="396351" y="823"/>
                  <a:pt x="582705" y="1"/>
                </a:cubicBezTo>
                <a:cubicBezTo>
                  <a:pt x="769059" y="-821"/>
                  <a:pt x="850301" y="778734"/>
                  <a:pt x="1118122" y="873611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Connettore 2 106"/>
          <p:cNvCxnSpPr/>
          <p:nvPr/>
        </p:nvCxnSpPr>
        <p:spPr>
          <a:xfrm flipV="1">
            <a:off x="6404287" y="3765173"/>
            <a:ext cx="2192866" cy="3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CasellaDiTesto 107"/>
          <p:cNvSpPr txBox="1"/>
          <p:nvPr/>
        </p:nvSpPr>
        <p:spPr>
          <a:xfrm>
            <a:off x="8343557" y="3336999"/>
            <a:ext cx="253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</a:t>
            </a:r>
            <a:endParaRPr lang="en-US" sz="1600" dirty="0"/>
          </a:p>
        </p:txBody>
      </p:sp>
      <p:cxnSp>
        <p:nvCxnSpPr>
          <p:cNvPr id="109" name="Connettore 2 108"/>
          <p:cNvCxnSpPr/>
          <p:nvPr/>
        </p:nvCxnSpPr>
        <p:spPr>
          <a:xfrm flipV="1">
            <a:off x="6404287" y="2565108"/>
            <a:ext cx="0" cy="1200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7"/>
          <p:cNvSpPr>
            <a:spLocks noChangeArrowheads="1"/>
          </p:cNvSpPr>
          <p:nvPr/>
        </p:nvSpPr>
        <p:spPr bwMode="auto">
          <a:xfrm>
            <a:off x="5970164" y="2462631"/>
            <a:ext cx="510087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noProof="1" smtClean="0">
                <a:latin typeface="Calibri" pitchFamily="34" charset="0"/>
                <a:sym typeface="Symbol"/>
              </a:rPr>
              <a:t>V</a:t>
            </a:r>
            <a:endParaRPr sz="1600" noProof="1">
              <a:latin typeface="Calibri" pitchFamily="34" charset="0"/>
            </a:endParaRPr>
          </a:p>
        </p:txBody>
      </p:sp>
      <p:cxnSp>
        <p:nvCxnSpPr>
          <p:cNvPr id="113" name="Connettore 1 112"/>
          <p:cNvCxnSpPr/>
          <p:nvPr/>
        </p:nvCxnSpPr>
        <p:spPr>
          <a:xfrm>
            <a:off x="6404287" y="3165156"/>
            <a:ext cx="18985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Gruppo 137"/>
          <p:cNvGrpSpPr/>
          <p:nvPr/>
        </p:nvGrpSpPr>
        <p:grpSpPr>
          <a:xfrm>
            <a:off x="6389799" y="3735527"/>
            <a:ext cx="1912991" cy="60211"/>
            <a:chOff x="6389799" y="3735527"/>
            <a:chExt cx="1912991" cy="60211"/>
          </a:xfrm>
        </p:grpSpPr>
        <p:sp>
          <p:nvSpPr>
            <p:cNvPr id="114" name="Oval 33"/>
            <p:cNvSpPr>
              <a:spLocks noChangeArrowheads="1"/>
            </p:cNvSpPr>
            <p:nvPr/>
          </p:nvSpPr>
          <p:spPr bwMode="auto">
            <a:xfrm>
              <a:off x="63897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64922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Oval 33"/>
            <p:cNvSpPr>
              <a:spLocks noChangeArrowheads="1"/>
            </p:cNvSpPr>
            <p:nvPr/>
          </p:nvSpPr>
          <p:spPr bwMode="auto">
            <a:xfrm>
              <a:off x="65946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Oval 33"/>
            <p:cNvSpPr>
              <a:spLocks noChangeArrowheads="1"/>
            </p:cNvSpPr>
            <p:nvPr/>
          </p:nvSpPr>
          <p:spPr bwMode="auto">
            <a:xfrm>
              <a:off x="66971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Oval 33"/>
            <p:cNvSpPr>
              <a:spLocks noChangeArrowheads="1"/>
            </p:cNvSpPr>
            <p:nvPr/>
          </p:nvSpPr>
          <p:spPr bwMode="auto">
            <a:xfrm>
              <a:off x="67995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Oval 33"/>
            <p:cNvSpPr>
              <a:spLocks noChangeArrowheads="1"/>
            </p:cNvSpPr>
            <p:nvPr/>
          </p:nvSpPr>
          <p:spPr bwMode="auto">
            <a:xfrm>
              <a:off x="69020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Oval 33"/>
            <p:cNvSpPr>
              <a:spLocks noChangeArrowheads="1"/>
            </p:cNvSpPr>
            <p:nvPr/>
          </p:nvSpPr>
          <p:spPr bwMode="auto">
            <a:xfrm>
              <a:off x="70044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71069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Oval 33"/>
            <p:cNvSpPr>
              <a:spLocks noChangeArrowheads="1"/>
            </p:cNvSpPr>
            <p:nvPr/>
          </p:nvSpPr>
          <p:spPr bwMode="auto">
            <a:xfrm>
              <a:off x="72093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Oval 33"/>
            <p:cNvSpPr>
              <a:spLocks noChangeArrowheads="1"/>
            </p:cNvSpPr>
            <p:nvPr/>
          </p:nvSpPr>
          <p:spPr bwMode="auto">
            <a:xfrm>
              <a:off x="73118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Oval 33"/>
            <p:cNvSpPr>
              <a:spLocks noChangeArrowheads="1"/>
            </p:cNvSpPr>
            <p:nvPr/>
          </p:nvSpPr>
          <p:spPr bwMode="auto">
            <a:xfrm>
              <a:off x="741429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Oval 33"/>
            <p:cNvSpPr>
              <a:spLocks noChangeArrowheads="1"/>
            </p:cNvSpPr>
            <p:nvPr/>
          </p:nvSpPr>
          <p:spPr bwMode="auto">
            <a:xfrm>
              <a:off x="751674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Oval 33"/>
            <p:cNvSpPr>
              <a:spLocks noChangeArrowheads="1"/>
            </p:cNvSpPr>
            <p:nvPr/>
          </p:nvSpPr>
          <p:spPr bwMode="auto">
            <a:xfrm>
              <a:off x="761919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Oval 33"/>
            <p:cNvSpPr>
              <a:spLocks noChangeArrowheads="1"/>
            </p:cNvSpPr>
            <p:nvPr/>
          </p:nvSpPr>
          <p:spPr bwMode="auto">
            <a:xfrm>
              <a:off x="772164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Oval 33"/>
            <p:cNvSpPr>
              <a:spLocks noChangeArrowheads="1"/>
            </p:cNvSpPr>
            <p:nvPr/>
          </p:nvSpPr>
          <p:spPr bwMode="auto">
            <a:xfrm>
              <a:off x="782409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Oval 33"/>
            <p:cNvSpPr>
              <a:spLocks noChangeArrowheads="1"/>
            </p:cNvSpPr>
            <p:nvPr/>
          </p:nvSpPr>
          <p:spPr bwMode="auto">
            <a:xfrm>
              <a:off x="792654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Oval 33"/>
            <p:cNvSpPr>
              <a:spLocks noChangeArrowheads="1"/>
            </p:cNvSpPr>
            <p:nvPr/>
          </p:nvSpPr>
          <p:spPr bwMode="auto">
            <a:xfrm>
              <a:off x="802899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Oval 33"/>
            <p:cNvSpPr>
              <a:spLocks noChangeArrowheads="1"/>
            </p:cNvSpPr>
            <p:nvPr/>
          </p:nvSpPr>
          <p:spPr bwMode="auto">
            <a:xfrm>
              <a:off x="813144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Oval 33"/>
            <p:cNvSpPr>
              <a:spLocks noChangeArrowheads="1"/>
            </p:cNvSpPr>
            <p:nvPr/>
          </p:nvSpPr>
          <p:spPr bwMode="auto">
            <a:xfrm>
              <a:off x="8233907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8889" name="Picture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4207502"/>
            <a:ext cx="840105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5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6.93642E-7 L 1.38889E-6 -0.0804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80" grpId="0" animBg="1"/>
      <p:bldP spid="108" grpId="0"/>
      <p:bldP spid="1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Connettore 2 55"/>
          <p:cNvCxnSpPr>
            <a:endCxn id="57" idx="2"/>
          </p:cNvCxnSpPr>
          <p:nvPr/>
        </p:nvCxnSpPr>
        <p:spPr>
          <a:xfrm>
            <a:off x="2468623" y="2070870"/>
            <a:ext cx="344327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25911" y="499219"/>
            <a:ext cx="8971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We consider now the acceleration between two electrodes fed by an RF generator</a:t>
            </a:r>
            <a:endParaRPr lang="en-US" sz="1400" dirty="0"/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auto">
          <a:xfrm>
            <a:off x="3929938" y="1350474"/>
            <a:ext cx="510087" cy="33874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600" noProof="1" smtClean="0">
                <a:latin typeface="Calibri" pitchFamily="34" charset="0"/>
              </a:rPr>
              <a:t>E</a:t>
            </a:r>
            <a:r>
              <a:rPr lang="it-IT" sz="1600" baseline="-25000" noProof="1" smtClean="0">
                <a:latin typeface="Calibri" pitchFamily="34" charset="0"/>
              </a:rPr>
              <a:t>z</a:t>
            </a:r>
            <a:endParaRPr sz="1600" baseline="-25000" noProof="1">
              <a:latin typeface="Calibri" pitchFamily="34" charset="0"/>
            </a:endParaRPr>
          </a:p>
        </p:txBody>
      </p:sp>
      <p:sp>
        <p:nvSpPr>
          <p:cNvPr id="43" name="Oval 33"/>
          <p:cNvSpPr>
            <a:spLocks noChangeArrowheads="1"/>
          </p:cNvSpPr>
          <p:nvPr/>
        </p:nvSpPr>
        <p:spPr bwMode="auto">
          <a:xfrm>
            <a:off x="4006212" y="2000283"/>
            <a:ext cx="118076" cy="117137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34"/>
          <p:cNvSpPr>
            <a:spLocks noChangeArrowheads="1"/>
          </p:cNvSpPr>
          <p:nvPr/>
        </p:nvSpPr>
        <p:spPr bwMode="auto">
          <a:xfrm>
            <a:off x="1916372" y="1588966"/>
            <a:ext cx="739941" cy="33874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itchFamily="34" charset="0"/>
              </a:rPr>
              <a:t>source</a:t>
            </a:r>
            <a:endParaRPr sz="1600" noProof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7" name="CasellaDiTesto 56"/>
          <p:cNvSpPr txBox="1"/>
          <p:nvPr/>
        </p:nvSpPr>
        <p:spPr>
          <a:xfrm>
            <a:off x="5778683" y="1732316"/>
            <a:ext cx="266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z</a:t>
            </a:r>
            <a:endParaRPr lang="en-US" sz="1600" dirty="0"/>
          </a:p>
        </p:txBody>
      </p:sp>
      <p:cxnSp>
        <p:nvCxnSpPr>
          <p:cNvPr id="7" name="Connettore 1 6"/>
          <p:cNvCxnSpPr/>
          <p:nvPr/>
        </p:nvCxnSpPr>
        <p:spPr>
          <a:xfrm flipV="1">
            <a:off x="3214400" y="973727"/>
            <a:ext cx="0" cy="7366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 flipV="1">
            <a:off x="5037352" y="1377934"/>
            <a:ext cx="0" cy="3324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3214398" y="973727"/>
            <a:ext cx="26268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/>
        </p:nvCxnSpPr>
        <p:spPr>
          <a:xfrm>
            <a:off x="5037352" y="1377934"/>
            <a:ext cx="808170" cy="3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1 54"/>
          <p:cNvCxnSpPr/>
          <p:nvPr/>
        </p:nvCxnSpPr>
        <p:spPr>
          <a:xfrm flipH="1">
            <a:off x="5836954" y="973727"/>
            <a:ext cx="4284" cy="816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1 66"/>
          <p:cNvCxnSpPr>
            <a:stCxn id="15" idx="4"/>
          </p:cNvCxnSpPr>
          <p:nvPr/>
        </p:nvCxnSpPr>
        <p:spPr>
          <a:xfrm>
            <a:off x="5834962" y="1329338"/>
            <a:ext cx="1992" cy="523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Memoria ad accesso diretto 71"/>
          <p:cNvSpPr/>
          <p:nvPr/>
        </p:nvSpPr>
        <p:spPr>
          <a:xfrm>
            <a:off x="2707432" y="1696365"/>
            <a:ext cx="1013935" cy="729756"/>
          </a:xfrm>
          <a:prstGeom prst="flowChartMagneticDru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Memoria ad accesso diretto 77"/>
          <p:cNvSpPr/>
          <p:nvPr/>
        </p:nvSpPr>
        <p:spPr>
          <a:xfrm>
            <a:off x="4534015" y="1705269"/>
            <a:ext cx="1013935" cy="729756"/>
          </a:xfrm>
          <a:prstGeom prst="flowChartMagneticDru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Esplosione 1 79"/>
          <p:cNvSpPr/>
          <p:nvPr/>
        </p:nvSpPr>
        <p:spPr>
          <a:xfrm>
            <a:off x="2195203" y="1972580"/>
            <a:ext cx="182281" cy="172542"/>
          </a:xfrm>
          <a:prstGeom prst="irregularSeal1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ttore 2 11"/>
          <p:cNvCxnSpPr/>
          <p:nvPr/>
        </p:nvCxnSpPr>
        <p:spPr>
          <a:xfrm>
            <a:off x="3714561" y="1696365"/>
            <a:ext cx="819454" cy="890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/>
          <p:nvPr/>
        </p:nvCxnSpPr>
        <p:spPr>
          <a:xfrm>
            <a:off x="3708364" y="2439598"/>
            <a:ext cx="819454" cy="890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ttore 2 91"/>
          <p:cNvCxnSpPr>
            <a:endCxn id="93" idx="2"/>
          </p:cNvCxnSpPr>
          <p:nvPr/>
        </p:nvCxnSpPr>
        <p:spPr>
          <a:xfrm>
            <a:off x="2559765" y="3765204"/>
            <a:ext cx="3410399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CasellaDiTesto 92"/>
          <p:cNvSpPr txBox="1"/>
          <p:nvPr/>
        </p:nvSpPr>
        <p:spPr>
          <a:xfrm>
            <a:off x="5836954" y="3426650"/>
            <a:ext cx="266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z</a:t>
            </a:r>
            <a:endParaRPr lang="en-US" sz="1600" dirty="0"/>
          </a:p>
        </p:txBody>
      </p:sp>
      <p:cxnSp>
        <p:nvCxnSpPr>
          <p:cNvPr id="25" name="Connettore 2 24"/>
          <p:cNvCxnSpPr/>
          <p:nvPr/>
        </p:nvCxnSpPr>
        <p:spPr>
          <a:xfrm flipV="1">
            <a:off x="2559765" y="2565108"/>
            <a:ext cx="0" cy="1200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3567968" y="2605774"/>
            <a:ext cx="0" cy="2898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/>
          <p:nvPr/>
        </p:nvCxnSpPr>
        <p:spPr>
          <a:xfrm>
            <a:off x="4698598" y="2605774"/>
            <a:ext cx="0" cy="2898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/>
          <p:cNvCxnSpPr/>
          <p:nvPr/>
        </p:nvCxnSpPr>
        <p:spPr>
          <a:xfrm>
            <a:off x="3557098" y="2775148"/>
            <a:ext cx="1130630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/>
          <p:cNvSpPr txBox="1"/>
          <p:nvPr/>
        </p:nvSpPr>
        <p:spPr>
          <a:xfrm>
            <a:off x="3863383" y="2424883"/>
            <a:ext cx="52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gap</a:t>
            </a:r>
          </a:p>
        </p:txBody>
      </p:sp>
      <p:sp>
        <p:nvSpPr>
          <p:cNvPr id="96" name="Figura a mano libera 95"/>
          <p:cNvSpPr/>
          <p:nvPr/>
        </p:nvSpPr>
        <p:spPr>
          <a:xfrm>
            <a:off x="3563352" y="2886631"/>
            <a:ext cx="1118122" cy="878542"/>
          </a:xfrm>
          <a:custGeom>
            <a:avLst/>
            <a:gdLst>
              <a:gd name="connsiteX0" fmla="*/ 0 w 1129552"/>
              <a:gd name="connsiteY0" fmla="*/ 860627 h 878556"/>
              <a:gd name="connsiteX1" fmla="*/ 519952 w 1129552"/>
              <a:gd name="connsiteY1" fmla="*/ 15 h 878556"/>
              <a:gd name="connsiteX2" fmla="*/ 1129552 w 1129552"/>
              <a:gd name="connsiteY2" fmla="*/ 878556 h 878556"/>
              <a:gd name="connsiteX0" fmla="*/ 0 w 1129552"/>
              <a:gd name="connsiteY0" fmla="*/ 878555 h 896484"/>
              <a:gd name="connsiteX1" fmla="*/ 582705 w 1129552"/>
              <a:gd name="connsiteY1" fmla="*/ 14 h 896484"/>
              <a:gd name="connsiteX2" fmla="*/ 1129552 w 1129552"/>
              <a:gd name="connsiteY2" fmla="*/ 896484 h 896484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2 h 878542"/>
              <a:gd name="connsiteX1" fmla="*/ 582705 w 1118122"/>
              <a:gd name="connsiteY1" fmla="*/ 1 h 878542"/>
              <a:gd name="connsiteX2" fmla="*/ 1118122 w 1118122"/>
              <a:gd name="connsiteY2" fmla="*/ 873611 h 8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122" h="878542">
                <a:moveTo>
                  <a:pt x="0" y="878542"/>
                </a:moveTo>
                <a:cubicBezTo>
                  <a:pt x="261096" y="766782"/>
                  <a:pt x="396351" y="823"/>
                  <a:pt x="582705" y="1"/>
                </a:cubicBezTo>
                <a:cubicBezTo>
                  <a:pt x="769059" y="-821"/>
                  <a:pt x="850301" y="778734"/>
                  <a:pt x="1118122" y="873611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/>
          <p:cNvSpPr/>
          <p:nvPr/>
        </p:nvSpPr>
        <p:spPr>
          <a:xfrm>
            <a:off x="1544829" y="0"/>
            <a:ext cx="62405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7600" indent="-1117600"/>
            <a:r>
              <a:rPr lang="en-US" altLang="en-US" sz="3200" b="1" dirty="0"/>
              <a:t>RF ACCELERATION: </a:t>
            </a:r>
            <a:r>
              <a:rPr lang="en-US" altLang="en-US" sz="3200" b="1" dirty="0" smtClean="0"/>
              <a:t>BUNCHED </a:t>
            </a:r>
            <a:r>
              <a:rPr lang="en-US" altLang="en-US" sz="3200" b="1" dirty="0"/>
              <a:t>BEAM</a:t>
            </a:r>
          </a:p>
        </p:txBody>
      </p:sp>
      <p:sp>
        <p:nvSpPr>
          <p:cNvPr id="15" name="Ovale 14"/>
          <p:cNvSpPr/>
          <p:nvPr/>
        </p:nvSpPr>
        <p:spPr>
          <a:xfrm>
            <a:off x="5692140" y="1044948"/>
            <a:ext cx="285644" cy="2843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igura a mano libera 16"/>
          <p:cNvSpPr/>
          <p:nvPr/>
        </p:nvSpPr>
        <p:spPr>
          <a:xfrm>
            <a:off x="5741670" y="1122657"/>
            <a:ext cx="175260" cy="109045"/>
          </a:xfrm>
          <a:custGeom>
            <a:avLst/>
            <a:gdLst>
              <a:gd name="connsiteX0" fmla="*/ 0 w 175260"/>
              <a:gd name="connsiteY0" fmla="*/ 58443 h 109045"/>
              <a:gd name="connsiteX1" fmla="*/ 53340 w 175260"/>
              <a:gd name="connsiteY1" fmla="*/ 1293 h 109045"/>
              <a:gd name="connsiteX2" fmla="*/ 118110 w 175260"/>
              <a:gd name="connsiteY2" fmla="*/ 107973 h 109045"/>
              <a:gd name="connsiteX3" fmla="*/ 175260 w 175260"/>
              <a:gd name="connsiteY3" fmla="*/ 47013 h 10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" h="109045">
                <a:moveTo>
                  <a:pt x="0" y="58443"/>
                </a:moveTo>
                <a:cubicBezTo>
                  <a:pt x="16827" y="25740"/>
                  <a:pt x="33655" y="-6962"/>
                  <a:pt x="53340" y="1293"/>
                </a:cubicBezTo>
                <a:cubicBezTo>
                  <a:pt x="73025" y="9548"/>
                  <a:pt x="97790" y="100353"/>
                  <a:pt x="118110" y="107973"/>
                </a:cubicBezTo>
                <a:cubicBezTo>
                  <a:pt x="138430" y="115593"/>
                  <a:pt x="156845" y="81303"/>
                  <a:pt x="175260" y="47013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igura a mano libera 52"/>
          <p:cNvSpPr/>
          <p:nvPr/>
        </p:nvSpPr>
        <p:spPr>
          <a:xfrm>
            <a:off x="3572317" y="3173729"/>
            <a:ext cx="1100193" cy="581261"/>
          </a:xfrm>
          <a:custGeom>
            <a:avLst/>
            <a:gdLst>
              <a:gd name="connsiteX0" fmla="*/ 0 w 1129552"/>
              <a:gd name="connsiteY0" fmla="*/ 860627 h 878556"/>
              <a:gd name="connsiteX1" fmla="*/ 519952 w 1129552"/>
              <a:gd name="connsiteY1" fmla="*/ 15 h 878556"/>
              <a:gd name="connsiteX2" fmla="*/ 1129552 w 1129552"/>
              <a:gd name="connsiteY2" fmla="*/ 878556 h 878556"/>
              <a:gd name="connsiteX0" fmla="*/ 0 w 1129552"/>
              <a:gd name="connsiteY0" fmla="*/ 878555 h 896484"/>
              <a:gd name="connsiteX1" fmla="*/ 582705 w 1129552"/>
              <a:gd name="connsiteY1" fmla="*/ 14 h 896484"/>
              <a:gd name="connsiteX2" fmla="*/ 1129552 w 1129552"/>
              <a:gd name="connsiteY2" fmla="*/ 896484 h 896484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2 h 878542"/>
              <a:gd name="connsiteX1" fmla="*/ 582705 w 1118122"/>
              <a:gd name="connsiteY1" fmla="*/ 1 h 878542"/>
              <a:gd name="connsiteX2" fmla="*/ 1118122 w 1118122"/>
              <a:gd name="connsiteY2" fmla="*/ 873611 h 8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122" h="878542">
                <a:moveTo>
                  <a:pt x="0" y="878542"/>
                </a:moveTo>
                <a:cubicBezTo>
                  <a:pt x="261096" y="766782"/>
                  <a:pt x="396351" y="823"/>
                  <a:pt x="582705" y="1"/>
                </a:cubicBezTo>
                <a:cubicBezTo>
                  <a:pt x="769059" y="-821"/>
                  <a:pt x="850301" y="778734"/>
                  <a:pt x="1118122" y="873611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igura a mano libera 60"/>
          <p:cNvSpPr/>
          <p:nvPr/>
        </p:nvSpPr>
        <p:spPr>
          <a:xfrm>
            <a:off x="3589245" y="3464359"/>
            <a:ext cx="1066337" cy="290631"/>
          </a:xfrm>
          <a:custGeom>
            <a:avLst/>
            <a:gdLst>
              <a:gd name="connsiteX0" fmla="*/ 0 w 1129552"/>
              <a:gd name="connsiteY0" fmla="*/ 860627 h 878556"/>
              <a:gd name="connsiteX1" fmla="*/ 519952 w 1129552"/>
              <a:gd name="connsiteY1" fmla="*/ 15 h 878556"/>
              <a:gd name="connsiteX2" fmla="*/ 1129552 w 1129552"/>
              <a:gd name="connsiteY2" fmla="*/ 878556 h 878556"/>
              <a:gd name="connsiteX0" fmla="*/ 0 w 1129552"/>
              <a:gd name="connsiteY0" fmla="*/ 878555 h 896484"/>
              <a:gd name="connsiteX1" fmla="*/ 582705 w 1129552"/>
              <a:gd name="connsiteY1" fmla="*/ 14 h 896484"/>
              <a:gd name="connsiteX2" fmla="*/ 1129552 w 1129552"/>
              <a:gd name="connsiteY2" fmla="*/ 896484 h 896484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2 h 878542"/>
              <a:gd name="connsiteX1" fmla="*/ 582705 w 1118122"/>
              <a:gd name="connsiteY1" fmla="*/ 1 h 878542"/>
              <a:gd name="connsiteX2" fmla="*/ 1118122 w 1118122"/>
              <a:gd name="connsiteY2" fmla="*/ 873611 h 8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122" h="878542">
                <a:moveTo>
                  <a:pt x="0" y="878542"/>
                </a:moveTo>
                <a:cubicBezTo>
                  <a:pt x="261096" y="766782"/>
                  <a:pt x="396351" y="823"/>
                  <a:pt x="582705" y="1"/>
                </a:cubicBezTo>
                <a:cubicBezTo>
                  <a:pt x="769059" y="-821"/>
                  <a:pt x="850301" y="778734"/>
                  <a:pt x="1118122" y="873611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igura a mano libera 61"/>
          <p:cNvSpPr/>
          <p:nvPr/>
        </p:nvSpPr>
        <p:spPr>
          <a:xfrm>
            <a:off x="3606390" y="3715221"/>
            <a:ext cx="1032047" cy="45719"/>
          </a:xfrm>
          <a:custGeom>
            <a:avLst/>
            <a:gdLst>
              <a:gd name="connsiteX0" fmla="*/ 0 w 1129552"/>
              <a:gd name="connsiteY0" fmla="*/ 860627 h 878556"/>
              <a:gd name="connsiteX1" fmla="*/ 519952 w 1129552"/>
              <a:gd name="connsiteY1" fmla="*/ 15 h 878556"/>
              <a:gd name="connsiteX2" fmla="*/ 1129552 w 1129552"/>
              <a:gd name="connsiteY2" fmla="*/ 878556 h 878556"/>
              <a:gd name="connsiteX0" fmla="*/ 0 w 1129552"/>
              <a:gd name="connsiteY0" fmla="*/ 878555 h 896484"/>
              <a:gd name="connsiteX1" fmla="*/ 582705 w 1129552"/>
              <a:gd name="connsiteY1" fmla="*/ 14 h 896484"/>
              <a:gd name="connsiteX2" fmla="*/ 1129552 w 1129552"/>
              <a:gd name="connsiteY2" fmla="*/ 896484 h 896484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2 h 878542"/>
              <a:gd name="connsiteX1" fmla="*/ 582705 w 1118122"/>
              <a:gd name="connsiteY1" fmla="*/ 1 h 878542"/>
              <a:gd name="connsiteX2" fmla="*/ 1118122 w 1118122"/>
              <a:gd name="connsiteY2" fmla="*/ 873611 h 8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122" h="878542">
                <a:moveTo>
                  <a:pt x="0" y="878542"/>
                </a:moveTo>
                <a:cubicBezTo>
                  <a:pt x="261096" y="766782"/>
                  <a:pt x="396351" y="823"/>
                  <a:pt x="582705" y="1"/>
                </a:cubicBezTo>
                <a:cubicBezTo>
                  <a:pt x="769059" y="-821"/>
                  <a:pt x="850301" y="778734"/>
                  <a:pt x="1118122" y="873611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igura a mano libera 63"/>
          <p:cNvSpPr/>
          <p:nvPr/>
        </p:nvSpPr>
        <p:spPr>
          <a:xfrm flipV="1">
            <a:off x="3572317" y="3764750"/>
            <a:ext cx="1100193" cy="581261"/>
          </a:xfrm>
          <a:custGeom>
            <a:avLst/>
            <a:gdLst>
              <a:gd name="connsiteX0" fmla="*/ 0 w 1129552"/>
              <a:gd name="connsiteY0" fmla="*/ 860627 h 878556"/>
              <a:gd name="connsiteX1" fmla="*/ 519952 w 1129552"/>
              <a:gd name="connsiteY1" fmla="*/ 15 h 878556"/>
              <a:gd name="connsiteX2" fmla="*/ 1129552 w 1129552"/>
              <a:gd name="connsiteY2" fmla="*/ 878556 h 878556"/>
              <a:gd name="connsiteX0" fmla="*/ 0 w 1129552"/>
              <a:gd name="connsiteY0" fmla="*/ 878555 h 896484"/>
              <a:gd name="connsiteX1" fmla="*/ 582705 w 1129552"/>
              <a:gd name="connsiteY1" fmla="*/ 14 h 896484"/>
              <a:gd name="connsiteX2" fmla="*/ 1129552 w 1129552"/>
              <a:gd name="connsiteY2" fmla="*/ 896484 h 896484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2 h 878542"/>
              <a:gd name="connsiteX1" fmla="*/ 582705 w 1118122"/>
              <a:gd name="connsiteY1" fmla="*/ 1 h 878542"/>
              <a:gd name="connsiteX2" fmla="*/ 1118122 w 1118122"/>
              <a:gd name="connsiteY2" fmla="*/ 873611 h 8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122" h="878542">
                <a:moveTo>
                  <a:pt x="0" y="878542"/>
                </a:moveTo>
                <a:cubicBezTo>
                  <a:pt x="261096" y="766782"/>
                  <a:pt x="396351" y="823"/>
                  <a:pt x="582705" y="1"/>
                </a:cubicBezTo>
                <a:cubicBezTo>
                  <a:pt x="769059" y="-821"/>
                  <a:pt x="850301" y="778734"/>
                  <a:pt x="1118122" y="873611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igura a mano libera 64"/>
          <p:cNvSpPr/>
          <p:nvPr/>
        </p:nvSpPr>
        <p:spPr>
          <a:xfrm flipV="1">
            <a:off x="3589245" y="3764750"/>
            <a:ext cx="1066337" cy="290631"/>
          </a:xfrm>
          <a:custGeom>
            <a:avLst/>
            <a:gdLst>
              <a:gd name="connsiteX0" fmla="*/ 0 w 1129552"/>
              <a:gd name="connsiteY0" fmla="*/ 860627 h 878556"/>
              <a:gd name="connsiteX1" fmla="*/ 519952 w 1129552"/>
              <a:gd name="connsiteY1" fmla="*/ 15 h 878556"/>
              <a:gd name="connsiteX2" fmla="*/ 1129552 w 1129552"/>
              <a:gd name="connsiteY2" fmla="*/ 878556 h 878556"/>
              <a:gd name="connsiteX0" fmla="*/ 0 w 1129552"/>
              <a:gd name="connsiteY0" fmla="*/ 878555 h 896484"/>
              <a:gd name="connsiteX1" fmla="*/ 582705 w 1129552"/>
              <a:gd name="connsiteY1" fmla="*/ 14 h 896484"/>
              <a:gd name="connsiteX2" fmla="*/ 1129552 w 1129552"/>
              <a:gd name="connsiteY2" fmla="*/ 896484 h 896484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2 h 878542"/>
              <a:gd name="connsiteX1" fmla="*/ 582705 w 1118122"/>
              <a:gd name="connsiteY1" fmla="*/ 1 h 878542"/>
              <a:gd name="connsiteX2" fmla="*/ 1118122 w 1118122"/>
              <a:gd name="connsiteY2" fmla="*/ 873611 h 8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122" h="878542">
                <a:moveTo>
                  <a:pt x="0" y="878542"/>
                </a:moveTo>
                <a:cubicBezTo>
                  <a:pt x="261096" y="766782"/>
                  <a:pt x="396351" y="823"/>
                  <a:pt x="582705" y="1"/>
                </a:cubicBezTo>
                <a:cubicBezTo>
                  <a:pt x="769059" y="-821"/>
                  <a:pt x="850301" y="778734"/>
                  <a:pt x="1118122" y="873611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igura a mano libera 65"/>
          <p:cNvSpPr/>
          <p:nvPr/>
        </p:nvSpPr>
        <p:spPr>
          <a:xfrm flipV="1">
            <a:off x="3563352" y="3764750"/>
            <a:ext cx="1118122" cy="878542"/>
          </a:xfrm>
          <a:custGeom>
            <a:avLst/>
            <a:gdLst>
              <a:gd name="connsiteX0" fmla="*/ 0 w 1129552"/>
              <a:gd name="connsiteY0" fmla="*/ 860627 h 878556"/>
              <a:gd name="connsiteX1" fmla="*/ 519952 w 1129552"/>
              <a:gd name="connsiteY1" fmla="*/ 15 h 878556"/>
              <a:gd name="connsiteX2" fmla="*/ 1129552 w 1129552"/>
              <a:gd name="connsiteY2" fmla="*/ 878556 h 878556"/>
              <a:gd name="connsiteX0" fmla="*/ 0 w 1129552"/>
              <a:gd name="connsiteY0" fmla="*/ 878555 h 896484"/>
              <a:gd name="connsiteX1" fmla="*/ 582705 w 1129552"/>
              <a:gd name="connsiteY1" fmla="*/ 14 h 896484"/>
              <a:gd name="connsiteX2" fmla="*/ 1129552 w 1129552"/>
              <a:gd name="connsiteY2" fmla="*/ 896484 h 896484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2 h 878542"/>
              <a:gd name="connsiteX1" fmla="*/ 582705 w 1118122"/>
              <a:gd name="connsiteY1" fmla="*/ 1 h 878542"/>
              <a:gd name="connsiteX2" fmla="*/ 1118122 w 1118122"/>
              <a:gd name="connsiteY2" fmla="*/ 873611 h 8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122" h="878542">
                <a:moveTo>
                  <a:pt x="0" y="878542"/>
                </a:moveTo>
                <a:cubicBezTo>
                  <a:pt x="261096" y="766782"/>
                  <a:pt x="396351" y="823"/>
                  <a:pt x="582705" y="1"/>
                </a:cubicBezTo>
                <a:cubicBezTo>
                  <a:pt x="769059" y="-821"/>
                  <a:pt x="850301" y="778734"/>
                  <a:pt x="1118122" y="873611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igura a mano libera 67"/>
          <p:cNvSpPr/>
          <p:nvPr/>
        </p:nvSpPr>
        <p:spPr>
          <a:xfrm flipV="1">
            <a:off x="3606390" y="3765173"/>
            <a:ext cx="1032047" cy="45719"/>
          </a:xfrm>
          <a:custGeom>
            <a:avLst/>
            <a:gdLst>
              <a:gd name="connsiteX0" fmla="*/ 0 w 1129552"/>
              <a:gd name="connsiteY0" fmla="*/ 860627 h 878556"/>
              <a:gd name="connsiteX1" fmla="*/ 519952 w 1129552"/>
              <a:gd name="connsiteY1" fmla="*/ 15 h 878556"/>
              <a:gd name="connsiteX2" fmla="*/ 1129552 w 1129552"/>
              <a:gd name="connsiteY2" fmla="*/ 878556 h 878556"/>
              <a:gd name="connsiteX0" fmla="*/ 0 w 1129552"/>
              <a:gd name="connsiteY0" fmla="*/ 878555 h 896484"/>
              <a:gd name="connsiteX1" fmla="*/ 582705 w 1129552"/>
              <a:gd name="connsiteY1" fmla="*/ 14 h 896484"/>
              <a:gd name="connsiteX2" fmla="*/ 1129552 w 1129552"/>
              <a:gd name="connsiteY2" fmla="*/ 896484 h 896484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2 h 878542"/>
              <a:gd name="connsiteX1" fmla="*/ 582705 w 1118122"/>
              <a:gd name="connsiteY1" fmla="*/ 1 h 878542"/>
              <a:gd name="connsiteX2" fmla="*/ 1118122 w 1118122"/>
              <a:gd name="connsiteY2" fmla="*/ 873611 h 8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122" h="878542">
                <a:moveTo>
                  <a:pt x="0" y="878542"/>
                </a:moveTo>
                <a:cubicBezTo>
                  <a:pt x="261096" y="766782"/>
                  <a:pt x="396351" y="823"/>
                  <a:pt x="582705" y="1"/>
                </a:cubicBezTo>
                <a:cubicBezTo>
                  <a:pt x="769059" y="-821"/>
                  <a:pt x="850301" y="778734"/>
                  <a:pt x="1118122" y="873611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Connettore 2 68"/>
          <p:cNvCxnSpPr/>
          <p:nvPr/>
        </p:nvCxnSpPr>
        <p:spPr>
          <a:xfrm flipV="1">
            <a:off x="6404287" y="3765173"/>
            <a:ext cx="2192866" cy="3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asellaDiTesto 69"/>
          <p:cNvSpPr txBox="1"/>
          <p:nvPr/>
        </p:nvSpPr>
        <p:spPr>
          <a:xfrm>
            <a:off x="8343557" y="3336999"/>
            <a:ext cx="253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</a:t>
            </a:r>
            <a:endParaRPr lang="en-US" sz="1600" dirty="0"/>
          </a:p>
        </p:txBody>
      </p:sp>
      <p:cxnSp>
        <p:nvCxnSpPr>
          <p:cNvPr id="71" name="Connettore 2 70"/>
          <p:cNvCxnSpPr/>
          <p:nvPr/>
        </p:nvCxnSpPr>
        <p:spPr>
          <a:xfrm flipV="1">
            <a:off x="6404287" y="2565108"/>
            <a:ext cx="0" cy="1200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"/>
          <p:cNvSpPr>
            <a:spLocks noChangeArrowheads="1"/>
          </p:cNvSpPr>
          <p:nvPr/>
        </p:nvSpPr>
        <p:spPr bwMode="auto">
          <a:xfrm>
            <a:off x="5970164" y="2462631"/>
            <a:ext cx="510087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noProof="1" smtClean="0">
                <a:latin typeface="Calibri" pitchFamily="34" charset="0"/>
                <a:sym typeface="Symbol"/>
              </a:rPr>
              <a:t>V</a:t>
            </a:r>
            <a:endParaRPr sz="1600" noProof="1">
              <a:latin typeface="Calibri" pitchFamily="34" charset="0"/>
            </a:endParaRPr>
          </a:p>
        </p:txBody>
      </p:sp>
      <p:sp>
        <p:nvSpPr>
          <p:cNvPr id="22" name="Figura a mano libera 21"/>
          <p:cNvSpPr/>
          <p:nvPr/>
        </p:nvSpPr>
        <p:spPr>
          <a:xfrm>
            <a:off x="6400800" y="3147060"/>
            <a:ext cx="1821180" cy="1268736"/>
          </a:xfrm>
          <a:custGeom>
            <a:avLst/>
            <a:gdLst>
              <a:gd name="connsiteX0" fmla="*/ 0 w 1821180"/>
              <a:gd name="connsiteY0" fmla="*/ 0 h 1268742"/>
              <a:gd name="connsiteX1" fmla="*/ 922020 w 1821180"/>
              <a:gd name="connsiteY1" fmla="*/ 1268730 h 1268742"/>
              <a:gd name="connsiteX2" fmla="*/ 1821180 w 1821180"/>
              <a:gd name="connsiteY2" fmla="*/ 19050 h 1268742"/>
              <a:gd name="connsiteX0" fmla="*/ 0 w 1821180"/>
              <a:gd name="connsiteY0" fmla="*/ 0 h 1268742"/>
              <a:gd name="connsiteX1" fmla="*/ 922020 w 1821180"/>
              <a:gd name="connsiteY1" fmla="*/ 1268730 h 1268742"/>
              <a:gd name="connsiteX2" fmla="*/ 1821180 w 1821180"/>
              <a:gd name="connsiteY2" fmla="*/ 19050 h 1268742"/>
              <a:gd name="connsiteX0" fmla="*/ 0 w 1821180"/>
              <a:gd name="connsiteY0" fmla="*/ 0 h 1268735"/>
              <a:gd name="connsiteX1" fmla="*/ 922020 w 1821180"/>
              <a:gd name="connsiteY1" fmla="*/ 1268730 h 1268735"/>
              <a:gd name="connsiteX2" fmla="*/ 1821180 w 1821180"/>
              <a:gd name="connsiteY2" fmla="*/ 19050 h 1268735"/>
              <a:gd name="connsiteX0" fmla="*/ 0 w 1821180"/>
              <a:gd name="connsiteY0" fmla="*/ 0 h 1268735"/>
              <a:gd name="connsiteX1" fmla="*/ 922020 w 1821180"/>
              <a:gd name="connsiteY1" fmla="*/ 1268730 h 1268735"/>
              <a:gd name="connsiteX2" fmla="*/ 1821180 w 1821180"/>
              <a:gd name="connsiteY2" fmla="*/ 19050 h 1268735"/>
              <a:gd name="connsiteX0" fmla="*/ 0 w 1821180"/>
              <a:gd name="connsiteY0" fmla="*/ 0 h 1268736"/>
              <a:gd name="connsiteX1" fmla="*/ 922020 w 1821180"/>
              <a:gd name="connsiteY1" fmla="*/ 1268730 h 1268736"/>
              <a:gd name="connsiteX2" fmla="*/ 1821180 w 1821180"/>
              <a:gd name="connsiteY2" fmla="*/ 19050 h 1268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1180" h="1268736">
                <a:moveTo>
                  <a:pt x="0" y="0"/>
                </a:moveTo>
                <a:cubicBezTo>
                  <a:pt x="351155" y="317"/>
                  <a:pt x="618490" y="1265555"/>
                  <a:pt x="922020" y="1268730"/>
                </a:cubicBezTo>
                <a:cubicBezTo>
                  <a:pt x="1225550" y="1271905"/>
                  <a:pt x="1420495" y="20637"/>
                  <a:pt x="1821180" y="1905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" name="Gruppo 105"/>
          <p:cNvGrpSpPr/>
          <p:nvPr/>
        </p:nvGrpSpPr>
        <p:grpSpPr>
          <a:xfrm>
            <a:off x="6389799" y="3735527"/>
            <a:ext cx="1912991" cy="60211"/>
            <a:chOff x="6389799" y="3735527"/>
            <a:chExt cx="1912991" cy="60211"/>
          </a:xfrm>
        </p:grpSpPr>
        <p:sp>
          <p:nvSpPr>
            <p:cNvPr id="107" name="Oval 33"/>
            <p:cNvSpPr>
              <a:spLocks noChangeArrowheads="1"/>
            </p:cNvSpPr>
            <p:nvPr/>
          </p:nvSpPr>
          <p:spPr bwMode="auto">
            <a:xfrm>
              <a:off x="63897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Oval 33"/>
            <p:cNvSpPr>
              <a:spLocks noChangeArrowheads="1"/>
            </p:cNvSpPr>
            <p:nvPr/>
          </p:nvSpPr>
          <p:spPr bwMode="auto">
            <a:xfrm>
              <a:off x="64922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65946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Oval 33"/>
            <p:cNvSpPr>
              <a:spLocks noChangeArrowheads="1"/>
            </p:cNvSpPr>
            <p:nvPr/>
          </p:nvSpPr>
          <p:spPr bwMode="auto">
            <a:xfrm>
              <a:off x="66971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Oval 33"/>
            <p:cNvSpPr>
              <a:spLocks noChangeArrowheads="1"/>
            </p:cNvSpPr>
            <p:nvPr/>
          </p:nvSpPr>
          <p:spPr bwMode="auto">
            <a:xfrm>
              <a:off x="67995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Oval 33"/>
            <p:cNvSpPr>
              <a:spLocks noChangeArrowheads="1"/>
            </p:cNvSpPr>
            <p:nvPr/>
          </p:nvSpPr>
          <p:spPr bwMode="auto">
            <a:xfrm>
              <a:off x="69020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Oval 33"/>
            <p:cNvSpPr>
              <a:spLocks noChangeArrowheads="1"/>
            </p:cNvSpPr>
            <p:nvPr/>
          </p:nvSpPr>
          <p:spPr bwMode="auto">
            <a:xfrm>
              <a:off x="70044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Oval 33"/>
            <p:cNvSpPr>
              <a:spLocks noChangeArrowheads="1"/>
            </p:cNvSpPr>
            <p:nvPr/>
          </p:nvSpPr>
          <p:spPr bwMode="auto">
            <a:xfrm>
              <a:off x="71069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72093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Oval 33"/>
            <p:cNvSpPr>
              <a:spLocks noChangeArrowheads="1"/>
            </p:cNvSpPr>
            <p:nvPr/>
          </p:nvSpPr>
          <p:spPr bwMode="auto">
            <a:xfrm>
              <a:off x="73118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Oval 33"/>
            <p:cNvSpPr>
              <a:spLocks noChangeArrowheads="1"/>
            </p:cNvSpPr>
            <p:nvPr/>
          </p:nvSpPr>
          <p:spPr bwMode="auto">
            <a:xfrm>
              <a:off x="741429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Oval 33"/>
            <p:cNvSpPr>
              <a:spLocks noChangeArrowheads="1"/>
            </p:cNvSpPr>
            <p:nvPr/>
          </p:nvSpPr>
          <p:spPr bwMode="auto">
            <a:xfrm>
              <a:off x="751674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Oval 33"/>
            <p:cNvSpPr>
              <a:spLocks noChangeArrowheads="1"/>
            </p:cNvSpPr>
            <p:nvPr/>
          </p:nvSpPr>
          <p:spPr bwMode="auto">
            <a:xfrm>
              <a:off x="761919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Oval 33"/>
            <p:cNvSpPr>
              <a:spLocks noChangeArrowheads="1"/>
            </p:cNvSpPr>
            <p:nvPr/>
          </p:nvSpPr>
          <p:spPr bwMode="auto">
            <a:xfrm>
              <a:off x="772164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782409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Oval 33"/>
            <p:cNvSpPr>
              <a:spLocks noChangeArrowheads="1"/>
            </p:cNvSpPr>
            <p:nvPr/>
          </p:nvSpPr>
          <p:spPr bwMode="auto">
            <a:xfrm>
              <a:off x="792654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Oval 33"/>
            <p:cNvSpPr>
              <a:spLocks noChangeArrowheads="1"/>
            </p:cNvSpPr>
            <p:nvPr/>
          </p:nvSpPr>
          <p:spPr bwMode="auto">
            <a:xfrm>
              <a:off x="802899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Oval 33"/>
            <p:cNvSpPr>
              <a:spLocks noChangeArrowheads="1"/>
            </p:cNvSpPr>
            <p:nvPr/>
          </p:nvSpPr>
          <p:spPr bwMode="auto">
            <a:xfrm>
              <a:off x="813144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Oval 33"/>
            <p:cNvSpPr>
              <a:spLocks noChangeArrowheads="1"/>
            </p:cNvSpPr>
            <p:nvPr/>
          </p:nvSpPr>
          <p:spPr bwMode="auto">
            <a:xfrm>
              <a:off x="8233907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6377797" y="3123334"/>
            <a:ext cx="1878624" cy="1321723"/>
            <a:chOff x="6377797" y="3123334"/>
            <a:chExt cx="1878624" cy="1321723"/>
          </a:xfrm>
        </p:grpSpPr>
        <p:sp>
          <p:nvSpPr>
            <p:cNvPr id="127" name="Oval 33"/>
            <p:cNvSpPr>
              <a:spLocks noChangeArrowheads="1"/>
            </p:cNvSpPr>
            <p:nvPr/>
          </p:nvSpPr>
          <p:spPr bwMode="auto">
            <a:xfrm>
              <a:off x="6377797" y="3123334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Oval 33"/>
            <p:cNvSpPr>
              <a:spLocks noChangeArrowheads="1"/>
            </p:cNvSpPr>
            <p:nvPr/>
          </p:nvSpPr>
          <p:spPr bwMode="auto">
            <a:xfrm>
              <a:off x="6478338" y="3158602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Oval 33"/>
            <p:cNvSpPr>
              <a:spLocks noChangeArrowheads="1"/>
            </p:cNvSpPr>
            <p:nvPr/>
          </p:nvSpPr>
          <p:spPr bwMode="auto">
            <a:xfrm>
              <a:off x="6578879" y="3267379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Oval 33"/>
            <p:cNvSpPr>
              <a:spLocks noChangeArrowheads="1"/>
            </p:cNvSpPr>
            <p:nvPr/>
          </p:nvSpPr>
          <p:spPr bwMode="auto">
            <a:xfrm>
              <a:off x="6679420" y="3412628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Oval 33"/>
            <p:cNvSpPr>
              <a:spLocks noChangeArrowheads="1"/>
            </p:cNvSpPr>
            <p:nvPr/>
          </p:nvSpPr>
          <p:spPr bwMode="auto">
            <a:xfrm>
              <a:off x="6776151" y="3605860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Oval 33"/>
            <p:cNvSpPr>
              <a:spLocks noChangeArrowheads="1"/>
            </p:cNvSpPr>
            <p:nvPr/>
          </p:nvSpPr>
          <p:spPr bwMode="auto">
            <a:xfrm>
              <a:off x="6880502" y="3810892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Oval 33"/>
            <p:cNvSpPr>
              <a:spLocks noChangeArrowheads="1"/>
            </p:cNvSpPr>
            <p:nvPr/>
          </p:nvSpPr>
          <p:spPr bwMode="auto">
            <a:xfrm>
              <a:off x="6981043" y="4026118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Oval 33"/>
            <p:cNvSpPr>
              <a:spLocks noChangeArrowheads="1"/>
            </p:cNvSpPr>
            <p:nvPr/>
          </p:nvSpPr>
          <p:spPr bwMode="auto">
            <a:xfrm>
              <a:off x="7081584" y="4201754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Oval 33"/>
            <p:cNvSpPr>
              <a:spLocks noChangeArrowheads="1"/>
            </p:cNvSpPr>
            <p:nvPr/>
          </p:nvSpPr>
          <p:spPr bwMode="auto">
            <a:xfrm>
              <a:off x="7182125" y="4331989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Oval 33"/>
            <p:cNvSpPr>
              <a:spLocks noChangeArrowheads="1"/>
            </p:cNvSpPr>
            <p:nvPr/>
          </p:nvSpPr>
          <p:spPr bwMode="auto">
            <a:xfrm>
              <a:off x="7282666" y="4386534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Oval 33"/>
            <p:cNvSpPr>
              <a:spLocks noChangeArrowheads="1"/>
            </p:cNvSpPr>
            <p:nvPr/>
          </p:nvSpPr>
          <p:spPr bwMode="auto">
            <a:xfrm>
              <a:off x="7383207" y="4346010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Oval 33"/>
            <p:cNvSpPr>
              <a:spLocks noChangeArrowheads="1"/>
            </p:cNvSpPr>
            <p:nvPr/>
          </p:nvSpPr>
          <p:spPr bwMode="auto">
            <a:xfrm>
              <a:off x="7483748" y="42412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Oval 33"/>
            <p:cNvSpPr>
              <a:spLocks noChangeArrowheads="1"/>
            </p:cNvSpPr>
            <p:nvPr/>
          </p:nvSpPr>
          <p:spPr bwMode="auto">
            <a:xfrm>
              <a:off x="7584289" y="4026999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Oval 33"/>
            <p:cNvSpPr>
              <a:spLocks noChangeArrowheads="1"/>
            </p:cNvSpPr>
            <p:nvPr/>
          </p:nvSpPr>
          <p:spPr bwMode="auto">
            <a:xfrm>
              <a:off x="7684830" y="3823109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Oval 33"/>
            <p:cNvSpPr>
              <a:spLocks noChangeArrowheads="1"/>
            </p:cNvSpPr>
            <p:nvPr/>
          </p:nvSpPr>
          <p:spPr bwMode="auto">
            <a:xfrm>
              <a:off x="7785371" y="3583144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Oval 33"/>
            <p:cNvSpPr>
              <a:spLocks noChangeArrowheads="1"/>
            </p:cNvSpPr>
            <p:nvPr/>
          </p:nvSpPr>
          <p:spPr bwMode="auto">
            <a:xfrm>
              <a:off x="7885912" y="3402918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Oval 33"/>
            <p:cNvSpPr>
              <a:spLocks noChangeArrowheads="1"/>
            </p:cNvSpPr>
            <p:nvPr/>
          </p:nvSpPr>
          <p:spPr bwMode="auto">
            <a:xfrm>
              <a:off x="7986453" y="3253943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Oval 33"/>
            <p:cNvSpPr>
              <a:spLocks noChangeArrowheads="1"/>
            </p:cNvSpPr>
            <p:nvPr/>
          </p:nvSpPr>
          <p:spPr bwMode="auto">
            <a:xfrm>
              <a:off x="8086994" y="31601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Oval 33"/>
            <p:cNvSpPr>
              <a:spLocks noChangeArrowheads="1"/>
            </p:cNvSpPr>
            <p:nvPr/>
          </p:nvSpPr>
          <p:spPr bwMode="auto">
            <a:xfrm>
              <a:off x="8187538" y="3135894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Ovale 25"/>
          <p:cNvSpPr/>
          <p:nvPr/>
        </p:nvSpPr>
        <p:spPr>
          <a:xfrm>
            <a:off x="6225207" y="3015574"/>
            <a:ext cx="471942" cy="32142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e 145"/>
          <p:cNvSpPr/>
          <p:nvPr/>
        </p:nvSpPr>
        <p:spPr>
          <a:xfrm>
            <a:off x="7931858" y="3013016"/>
            <a:ext cx="471942" cy="32142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asellaDiTesto 26"/>
          <p:cNvSpPr txBox="1"/>
          <p:nvPr/>
        </p:nvSpPr>
        <p:spPr>
          <a:xfrm>
            <a:off x="6930049" y="2032014"/>
            <a:ext cx="1848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Only these particles are accelerated</a:t>
            </a:r>
            <a:endParaRPr lang="en-US" sz="1400" dirty="0"/>
          </a:p>
        </p:txBody>
      </p:sp>
      <p:cxnSp>
        <p:nvCxnSpPr>
          <p:cNvPr id="6" name="Connettore 2 5"/>
          <p:cNvCxnSpPr>
            <a:stCxn id="27" idx="2"/>
            <a:endCxn id="26" idx="7"/>
          </p:cNvCxnSpPr>
          <p:nvPr/>
        </p:nvCxnSpPr>
        <p:spPr>
          <a:xfrm flipH="1">
            <a:off x="6628035" y="2555234"/>
            <a:ext cx="1226219" cy="507412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>
            <a:stCxn id="27" idx="2"/>
            <a:endCxn id="146" idx="0"/>
          </p:cNvCxnSpPr>
          <p:nvPr/>
        </p:nvCxnSpPr>
        <p:spPr>
          <a:xfrm>
            <a:off x="7854254" y="2555234"/>
            <a:ext cx="313575" cy="457782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e 96"/>
          <p:cNvSpPr/>
          <p:nvPr/>
        </p:nvSpPr>
        <p:spPr>
          <a:xfrm>
            <a:off x="6505564" y="3351408"/>
            <a:ext cx="1681974" cy="118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asellaDiTesto 97"/>
          <p:cNvSpPr txBox="1"/>
          <p:nvPr/>
        </p:nvSpPr>
        <p:spPr>
          <a:xfrm>
            <a:off x="6594699" y="4634996"/>
            <a:ext cx="26312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These particles are not accelerated and basically are lost during the acceleration process</a:t>
            </a:r>
            <a:endParaRPr lang="en-US" sz="1400" dirty="0"/>
          </a:p>
        </p:txBody>
      </p:sp>
      <p:cxnSp>
        <p:nvCxnSpPr>
          <p:cNvPr id="14" name="Connettore 2 13"/>
          <p:cNvCxnSpPr>
            <a:endCxn id="97" idx="5"/>
          </p:cNvCxnSpPr>
          <p:nvPr/>
        </p:nvCxnSpPr>
        <p:spPr>
          <a:xfrm flipH="1" flipV="1">
            <a:off x="7941219" y="4362029"/>
            <a:ext cx="292688" cy="33414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ttore 2 125"/>
          <p:cNvCxnSpPr/>
          <p:nvPr/>
        </p:nvCxnSpPr>
        <p:spPr>
          <a:xfrm flipV="1">
            <a:off x="496968" y="6761357"/>
            <a:ext cx="2192866" cy="3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CasellaDiTesto 146"/>
          <p:cNvSpPr txBox="1"/>
          <p:nvPr/>
        </p:nvSpPr>
        <p:spPr>
          <a:xfrm>
            <a:off x="2436238" y="6333183"/>
            <a:ext cx="253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</a:t>
            </a:r>
            <a:endParaRPr lang="en-US" sz="1600" dirty="0"/>
          </a:p>
        </p:txBody>
      </p:sp>
      <p:cxnSp>
        <p:nvCxnSpPr>
          <p:cNvPr id="148" name="Connettore 2 147"/>
          <p:cNvCxnSpPr/>
          <p:nvPr/>
        </p:nvCxnSpPr>
        <p:spPr>
          <a:xfrm flipV="1">
            <a:off x="496968" y="5561292"/>
            <a:ext cx="0" cy="1200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ctangle 7"/>
          <p:cNvSpPr>
            <a:spLocks noChangeArrowheads="1"/>
          </p:cNvSpPr>
          <p:nvPr/>
        </p:nvSpPr>
        <p:spPr bwMode="auto">
          <a:xfrm>
            <a:off x="28403" y="5222738"/>
            <a:ext cx="788391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noProof="1" smtClean="0">
                <a:latin typeface="Calibri" pitchFamily="34" charset="0"/>
                <a:sym typeface="Symbol"/>
              </a:rPr>
              <a:t>charge</a:t>
            </a:r>
            <a:endParaRPr sz="1600" noProof="1">
              <a:latin typeface="Calibri" pitchFamily="34" charset="0"/>
            </a:endParaRPr>
          </a:p>
        </p:txBody>
      </p:sp>
      <p:grpSp>
        <p:nvGrpSpPr>
          <p:cNvPr id="151" name="Gruppo 150"/>
          <p:cNvGrpSpPr/>
          <p:nvPr/>
        </p:nvGrpSpPr>
        <p:grpSpPr>
          <a:xfrm>
            <a:off x="475003" y="6084579"/>
            <a:ext cx="1912991" cy="60211"/>
            <a:chOff x="6389799" y="3735527"/>
            <a:chExt cx="1912991" cy="60211"/>
          </a:xfrm>
        </p:grpSpPr>
        <p:sp>
          <p:nvSpPr>
            <p:cNvPr id="152" name="Oval 33"/>
            <p:cNvSpPr>
              <a:spLocks noChangeArrowheads="1"/>
            </p:cNvSpPr>
            <p:nvPr/>
          </p:nvSpPr>
          <p:spPr bwMode="auto">
            <a:xfrm>
              <a:off x="63897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Oval 33"/>
            <p:cNvSpPr>
              <a:spLocks noChangeArrowheads="1"/>
            </p:cNvSpPr>
            <p:nvPr/>
          </p:nvSpPr>
          <p:spPr bwMode="auto">
            <a:xfrm>
              <a:off x="64922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Oval 33"/>
            <p:cNvSpPr>
              <a:spLocks noChangeArrowheads="1"/>
            </p:cNvSpPr>
            <p:nvPr/>
          </p:nvSpPr>
          <p:spPr bwMode="auto">
            <a:xfrm>
              <a:off x="65946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Oval 33"/>
            <p:cNvSpPr>
              <a:spLocks noChangeArrowheads="1"/>
            </p:cNvSpPr>
            <p:nvPr/>
          </p:nvSpPr>
          <p:spPr bwMode="auto">
            <a:xfrm>
              <a:off x="66971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Oval 33"/>
            <p:cNvSpPr>
              <a:spLocks noChangeArrowheads="1"/>
            </p:cNvSpPr>
            <p:nvPr/>
          </p:nvSpPr>
          <p:spPr bwMode="auto">
            <a:xfrm>
              <a:off x="67995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Oval 33"/>
            <p:cNvSpPr>
              <a:spLocks noChangeArrowheads="1"/>
            </p:cNvSpPr>
            <p:nvPr/>
          </p:nvSpPr>
          <p:spPr bwMode="auto">
            <a:xfrm>
              <a:off x="69020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Oval 33"/>
            <p:cNvSpPr>
              <a:spLocks noChangeArrowheads="1"/>
            </p:cNvSpPr>
            <p:nvPr/>
          </p:nvSpPr>
          <p:spPr bwMode="auto">
            <a:xfrm>
              <a:off x="70044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Oval 33"/>
            <p:cNvSpPr>
              <a:spLocks noChangeArrowheads="1"/>
            </p:cNvSpPr>
            <p:nvPr/>
          </p:nvSpPr>
          <p:spPr bwMode="auto">
            <a:xfrm>
              <a:off x="71069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Oval 33"/>
            <p:cNvSpPr>
              <a:spLocks noChangeArrowheads="1"/>
            </p:cNvSpPr>
            <p:nvPr/>
          </p:nvSpPr>
          <p:spPr bwMode="auto">
            <a:xfrm>
              <a:off x="72093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Oval 33"/>
            <p:cNvSpPr>
              <a:spLocks noChangeArrowheads="1"/>
            </p:cNvSpPr>
            <p:nvPr/>
          </p:nvSpPr>
          <p:spPr bwMode="auto">
            <a:xfrm>
              <a:off x="73118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Oval 33"/>
            <p:cNvSpPr>
              <a:spLocks noChangeArrowheads="1"/>
            </p:cNvSpPr>
            <p:nvPr/>
          </p:nvSpPr>
          <p:spPr bwMode="auto">
            <a:xfrm>
              <a:off x="741429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Oval 33"/>
            <p:cNvSpPr>
              <a:spLocks noChangeArrowheads="1"/>
            </p:cNvSpPr>
            <p:nvPr/>
          </p:nvSpPr>
          <p:spPr bwMode="auto">
            <a:xfrm>
              <a:off x="751674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Oval 33"/>
            <p:cNvSpPr>
              <a:spLocks noChangeArrowheads="1"/>
            </p:cNvSpPr>
            <p:nvPr/>
          </p:nvSpPr>
          <p:spPr bwMode="auto">
            <a:xfrm>
              <a:off x="761919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Oval 33"/>
            <p:cNvSpPr>
              <a:spLocks noChangeArrowheads="1"/>
            </p:cNvSpPr>
            <p:nvPr/>
          </p:nvSpPr>
          <p:spPr bwMode="auto">
            <a:xfrm>
              <a:off x="772164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Oval 33"/>
            <p:cNvSpPr>
              <a:spLocks noChangeArrowheads="1"/>
            </p:cNvSpPr>
            <p:nvPr/>
          </p:nvSpPr>
          <p:spPr bwMode="auto">
            <a:xfrm>
              <a:off x="782409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792654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Oval 33"/>
            <p:cNvSpPr>
              <a:spLocks noChangeArrowheads="1"/>
            </p:cNvSpPr>
            <p:nvPr/>
          </p:nvSpPr>
          <p:spPr bwMode="auto">
            <a:xfrm>
              <a:off x="802899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Oval 33"/>
            <p:cNvSpPr>
              <a:spLocks noChangeArrowheads="1"/>
            </p:cNvSpPr>
            <p:nvPr/>
          </p:nvSpPr>
          <p:spPr bwMode="auto">
            <a:xfrm>
              <a:off x="813144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Oval 33"/>
            <p:cNvSpPr>
              <a:spLocks noChangeArrowheads="1"/>
            </p:cNvSpPr>
            <p:nvPr/>
          </p:nvSpPr>
          <p:spPr bwMode="auto">
            <a:xfrm>
              <a:off x="8233907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CasellaDiTesto 33"/>
          <p:cNvSpPr txBox="1"/>
          <p:nvPr/>
        </p:nvSpPr>
        <p:spPr>
          <a:xfrm>
            <a:off x="520527" y="4880838"/>
            <a:ext cx="166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DC acceleration</a:t>
            </a:r>
            <a:endParaRPr lang="en-US" b="1" i="1" dirty="0"/>
          </a:p>
        </p:txBody>
      </p:sp>
      <p:cxnSp>
        <p:nvCxnSpPr>
          <p:cNvPr id="171" name="Connettore 2 170"/>
          <p:cNvCxnSpPr>
            <a:endCxn id="172" idx="2"/>
          </p:cNvCxnSpPr>
          <p:nvPr/>
        </p:nvCxnSpPr>
        <p:spPr>
          <a:xfrm>
            <a:off x="3348246" y="6758244"/>
            <a:ext cx="4746783" cy="386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CasellaDiTesto 171"/>
          <p:cNvSpPr txBox="1"/>
          <p:nvPr/>
        </p:nvSpPr>
        <p:spPr>
          <a:xfrm>
            <a:off x="7968231" y="6423550"/>
            <a:ext cx="253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</a:t>
            </a:r>
            <a:endParaRPr lang="en-US" sz="1600" dirty="0"/>
          </a:p>
        </p:txBody>
      </p:sp>
      <p:cxnSp>
        <p:nvCxnSpPr>
          <p:cNvPr id="173" name="Connettore 2 172"/>
          <p:cNvCxnSpPr/>
          <p:nvPr/>
        </p:nvCxnSpPr>
        <p:spPr>
          <a:xfrm flipV="1">
            <a:off x="3348246" y="5558147"/>
            <a:ext cx="0" cy="1200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Oval 33"/>
          <p:cNvSpPr>
            <a:spLocks noChangeArrowheads="1"/>
          </p:cNvSpPr>
          <p:nvPr/>
        </p:nvSpPr>
        <p:spPr bwMode="auto">
          <a:xfrm>
            <a:off x="3321756" y="6116373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8" name="Oval 33"/>
          <p:cNvSpPr>
            <a:spLocks noChangeArrowheads="1"/>
          </p:cNvSpPr>
          <p:nvPr/>
        </p:nvSpPr>
        <p:spPr bwMode="auto">
          <a:xfrm>
            <a:off x="3422297" y="6151641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" name="Oval 33"/>
          <p:cNvSpPr>
            <a:spLocks noChangeArrowheads="1"/>
          </p:cNvSpPr>
          <p:nvPr/>
        </p:nvSpPr>
        <p:spPr bwMode="auto">
          <a:xfrm>
            <a:off x="3522838" y="6260418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" name="Oval 33"/>
          <p:cNvSpPr>
            <a:spLocks noChangeArrowheads="1"/>
          </p:cNvSpPr>
          <p:nvPr/>
        </p:nvSpPr>
        <p:spPr bwMode="auto">
          <a:xfrm>
            <a:off x="3113857" y="6255156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" name="Oval 33"/>
          <p:cNvSpPr>
            <a:spLocks noChangeArrowheads="1"/>
          </p:cNvSpPr>
          <p:nvPr/>
        </p:nvSpPr>
        <p:spPr bwMode="auto">
          <a:xfrm>
            <a:off x="3214398" y="6161340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1" name="Oval 33"/>
          <p:cNvSpPr>
            <a:spLocks noChangeArrowheads="1"/>
          </p:cNvSpPr>
          <p:nvPr/>
        </p:nvSpPr>
        <p:spPr bwMode="auto">
          <a:xfrm>
            <a:off x="5138310" y="6116037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" name="Oval 33"/>
          <p:cNvSpPr>
            <a:spLocks noChangeArrowheads="1"/>
          </p:cNvSpPr>
          <p:nvPr/>
        </p:nvSpPr>
        <p:spPr bwMode="auto">
          <a:xfrm>
            <a:off x="5238851" y="6151305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" name="Oval 33"/>
          <p:cNvSpPr>
            <a:spLocks noChangeArrowheads="1"/>
          </p:cNvSpPr>
          <p:nvPr/>
        </p:nvSpPr>
        <p:spPr bwMode="auto">
          <a:xfrm>
            <a:off x="5339392" y="6260082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" name="Oval 33"/>
          <p:cNvSpPr>
            <a:spLocks noChangeArrowheads="1"/>
          </p:cNvSpPr>
          <p:nvPr/>
        </p:nvSpPr>
        <p:spPr bwMode="auto">
          <a:xfrm>
            <a:off x="4930411" y="6254820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" name="Oval 33"/>
          <p:cNvSpPr>
            <a:spLocks noChangeArrowheads="1"/>
          </p:cNvSpPr>
          <p:nvPr/>
        </p:nvSpPr>
        <p:spPr bwMode="auto">
          <a:xfrm>
            <a:off x="5030952" y="6161004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1" name="Oval 33"/>
          <p:cNvSpPr>
            <a:spLocks noChangeArrowheads="1"/>
          </p:cNvSpPr>
          <p:nvPr/>
        </p:nvSpPr>
        <p:spPr bwMode="auto">
          <a:xfrm>
            <a:off x="6992665" y="6116036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" name="Oval 33"/>
          <p:cNvSpPr>
            <a:spLocks noChangeArrowheads="1"/>
          </p:cNvSpPr>
          <p:nvPr/>
        </p:nvSpPr>
        <p:spPr bwMode="auto">
          <a:xfrm>
            <a:off x="7093206" y="6151304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3" name="Oval 33"/>
          <p:cNvSpPr>
            <a:spLocks noChangeArrowheads="1"/>
          </p:cNvSpPr>
          <p:nvPr/>
        </p:nvSpPr>
        <p:spPr bwMode="auto">
          <a:xfrm>
            <a:off x="7193747" y="6260081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4" name="Oval 33"/>
          <p:cNvSpPr>
            <a:spLocks noChangeArrowheads="1"/>
          </p:cNvSpPr>
          <p:nvPr/>
        </p:nvSpPr>
        <p:spPr bwMode="auto">
          <a:xfrm>
            <a:off x="6784766" y="6254819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" name="Oval 33"/>
          <p:cNvSpPr>
            <a:spLocks noChangeArrowheads="1"/>
          </p:cNvSpPr>
          <p:nvPr/>
        </p:nvSpPr>
        <p:spPr bwMode="auto">
          <a:xfrm>
            <a:off x="6885307" y="6161003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9" name="Connettore 1 38"/>
          <p:cNvCxnSpPr/>
          <p:nvPr/>
        </p:nvCxnSpPr>
        <p:spPr>
          <a:xfrm>
            <a:off x="496968" y="6219526"/>
            <a:ext cx="1891026" cy="33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Figura a mano libera 245"/>
          <p:cNvSpPr/>
          <p:nvPr/>
        </p:nvSpPr>
        <p:spPr>
          <a:xfrm>
            <a:off x="3071754" y="6218035"/>
            <a:ext cx="551110" cy="538349"/>
          </a:xfrm>
          <a:custGeom>
            <a:avLst/>
            <a:gdLst>
              <a:gd name="connsiteX0" fmla="*/ 0 w 1129552"/>
              <a:gd name="connsiteY0" fmla="*/ 860627 h 878556"/>
              <a:gd name="connsiteX1" fmla="*/ 519952 w 1129552"/>
              <a:gd name="connsiteY1" fmla="*/ 15 h 878556"/>
              <a:gd name="connsiteX2" fmla="*/ 1129552 w 1129552"/>
              <a:gd name="connsiteY2" fmla="*/ 878556 h 878556"/>
              <a:gd name="connsiteX0" fmla="*/ 0 w 1129552"/>
              <a:gd name="connsiteY0" fmla="*/ 878555 h 896484"/>
              <a:gd name="connsiteX1" fmla="*/ 582705 w 1129552"/>
              <a:gd name="connsiteY1" fmla="*/ 14 h 896484"/>
              <a:gd name="connsiteX2" fmla="*/ 1129552 w 1129552"/>
              <a:gd name="connsiteY2" fmla="*/ 896484 h 896484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2 h 878542"/>
              <a:gd name="connsiteX1" fmla="*/ 582705 w 1118122"/>
              <a:gd name="connsiteY1" fmla="*/ 1 h 878542"/>
              <a:gd name="connsiteX2" fmla="*/ 1118122 w 1118122"/>
              <a:gd name="connsiteY2" fmla="*/ 873611 h 8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122" h="878542">
                <a:moveTo>
                  <a:pt x="0" y="878542"/>
                </a:moveTo>
                <a:cubicBezTo>
                  <a:pt x="261096" y="766782"/>
                  <a:pt x="396351" y="823"/>
                  <a:pt x="582705" y="1"/>
                </a:cubicBezTo>
                <a:cubicBezTo>
                  <a:pt x="769059" y="-821"/>
                  <a:pt x="850301" y="778734"/>
                  <a:pt x="1118122" y="873611"/>
                </a:cubicBezTo>
              </a:path>
            </a:pathLst>
          </a:cu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Rectangle 7"/>
          <p:cNvSpPr>
            <a:spLocks noChangeArrowheads="1"/>
          </p:cNvSpPr>
          <p:nvPr/>
        </p:nvSpPr>
        <p:spPr bwMode="auto">
          <a:xfrm>
            <a:off x="2743521" y="5252672"/>
            <a:ext cx="788391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noProof="1" smtClean="0">
                <a:latin typeface="Calibri" pitchFamily="34" charset="0"/>
                <a:sym typeface="Symbol"/>
              </a:rPr>
              <a:t>charge</a:t>
            </a:r>
            <a:endParaRPr sz="1600" noProof="1">
              <a:latin typeface="Calibri" pitchFamily="34" charset="0"/>
            </a:endParaRPr>
          </a:p>
        </p:txBody>
      </p:sp>
      <p:sp>
        <p:nvSpPr>
          <p:cNvPr id="248" name="Figura a mano libera 247"/>
          <p:cNvSpPr/>
          <p:nvPr/>
        </p:nvSpPr>
        <p:spPr>
          <a:xfrm>
            <a:off x="4890327" y="6221825"/>
            <a:ext cx="551110" cy="538349"/>
          </a:xfrm>
          <a:custGeom>
            <a:avLst/>
            <a:gdLst>
              <a:gd name="connsiteX0" fmla="*/ 0 w 1129552"/>
              <a:gd name="connsiteY0" fmla="*/ 860627 h 878556"/>
              <a:gd name="connsiteX1" fmla="*/ 519952 w 1129552"/>
              <a:gd name="connsiteY1" fmla="*/ 15 h 878556"/>
              <a:gd name="connsiteX2" fmla="*/ 1129552 w 1129552"/>
              <a:gd name="connsiteY2" fmla="*/ 878556 h 878556"/>
              <a:gd name="connsiteX0" fmla="*/ 0 w 1129552"/>
              <a:gd name="connsiteY0" fmla="*/ 878555 h 896484"/>
              <a:gd name="connsiteX1" fmla="*/ 582705 w 1129552"/>
              <a:gd name="connsiteY1" fmla="*/ 14 h 896484"/>
              <a:gd name="connsiteX2" fmla="*/ 1129552 w 1129552"/>
              <a:gd name="connsiteY2" fmla="*/ 896484 h 896484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2 h 878542"/>
              <a:gd name="connsiteX1" fmla="*/ 582705 w 1118122"/>
              <a:gd name="connsiteY1" fmla="*/ 1 h 878542"/>
              <a:gd name="connsiteX2" fmla="*/ 1118122 w 1118122"/>
              <a:gd name="connsiteY2" fmla="*/ 873611 h 8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122" h="878542">
                <a:moveTo>
                  <a:pt x="0" y="878542"/>
                </a:moveTo>
                <a:cubicBezTo>
                  <a:pt x="261096" y="766782"/>
                  <a:pt x="396351" y="823"/>
                  <a:pt x="582705" y="1"/>
                </a:cubicBezTo>
                <a:cubicBezTo>
                  <a:pt x="769059" y="-821"/>
                  <a:pt x="850301" y="778734"/>
                  <a:pt x="1118122" y="873611"/>
                </a:cubicBezTo>
              </a:path>
            </a:pathLst>
          </a:cu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Figura a mano libera 248"/>
          <p:cNvSpPr/>
          <p:nvPr/>
        </p:nvSpPr>
        <p:spPr>
          <a:xfrm>
            <a:off x="6748303" y="6225232"/>
            <a:ext cx="551110" cy="538349"/>
          </a:xfrm>
          <a:custGeom>
            <a:avLst/>
            <a:gdLst>
              <a:gd name="connsiteX0" fmla="*/ 0 w 1129552"/>
              <a:gd name="connsiteY0" fmla="*/ 860627 h 878556"/>
              <a:gd name="connsiteX1" fmla="*/ 519952 w 1129552"/>
              <a:gd name="connsiteY1" fmla="*/ 15 h 878556"/>
              <a:gd name="connsiteX2" fmla="*/ 1129552 w 1129552"/>
              <a:gd name="connsiteY2" fmla="*/ 878556 h 878556"/>
              <a:gd name="connsiteX0" fmla="*/ 0 w 1129552"/>
              <a:gd name="connsiteY0" fmla="*/ 878555 h 896484"/>
              <a:gd name="connsiteX1" fmla="*/ 582705 w 1129552"/>
              <a:gd name="connsiteY1" fmla="*/ 14 h 896484"/>
              <a:gd name="connsiteX2" fmla="*/ 1129552 w 1129552"/>
              <a:gd name="connsiteY2" fmla="*/ 896484 h 896484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2 h 878542"/>
              <a:gd name="connsiteX1" fmla="*/ 582705 w 1118122"/>
              <a:gd name="connsiteY1" fmla="*/ 1 h 878542"/>
              <a:gd name="connsiteX2" fmla="*/ 1118122 w 1118122"/>
              <a:gd name="connsiteY2" fmla="*/ 873611 h 8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122" h="878542">
                <a:moveTo>
                  <a:pt x="0" y="878542"/>
                </a:moveTo>
                <a:cubicBezTo>
                  <a:pt x="261096" y="766782"/>
                  <a:pt x="396351" y="823"/>
                  <a:pt x="582705" y="1"/>
                </a:cubicBezTo>
                <a:cubicBezTo>
                  <a:pt x="769059" y="-821"/>
                  <a:pt x="850301" y="778734"/>
                  <a:pt x="1118122" y="873611"/>
                </a:cubicBezTo>
              </a:path>
            </a:pathLst>
          </a:cu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CasellaDiTesto 249"/>
          <p:cNvSpPr txBox="1"/>
          <p:nvPr/>
        </p:nvSpPr>
        <p:spPr>
          <a:xfrm>
            <a:off x="4452409" y="4880838"/>
            <a:ext cx="1637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RF acceleration</a:t>
            </a:r>
            <a:endParaRPr lang="en-US" b="1" i="1" dirty="0"/>
          </a:p>
        </p:txBody>
      </p:sp>
      <p:sp>
        <p:nvSpPr>
          <p:cNvPr id="41" name="CasellaDiTesto 40"/>
          <p:cNvSpPr txBox="1"/>
          <p:nvPr/>
        </p:nvSpPr>
        <p:spPr>
          <a:xfrm>
            <a:off x="4048730" y="5339397"/>
            <a:ext cx="482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Bunched beam </a:t>
            </a:r>
            <a:r>
              <a:rPr lang="en-US" sz="1200" dirty="0" smtClean="0"/>
              <a:t>(</a:t>
            </a:r>
            <a:r>
              <a:rPr lang="en-US" altLang="en-US" sz="1200" dirty="0"/>
              <a:t>in order to be synchronous with the external AC field, particles have to be gathered in non-uniform temporal </a:t>
            </a:r>
            <a:r>
              <a:rPr lang="en-US" altLang="en-US" sz="1200" dirty="0" smtClean="0"/>
              <a:t>structure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cxnSp>
        <p:nvCxnSpPr>
          <p:cNvPr id="50" name="Connettore 2 49"/>
          <p:cNvCxnSpPr/>
          <p:nvPr/>
        </p:nvCxnSpPr>
        <p:spPr>
          <a:xfrm flipH="1">
            <a:off x="3645323" y="5862617"/>
            <a:ext cx="1245004" cy="2537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Connettore 2 250"/>
          <p:cNvCxnSpPr>
            <a:endCxn id="235" idx="0"/>
          </p:cNvCxnSpPr>
          <p:nvPr/>
        </p:nvCxnSpPr>
        <p:spPr>
          <a:xfrm>
            <a:off x="4890327" y="5862617"/>
            <a:ext cx="175067" cy="2983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Connettore 2 251"/>
          <p:cNvCxnSpPr/>
          <p:nvPr/>
        </p:nvCxnSpPr>
        <p:spPr>
          <a:xfrm>
            <a:off x="4890327" y="5862617"/>
            <a:ext cx="1994980" cy="2236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2 3"/>
          <p:cNvCxnSpPr/>
          <p:nvPr/>
        </p:nvCxnSpPr>
        <p:spPr>
          <a:xfrm>
            <a:off x="3356197" y="6592827"/>
            <a:ext cx="1809685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779890" y="627383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period</a:t>
            </a:r>
            <a:endParaRPr lang="en-US" dirty="0"/>
          </a:p>
        </p:txBody>
      </p:sp>
      <p:pic>
        <p:nvPicPr>
          <p:cNvPr id="79933" name="Picture 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437" y="730223"/>
            <a:ext cx="2917841" cy="105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935" name="Picture 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9" y="2476309"/>
            <a:ext cx="1997462" cy="25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78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50"/>
                            </p:stCondLst>
                            <p:childTnLst>
                              <p:par>
                                <p:cTn id="8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750"/>
                            </p:stCondLst>
                            <p:childTnLst>
                              <p:par>
                                <p:cTn id="97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250"/>
                            </p:stCondLst>
                            <p:childTnLst>
                              <p:par>
                                <p:cTn id="105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80" grpId="0" animBg="1"/>
      <p:bldP spid="96" grpId="0" animBg="1"/>
      <p:bldP spid="96" grpId="1" animBg="1"/>
      <p:bldP spid="96" grpId="2" animBg="1"/>
      <p:bldP spid="53" grpId="0" animBg="1"/>
      <p:bldP spid="53" grpId="1" animBg="1"/>
      <p:bldP spid="53" grpId="2" animBg="1"/>
      <p:bldP spid="53" grpId="3" animBg="1"/>
      <p:bldP spid="61" grpId="0" animBg="1"/>
      <p:bldP spid="61" grpId="1" animBg="1"/>
      <p:bldP spid="61" grpId="2" animBg="1"/>
      <p:bldP spid="61" grpId="3" animBg="1"/>
      <p:bldP spid="62" grpId="0" animBg="1"/>
      <p:bldP spid="62" grpId="1" animBg="1"/>
      <p:bldP spid="62" grpId="2" animBg="1"/>
      <p:bldP spid="62" grpId="3" animBg="1"/>
      <p:bldP spid="64" grpId="0" animBg="1"/>
      <p:bldP spid="64" grpId="1" animBg="1"/>
      <p:bldP spid="64" grpId="2" animBg="1"/>
      <p:bldP spid="64" grpId="3" animBg="1"/>
      <p:bldP spid="65" grpId="0" animBg="1"/>
      <p:bldP spid="65" grpId="1" animBg="1"/>
      <p:bldP spid="65" grpId="2" animBg="1"/>
      <p:bldP spid="65" grpId="3" animBg="1"/>
      <p:bldP spid="66" grpId="0" animBg="1"/>
      <p:bldP spid="66" grpId="1" animBg="1"/>
      <p:bldP spid="68" grpId="0" animBg="1"/>
      <p:bldP spid="68" grpId="1" animBg="1"/>
      <p:bldP spid="68" grpId="2" animBg="1"/>
      <p:bldP spid="68" grpId="3" animBg="1"/>
      <p:bldP spid="70" grpId="0"/>
      <p:bldP spid="73" grpId="0"/>
      <p:bldP spid="22" grpId="0" animBg="1"/>
      <p:bldP spid="26" grpId="0" animBg="1"/>
      <p:bldP spid="146" grpId="0" animBg="1"/>
      <p:bldP spid="27" grpId="0"/>
      <p:bldP spid="97" grpId="0" animBg="1"/>
      <p:bldP spid="98" grpId="0"/>
      <p:bldP spid="147" grpId="0"/>
      <p:bldP spid="149" grpId="0"/>
      <p:bldP spid="34" grpId="0"/>
      <p:bldP spid="172" grpId="0"/>
      <p:bldP spid="197" grpId="0" animBg="1"/>
      <p:bldP spid="198" grpId="0" animBg="1"/>
      <p:bldP spid="199" grpId="0" animBg="1"/>
      <p:bldP spid="224" grpId="0" animBg="1"/>
      <p:bldP spid="225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/>
      <p:bldP spid="248" grpId="0" animBg="1"/>
      <p:bldP spid="249" grpId="0" animBg="1"/>
      <p:bldP spid="250" grpId="0"/>
      <p:bldP spid="41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57175" y="-26481"/>
            <a:ext cx="8675688" cy="5847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 smtClean="0">
                <a:latin typeface="Calibri" pitchFamily="34" charset="0"/>
              </a:rPr>
              <a:t>Cavità a Radiofrequenza</a:t>
            </a:r>
            <a:endParaRPr lang="it-IT" sz="3200" b="1" dirty="0">
              <a:latin typeface="Calibri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-21171" y="52138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/>
              <a:t>Nei </a:t>
            </a:r>
            <a:r>
              <a:rPr lang="it-IT" sz="1600" dirty="0" err="1"/>
              <a:t>LINACs</a:t>
            </a:r>
            <a:r>
              <a:rPr lang="it-IT" sz="1600" dirty="0"/>
              <a:t> le </a:t>
            </a:r>
            <a:r>
              <a:rPr lang="it-IT" sz="1600" b="1" i="1" dirty="0"/>
              <a:t>cavità risonanti </a:t>
            </a:r>
            <a:r>
              <a:rPr lang="it-IT" sz="1600" dirty="0"/>
              <a:t>sono quasi sempre raggruppate in </a:t>
            </a:r>
            <a:r>
              <a:rPr lang="it-IT" sz="1600" b="1" i="1" dirty="0"/>
              <a:t>strutture </a:t>
            </a:r>
            <a:r>
              <a:rPr lang="it-IT" sz="1600" b="1" i="1" dirty="0" err="1"/>
              <a:t>multicella</a:t>
            </a:r>
            <a:r>
              <a:rPr lang="it-IT" sz="1600" dirty="0"/>
              <a:t>. Questa scelta è motivata da ragioni di </a:t>
            </a:r>
            <a:r>
              <a:rPr lang="it-IT" sz="1600" b="1" i="1" dirty="0"/>
              <a:t>economicità e compattezza</a:t>
            </a:r>
            <a:r>
              <a:rPr lang="it-IT" sz="1600" dirty="0"/>
              <a:t>. In una struttura </a:t>
            </a:r>
            <a:r>
              <a:rPr lang="it-IT" sz="1600" dirty="0" err="1"/>
              <a:t>multicella</a:t>
            </a:r>
            <a:r>
              <a:rPr lang="it-IT" sz="1600" dirty="0"/>
              <a:t> un unico accoppiatore RF è sufficiente ad eccitare il campo. Questo implica l'uso di un numero ridotto di sorgenti di alta potenza RF, a beneficio della semplicità e dei costi dell'acceleratore</a:t>
            </a:r>
            <a:r>
              <a:rPr lang="it-IT" sz="1600" dirty="0" smtClean="0"/>
              <a:t>. L'accoppiamento </a:t>
            </a:r>
            <a:r>
              <a:rPr lang="it-IT" sz="1600" dirty="0"/>
              <a:t>tra le celle si realizza attraverso </a:t>
            </a:r>
            <a:r>
              <a:rPr lang="it-IT" sz="1600" b="1" dirty="0" smtClean="0"/>
              <a:t>iridi</a:t>
            </a:r>
            <a:r>
              <a:rPr lang="it-IT" sz="1600" dirty="0" smtClean="0"/>
              <a:t> in </a:t>
            </a:r>
            <a:r>
              <a:rPr lang="it-IT" sz="1600" dirty="0"/>
              <a:t>ciascuna cella e/o attraverso aperture realizzate appositamente tra le celle (</a:t>
            </a:r>
            <a:r>
              <a:rPr lang="it-IT" sz="1600" dirty="0" err="1"/>
              <a:t>slots</a:t>
            </a:r>
            <a:r>
              <a:rPr lang="it-IT" sz="1600" dirty="0"/>
              <a:t> di accoppiamento).</a:t>
            </a:r>
            <a:r>
              <a:rPr lang="en-US" sz="1600" dirty="0"/>
              <a:t> </a:t>
            </a:r>
            <a:endParaRPr lang="it-IT" sz="16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2" y="1885012"/>
            <a:ext cx="4364800" cy="291214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711399" y="1988840"/>
            <a:ext cx="4364824" cy="13849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/>
              <a:t>Esistono</a:t>
            </a:r>
            <a:r>
              <a:rPr lang="en-US" sz="1400" dirty="0" smtClean="0"/>
              <a:t> </a:t>
            </a:r>
            <a:r>
              <a:rPr lang="en-US" sz="1400" dirty="0" err="1" smtClean="0"/>
              <a:t>sia</a:t>
            </a:r>
            <a:r>
              <a:rPr lang="en-US" sz="1400" dirty="0" smtClean="0"/>
              <a:t> </a:t>
            </a:r>
            <a:r>
              <a:rPr lang="en-US" sz="1400" dirty="0" err="1" smtClean="0"/>
              <a:t>cavità</a:t>
            </a:r>
            <a:r>
              <a:rPr lang="en-US" sz="1400" dirty="0" smtClean="0"/>
              <a:t> </a:t>
            </a:r>
            <a:r>
              <a:rPr lang="en-US" sz="1400" dirty="0" err="1" smtClean="0"/>
              <a:t>che</a:t>
            </a:r>
            <a:r>
              <a:rPr lang="en-US" sz="1400" dirty="0" smtClean="0"/>
              <a:t> </a:t>
            </a:r>
            <a:r>
              <a:rPr lang="en-US" sz="1400" dirty="0" err="1" smtClean="0"/>
              <a:t>operano</a:t>
            </a:r>
            <a:r>
              <a:rPr lang="en-US" sz="1400" dirty="0" smtClean="0"/>
              <a:t> a </a:t>
            </a:r>
            <a:r>
              <a:rPr lang="en-US" sz="1400" b="1" i="1" dirty="0" err="1" smtClean="0"/>
              <a:t>temperatura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ambiente</a:t>
            </a:r>
            <a:r>
              <a:rPr lang="en-US" sz="1400" b="1" i="1" dirty="0" smtClean="0"/>
              <a:t> </a:t>
            </a:r>
            <a:r>
              <a:rPr lang="en-US" sz="1400" dirty="0" smtClean="0"/>
              <a:t>(</a:t>
            </a:r>
            <a:r>
              <a:rPr lang="en-US" sz="1400" dirty="0" err="1" smtClean="0"/>
              <a:t>tipicamente</a:t>
            </a:r>
            <a:r>
              <a:rPr lang="en-US" sz="1400" dirty="0" smtClean="0"/>
              <a:t> in </a:t>
            </a:r>
            <a:r>
              <a:rPr lang="en-US" sz="1400" dirty="0" err="1" smtClean="0"/>
              <a:t>rame</a:t>
            </a:r>
            <a:r>
              <a:rPr lang="en-US" sz="1400" dirty="0" smtClean="0"/>
              <a:t>) </a:t>
            </a:r>
            <a:r>
              <a:rPr lang="en-US" sz="1400" dirty="0" err="1" smtClean="0"/>
              <a:t>che</a:t>
            </a:r>
            <a:r>
              <a:rPr lang="en-US" sz="1400" dirty="0" smtClean="0"/>
              <a:t> </a:t>
            </a:r>
            <a:r>
              <a:rPr lang="en-US" sz="1400" b="1" i="1" dirty="0" err="1" smtClean="0"/>
              <a:t>cavità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superconduttive</a:t>
            </a:r>
            <a:r>
              <a:rPr lang="en-US" sz="1400" b="1" i="1" dirty="0" smtClean="0"/>
              <a:t> </a:t>
            </a:r>
            <a:r>
              <a:rPr lang="en-US" sz="1400" dirty="0" err="1" smtClean="0"/>
              <a:t>che</a:t>
            </a:r>
            <a:r>
              <a:rPr lang="en-US" sz="1400" dirty="0" smtClean="0"/>
              <a:t> </a:t>
            </a:r>
            <a:r>
              <a:rPr lang="en-US" sz="1400" dirty="0" err="1" smtClean="0"/>
              <a:t>operano</a:t>
            </a:r>
            <a:r>
              <a:rPr lang="en-US" sz="1400" dirty="0" smtClean="0"/>
              <a:t> a </a:t>
            </a:r>
            <a:r>
              <a:rPr lang="en-US" sz="1400" dirty="0" err="1" smtClean="0"/>
              <a:t>qualche</a:t>
            </a:r>
            <a:r>
              <a:rPr lang="en-US" sz="1400" dirty="0" smtClean="0"/>
              <a:t> K. </a:t>
            </a:r>
            <a:endParaRPr lang="en-US" sz="1400" dirty="0"/>
          </a:p>
          <a:p>
            <a:pPr algn="just"/>
            <a:r>
              <a:rPr lang="en-US" sz="1400" dirty="0" smtClean="0"/>
              <a:t>I </a:t>
            </a:r>
            <a:r>
              <a:rPr lang="en-US" sz="1400" b="1" i="1" dirty="0" err="1" smtClean="0"/>
              <a:t>gradienti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acceleranti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medi</a:t>
            </a:r>
            <a:r>
              <a:rPr lang="en-US" sz="1400" b="1" i="1" dirty="0" smtClean="0"/>
              <a:t> </a:t>
            </a:r>
            <a:r>
              <a:rPr lang="en-US" sz="1400" dirty="0" err="1" smtClean="0"/>
              <a:t>che</a:t>
            </a:r>
            <a:r>
              <a:rPr lang="en-US" sz="1400" dirty="0" smtClean="0"/>
              <a:t> </a:t>
            </a:r>
            <a:r>
              <a:rPr lang="en-US" sz="1400" dirty="0" err="1" smtClean="0"/>
              <a:t>si</a:t>
            </a:r>
            <a:r>
              <a:rPr lang="en-US" sz="1400" dirty="0" smtClean="0"/>
              <a:t> </a:t>
            </a:r>
            <a:r>
              <a:rPr lang="en-US" sz="1400" dirty="0" err="1" smtClean="0"/>
              <a:t>possono</a:t>
            </a:r>
            <a:r>
              <a:rPr lang="en-US" sz="1400" dirty="0" smtClean="0"/>
              <a:t> </a:t>
            </a:r>
            <a:r>
              <a:rPr lang="en-US" sz="1400" dirty="0" err="1" smtClean="0"/>
              <a:t>tipicamente</a:t>
            </a:r>
            <a:r>
              <a:rPr lang="en-US" sz="1400" dirty="0" smtClean="0"/>
              <a:t> </a:t>
            </a:r>
            <a:r>
              <a:rPr lang="en-US" sz="1400" dirty="0" err="1" smtClean="0"/>
              <a:t>ottenere</a:t>
            </a:r>
            <a:r>
              <a:rPr lang="en-US" sz="1400" dirty="0" smtClean="0"/>
              <a:t> </a:t>
            </a:r>
            <a:r>
              <a:rPr lang="en-US" sz="1400" dirty="0" err="1" smtClean="0"/>
              <a:t>sono</a:t>
            </a:r>
            <a:r>
              <a:rPr lang="en-US" sz="1400" dirty="0" smtClean="0"/>
              <a:t> </a:t>
            </a:r>
            <a:r>
              <a:rPr lang="en-US" sz="1400" dirty="0" err="1" smtClean="0"/>
              <a:t>dell’ordine</a:t>
            </a:r>
            <a:r>
              <a:rPr lang="en-US" sz="1400" dirty="0" smtClean="0"/>
              <a:t> di </a:t>
            </a:r>
            <a:r>
              <a:rPr lang="en-US" sz="1400" b="1" i="1" dirty="0" err="1" smtClean="0"/>
              <a:t>qualche</a:t>
            </a:r>
            <a:r>
              <a:rPr lang="en-US" sz="1400" b="1" i="1" dirty="0" smtClean="0"/>
              <a:t> 10 MV/m</a:t>
            </a:r>
            <a:r>
              <a:rPr lang="en-US" sz="1400" dirty="0" smtClean="0"/>
              <a:t>. </a:t>
            </a:r>
            <a:r>
              <a:rPr lang="en-US" sz="1400" dirty="0" err="1" smtClean="0"/>
              <a:t>Tali</a:t>
            </a:r>
            <a:r>
              <a:rPr lang="en-US" sz="1400" dirty="0" smtClean="0"/>
              <a:t> </a:t>
            </a:r>
            <a:r>
              <a:rPr lang="en-US" sz="1400" dirty="0" err="1" smtClean="0"/>
              <a:t>gradienti</a:t>
            </a:r>
            <a:r>
              <a:rPr lang="en-US" sz="1400" dirty="0" smtClean="0"/>
              <a:t> </a:t>
            </a:r>
            <a:r>
              <a:rPr lang="en-US" sz="1400" dirty="0" err="1" smtClean="0"/>
              <a:t>possono</a:t>
            </a:r>
            <a:r>
              <a:rPr lang="en-US" sz="1400" dirty="0" smtClean="0"/>
              <a:t> </a:t>
            </a:r>
            <a:r>
              <a:rPr lang="en-US" sz="1400" dirty="0" err="1" smtClean="0"/>
              <a:t>arrivare</a:t>
            </a:r>
            <a:r>
              <a:rPr lang="en-US" sz="1400" dirty="0" smtClean="0"/>
              <a:t> </a:t>
            </a:r>
            <a:r>
              <a:rPr lang="en-US" sz="1400" dirty="0" err="1" smtClean="0"/>
              <a:t>anche</a:t>
            </a:r>
            <a:r>
              <a:rPr lang="en-US" sz="1400" dirty="0" smtClean="0"/>
              <a:t> a </a:t>
            </a:r>
            <a:r>
              <a:rPr lang="en-US" sz="1400" b="1" i="1" dirty="0" smtClean="0"/>
              <a:t>&gt;100 MV/m.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92901" y="6131624"/>
            <a:ext cx="4364824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Le </a:t>
            </a:r>
            <a:r>
              <a:rPr lang="en-US" sz="1400" b="1" i="1" dirty="0" err="1" smtClean="0"/>
              <a:t>frequenze</a:t>
            </a:r>
            <a:r>
              <a:rPr lang="en-US" sz="1400" b="1" i="1" dirty="0" smtClean="0"/>
              <a:t> di </a:t>
            </a:r>
            <a:r>
              <a:rPr lang="en-US" sz="1400" b="1" i="1" dirty="0" err="1" smtClean="0"/>
              <a:t>lavoro</a:t>
            </a:r>
            <a:r>
              <a:rPr lang="en-US" sz="1400" b="1" i="1" dirty="0" smtClean="0"/>
              <a:t> </a:t>
            </a:r>
            <a:r>
              <a:rPr lang="en-US" sz="1400" dirty="0" err="1" smtClean="0"/>
              <a:t>possono</a:t>
            </a:r>
            <a:r>
              <a:rPr lang="en-US" sz="1400" dirty="0" smtClean="0"/>
              <a:t> </a:t>
            </a:r>
            <a:r>
              <a:rPr lang="en-US" sz="1400" dirty="0" err="1" smtClean="0"/>
              <a:t>andare</a:t>
            </a:r>
            <a:r>
              <a:rPr lang="en-US" sz="1400" dirty="0" smtClean="0"/>
              <a:t> dal MHz </a:t>
            </a:r>
            <a:r>
              <a:rPr lang="en-US" sz="1400" dirty="0" err="1" smtClean="0"/>
              <a:t>alla</a:t>
            </a:r>
            <a:r>
              <a:rPr lang="en-US" sz="1400" dirty="0" smtClean="0"/>
              <a:t> </a:t>
            </a:r>
            <a:r>
              <a:rPr lang="en-US" sz="1400" dirty="0" err="1" smtClean="0"/>
              <a:t>decina</a:t>
            </a:r>
            <a:r>
              <a:rPr lang="en-US" sz="1400" dirty="0" smtClean="0"/>
              <a:t> di GHz a </a:t>
            </a:r>
            <a:r>
              <a:rPr lang="en-US" sz="1400" dirty="0" err="1" smtClean="0"/>
              <a:t>seconda</a:t>
            </a:r>
            <a:r>
              <a:rPr lang="en-US" sz="1400" dirty="0" smtClean="0"/>
              <a:t> </a:t>
            </a:r>
            <a:r>
              <a:rPr lang="en-US" sz="1400" dirty="0" err="1" smtClean="0"/>
              <a:t>delle</a:t>
            </a:r>
            <a:r>
              <a:rPr lang="en-US" sz="1400" dirty="0" smtClean="0"/>
              <a:t> </a:t>
            </a:r>
            <a:r>
              <a:rPr lang="en-US" sz="1400" dirty="0" err="1" smtClean="0"/>
              <a:t>applicazioni</a:t>
            </a:r>
            <a:endParaRPr lang="en-US" sz="1400" b="1" i="1" dirty="0" smtClean="0"/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9" y="3714052"/>
            <a:ext cx="2200275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ill0-E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2240" y="3389440"/>
            <a:ext cx="1600191" cy="314133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019543" y="6264257"/>
            <a:ext cx="12490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Courtesy E. Jensen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9693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5538"/>
            <a:ext cx="9144000" cy="460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4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0" y="19288"/>
            <a:ext cx="917649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en-US" sz="3200" b="1" cap="all" dirty="0" smtClean="0"/>
              <a:t>ALVAREZ STRUCTURES: EXAMPLES</a:t>
            </a:r>
            <a:endParaRPr lang="en-US" altLang="en-US" sz="3200" b="1" cap="all" dirty="0"/>
          </a:p>
        </p:txBody>
      </p:sp>
      <p:pic>
        <p:nvPicPr>
          <p:cNvPr id="6" name="Picture 3" descr="79025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932" y="613889"/>
            <a:ext cx="3264163" cy="2594394"/>
          </a:xfrm>
          <a:prstGeom prst="rect">
            <a:avLst/>
          </a:prstGeom>
          <a:noFill/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51" y="1698171"/>
            <a:ext cx="2262081" cy="150706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524484" y="707571"/>
            <a:ext cx="291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CERN LINAC 2 tank 1: </a:t>
            </a:r>
          </a:p>
          <a:p>
            <a:r>
              <a:rPr lang="en-US" sz="1600" dirty="0" smtClean="0"/>
              <a:t>200 MHz 7 m x 3 tanks, 1 m diameter, </a:t>
            </a:r>
            <a:r>
              <a:rPr lang="en-US" sz="1600" dirty="0"/>
              <a:t>final energy 50 </a:t>
            </a:r>
            <a:r>
              <a:rPr lang="en-US" sz="1600" dirty="0" smtClean="0"/>
              <a:t>MeV.</a:t>
            </a:r>
            <a:endParaRPr lang="en-US" sz="1600" dirty="0"/>
          </a:p>
        </p:txBody>
      </p:sp>
      <p:pic>
        <p:nvPicPr>
          <p:cNvPr id="10" name="Picture 5" descr="DTL_v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264" y="4327265"/>
            <a:ext cx="4856536" cy="2472176"/>
          </a:xfrm>
          <a:prstGeom prst="rect">
            <a:avLst/>
          </a:prstGeom>
          <a:noFill/>
        </p:spPr>
      </p:pic>
      <p:pic>
        <p:nvPicPr>
          <p:cNvPr id="11" name="Picture 10" descr="DTL_T1S1_PCs_horiz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286" y="3426944"/>
            <a:ext cx="3239400" cy="3345476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4211264" y="3323234"/>
            <a:ext cx="49327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CERN LINAC 4: 352 </a:t>
            </a:r>
            <a:r>
              <a:rPr lang="en-US" sz="1600" dirty="0"/>
              <a:t>MHz </a:t>
            </a:r>
            <a:r>
              <a:rPr lang="en-US" sz="1600" dirty="0" smtClean="0"/>
              <a:t>frequency, Tank </a:t>
            </a:r>
            <a:r>
              <a:rPr lang="en-US" sz="1600" dirty="0"/>
              <a:t>diameter </a:t>
            </a:r>
            <a:r>
              <a:rPr lang="en-US" sz="1600" dirty="0" smtClean="0"/>
              <a:t>500 mm, 3 </a:t>
            </a:r>
            <a:r>
              <a:rPr lang="en-US" sz="1600" dirty="0"/>
              <a:t>resonators (tanks</a:t>
            </a:r>
            <a:r>
              <a:rPr lang="en-US" sz="1600" dirty="0" smtClean="0"/>
              <a:t>), Length </a:t>
            </a:r>
            <a:r>
              <a:rPr lang="en-US" sz="1600" dirty="0"/>
              <a:t>19 </a:t>
            </a:r>
            <a:r>
              <a:rPr lang="en-US" sz="1600" dirty="0" smtClean="0"/>
              <a:t>m, 120 </a:t>
            </a:r>
            <a:r>
              <a:rPr lang="en-US" sz="1600" dirty="0"/>
              <a:t>Drift </a:t>
            </a:r>
            <a:r>
              <a:rPr lang="en-US" sz="1600" dirty="0" smtClean="0"/>
              <a:t>Tubes, Energy: </a:t>
            </a:r>
            <a:r>
              <a:rPr lang="en-US" sz="1600" dirty="0"/>
              <a:t>3 MeV to 50 </a:t>
            </a:r>
            <a:r>
              <a:rPr lang="en-US" sz="1600" dirty="0" smtClean="0"/>
              <a:t>MeV, </a:t>
            </a:r>
            <a:r>
              <a:rPr lang="en-US" sz="1600" dirty="0" smtClean="0">
                <a:sym typeface="Symbol"/>
              </a:rPr>
              <a:t>=</a:t>
            </a:r>
            <a:r>
              <a:rPr lang="en-US" sz="1600" dirty="0" smtClean="0"/>
              <a:t>0.08 </a:t>
            </a:r>
            <a:r>
              <a:rPr lang="en-US" sz="1600" dirty="0"/>
              <a:t>to 0.31 </a:t>
            </a:r>
            <a:r>
              <a:rPr lang="en-US" sz="1600" dirty="0">
                <a:sym typeface="Symbol" pitchFamily="18" charset="2"/>
              </a:rPr>
              <a:t> cell length </a:t>
            </a:r>
            <a:r>
              <a:rPr lang="en-US" sz="1600" dirty="0" smtClean="0">
                <a:sym typeface="Symbol" pitchFamily="18" charset="2"/>
              </a:rPr>
              <a:t>from </a:t>
            </a:r>
            <a:r>
              <a:rPr lang="en-US" sz="1600" dirty="0">
                <a:sym typeface="Symbol" pitchFamily="18" charset="2"/>
              </a:rPr>
              <a:t>68mm to </a:t>
            </a:r>
            <a:r>
              <a:rPr lang="en-US" sz="1600" dirty="0" smtClean="0">
                <a:sym typeface="Symbol" pitchFamily="18" charset="2"/>
              </a:rPr>
              <a:t>264mm.</a:t>
            </a:r>
            <a:endParaRPr lang="en-US" sz="1600" dirty="0">
              <a:sym typeface="Symbol" pitchFamily="18" charset="2"/>
            </a:endParaRPr>
          </a:p>
        </p:txBody>
      </p:sp>
      <p:cxnSp>
        <p:nvCxnSpPr>
          <p:cNvPr id="4" name="Connettore 2 3"/>
          <p:cNvCxnSpPr/>
          <p:nvPr/>
        </p:nvCxnSpPr>
        <p:spPr>
          <a:xfrm flipH="1">
            <a:off x="4427980" y="4327265"/>
            <a:ext cx="648090" cy="169409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5724160" y="4327265"/>
            <a:ext cx="2448340" cy="32590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13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18965"/>
            <a:ext cx="2376264" cy="81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396" y="803535"/>
            <a:ext cx="1302268" cy="12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1107639" y="2311094"/>
            <a:ext cx="17854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 smtClean="0"/>
              <a:t>ACCELERATION</a:t>
            </a:r>
            <a:endParaRPr lang="en-US" sz="2000" b="1" dirty="0"/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5614031" y="2159909"/>
            <a:ext cx="29208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000" b="1" dirty="0" smtClean="0"/>
              <a:t>BENDING AND FOCUSING</a:t>
            </a:r>
            <a:endParaRPr lang="en-US" sz="2000" b="1" dirty="0"/>
          </a:p>
        </p:txBody>
      </p:sp>
      <p:sp>
        <p:nvSpPr>
          <p:cNvPr id="101423" name="Text Box 47"/>
          <p:cNvSpPr txBox="1">
            <a:spLocks noChangeArrowheads="1"/>
          </p:cNvSpPr>
          <p:nvPr/>
        </p:nvSpPr>
        <p:spPr bwMode="auto">
          <a:xfrm>
            <a:off x="6040835" y="6429616"/>
            <a:ext cx="19287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1600" dirty="0" smtClean="0"/>
              <a:t>Transverse Dynamics</a:t>
            </a:r>
            <a:endParaRPr lang="en-US" sz="1600" dirty="0"/>
          </a:p>
        </p:txBody>
      </p:sp>
      <p:sp>
        <p:nvSpPr>
          <p:cNvPr id="101425" name="Text Box 49"/>
          <p:cNvSpPr txBox="1">
            <a:spLocks noChangeArrowheads="1"/>
          </p:cNvSpPr>
          <p:nvPr/>
        </p:nvSpPr>
        <p:spPr bwMode="auto">
          <a:xfrm>
            <a:off x="827609" y="6429616"/>
            <a:ext cx="20654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1600" dirty="0" smtClean="0"/>
              <a:t>Longitudinal Dynamics</a:t>
            </a:r>
            <a:endParaRPr lang="en-US" sz="1600" dirty="0"/>
          </a:p>
        </p:txBody>
      </p:sp>
      <p:sp>
        <p:nvSpPr>
          <p:cNvPr id="51" name="CasellaDiTesto 50"/>
          <p:cNvSpPr txBox="1"/>
          <p:nvPr/>
        </p:nvSpPr>
        <p:spPr>
          <a:xfrm>
            <a:off x="319513" y="2069"/>
            <a:ext cx="8447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LORENTZ FORCE: ACCELERATION AND FOCUSING</a:t>
            </a:r>
            <a:endParaRPr lang="en-US" sz="3200" b="1" dirty="0"/>
          </a:p>
        </p:txBody>
      </p:sp>
      <p:sp>
        <p:nvSpPr>
          <p:cNvPr id="52" name="Rettangolo 51"/>
          <p:cNvSpPr/>
          <p:nvPr/>
        </p:nvSpPr>
        <p:spPr>
          <a:xfrm>
            <a:off x="-3236" y="548679"/>
            <a:ext cx="9147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tabLst>
                <a:tab pos="533400" algn="l"/>
              </a:tabLst>
            </a:pPr>
            <a:r>
              <a:rPr lang="en-US" sz="1400" dirty="0" smtClean="0">
                <a:latin typeface="Calibri" pitchFamily="34" charset="0"/>
              </a:rPr>
              <a:t>Particles are accelerated through electric field and are bended and focalized through magnetic field. </a:t>
            </a:r>
          </a:p>
          <a:p>
            <a:pPr algn="just">
              <a:spcBef>
                <a:spcPct val="0"/>
              </a:spcBef>
              <a:tabLst>
                <a:tab pos="533400" algn="l"/>
              </a:tabLst>
            </a:pPr>
            <a:r>
              <a:rPr lang="en-US" sz="1400" dirty="0" smtClean="0">
                <a:latin typeface="Calibri" pitchFamily="34" charset="0"/>
              </a:rPr>
              <a:t>The basic equation that describe the acceleration/bending /focusing processes is the </a:t>
            </a:r>
            <a:r>
              <a:rPr lang="en-US" sz="1400" b="1" dirty="0" smtClean="0">
                <a:latin typeface="Calibri" pitchFamily="34" charset="0"/>
              </a:rPr>
              <a:t>Lorentz Force</a:t>
            </a:r>
            <a:r>
              <a:rPr lang="en-US" sz="1400" dirty="0" smtClean="0">
                <a:latin typeface="Calibri" pitchFamily="34" charset="0"/>
              </a:rPr>
              <a:t>.</a:t>
            </a:r>
            <a:endParaRPr lang="en-US" sz="1400" b="1" dirty="0">
              <a:latin typeface="Calibri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0" t="32409" r="4714" b="23480"/>
          <a:stretch/>
        </p:blipFill>
        <p:spPr>
          <a:xfrm>
            <a:off x="5386069" y="3063750"/>
            <a:ext cx="1749306" cy="13706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3" r="53523" b="11134"/>
          <a:stretch/>
        </p:blipFill>
        <p:spPr>
          <a:xfrm>
            <a:off x="923625" y="3219737"/>
            <a:ext cx="2065455" cy="168408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201917" y="2205318"/>
            <a:ext cx="3565486" cy="37203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ccia in giù 5"/>
          <p:cNvSpPr/>
          <p:nvPr/>
        </p:nvSpPr>
        <p:spPr>
          <a:xfrm>
            <a:off x="1657896" y="6108084"/>
            <a:ext cx="281824" cy="3215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ccia in giù 21"/>
          <p:cNvSpPr/>
          <p:nvPr/>
        </p:nvSpPr>
        <p:spPr>
          <a:xfrm>
            <a:off x="6792637" y="6138097"/>
            <a:ext cx="281824" cy="3215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151" y="3055262"/>
            <a:ext cx="1387462" cy="135971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86" r="3965" b="3935"/>
          <a:stretch/>
        </p:blipFill>
        <p:spPr>
          <a:xfrm>
            <a:off x="7402519" y="4509359"/>
            <a:ext cx="1072725" cy="122857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565" y="4522374"/>
            <a:ext cx="1750916" cy="1248987"/>
          </a:xfrm>
          <a:prstGeom prst="rect">
            <a:avLst/>
          </a:prstGeom>
        </p:spPr>
      </p:pic>
      <p:pic>
        <p:nvPicPr>
          <p:cNvPr id="26" name="Picture 8" descr="C:\Users\David\Desktop\MASTER LEZIONI\CAS_2016\images4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01" y="4903817"/>
            <a:ext cx="1722719" cy="87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David\Desktop\MASTER LEZIONI\CAS_2016\20080501_dc_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47" y="4903817"/>
            <a:ext cx="1327019" cy="88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Connettore 2 35"/>
          <p:cNvCxnSpPr>
            <a:endCxn id="101389" idx="0"/>
          </p:cNvCxnSpPr>
          <p:nvPr/>
        </p:nvCxnSpPr>
        <p:spPr>
          <a:xfrm>
            <a:off x="2000352" y="1945776"/>
            <a:ext cx="0" cy="3653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/>
          <p:cNvCxnSpPr/>
          <p:nvPr/>
        </p:nvCxnSpPr>
        <p:spPr>
          <a:xfrm>
            <a:off x="7074461" y="1945776"/>
            <a:ext cx="0" cy="2595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319513" y="2601780"/>
            <a:ext cx="32725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dirty="0"/>
              <a:t>To accelerate, we need a force in the direction of motion</a:t>
            </a:r>
            <a:endParaRPr lang="en-US" sz="1400" dirty="0"/>
          </a:p>
        </p:txBody>
      </p:sp>
      <p:sp>
        <p:nvSpPr>
          <p:cNvPr id="17" name="Rettangolo 16"/>
          <p:cNvSpPr/>
          <p:nvPr/>
        </p:nvSpPr>
        <p:spPr>
          <a:xfrm>
            <a:off x="5242842" y="2524160"/>
            <a:ext cx="3622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2</a:t>
            </a:r>
            <a:r>
              <a:rPr lang="en-GB" sz="1400" baseline="30000" dirty="0"/>
              <a:t>nd</a:t>
            </a:r>
            <a:r>
              <a:rPr lang="en-GB" sz="1400" dirty="0"/>
              <a:t> term always perpendicular to motion =&gt; no </a:t>
            </a:r>
            <a:r>
              <a:rPr lang="en-GB" sz="1400" dirty="0" smtClean="0"/>
              <a:t>energy gain</a:t>
            </a:r>
            <a:endParaRPr lang="en-GB" sz="1400" dirty="0"/>
          </a:p>
        </p:txBody>
      </p:sp>
      <p:cxnSp>
        <p:nvCxnSpPr>
          <p:cNvPr id="24" name="Connettore 1 23"/>
          <p:cNvCxnSpPr/>
          <p:nvPr/>
        </p:nvCxnSpPr>
        <p:spPr>
          <a:xfrm>
            <a:off x="2000352" y="1945776"/>
            <a:ext cx="257003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 flipV="1">
            <a:off x="4570382" y="1640541"/>
            <a:ext cx="1" cy="3052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 flipH="1">
            <a:off x="5484782" y="1946211"/>
            <a:ext cx="15896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 flipV="1">
            <a:off x="5484782" y="1667435"/>
            <a:ext cx="0" cy="2787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8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37" name="Picture 3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672" y="3605902"/>
            <a:ext cx="2209800" cy="83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80137"/>
            <a:ext cx="2354047" cy="2204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555711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1600" baseline="0" dirty="0" err="1"/>
              <a:t>Consentono</a:t>
            </a:r>
            <a:r>
              <a:rPr lang="en-US" altLang="ja-JP" sz="1600" baseline="0" dirty="0"/>
              <a:t> di </a:t>
            </a:r>
            <a:r>
              <a:rPr lang="en-US" altLang="ja-JP" sz="1600" baseline="0" dirty="0" err="1"/>
              <a:t>curvare</a:t>
            </a:r>
            <a:r>
              <a:rPr lang="en-US" altLang="ja-JP" sz="1600" baseline="0" dirty="0"/>
              <a:t> la </a:t>
            </a:r>
            <a:r>
              <a:rPr lang="en-US" altLang="ja-JP" sz="1600" baseline="0" dirty="0" err="1"/>
              <a:t>traiettoria</a:t>
            </a:r>
            <a:r>
              <a:rPr lang="en-US" altLang="ja-JP" sz="1600" baseline="0" dirty="0"/>
              <a:t> </a:t>
            </a:r>
            <a:r>
              <a:rPr lang="en-US" altLang="ja-JP" sz="1600" baseline="0" dirty="0" err="1"/>
              <a:t>delle</a:t>
            </a:r>
            <a:r>
              <a:rPr lang="en-US" altLang="ja-JP" sz="1600" baseline="0" dirty="0"/>
              <a:t> </a:t>
            </a:r>
            <a:r>
              <a:rPr lang="en-US" altLang="ja-JP" sz="1600" baseline="0" dirty="0" err="1" smtClean="0"/>
              <a:t>particelle</a:t>
            </a:r>
            <a:r>
              <a:rPr lang="en-US" altLang="ja-JP" sz="1600" baseline="0" dirty="0" smtClean="0"/>
              <a:t>. </a:t>
            </a:r>
            <a:r>
              <a:rPr lang="en-US" altLang="ja-JP" sz="1600" baseline="0" dirty="0" err="1" smtClean="0"/>
              <a:t>Possono</a:t>
            </a:r>
            <a:r>
              <a:rPr lang="en-US" altLang="ja-JP" sz="1600" baseline="0" dirty="0" smtClean="0"/>
              <a:t> </a:t>
            </a:r>
            <a:r>
              <a:rPr lang="en-US" altLang="ja-JP" sz="1600" baseline="0" dirty="0" err="1" smtClean="0"/>
              <a:t>essere</a:t>
            </a:r>
            <a:r>
              <a:rPr lang="en-US" altLang="ja-JP" sz="1600" baseline="0" dirty="0" smtClean="0"/>
              <a:t> </a:t>
            </a:r>
            <a:r>
              <a:rPr lang="en-US" altLang="ja-JP" sz="1600" baseline="0" dirty="0" err="1" smtClean="0"/>
              <a:t>realizzati</a:t>
            </a:r>
            <a:r>
              <a:rPr lang="en-US" altLang="ja-JP" sz="1600" baseline="0" dirty="0" smtClean="0"/>
              <a:t> con </a:t>
            </a:r>
            <a:r>
              <a:rPr lang="en-US" altLang="ja-JP" sz="1600" b="1" baseline="0" dirty="0" err="1" smtClean="0"/>
              <a:t>magneti</a:t>
            </a:r>
            <a:r>
              <a:rPr lang="en-US" altLang="ja-JP" sz="1600" b="1" baseline="0" dirty="0" smtClean="0"/>
              <a:t> </a:t>
            </a:r>
            <a:r>
              <a:rPr lang="en-US" altLang="ja-JP" sz="1600" b="1" baseline="0" dirty="0" err="1" smtClean="0"/>
              <a:t>permanenti</a:t>
            </a:r>
            <a:r>
              <a:rPr lang="en-US" altLang="ja-JP" sz="1600" b="1" baseline="0" dirty="0" smtClean="0"/>
              <a:t> </a:t>
            </a:r>
            <a:r>
              <a:rPr lang="en-US" altLang="ja-JP" sz="1600" baseline="0" dirty="0" smtClean="0"/>
              <a:t>o </a:t>
            </a:r>
            <a:r>
              <a:rPr lang="en-US" altLang="ja-JP" sz="1600" b="1" baseline="0" dirty="0" err="1" smtClean="0"/>
              <a:t>elettromagneti</a:t>
            </a:r>
            <a:r>
              <a:rPr lang="en-US" altLang="ja-JP" sz="1600" baseline="0" dirty="0" smtClean="0"/>
              <a:t> (</a:t>
            </a:r>
            <a:r>
              <a:rPr lang="en-US" altLang="ja-JP" sz="1600" baseline="0" dirty="0" err="1" smtClean="0"/>
              <a:t>poli</a:t>
            </a:r>
            <a:r>
              <a:rPr lang="en-US" altLang="ja-JP" sz="1600" dirty="0" smtClean="0"/>
              <a:t> </a:t>
            </a:r>
            <a:r>
              <a:rPr lang="en-US" altLang="ja-JP" sz="1600" baseline="0" dirty="0" err="1" smtClean="0"/>
              <a:t>ferro</a:t>
            </a:r>
            <a:r>
              <a:rPr lang="en-US" altLang="ja-JP" sz="1600" baseline="0" dirty="0" smtClean="0"/>
              <a:t> con </a:t>
            </a:r>
            <a:r>
              <a:rPr lang="en-US" altLang="ja-JP" sz="1600" baseline="0" dirty="0" err="1" smtClean="0"/>
              <a:t>avvolgimenti</a:t>
            </a:r>
            <a:r>
              <a:rPr lang="en-US" altLang="ja-JP" sz="1600" baseline="0" dirty="0" smtClean="0"/>
              <a:t> </a:t>
            </a:r>
            <a:r>
              <a:rPr lang="en-US" altLang="ja-JP" sz="1600" baseline="0" dirty="0" err="1" smtClean="0"/>
              <a:t>percorsi</a:t>
            </a:r>
            <a:r>
              <a:rPr lang="en-US" altLang="ja-JP" sz="1600" baseline="0" dirty="0" smtClean="0"/>
              <a:t> da </a:t>
            </a:r>
            <a:r>
              <a:rPr lang="en-US" altLang="ja-JP" sz="1600" baseline="0" dirty="0" err="1" smtClean="0"/>
              <a:t>corrente</a:t>
            </a:r>
            <a:r>
              <a:rPr lang="en-US" altLang="ja-JP" sz="1600" baseline="0" dirty="0" smtClean="0"/>
              <a:t>).</a:t>
            </a:r>
            <a:endParaRPr lang="en-US" altLang="ja-JP" sz="1600" baseline="0" dirty="0"/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56478" y="6024145"/>
            <a:ext cx="72647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baseline="0" dirty="0" smtClean="0"/>
              <a:t>I </a:t>
            </a:r>
            <a:r>
              <a:rPr lang="en-US" baseline="0" dirty="0" err="1"/>
              <a:t>dipoli</a:t>
            </a:r>
            <a:r>
              <a:rPr lang="en-US" baseline="0" dirty="0"/>
              <a:t> </a:t>
            </a:r>
            <a:r>
              <a:rPr lang="en-US" baseline="0" dirty="0" err="1"/>
              <a:t>elettromagnetici</a:t>
            </a:r>
            <a:r>
              <a:rPr lang="en-US" baseline="0" dirty="0"/>
              <a:t> </a:t>
            </a:r>
            <a:r>
              <a:rPr lang="en-US" baseline="0" dirty="0" err="1"/>
              <a:t>vengono</a:t>
            </a:r>
            <a:r>
              <a:rPr lang="en-US" baseline="0" dirty="0"/>
              <a:t> </a:t>
            </a:r>
            <a:r>
              <a:rPr lang="en-US" baseline="0" dirty="0" err="1"/>
              <a:t>usati</a:t>
            </a:r>
            <a:r>
              <a:rPr lang="en-US" baseline="0" dirty="0"/>
              <a:t> per </a:t>
            </a:r>
            <a:r>
              <a:rPr lang="en-US" baseline="0" dirty="0" err="1"/>
              <a:t>produrre</a:t>
            </a:r>
            <a:r>
              <a:rPr lang="en-US" baseline="0" dirty="0"/>
              <a:t> B non </a:t>
            </a:r>
            <a:r>
              <a:rPr lang="en-US" baseline="0" dirty="0" err="1" smtClean="0"/>
              <a:t>oltre</a:t>
            </a:r>
            <a:r>
              <a:rPr lang="en-US" baseline="0" dirty="0" smtClean="0"/>
              <a:t> 1-2 T.</a:t>
            </a:r>
          </a:p>
          <a:p>
            <a:pPr algn="just"/>
            <a:r>
              <a:rPr lang="en-US" altLang="ja-JP" dirty="0" smtClean="0"/>
              <a:t>Per </a:t>
            </a:r>
            <a:r>
              <a:rPr lang="en-US" altLang="ja-JP" dirty="0" err="1" smtClean="0"/>
              <a:t>campi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magnetici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più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intensi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si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ricorre</a:t>
            </a:r>
            <a:r>
              <a:rPr lang="en-US" altLang="ja-JP" dirty="0" smtClean="0"/>
              <a:t> a </a:t>
            </a:r>
            <a:r>
              <a:rPr lang="en-US" altLang="ja-JP" b="1" i="1" dirty="0" err="1" smtClean="0"/>
              <a:t>magneti</a:t>
            </a:r>
            <a:r>
              <a:rPr lang="en-US" altLang="ja-JP" b="1" i="1" dirty="0" smtClean="0"/>
              <a:t> </a:t>
            </a:r>
            <a:r>
              <a:rPr lang="en-US" altLang="ja-JP" b="1" i="1" dirty="0" err="1" smtClean="0"/>
              <a:t>superconduttori</a:t>
            </a:r>
            <a:endParaRPr lang="en-US" altLang="ja-JP" b="1" i="1" baseline="0" dirty="0"/>
          </a:p>
        </p:txBody>
      </p:sp>
      <p:sp>
        <p:nvSpPr>
          <p:cNvPr id="65543" name="Rectangle 9"/>
          <p:cNvSpPr>
            <a:spLocks noChangeArrowheads="1"/>
          </p:cNvSpPr>
          <p:nvPr/>
        </p:nvSpPr>
        <p:spPr bwMode="auto">
          <a:xfrm>
            <a:off x="2699792" y="0"/>
            <a:ext cx="37986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3200" b="1" cap="all" dirty="0" err="1" smtClean="0">
                <a:cs typeface="Arial" charset="0"/>
              </a:rPr>
              <a:t>Dipoli</a:t>
            </a:r>
            <a:r>
              <a:rPr lang="en-GB" sz="3200" b="1" cap="all" dirty="0" smtClean="0">
                <a:cs typeface="Arial" charset="0"/>
              </a:rPr>
              <a:t>: </a:t>
            </a:r>
            <a:r>
              <a:rPr lang="en-GB" sz="3200" b="1" cap="all" dirty="0" err="1" smtClean="0">
                <a:cs typeface="Arial" charset="0"/>
              </a:rPr>
              <a:t>deflessione</a:t>
            </a:r>
            <a:endParaRPr lang="en-US" sz="3200" b="1" cap="all" dirty="0">
              <a:cs typeface="Arial" charset="0"/>
            </a:endParaRPr>
          </a:p>
        </p:txBody>
      </p:sp>
      <p:grpSp>
        <p:nvGrpSpPr>
          <p:cNvPr id="65544" name="Group 35"/>
          <p:cNvGrpSpPr>
            <a:grpSpLocks/>
          </p:cNvGrpSpPr>
          <p:nvPr/>
        </p:nvGrpSpPr>
        <p:grpSpPr bwMode="auto">
          <a:xfrm>
            <a:off x="3530600" y="1140486"/>
            <a:ext cx="2984500" cy="2984500"/>
            <a:chOff x="3792" y="1104"/>
            <a:chExt cx="1880" cy="1880"/>
          </a:xfrm>
        </p:grpSpPr>
        <p:sp>
          <p:nvSpPr>
            <p:cNvPr id="65546" name="Rectangle 8"/>
            <p:cNvSpPr>
              <a:spLocks noChangeArrowheads="1"/>
            </p:cNvSpPr>
            <p:nvPr/>
          </p:nvSpPr>
          <p:spPr bwMode="auto">
            <a:xfrm>
              <a:off x="3792" y="2544"/>
              <a:ext cx="172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baseline="0">
                  <a:solidFill>
                    <a:srgbClr val="E6219C"/>
                  </a:solidFill>
                </a:rPr>
                <a:t>frequenza di ciclotrone</a:t>
              </a:r>
              <a:endParaRPr lang="en-US" sz="2000" baseline="0">
                <a:solidFill>
                  <a:schemeClr val="accent2"/>
                </a:solidFill>
              </a:endParaRPr>
            </a:p>
          </p:txBody>
        </p:sp>
        <p:pic>
          <p:nvPicPr>
            <p:cNvPr id="65547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104"/>
              <a:ext cx="1880" cy="1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8" name="Rectangle 14"/>
            <p:cNvSpPr>
              <a:spLocks noChangeArrowheads="1"/>
            </p:cNvSpPr>
            <p:nvPr/>
          </p:nvSpPr>
          <p:spPr bwMode="auto">
            <a:xfrm>
              <a:off x="4944" y="1872"/>
              <a:ext cx="720" cy="288"/>
            </a:xfrm>
            <a:prstGeom prst="rect">
              <a:avLst/>
            </a:prstGeom>
            <a:solidFill>
              <a:srgbClr val="FFFF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9" name="Line 17"/>
            <p:cNvSpPr>
              <a:spLocks noChangeShapeType="1"/>
            </p:cNvSpPr>
            <p:nvPr/>
          </p:nvSpPr>
          <p:spPr bwMode="auto">
            <a:xfrm flipV="1">
              <a:off x="4848" y="1728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0" name="Rectangle 18"/>
            <p:cNvSpPr>
              <a:spLocks noChangeArrowheads="1"/>
            </p:cNvSpPr>
            <p:nvPr/>
          </p:nvSpPr>
          <p:spPr bwMode="auto">
            <a:xfrm>
              <a:off x="4272" y="1824"/>
              <a:ext cx="528" cy="336"/>
            </a:xfrm>
            <a:prstGeom prst="rect">
              <a:avLst/>
            </a:prstGeom>
            <a:solidFill>
              <a:srgbClr val="FFFF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2" name="Line 16"/>
            <p:cNvSpPr>
              <a:spLocks noChangeShapeType="1"/>
            </p:cNvSpPr>
            <p:nvPr/>
          </p:nvSpPr>
          <p:spPr bwMode="auto">
            <a:xfrm flipV="1">
              <a:off x="4848" y="1824"/>
              <a:ext cx="240" cy="19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3" name="Line 31"/>
            <p:cNvSpPr>
              <a:spLocks noChangeShapeType="1"/>
            </p:cNvSpPr>
            <p:nvPr/>
          </p:nvSpPr>
          <p:spPr bwMode="auto">
            <a:xfrm>
              <a:off x="4848" y="2016"/>
              <a:ext cx="432" cy="0"/>
            </a:xfrm>
            <a:prstGeom prst="line">
              <a:avLst/>
            </a:prstGeom>
            <a:noFill/>
            <a:ln w="28575">
              <a:solidFill>
                <a:srgbClr val="FD0F1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5" name="Rectangle 33"/>
            <p:cNvSpPr>
              <a:spLocks noChangeArrowheads="1"/>
            </p:cNvSpPr>
            <p:nvPr/>
          </p:nvSpPr>
          <p:spPr bwMode="auto">
            <a:xfrm>
              <a:off x="4080" y="1104"/>
              <a:ext cx="432" cy="144"/>
            </a:xfrm>
            <a:prstGeom prst="rect">
              <a:avLst/>
            </a:prstGeom>
            <a:solidFill>
              <a:srgbClr val="FFFF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6" name="Rectangle 34"/>
            <p:cNvSpPr>
              <a:spLocks noChangeArrowheads="1"/>
            </p:cNvSpPr>
            <p:nvPr/>
          </p:nvSpPr>
          <p:spPr bwMode="auto">
            <a:xfrm>
              <a:off x="4556" y="1728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aseline="0">
                  <a:solidFill>
                    <a:schemeClr val="tx2"/>
                  </a:solidFill>
                </a:rPr>
                <a:t>B</a:t>
              </a:r>
              <a:endParaRPr lang="en-US" baseline="0">
                <a:solidFill>
                  <a:srgbClr val="FD0F18"/>
                </a:solidFill>
              </a:endParaRPr>
            </a:p>
          </p:txBody>
        </p:sp>
      </p:grpSp>
      <p:cxnSp>
        <p:nvCxnSpPr>
          <p:cNvPr id="3" name="Connettore 2 2"/>
          <p:cNvCxnSpPr>
            <a:endCxn id="65548" idx="0"/>
          </p:cNvCxnSpPr>
          <p:nvPr/>
        </p:nvCxnSpPr>
        <p:spPr>
          <a:xfrm flipH="1" flipV="1">
            <a:off x="5930900" y="2359686"/>
            <a:ext cx="801340" cy="99730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6769354" y="3241820"/>
            <a:ext cx="199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Raggio</a:t>
            </a:r>
            <a:r>
              <a:rPr lang="en-US" dirty="0" smtClean="0"/>
              <a:t> di </a:t>
            </a:r>
            <a:r>
              <a:rPr lang="en-US" dirty="0" err="1" smtClean="0"/>
              <a:t>curvatura</a:t>
            </a:r>
            <a:endParaRPr lang="en-US" dirty="0"/>
          </a:p>
        </p:txBody>
      </p:sp>
      <p:sp>
        <p:nvSpPr>
          <p:cNvPr id="6" name="Arco 5"/>
          <p:cNvSpPr/>
          <p:nvPr/>
        </p:nvSpPr>
        <p:spPr>
          <a:xfrm>
            <a:off x="5219973" y="2371113"/>
            <a:ext cx="2101304" cy="523246"/>
          </a:xfrm>
          <a:prstGeom prst="arc">
            <a:avLst>
              <a:gd name="adj1" fmla="val 10841496"/>
              <a:gd name="adj2" fmla="val 18965283"/>
            </a:avLst>
          </a:pr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sellaDiTesto 9"/>
          <p:cNvSpPr txBox="1"/>
          <p:nvPr/>
        </p:nvSpPr>
        <p:spPr>
          <a:xfrm>
            <a:off x="6645857" y="2151270"/>
            <a:ext cx="205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Traiettoria</a:t>
            </a:r>
            <a:r>
              <a:rPr lang="en-US" dirty="0" smtClean="0"/>
              <a:t> </a:t>
            </a:r>
            <a:r>
              <a:rPr lang="en-US" dirty="0" err="1" smtClean="0"/>
              <a:t>circolare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30" name="Connettore 2 29"/>
          <p:cNvCxnSpPr/>
          <p:nvPr/>
        </p:nvCxnSpPr>
        <p:spPr>
          <a:xfrm flipV="1">
            <a:off x="8040709" y="4149065"/>
            <a:ext cx="59683" cy="6480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7199654" y="4706143"/>
            <a:ext cx="1682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Per </a:t>
            </a:r>
            <a:r>
              <a:rPr lang="en-US" sz="1400" dirty="0" err="1" smtClean="0"/>
              <a:t>particelle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ultra-</a:t>
            </a:r>
            <a:r>
              <a:rPr lang="en-US" sz="1400" dirty="0" err="1" smtClean="0"/>
              <a:t>relativistiche</a:t>
            </a:r>
            <a:endParaRPr lang="en-US" sz="1400" dirty="0"/>
          </a:p>
        </p:txBody>
      </p:sp>
      <p:pic>
        <p:nvPicPr>
          <p:cNvPr id="39" name="Picture 156" descr="dipol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42" y="3284132"/>
            <a:ext cx="2664296" cy="198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Arco 27"/>
          <p:cNvSpPr/>
          <p:nvPr/>
        </p:nvSpPr>
        <p:spPr>
          <a:xfrm>
            <a:off x="2745267" y="4262447"/>
            <a:ext cx="1966433" cy="1915633"/>
          </a:xfrm>
          <a:prstGeom prst="arc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Connettore 1 28"/>
          <p:cNvCxnSpPr/>
          <p:nvPr/>
        </p:nvCxnSpPr>
        <p:spPr>
          <a:xfrm flipV="1">
            <a:off x="3728483" y="4437112"/>
            <a:ext cx="564117" cy="78315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3851920" y="4797152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</a:t>
            </a:r>
            <a:endParaRPr lang="en-US" dirty="0"/>
          </a:p>
        </p:txBody>
      </p:sp>
      <p:sp>
        <p:nvSpPr>
          <p:cNvPr id="33" name="Ovale 32"/>
          <p:cNvSpPr/>
          <p:nvPr/>
        </p:nvSpPr>
        <p:spPr>
          <a:xfrm>
            <a:off x="3884527" y="5272220"/>
            <a:ext cx="252028" cy="2699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e 33"/>
          <p:cNvSpPr/>
          <p:nvPr/>
        </p:nvSpPr>
        <p:spPr>
          <a:xfrm>
            <a:off x="3979037" y="5377817"/>
            <a:ext cx="63007" cy="587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600450" y="5407214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aseline="0" dirty="0">
                <a:solidFill>
                  <a:schemeClr val="tx2"/>
                </a:solidFill>
              </a:rPr>
              <a:t>B</a:t>
            </a:r>
            <a:endParaRPr lang="en-US" baseline="0" dirty="0">
              <a:solidFill>
                <a:srgbClr val="FD0F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32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  <p:bldP spid="33" grpId="0" animBg="1"/>
      <p:bldP spid="34" grpId="0" animBg="1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4"/>
          <p:cNvSpPr txBox="1">
            <a:spLocks noChangeArrowheads="1"/>
          </p:cNvSpPr>
          <p:nvPr/>
        </p:nvSpPr>
        <p:spPr bwMode="auto">
          <a:xfrm>
            <a:off x="107504" y="764704"/>
            <a:ext cx="51816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it-IT" sz="1800" baseline="0" dirty="0">
                <a:latin typeface="+mn-lt"/>
              </a:rPr>
              <a:t>I </a:t>
            </a:r>
            <a:r>
              <a:rPr lang="it-IT" sz="1800" b="1" i="1" baseline="0" dirty="0">
                <a:latin typeface="+mn-lt"/>
              </a:rPr>
              <a:t>materiali superconduttori </a:t>
            </a:r>
            <a:r>
              <a:rPr lang="it-IT" sz="1800" baseline="0" dirty="0">
                <a:latin typeface="+mn-lt"/>
              </a:rPr>
              <a:t>al di sotto di una certa temperatura </a:t>
            </a:r>
            <a:r>
              <a:rPr lang="it-IT" sz="1800" baseline="0" dirty="0" smtClean="0">
                <a:latin typeface="+mn-lt"/>
              </a:rPr>
              <a:t>(dell’ordine di qualche Kelvin) offrono  </a:t>
            </a:r>
            <a:r>
              <a:rPr lang="it-IT" sz="1800" baseline="0" dirty="0">
                <a:latin typeface="+mn-lt"/>
              </a:rPr>
              <a:t>una </a:t>
            </a:r>
            <a:r>
              <a:rPr lang="it-IT" sz="1800" b="1" i="1" baseline="0" dirty="0">
                <a:latin typeface="+mn-lt"/>
              </a:rPr>
              <a:t>resistenza trascurabile </a:t>
            </a:r>
            <a:r>
              <a:rPr lang="it-IT" sz="1800" baseline="0" dirty="0">
                <a:latin typeface="+mn-lt"/>
              </a:rPr>
              <a:t>al passaggio della corrente</a:t>
            </a:r>
            <a:r>
              <a:rPr lang="it-IT" sz="1800" baseline="0" dirty="0" smtClean="0">
                <a:latin typeface="+mn-lt"/>
              </a:rPr>
              <a:t>.</a:t>
            </a:r>
          </a:p>
          <a:p>
            <a:pPr algn="just" eaLnBrk="1" hangingPunct="1"/>
            <a:endParaRPr lang="it-IT" sz="1800" baseline="0" dirty="0">
              <a:latin typeface="+mn-lt"/>
            </a:endParaRPr>
          </a:p>
          <a:p>
            <a:pPr algn="just" eaLnBrk="1" hangingPunct="1"/>
            <a:r>
              <a:rPr lang="it-IT" sz="1800" baseline="0" dirty="0">
                <a:latin typeface="+mn-lt"/>
              </a:rPr>
              <a:t>Possono essere usati per </a:t>
            </a:r>
            <a:r>
              <a:rPr lang="it-IT" sz="1800" baseline="0" dirty="0" smtClean="0">
                <a:latin typeface="+mn-lt"/>
              </a:rPr>
              <a:t>costruire cavità o magneti con generare </a:t>
            </a:r>
            <a:r>
              <a:rPr lang="it-IT" sz="1800" baseline="0" dirty="0">
                <a:latin typeface="+mn-lt"/>
              </a:rPr>
              <a:t>B fino </a:t>
            </a:r>
            <a:r>
              <a:rPr lang="it-IT" sz="1800" baseline="0" dirty="0" smtClean="0">
                <a:latin typeface="+mn-lt"/>
              </a:rPr>
              <a:t>a 10 T</a:t>
            </a:r>
            <a:endParaRPr lang="it-IT" sz="1800" baseline="0" dirty="0">
              <a:latin typeface="+mn-lt"/>
            </a:endParaRPr>
          </a:p>
        </p:txBody>
      </p:sp>
      <p:pic>
        <p:nvPicPr>
          <p:cNvPr id="675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36770"/>
            <a:ext cx="3390528" cy="339052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59" y="3573016"/>
            <a:ext cx="4578362" cy="3030984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0" name="Text Box 7"/>
          <p:cNvSpPr txBox="1">
            <a:spLocks noChangeArrowheads="1"/>
          </p:cNvSpPr>
          <p:nvPr/>
        </p:nvSpPr>
        <p:spPr bwMode="auto">
          <a:xfrm>
            <a:off x="2405792" y="3027"/>
            <a:ext cx="48749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sz="2800" b="1" cap="all" baseline="0" dirty="0" smtClean="0">
                <a:latin typeface="+mn-lt"/>
              </a:rPr>
              <a:t>Materiali </a:t>
            </a:r>
            <a:r>
              <a:rPr lang="it-IT" sz="2800" b="1" cap="all" baseline="0" dirty="0">
                <a:latin typeface="+mn-lt"/>
              </a:rPr>
              <a:t>superconduttori</a:t>
            </a:r>
          </a:p>
        </p:txBody>
      </p:sp>
      <p:sp>
        <p:nvSpPr>
          <p:cNvPr id="67591" name="Rectangle 8"/>
          <p:cNvSpPr>
            <a:spLocks noChangeArrowheads="1"/>
          </p:cNvSpPr>
          <p:nvPr/>
        </p:nvSpPr>
        <p:spPr bwMode="auto">
          <a:xfrm>
            <a:off x="5004048" y="4403725"/>
            <a:ext cx="402406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/>
            <a:r>
              <a:rPr lang="it-IT" baseline="0" dirty="0"/>
              <a:t>Basse </a:t>
            </a:r>
            <a:r>
              <a:rPr lang="it-IT" baseline="0" dirty="0" smtClean="0"/>
              <a:t>temperature:2 </a:t>
            </a:r>
            <a:r>
              <a:rPr lang="it-IT" baseline="0" dirty="0"/>
              <a:t>Kelvin = -271° C</a:t>
            </a:r>
          </a:p>
          <a:p>
            <a:pPr algn="just" eaLnBrk="1" hangingPunct="1"/>
            <a:endParaRPr lang="it-IT" baseline="0" dirty="0"/>
          </a:p>
          <a:p>
            <a:pPr algn="just"/>
            <a:r>
              <a:rPr lang="it-IT" baseline="0" dirty="0" smtClean="0"/>
              <a:t>Tali temperature sono ottenute </a:t>
            </a:r>
            <a:r>
              <a:rPr lang="it-IT" baseline="0" dirty="0"/>
              <a:t>raffreddando i conduttori con un dispositivo frigorifero che usa  </a:t>
            </a:r>
            <a:r>
              <a:rPr lang="it-IT" b="1" i="1" baseline="0" dirty="0"/>
              <a:t>He </a:t>
            </a:r>
            <a:r>
              <a:rPr lang="it-IT" b="1" i="1" baseline="0" dirty="0" smtClean="0"/>
              <a:t>superfluido</a:t>
            </a:r>
            <a:r>
              <a:rPr lang="it-IT" b="1" i="1" dirty="0"/>
              <a:t>:</a:t>
            </a:r>
            <a:r>
              <a:rPr lang="it-IT" b="1" i="1" baseline="0" dirty="0" smtClean="0"/>
              <a:t> </a:t>
            </a:r>
            <a:r>
              <a:rPr lang="it-IT" b="1" i="1" baseline="0" dirty="0"/>
              <a:t>il criostato</a:t>
            </a:r>
          </a:p>
        </p:txBody>
      </p:sp>
    </p:spTree>
    <p:extLst>
      <p:ext uri="{BB962C8B-B14F-4D97-AF65-F5344CB8AC3E}">
        <p14:creationId xmlns:p14="http://schemas.microsoft.com/office/powerpoint/2010/main" val="96470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Connettore 4 48"/>
          <p:cNvCxnSpPr>
            <a:stCxn id="2" idx="2"/>
            <a:endCxn id="52" idx="0"/>
          </p:cNvCxnSpPr>
          <p:nvPr/>
        </p:nvCxnSpPr>
        <p:spPr>
          <a:xfrm rot="16200000" flipH="1">
            <a:off x="4272737" y="909739"/>
            <a:ext cx="4465848" cy="3785319"/>
          </a:xfrm>
          <a:prstGeom prst="bentConnector3">
            <a:avLst>
              <a:gd name="adj1" fmla="val 9140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35370" y="-15300"/>
            <a:ext cx="9155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Calibri" pitchFamily="34" charset="0"/>
              </a:rPr>
              <a:t>A COSA SERVONO GLI ACCELERATORI DI PARTICELLE?</a:t>
            </a:r>
            <a:endParaRPr lang="en-US" sz="3200" dirty="0"/>
          </a:p>
        </p:txBody>
      </p:sp>
      <p:pic>
        <p:nvPicPr>
          <p:cNvPr id="5" name="Picture 4" descr="https://upload.wikimedia.org/wikipedia/commons/thumb/3/3d/PET-MIPS-anim.gif/220px-PET-MIPS-ani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30" y="1124680"/>
            <a:ext cx="1456563" cy="219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4 6"/>
          <p:cNvCxnSpPr>
            <a:stCxn id="2" idx="2"/>
            <a:endCxn id="5" idx="0"/>
          </p:cNvCxnSpPr>
          <p:nvPr/>
        </p:nvCxnSpPr>
        <p:spPr>
          <a:xfrm rot="5400000">
            <a:off x="2486405" y="-1001918"/>
            <a:ext cx="555205" cy="369799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179495" y="3302430"/>
            <a:ext cx="1463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Produzione</a:t>
            </a:r>
            <a:r>
              <a:rPr lang="en-US" sz="1400" dirty="0" smtClean="0"/>
              <a:t> di </a:t>
            </a:r>
            <a:r>
              <a:rPr lang="en-US" sz="1400" dirty="0" err="1" smtClean="0"/>
              <a:t>radioisotopi</a:t>
            </a:r>
            <a:endParaRPr lang="en-US" sz="1400" dirty="0"/>
          </a:p>
        </p:txBody>
      </p:sp>
      <p:pic>
        <p:nvPicPr>
          <p:cNvPr id="9" name="Picture 2" descr="Risultati immagini per radiothera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5" y="5119275"/>
            <a:ext cx="2183454" cy="145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ttore 4 10"/>
          <p:cNvCxnSpPr>
            <a:stCxn id="2" idx="2"/>
            <a:endCxn id="9" idx="0"/>
          </p:cNvCxnSpPr>
          <p:nvPr/>
        </p:nvCxnSpPr>
        <p:spPr>
          <a:xfrm rot="5400000">
            <a:off x="587732" y="1094005"/>
            <a:ext cx="4549800" cy="3500740"/>
          </a:xfrm>
          <a:prstGeom prst="bentConnector3">
            <a:avLst>
              <a:gd name="adj1" fmla="val 9265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38855" y="6578068"/>
            <a:ext cx="2358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Radioterapia</a:t>
            </a:r>
            <a:r>
              <a:rPr lang="en-US" sz="1400" dirty="0" smtClean="0"/>
              <a:t> e </a:t>
            </a:r>
            <a:r>
              <a:rPr lang="en-US" sz="1400" dirty="0" err="1" smtClean="0"/>
              <a:t>Adroterapia</a:t>
            </a:r>
            <a:endParaRPr lang="en-US" sz="1400" dirty="0"/>
          </a:p>
        </p:txBody>
      </p:sp>
      <p:cxnSp>
        <p:nvCxnSpPr>
          <p:cNvPr id="14" name="Connettore 4 13"/>
          <p:cNvCxnSpPr>
            <a:stCxn id="2" idx="2"/>
            <a:endCxn id="15" idx="0"/>
          </p:cNvCxnSpPr>
          <p:nvPr/>
        </p:nvCxnSpPr>
        <p:spPr>
          <a:xfrm rot="5400000">
            <a:off x="2830689" y="411062"/>
            <a:ext cx="1623901" cy="1940726"/>
          </a:xfrm>
          <a:prstGeom prst="bentConnector3">
            <a:avLst>
              <a:gd name="adj1" fmla="val 7878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472" y="2193376"/>
            <a:ext cx="1893607" cy="982108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3541088" y="2545971"/>
            <a:ext cx="937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sicurezza</a:t>
            </a:r>
            <a:endParaRPr lang="en-US" sz="1400" dirty="0"/>
          </a:p>
        </p:txBody>
      </p:sp>
      <p:pic>
        <p:nvPicPr>
          <p:cNvPr id="23" name="Picture 15" descr="Risultati immagini per food irradi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489" y="3485329"/>
            <a:ext cx="1097229" cy="108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sellaDiTesto 26"/>
          <p:cNvSpPr txBox="1"/>
          <p:nvPr/>
        </p:nvSpPr>
        <p:spPr>
          <a:xfrm>
            <a:off x="1520438" y="4456877"/>
            <a:ext cx="1205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sterilizzazione</a:t>
            </a:r>
            <a:endParaRPr lang="en-US" sz="1400" dirty="0"/>
          </a:p>
        </p:txBody>
      </p:sp>
      <p:cxnSp>
        <p:nvCxnSpPr>
          <p:cNvPr id="29" name="Connettore 4 28"/>
          <p:cNvCxnSpPr>
            <a:stCxn id="2" idx="2"/>
            <a:endCxn id="23" idx="0"/>
          </p:cNvCxnSpPr>
          <p:nvPr/>
        </p:nvCxnSpPr>
        <p:spPr>
          <a:xfrm rot="5400000">
            <a:off x="1910126" y="782453"/>
            <a:ext cx="2915854" cy="2489898"/>
          </a:xfrm>
          <a:prstGeom prst="bentConnector3">
            <a:avLst>
              <a:gd name="adj1" fmla="val 9320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56" y="5472069"/>
            <a:ext cx="1208534" cy="75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CasellaDiTesto 36"/>
          <p:cNvSpPr txBox="1"/>
          <p:nvPr/>
        </p:nvSpPr>
        <p:spPr>
          <a:xfrm>
            <a:off x="2459129" y="6225275"/>
            <a:ext cx="1697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Impiantazione</a:t>
            </a:r>
            <a:r>
              <a:rPr lang="en-US" sz="1400" dirty="0" smtClean="0"/>
              <a:t> </a:t>
            </a:r>
            <a:r>
              <a:rPr lang="en-US" sz="1400" dirty="0" err="1" smtClean="0"/>
              <a:t>ionica</a:t>
            </a:r>
            <a:endParaRPr lang="en-US" sz="1400" dirty="0"/>
          </a:p>
        </p:txBody>
      </p:sp>
      <p:cxnSp>
        <p:nvCxnSpPr>
          <p:cNvPr id="39" name="Connettore 4 38"/>
          <p:cNvCxnSpPr>
            <a:stCxn id="2" idx="2"/>
            <a:endCxn id="35" idx="0"/>
          </p:cNvCxnSpPr>
          <p:nvPr/>
        </p:nvCxnSpPr>
        <p:spPr>
          <a:xfrm rot="5400000">
            <a:off x="1509116" y="2368183"/>
            <a:ext cx="4902594" cy="1305179"/>
          </a:xfrm>
          <a:prstGeom prst="bentConnector3">
            <a:avLst>
              <a:gd name="adj1" fmla="val 7466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0" y="5622209"/>
            <a:ext cx="1368190" cy="95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3" name="Connettore 4 42"/>
          <p:cNvCxnSpPr>
            <a:stCxn id="2" idx="2"/>
            <a:endCxn id="41" idx="0"/>
          </p:cNvCxnSpPr>
          <p:nvPr/>
        </p:nvCxnSpPr>
        <p:spPr>
          <a:xfrm rot="16200000" flipH="1">
            <a:off x="2300166" y="2882310"/>
            <a:ext cx="5052734" cy="427063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/>
          <p:cNvSpPr txBox="1"/>
          <p:nvPr/>
        </p:nvSpPr>
        <p:spPr>
          <a:xfrm>
            <a:off x="4191371" y="6567054"/>
            <a:ext cx="1778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Trattamento</a:t>
            </a:r>
            <a:r>
              <a:rPr lang="en-US" sz="1400" dirty="0" smtClean="0"/>
              <a:t> </a:t>
            </a:r>
            <a:r>
              <a:rPr lang="en-US" sz="1400" dirty="0" err="1" smtClean="0"/>
              <a:t>materiali</a:t>
            </a:r>
            <a:endParaRPr lang="en-US" sz="1400" dirty="0"/>
          </a:p>
        </p:txBody>
      </p:sp>
      <p:pic>
        <p:nvPicPr>
          <p:cNvPr id="89090" name="Picture 2" descr="Risultati immagini per accelerator driven syste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92" y="2553633"/>
            <a:ext cx="1023612" cy="161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2" descr="Risultati immagini per fusion reactor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930" y="5069154"/>
            <a:ext cx="1407705" cy="93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Risultati immagini per alba synchrotr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" r="27652"/>
          <a:stretch/>
        </p:blipFill>
        <p:spPr bwMode="auto">
          <a:xfrm>
            <a:off x="6935119" y="1147252"/>
            <a:ext cx="1417107" cy="107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asellaDiTesto 45"/>
          <p:cNvSpPr txBox="1"/>
          <p:nvPr/>
        </p:nvSpPr>
        <p:spPr>
          <a:xfrm>
            <a:off x="5520122" y="4115299"/>
            <a:ext cx="162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Reattori</a:t>
            </a:r>
            <a:r>
              <a:rPr lang="en-US" sz="1400" dirty="0" smtClean="0"/>
              <a:t> a </a:t>
            </a:r>
            <a:r>
              <a:rPr lang="en-US" sz="1400" dirty="0" err="1" smtClean="0"/>
              <a:t>fissione</a:t>
            </a:r>
            <a:r>
              <a:rPr lang="en-US" sz="1400" dirty="0" smtClean="0"/>
              <a:t> </a:t>
            </a:r>
            <a:r>
              <a:rPr lang="en-US" sz="1400" dirty="0" err="1" smtClean="0"/>
              <a:t>controllati</a:t>
            </a:r>
            <a:endParaRPr lang="en-US" sz="1400" dirty="0"/>
          </a:p>
        </p:txBody>
      </p:sp>
      <p:sp>
        <p:nvSpPr>
          <p:cNvPr id="50" name="CasellaDiTesto 49"/>
          <p:cNvSpPr txBox="1"/>
          <p:nvPr/>
        </p:nvSpPr>
        <p:spPr>
          <a:xfrm>
            <a:off x="6831042" y="2220412"/>
            <a:ext cx="16294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Produzione</a:t>
            </a:r>
            <a:r>
              <a:rPr lang="en-US" sz="1400" dirty="0" smtClean="0"/>
              <a:t> di </a:t>
            </a:r>
            <a:r>
              <a:rPr lang="en-US" sz="1400" dirty="0" err="1" smtClean="0"/>
              <a:t>raggi</a:t>
            </a:r>
            <a:r>
              <a:rPr lang="en-US" sz="1400" dirty="0" smtClean="0"/>
              <a:t> X e </a:t>
            </a:r>
            <a:r>
              <a:rPr lang="en-US" sz="1400" dirty="0" smtClean="0">
                <a:sym typeface="Symbol"/>
              </a:rPr>
              <a:t> </a:t>
            </a:r>
            <a:r>
              <a:rPr lang="en-US" sz="1400" dirty="0" smtClean="0"/>
              <a:t>per </a:t>
            </a:r>
            <a:r>
              <a:rPr lang="en-US" sz="1400" dirty="0" err="1" smtClean="0"/>
              <a:t>fisica</a:t>
            </a:r>
            <a:r>
              <a:rPr lang="en-US" sz="1400" dirty="0" smtClean="0"/>
              <a:t> </a:t>
            </a:r>
            <a:r>
              <a:rPr lang="en-US" sz="1400" dirty="0" err="1" smtClean="0"/>
              <a:t>della</a:t>
            </a:r>
            <a:r>
              <a:rPr lang="en-US" sz="1400" dirty="0" smtClean="0"/>
              <a:t> </a:t>
            </a:r>
            <a:r>
              <a:rPr lang="en-US" sz="1400" dirty="0" err="1" smtClean="0"/>
              <a:t>materia</a:t>
            </a:r>
            <a:endParaRPr lang="en-US" sz="1400" dirty="0"/>
          </a:p>
        </p:txBody>
      </p:sp>
      <p:sp>
        <p:nvSpPr>
          <p:cNvPr id="51" name="CasellaDiTesto 50"/>
          <p:cNvSpPr txBox="1"/>
          <p:nvPr/>
        </p:nvSpPr>
        <p:spPr>
          <a:xfrm>
            <a:off x="5947631" y="5963664"/>
            <a:ext cx="172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Studi</a:t>
            </a:r>
            <a:r>
              <a:rPr lang="en-US" sz="1400" dirty="0" smtClean="0"/>
              <a:t> di </a:t>
            </a:r>
            <a:r>
              <a:rPr lang="en-US" sz="1400" dirty="0" err="1" smtClean="0"/>
              <a:t>materiali</a:t>
            </a:r>
            <a:r>
              <a:rPr lang="en-US" sz="1400" dirty="0" smtClean="0"/>
              <a:t> per </a:t>
            </a:r>
            <a:r>
              <a:rPr lang="en-US" sz="1400" dirty="0" err="1" smtClean="0"/>
              <a:t>fusione</a:t>
            </a:r>
            <a:r>
              <a:rPr lang="en-US" sz="1400" dirty="0" smtClean="0"/>
              <a:t> </a:t>
            </a:r>
            <a:r>
              <a:rPr lang="en-US" sz="1400" dirty="0" err="1" smtClean="0"/>
              <a:t>nucleare</a:t>
            </a:r>
            <a:endParaRPr lang="en-US" sz="1400" dirty="0"/>
          </a:p>
        </p:txBody>
      </p:sp>
      <p:pic>
        <p:nvPicPr>
          <p:cNvPr id="28" name="Picture 21" descr="Risultati immagini per beamlines sn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158" y="3342440"/>
            <a:ext cx="1448326" cy="96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asellaDiTesto 29"/>
          <p:cNvSpPr txBox="1"/>
          <p:nvPr/>
        </p:nvSpPr>
        <p:spPr>
          <a:xfrm>
            <a:off x="7583572" y="4257713"/>
            <a:ext cx="1629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Sorgenti</a:t>
            </a:r>
            <a:r>
              <a:rPr lang="en-US" sz="1400" dirty="0" smtClean="0"/>
              <a:t> di </a:t>
            </a:r>
            <a:r>
              <a:rPr lang="en-US" sz="1400" dirty="0" err="1" smtClean="0"/>
              <a:t>neutroni</a:t>
            </a:r>
            <a:endParaRPr lang="en-US" sz="1400" dirty="0"/>
          </a:p>
        </p:txBody>
      </p:sp>
      <p:cxnSp>
        <p:nvCxnSpPr>
          <p:cNvPr id="4" name="Connettore 4 3"/>
          <p:cNvCxnSpPr>
            <a:stCxn id="2" idx="2"/>
            <a:endCxn id="48" idx="0"/>
          </p:cNvCxnSpPr>
          <p:nvPr/>
        </p:nvCxnSpPr>
        <p:spPr>
          <a:xfrm rot="16200000" flipH="1">
            <a:off x="5839449" y="-656973"/>
            <a:ext cx="577777" cy="303067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4 12"/>
          <p:cNvCxnSpPr>
            <a:stCxn id="2" idx="2"/>
            <a:endCxn id="89090" idx="0"/>
          </p:cNvCxnSpPr>
          <p:nvPr/>
        </p:nvCxnSpPr>
        <p:spPr>
          <a:xfrm rot="16200000" flipH="1">
            <a:off x="4404021" y="778456"/>
            <a:ext cx="1984158" cy="1566196"/>
          </a:xfrm>
          <a:prstGeom prst="bentConnector3">
            <a:avLst>
              <a:gd name="adj1" fmla="val 7611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4 17"/>
          <p:cNvCxnSpPr>
            <a:stCxn id="2" idx="2"/>
            <a:endCxn id="28" idx="0"/>
          </p:cNvCxnSpPr>
          <p:nvPr/>
        </p:nvCxnSpPr>
        <p:spPr>
          <a:xfrm rot="16200000" flipH="1">
            <a:off x="5119179" y="63297"/>
            <a:ext cx="2772965" cy="3785319"/>
          </a:xfrm>
          <a:prstGeom prst="bentConnector3">
            <a:avLst>
              <a:gd name="adj1" fmla="val 53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4 31"/>
          <p:cNvCxnSpPr>
            <a:stCxn id="2" idx="2"/>
            <a:endCxn id="47" idx="0"/>
          </p:cNvCxnSpPr>
          <p:nvPr/>
        </p:nvCxnSpPr>
        <p:spPr>
          <a:xfrm rot="16200000" flipH="1">
            <a:off x="3417553" y="1764923"/>
            <a:ext cx="4499679" cy="2108781"/>
          </a:xfrm>
          <a:prstGeom prst="bentConnector3">
            <a:avLst>
              <a:gd name="adj1" fmla="val 9561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magin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53" y="5035323"/>
            <a:ext cx="1250935" cy="1189952"/>
          </a:xfrm>
          <a:prstGeom prst="rect">
            <a:avLst/>
          </a:prstGeom>
        </p:spPr>
      </p:pic>
      <p:sp>
        <p:nvSpPr>
          <p:cNvPr id="53" name="CasellaDiTesto 52"/>
          <p:cNvSpPr txBox="1"/>
          <p:nvPr/>
        </p:nvSpPr>
        <p:spPr>
          <a:xfrm>
            <a:off x="7772853" y="6249239"/>
            <a:ext cx="134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Fisica</a:t>
            </a:r>
            <a:r>
              <a:rPr lang="en-US" sz="1400" dirty="0" smtClean="0"/>
              <a:t> </a:t>
            </a:r>
            <a:r>
              <a:rPr lang="en-US" sz="1400" dirty="0" err="1" smtClean="0"/>
              <a:t>delle</a:t>
            </a:r>
            <a:r>
              <a:rPr lang="en-US" sz="1400" dirty="0" smtClean="0"/>
              <a:t> </a:t>
            </a:r>
            <a:r>
              <a:rPr lang="en-US" sz="1400" dirty="0" err="1" smtClean="0"/>
              <a:t>alte</a:t>
            </a:r>
            <a:r>
              <a:rPr lang="en-US" sz="1400" dirty="0" smtClean="0"/>
              <a:t> </a:t>
            </a:r>
            <a:r>
              <a:rPr lang="en-US" sz="1400" dirty="0" err="1" smtClean="0"/>
              <a:t>energie</a:t>
            </a:r>
            <a:endParaRPr lang="en-US" sz="1400" dirty="0"/>
          </a:p>
        </p:txBody>
      </p:sp>
      <p:pic>
        <p:nvPicPr>
          <p:cNvPr id="70" name="Immagine 6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89" y="607094"/>
            <a:ext cx="4504811" cy="134886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54606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2" grpId="0"/>
      <p:bldP spid="27" grpId="0"/>
      <p:bldP spid="37" grpId="0"/>
      <p:bldP spid="45" grpId="0"/>
      <p:bldP spid="46" grpId="0"/>
      <p:bldP spid="50" grpId="0"/>
      <p:bldP spid="51" grpId="0"/>
      <p:bldP spid="30" grpId="0"/>
      <p:bldP spid="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4" name="Rectangle 4"/>
          <p:cNvSpPr>
            <a:spLocks noChangeArrowheads="1"/>
          </p:cNvSpPr>
          <p:nvPr/>
        </p:nvSpPr>
        <p:spPr bwMode="auto">
          <a:xfrm>
            <a:off x="1730923" y="-20787"/>
            <a:ext cx="61896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3200" b="1" cap="all" baseline="0" dirty="0" err="1" smtClean="0">
                <a:cs typeface="Arial" charset="0"/>
              </a:rPr>
              <a:t>Quadrupolo</a:t>
            </a:r>
            <a:r>
              <a:rPr lang="en-GB" sz="3200" b="1" cap="all" dirty="0" smtClean="0">
                <a:cs typeface="Arial" charset="0"/>
              </a:rPr>
              <a:t>: </a:t>
            </a:r>
            <a:r>
              <a:rPr lang="en-GB" sz="3200" b="1" cap="all" dirty="0" err="1" smtClean="0">
                <a:cs typeface="Arial" charset="0"/>
              </a:rPr>
              <a:t>focheggiamento</a:t>
            </a:r>
            <a:endParaRPr lang="en-US" sz="3200" b="1" cap="all" baseline="0" dirty="0">
              <a:cs typeface="Arial" charset="0"/>
            </a:endParaRPr>
          </a:p>
        </p:txBody>
      </p:sp>
      <p:pic>
        <p:nvPicPr>
          <p:cNvPr id="78855" name="Picture 18" descr="mainqu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797" y="657944"/>
            <a:ext cx="3046548" cy="2699048"/>
          </a:xfrm>
          <a:prstGeom prst="rect">
            <a:avLst/>
          </a:prstGeom>
          <a:noFill/>
          <a:ln w="57150">
            <a:solidFill>
              <a:srgbClr val="E85E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8" name="Rectangle 22"/>
          <p:cNvSpPr>
            <a:spLocks noChangeArrowheads="1"/>
          </p:cNvSpPr>
          <p:nvPr/>
        </p:nvSpPr>
        <p:spPr bwMode="auto">
          <a:xfrm>
            <a:off x="0" y="570482"/>
            <a:ext cx="56869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1600" baseline="0" dirty="0" smtClean="0"/>
              <a:t>E’ un </a:t>
            </a:r>
            <a:r>
              <a:rPr lang="en-US" sz="1600" baseline="0" dirty="0" err="1" smtClean="0"/>
              <a:t>magnete</a:t>
            </a:r>
            <a:r>
              <a:rPr lang="en-US" sz="1600" baseline="0" dirty="0" smtClean="0"/>
              <a:t> con </a:t>
            </a:r>
            <a:r>
              <a:rPr lang="en-US" sz="1600" b="1" baseline="0" dirty="0" smtClean="0"/>
              <a:t>4 </a:t>
            </a:r>
            <a:r>
              <a:rPr lang="en-US" sz="1600" b="1" baseline="0" dirty="0" err="1" smtClean="0"/>
              <a:t>poli</a:t>
            </a:r>
            <a:r>
              <a:rPr lang="en-US" sz="1600" b="1" baseline="0" dirty="0" smtClean="0"/>
              <a:t> </a:t>
            </a:r>
            <a:r>
              <a:rPr lang="en-US" sz="1600" b="1" baseline="0" dirty="0" err="1" smtClean="0"/>
              <a:t>che</a:t>
            </a:r>
            <a:r>
              <a:rPr lang="en-US" sz="1600" b="1" baseline="0" dirty="0" smtClean="0"/>
              <a:t> </a:t>
            </a:r>
            <a:r>
              <a:rPr lang="en-US" sz="1600" b="1" baseline="0" dirty="0" err="1" smtClean="0"/>
              <a:t>focheggia</a:t>
            </a:r>
            <a:r>
              <a:rPr lang="en-US" sz="1600" b="1" baseline="0" dirty="0" smtClean="0"/>
              <a:t> </a:t>
            </a:r>
            <a:r>
              <a:rPr lang="en-US" sz="1600" b="1" baseline="0" dirty="0"/>
              <a:t>le </a:t>
            </a:r>
            <a:r>
              <a:rPr lang="en-US" sz="1600" b="1" baseline="0" dirty="0" err="1"/>
              <a:t>traiettorie</a:t>
            </a:r>
            <a:r>
              <a:rPr lang="en-US" sz="1600" b="1" baseline="0" dirty="0"/>
              <a:t> </a:t>
            </a:r>
            <a:r>
              <a:rPr lang="en-US" sz="1600" b="1" baseline="0" dirty="0" err="1"/>
              <a:t>delle</a:t>
            </a:r>
            <a:r>
              <a:rPr lang="en-US" sz="1600" b="1" baseline="0" dirty="0"/>
              <a:t> </a:t>
            </a:r>
            <a:r>
              <a:rPr lang="en-US" sz="1600" b="1" baseline="0" dirty="0" err="1"/>
              <a:t>singole</a:t>
            </a:r>
            <a:r>
              <a:rPr lang="en-US" sz="1600" b="1" baseline="0" dirty="0"/>
              <a:t> </a:t>
            </a:r>
            <a:r>
              <a:rPr lang="en-US" sz="1600" b="1" baseline="0" dirty="0" err="1"/>
              <a:t>particelle</a:t>
            </a:r>
            <a:r>
              <a:rPr lang="en-US" sz="1600" baseline="0" dirty="0"/>
              <a:t> </a:t>
            </a:r>
            <a:r>
              <a:rPr lang="en-US" sz="1600" baseline="0" dirty="0" err="1"/>
              <a:t>cos</a:t>
            </a:r>
            <a:r>
              <a:rPr lang="en-US" altLang="ja-JP" sz="1600" baseline="0" dirty="0" err="1"/>
              <a:t>ì</a:t>
            </a:r>
            <a:r>
              <a:rPr lang="en-US" altLang="ja-JP" sz="1600" baseline="0" dirty="0"/>
              <a:t> come </a:t>
            </a:r>
            <a:r>
              <a:rPr lang="en-US" altLang="ja-JP" sz="1600" baseline="0" dirty="0" err="1"/>
              <a:t>fa</a:t>
            </a:r>
            <a:r>
              <a:rPr lang="en-US" altLang="ja-JP" sz="1600" baseline="0" dirty="0"/>
              <a:t> </a:t>
            </a:r>
            <a:r>
              <a:rPr lang="en-US" altLang="ja-JP" sz="1600" baseline="0" dirty="0" err="1"/>
              <a:t>una</a:t>
            </a:r>
            <a:r>
              <a:rPr lang="en-US" altLang="ja-JP" sz="1600" baseline="0" dirty="0"/>
              <a:t> </a:t>
            </a:r>
            <a:r>
              <a:rPr lang="en-US" altLang="ja-JP" sz="1600" baseline="0" dirty="0" err="1"/>
              <a:t>lente</a:t>
            </a:r>
            <a:r>
              <a:rPr lang="en-US" altLang="ja-JP" sz="1600" baseline="0" dirty="0"/>
              <a:t> con la </a:t>
            </a:r>
            <a:r>
              <a:rPr lang="en-US" altLang="ja-JP" sz="1600" baseline="0" dirty="0" err="1" smtClean="0"/>
              <a:t>luce</a:t>
            </a:r>
            <a:r>
              <a:rPr lang="en-US" altLang="ja-JP" sz="1600" baseline="0" dirty="0" smtClean="0"/>
              <a:t>.</a:t>
            </a:r>
            <a:endParaRPr lang="en-US" sz="1600" baseline="0" dirty="0"/>
          </a:p>
        </p:txBody>
      </p:sp>
      <p:grpSp>
        <p:nvGrpSpPr>
          <p:cNvPr id="78859" name="Group 26"/>
          <p:cNvGrpSpPr>
            <a:grpSpLocks/>
          </p:cNvGrpSpPr>
          <p:nvPr/>
        </p:nvGrpSpPr>
        <p:grpSpPr bwMode="auto">
          <a:xfrm>
            <a:off x="3631160" y="2926501"/>
            <a:ext cx="2276637" cy="2283164"/>
            <a:chOff x="400" y="1084"/>
            <a:chExt cx="2104" cy="1988"/>
          </a:xfrm>
        </p:grpSpPr>
        <p:pic>
          <p:nvPicPr>
            <p:cNvPr id="7886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" y="1084"/>
              <a:ext cx="2096" cy="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64" name="Rectangle 6"/>
            <p:cNvSpPr>
              <a:spLocks noChangeArrowheads="1"/>
            </p:cNvSpPr>
            <p:nvPr/>
          </p:nvSpPr>
          <p:spPr bwMode="auto">
            <a:xfrm>
              <a:off x="1584" y="2208"/>
              <a:ext cx="2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baseline="0"/>
                <a:t>N</a:t>
              </a:r>
            </a:p>
          </p:txBody>
        </p:sp>
        <p:sp>
          <p:nvSpPr>
            <p:cNvPr id="78865" name="Rectangle 7"/>
            <p:cNvSpPr>
              <a:spLocks noChangeArrowheads="1"/>
            </p:cNvSpPr>
            <p:nvPr/>
          </p:nvSpPr>
          <p:spPr bwMode="auto">
            <a:xfrm>
              <a:off x="1072" y="1728"/>
              <a:ext cx="2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baseline="0"/>
                <a:t>N</a:t>
              </a:r>
            </a:p>
          </p:txBody>
        </p:sp>
        <p:sp>
          <p:nvSpPr>
            <p:cNvPr id="78866" name="Rectangle 8"/>
            <p:cNvSpPr>
              <a:spLocks noChangeArrowheads="1"/>
            </p:cNvSpPr>
            <p:nvPr/>
          </p:nvSpPr>
          <p:spPr bwMode="auto">
            <a:xfrm>
              <a:off x="1600" y="1728"/>
              <a:ext cx="20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baseline="0"/>
                <a:t>S</a:t>
              </a:r>
            </a:p>
          </p:txBody>
        </p:sp>
        <p:sp>
          <p:nvSpPr>
            <p:cNvPr id="78867" name="Rectangle 9"/>
            <p:cNvSpPr>
              <a:spLocks noChangeArrowheads="1"/>
            </p:cNvSpPr>
            <p:nvPr/>
          </p:nvSpPr>
          <p:spPr bwMode="auto">
            <a:xfrm>
              <a:off x="1072" y="2208"/>
              <a:ext cx="20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baseline="0"/>
                <a:t>S</a:t>
              </a:r>
            </a:p>
          </p:txBody>
        </p:sp>
        <p:sp>
          <p:nvSpPr>
            <p:cNvPr id="78868" name="Line 12"/>
            <p:cNvSpPr>
              <a:spLocks noChangeShapeType="1"/>
            </p:cNvSpPr>
            <p:nvPr/>
          </p:nvSpPr>
          <p:spPr bwMode="auto">
            <a:xfrm flipV="1">
              <a:off x="1456" y="1344"/>
              <a:ext cx="0" cy="1536"/>
            </a:xfrm>
            <a:prstGeom prst="line">
              <a:avLst/>
            </a:prstGeom>
            <a:noFill/>
            <a:ln w="28575" cap="rnd">
              <a:solidFill>
                <a:srgbClr val="D2D0D5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9" name="Line 13"/>
            <p:cNvSpPr>
              <a:spLocks noChangeShapeType="1"/>
            </p:cNvSpPr>
            <p:nvPr/>
          </p:nvSpPr>
          <p:spPr bwMode="auto">
            <a:xfrm rot="5400000" flipV="1">
              <a:off x="1504" y="1344"/>
              <a:ext cx="0" cy="1536"/>
            </a:xfrm>
            <a:prstGeom prst="line">
              <a:avLst/>
            </a:prstGeom>
            <a:noFill/>
            <a:ln w="28575" cap="rnd">
              <a:solidFill>
                <a:srgbClr val="D2D0D5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70" name="Rectangle 15"/>
            <p:cNvSpPr>
              <a:spLocks noChangeArrowheads="1"/>
            </p:cNvSpPr>
            <p:nvPr/>
          </p:nvSpPr>
          <p:spPr bwMode="auto">
            <a:xfrm>
              <a:off x="1888" y="1152"/>
              <a:ext cx="432" cy="480"/>
            </a:xfrm>
            <a:prstGeom prst="rect">
              <a:avLst/>
            </a:prstGeom>
            <a:solidFill>
              <a:srgbClr val="FFFF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71" name="Rectangle 16"/>
            <p:cNvSpPr>
              <a:spLocks noChangeArrowheads="1"/>
            </p:cNvSpPr>
            <p:nvPr/>
          </p:nvSpPr>
          <p:spPr bwMode="auto">
            <a:xfrm>
              <a:off x="1504" y="1344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baseline="0">
                  <a:solidFill>
                    <a:schemeClr val="bg2"/>
                  </a:solidFill>
                </a:rPr>
                <a:t>y</a:t>
              </a:r>
              <a:endParaRPr lang="en-US" sz="1600" b="1" baseline="0"/>
            </a:p>
          </p:txBody>
        </p:sp>
        <p:sp>
          <p:nvSpPr>
            <p:cNvPr id="78872" name="Rectangle 17"/>
            <p:cNvSpPr>
              <a:spLocks noChangeArrowheads="1"/>
            </p:cNvSpPr>
            <p:nvPr/>
          </p:nvSpPr>
          <p:spPr bwMode="auto">
            <a:xfrm>
              <a:off x="1984" y="2112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baseline="0">
                  <a:solidFill>
                    <a:schemeClr val="bg2"/>
                  </a:solidFill>
                </a:rPr>
                <a:t>x</a:t>
              </a:r>
              <a:endParaRPr lang="en-US" sz="1600" b="1" baseline="0"/>
            </a:p>
          </p:txBody>
        </p:sp>
        <p:sp>
          <p:nvSpPr>
            <p:cNvPr id="78873" name="Rectangle 19"/>
            <p:cNvSpPr>
              <a:spLocks noChangeArrowheads="1"/>
            </p:cNvSpPr>
            <p:nvPr/>
          </p:nvSpPr>
          <p:spPr bwMode="auto">
            <a:xfrm>
              <a:off x="448" y="1152"/>
              <a:ext cx="432" cy="480"/>
            </a:xfrm>
            <a:prstGeom prst="rect">
              <a:avLst/>
            </a:prstGeom>
            <a:solidFill>
              <a:srgbClr val="FFFF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74" name="Rectangle 20"/>
            <p:cNvSpPr>
              <a:spLocks noChangeArrowheads="1"/>
            </p:cNvSpPr>
            <p:nvPr/>
          </p:nvSpPr>
          <p:spPr bwMode="auto">
            <a:xfrm>
              <a:off x="400" y="2832"/>
              <a:ext cx="864" cy="240"/>
            </a:xfrm>
            <a:prstGeom prst="rect">
              <a:avLst/>
            </a:prstGeom>
            <a:solidFill>
              <a:srgbClr val="FFFF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860" name="Rectangle 27"/>
          <p:cNvSpPr>
            <a:spLocks noChangeArrowheads="1"/>
          </p:cNvSpPr>
          <p:nvPr/>
        </p:nvSpPr>
        <p:spPr bwMode="auto">
          <a:xfrm>
            <a:off x="-24200" y="1340768"/>
            <a:ext cx="575869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14300" indent="-114300"/>
            <a:r>
              <a:rPr lang="en-US" altLang="ja-JP" sz="1600" baseline="0" dirty="0" err="1"/>
              <a:t>Caratteristiche</a:t>
            </a:r>
            <a:r>
              <a:rPr lang="en-US" altLang="ja-JP" sz="1600" baseline="0" dirty="0"/>
              <a:t> di </a:t>
            </a:r>
            <a:r>
              <a:rPr lang="en-US" altLang="ja-JP" sz="1600" baseline="0" dirty="0" smtClean="0"/>
              <a:t>B</a:t>
            </a:r>
          </a:p>
          <a:p>
            <a:pPr marL="114300" indent="-114300"/>
            <a:endParaRPr lang="en-US" altLang="ja-JP" sz="1600" baseline="0" dirty="0"/>
          </a:p>
          <a:p>
            <a:pPr marL="114300" indent="-114300">
              <a:buFontTx/>
              <a:buChar char="•"/>
            </a:pPr>
            <a:r>
              <a:rPr lang="en-US" altLang="ja-JP" sz="1600" baseline="0" dirty="0"/>
              <a:t>B=0 al </a:t>
            </a:r>
            <a:r>
              <a:rPr lang="en-US" altLang="ja-JP" sz="1600" baseline="0" dirty="0" err="1" smtClean="0"/>
              <a:t>centro</a:t>
            </a:r>
            <a:endParaRPr lang="en-US" altLang="ja-JP" sz="1600" baseline="0" dirty="0" smtClean="0"/>
          </a:p>
          <a:p>
            <a:pPr marL="114300" indent="-114300">
              <a:buFontTx/>
              <a:buChar char="•"/>
            </a:pPr>
            <a:endParaRPr lang="en-US" altLang="ja-JP" sz="1600" baseline="0" dirty="0"/>
          </a:p>
          <a:p>
            <a:pPr marL="114300" indent="-114300">
              <a:buFontTx/>
              <a:buChar char="•"/>
            </a:pPr>
            <a:r>
              <a:rPr lang="en-US" altLang="ja-JP" sz="1600" baseline="0" dirty="0" err="1"/>
              <a:t>L’intensità</a:t>
            </a:r>
            <a:r>
              <a:rPr lang="en-US" altLang="ja-JP" sz="1600" baseline="0" dirty="0"/>
              <a:t> di </a:t>
            </a:r>
            <a:r>
              <a:rPr lang="en-US" altLang="ja-JP" sz="1600" b="1" baseline="0" dirty="0"/>
              <a:t>B </a:t>
            </a:r>
            <a:r>
              <a:rPr lang="en-US" altLang="ja-JP" sz="1600" b="1" baseline="0" dirty="0" err="1"/>
              <a:t>cresce</a:t>
            </a:r>
            <a:r>
              <a:rPr lang="en-US" altLang="ja-JP" sz="1600" b="1" baseline="0" dirty="0"/>
              <a:t> </a:t>
            </a:r>
            <a:r>
              <a:rPr lang="en-US" altLang="ja-JP" sz="1600" b="1" baseline="0" dirty="0" err="1"/>
              <a:t>linearmente</a:t>
            </a:r>
            <a:r>
              <a:rPr lang="en-US" altLang="ja-JP" sz="1600" b="1" baseline="0" dirty="0"/>
              <a:t> </a:t>
            </a:r>
            <a:r>
              <a:rPr lang="en-US" altLang="ja-JP" sz="1600" baseline="0" dirty="0" err="1"/>
              <a:t>ed</a:t>
            </a:r>
            <a:r>
              <a:rPr lang="en-US" altLang="ja-JP" sz="1600" baseline="0" dirty="0"/>
              <a:t> in </a:t>
            </a:r>
            <a:r>
              <a:rPr lang="en-US" altLang="ja-JP" sz="1600" baseline="0" dirty="0" err="1"/>
              <a:t>maniera</a:t>
            </a:r>
            <a:r>
              <a:rPr lang="en-US" altLang="ja-JP" sz="1600" baseline="0" dirty="0"/>
              <a:t> </a:t>
            </a:r>
            <a:r>
              <a:rPr lang="en-US" altLang="ja-JP" sz="1600" baseline="0" dirty="0" err="1"/>
              <a:t>proporzionale</a:t>
            </a:r>
            <a:r>
              <a:rPr lang="en-US" altLang="ja-JP" sz="1600" baseline="0" dirty="0"/>
              <a:t> </a:t>
            </a:r>
            <a:r>
              <a:rPr lang="en-US" altLang="ja-JP" sz="1600" baseline="0" dirty="0" err="1"/>
              <a:t>allo</a:t>
            </a:r>
            <a:r>
              <a:rPr lang="en-US" altLang="ja-JP" sz="1600" baseline="0" dirty="0"/>
              <a:t> </a:t>
            </a:r>
            <a:r>
              <a:rPr lang="en-US" altLang="ja-JP" sz="1600" baseline="0" dirty="0" err="1"/>
              <a:t>spostamento</a:t>
            </a:r>
            <a:r>
              <a:rPr lang="en-US" altLang="ja-JP" sz="1600" baseline="0" dirty="0"/>
              <a:t> </a:t>
            </a:r>
            <a:r>
              <a:rPr lang="en-US" altLang="ja-JP" sz="1600" baseline="0" dirty="0" err="1"/>
              <a:t>rispetto</a:t>
            </a:r>
            <a:r>
              <a:rPr lang="en-US" altLang="ja-JP" sz="1600" baseline="0" dirty="0"/>
              <a:t> </a:t>
            </a:r>
            <a:r>
              <a:rPr lang="en-US" altLang="ja-JP" sz="1600" baseline="0" dirty="0" err="1"/>
              <a:t>all’asse</a:t>
            </a:r>
            <a:r>
              <a:rPr lang="en-US" altLang="ja-JP" sz="1600" baseline="0" dirty="0"/>
              <a:t> di </a:t>
            </a:r>
            <a:r>
              <a:rPr lang="en-US" altLang="ja-JP" sz="1600" baseline="0" dirty="0" err="1"/>
              <a:t>riferimento</a:t>
            </a:r>
            <a:endParaRPr lang="en-US" altLang="ja-JP" sz="1600" baseline="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7829">
            <a:off x="87155" y="3221425"/>
            <a:ext cx="1676400" cy="166116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1052" y="3225104"/>
            <a:ext cx="1728192" cy="1728192"/>
          </a:xfrm>
          <a:prstGeom prst="rect">
            <a:avLst/>
          </a:prstGeom>
        </p:spPr>
      </p:pic>
      <p:cxnSp>
        <p:nvCxnSpPr>
          <p:cNvPr id="67" name="Connettore 2 66"/>
          <p:cNvCxnSpPr/>
          <p:nvPr/>
        </p:nvCxnSpPr>
        <p:spPr>
          <a:xfrm flipV="1">
            <a:off x="6516216" y="4616084"/>
            <a:ext cx="0" cy="18258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2 67"/>
          <p:cNvCxnSpPr/>
          <p:nvPr/>
        </p:nvCxnSpPr>
        <p:spPr>
          <a:xfrm>
            <a:off x="6084168" y="5663906"/>
            <a:ext cx="237626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Somma 68"/>
          <p:cNvSpPr/>
          <p:nvPr/>
        </p:nvSpPr>
        <p:spPr>
          <a:xfrm>
            <a:off x="6592229" y="5879930"/>
            <a:ext cx="144016" cy="158116"/>
          </a:xfrm>
          <a:prstGeom prst="flowChartSummingJunc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omma 69"/>
          <p:cNvSpPr/>
          <p:nvPr/>
        </p:nvSpPr>
        <p:spPr>
          <a:xfrm>
            <a:off x="6804248" y="5879930"/>
            <a:ext cx="144016" cy="158116"/>
          </a:xfrm>
          <a:prstGeom prst="flowChartSummingJunc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omma 70"/>
          <p:cNvSpPr/>
          <p:nvPr/>
        </p:nvSpPr>
        <p:spPr>
          <a:xfrm>
            <a:off x="7020272" y="5879930"/>
            <a:ext cx="144016" cy="158116"/>
          </a:xfrm>
          <a:prstGeom prst="flowChartSummingJunc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Somma 71"/>
          <p:cNvSpPr/>
          <p:nvPr/>
        </p:nvSpPr>
        <p:spPr>
          <a:xfrm>
            <a:off x="7236296" y="5879930"/>
            <a:ext cx="144016" cy="158116"/>
          </a:xfrm>
          <a:prstGeom prst="flowChartSummingJunc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omma 72"/>
          <p:cNvSpPr/>
          <p:nvPr/>
        </p:nvSpPr>
        <p:spPr>
          <a:xfrm>
            <a:off x="6588224" y="6225870"/>
            <a:ext cx="144016" cy="158116"/>
          </a:xfrm>
          <a:prstGeom prst="flowChartSummingJunc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Somma 73"/>
          <p:cNvSpPr/>
          <p:nvPr/>
        </p:nvSpPr>
        <p:spPr>
          <a:xfrm>
            <a:off x="6800243" y="6225870"/>
            <a:ext cx="144016" cy="158116"/>
          </a:xfrm>
          <a:prstGeom prst="flowChartSummingJunc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Somma 82"/>
          <p:cNvSpPr/>
          <p:nvPr/>
        </p:nvSpPr>
        <p:spPr>
          <a:xfrm>
            <a:off x="7016267" y="6225870"/>
            <a:ext cx="144016" cy="158116"/>
          </a:xfrm>
          <a:prstGeom prst="flowChartSummingJunc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Somma 84"/>
          <p:cNvSpPr/>
          <p:nvPr/>
        </p:nvSpPr>
        <p:spPr>
          <a:xfrm>
            <a:off x="7232291" y="6225870"/>
            <a:ext cx="144016" cy="158116"/>
          </a:xfrm>
          <a:prstGeom prst="flowChartSummingJunc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Somma 86"/>
          <p:cNvSpPr/>
          <p:nvPr/>
        </p:nvSpPr>
        <p:spPr>
          <a:xfrm>
            <a:off x="6588224" y="6441894"/>
            <a:ext cx="144016" cy="158116"/>
          </a:xfrm>
          <a:prstGeom prst="flowChartSummingJunc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Somma 87"/>
          <p:cNvSpPr/>
          <p:nvPr/>
        </p:nvSpPr>
        <p:spPr>
          <a:xfrm>
            <a:off x="6800243" y="6441894"/>
            <a:ext cx="144016" cy="158116"/>
          </a:xfrm>
          <a:prstGeom prst="flowChartSummingJunc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Somma 88"/>
          <p:cNvSpPr/>
          <p:nvPr/>
        </p:nvSpPr>
        <p:spPr>
          <a:xfrm>
            <a:off x="7016267" y="6441894"/>
            <a:ext cx="144016" cy="158116"/>
          </a:xfrm>
          <a:prstGeom prst="flowChartSummingJunc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Somma 89"/>
          <p:cNvSpPr/>
          <p:nvPr/>
        </p:nvSpPr>
        <p:spPr>
          <a:xfrm>
            <a:off x="7232291" y="6441894"/>
            <a:ext cx="144016" cy="158116"/>
          </a:xfrm>
          <a:prstGeom prst="flowChartSummingJunc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e 90"/>
          <p:cNvSpPr/>
          <p:nvPr/>
        </p:nvSpPr>
        <p:spPr>
          <a:xfrm>
            <a:off x="6592229" y="5303866"/>
            <a:ext cx="140011" cy="143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e 91"/>
          <p:cNvSpPr/>
          <p:nvPr/>
        </p:nvSpPr>
        <p:spPr>
          <a:xfrm>
            <a:off x="6639376" y="535260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e 92"/>
          <p:cNvSpPr/>
          <p:nvPr/>
        </p:nvSpPr>
        <p:spPr>
          <a:xfrm>
            <a:off x="6808253" y="5303866"/>
            <a:ext cx="140011" cy="143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e 93"/>
          <p:cNvSpPr/>
          <p:nvPr/>
        </p:nvSpPr>
        <p:spPr>
          <a:xfrm>
            <a:off x="6855400" y="535260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e 94"/>
          <p:cNvSpPr/>
          <p:nvPr/>
        </p:nvSpPr>
        <p:spPr>
          <a:xfrm>
            <a:off x="7020272" y="5303866"/>
            <a:ext cx="140011" cy="143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e 95"/>
          <p:cNvSpPr/>
          <p:nvPr/>
        </p:nvSpPr>
        <p:spPr>
          <a:xfrm>
            <a:off x="7067419" y="535260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e 96"/>
          <p:cNvSpPr/>
          <p:nvPr/>
        </p:nvSpPr>
        <p:spPr>
          <a:xfrm>
            <a:off x="7240301" y="5303866"/>
            <a:ext cx="140011" cy="143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e 97"/>
          <p:cNvSpPr/>
          <p:nvPr/>
        </p:nvSpPr>
        <p:spPr>
          <a:xfrm>
            <a:off x="7287448" y="535260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e 98"/>
          <p:cNvSpPr/>
          <p:nvPr/>
        </p:nvSpPr>
        <p:spPr>
          <a:xfrm>
            <a:off x="6588224" y="5015834"/>
            <a:ext cx="140011" cy="143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e 99"/>
          <p:cNvSpPr/>
          <p:nvPr/>
        </p:nvSpPr>
        <p:spPr>
          <a:xfrm>
            <a:off x="6635371" y="506457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e 100"/>
          <p:cNvSpPr/>
          <p:nvPr/>
        </p:nvSpPr>
        <p:spPr>
          <a:xfrm>
            <a:off x="6804248" y="5015834"/>
            <a:ext cx="140011" cy="143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e 101"/>
          <p:cNvSpPr/>
          <p:nvPr/>
        </p:nvSpPr>
        <p:spPr>
          <a:xfrm>
            <a:off x="6851395" y="506457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e 102"/>
          <p:cNvSpPr/>
          <p:nvPr/>
        </p:nvSpPr>
        <p:spPr>
          <a:xfrm>
            <a:off x="7016267" y="5015834"/>
            <a:ext cx="140011" cy="143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e 103"/>
          <p:cNvSpPr/>
          <p:nvPr/>
        </p:nvSpPr>
        <p:spPr>
          <a:xfrm>
            <a:off x="7063414" y="506457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e 104"/>
          <p:cNvSpPr/>
          <p:nvPr/>
        </p:nvSpPr>
        <p:spPr>
          <a:xfrm>
            <a:off x="7236296" y="5015834"/>
            <a:ext cx="140011" cy="143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e 105"/>
          <p:cNvSpPr/>
          <p:nvPr/>
        </p:nvSpPr>
        <p:spPr>
          <a:xfrm>
            <a:off x="7283443" y="506457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e 106"/>
          <p:cNvSpPr/>
          <p:nvPr/>
        </p:nvSpPr>
        <p:spPr>
          <a:xfrm>
            <a:off x="6588224" y="4799810"/>
            <a:ext cx="140011" cy="143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e 107"/>
          <p:cNvSpPr/>
          <p:nvPr/>
        </p:nvSpPr>
        <p:spPr>
          <a:xfrm>
            <a:off x="6635371" y="484855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e 108"/>
          <p:cNvSpPr/>
          <p:nvPr/>
        </p:nvSpPr>
        <p:spPr>
          <a:xfrm>
            <a:off x="6804248" y="4799810"/>
            <a:ext cx="140011" cy="143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e 109"/>
          <p:cNvSpPr/>
          <p:nvPr/>
        </p:nvSpPr>
        <p:spPr>
          <a:xfrm>
            <a:off x="6851395" y="484855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e 110"/>
          <p:cNvSpPr/>
          <p:nvPr/>
        </p:nvSpPr>
        <p:spPr>
          <a:xfrm>
            <a:off x="7016267" y="4799810"/>
            <a:ext cx="140011" cy="143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e 111"/>
          <p:cNvSpPr/>
          <p:nvPr/>
        </p:nvSpPr>
        <p:spPr>
          <a:xfrm>
            <a:off x="7063414" y="484855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e 112"/>
          <p:cNvSpPr/>
          <p:nvPr/>
        </p:nvSpPr>
        <p:spPr>
          <a:xfrm>
            <a:off x="7236296" y="4799810"/>
            <a:ext cx="140011" cy="143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e 113"/>
          <p:cNvSpPr/>
          <p:nvPr/>
        </p:nvSpPr>
        <p:spPr>
          <a:xfrm>
            <a:off x="7283443" y="484855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asellaDiTesto 114"/>
          <p:cNvSpPr txBox="1"/>
          <p:nvPr/>
        </p:nvSpPr>
        <p:spPr>
          <a:xfrm>
            <a:off x="8410787" y="5477482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16" name="CasellaDiTesto 115"/>
          <p:cNvSpPr txBox="1"/>
          <p:nvPr/>
        </p:nvSpPr>
        <p:spPr>
          <a:xfrm>
            <a:off x="6944259" y="4392146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17" name="Ovale 116"/>
          <p:cNvSpPr/>
          <p:nvPr/>
        </p:nvSpPr>
        <p:spPr>
          <a:xfrm>
            <a:off x="6012160" y="559189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e 117"/>
          <p:cNvSpPr/>
          <p:nvPr/>
        </p:nvSpPr>
        <p:spPr>
          <a:xfrm>
            <a:off x="6032754" y="518349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743" name="Picture 47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63906"/>
            <a:ext cx="2222590" cy="86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4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2405E-6 L 0.26007 -4.0240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8363E-6 L 0.05382 -0.00139 C 0.06493 -0.00208 0.0809 0.00208 0.09774 0.00624 C 0.11701 0.01318 0.13194 0.01827 0.14149 0.02729 L 0.18975 0.06036 " pathEditMode="relative" rAng="802050" ptsTypes="FffFF">
                                      <p:cBhvr>
                                        <p:cTn id="1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18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34963" y="-62994"/>
            <a:ext cx="8229600" cy="584775"/>
          </a:xfrm>
          <a:noFill/>
          <a:ln/>
        </p:spPr>
        <p:txBody>
          <a:bodyPr>
            <a:spAutoFit/>
          </a:bodyPr>
          <a:lstStyle/>
          <a:p>
            <a:r>
              <a:rPr lang="it-IT" sz="3200" b="1" cap="all" dirty="0">
                <a:solidFill>
                  <a:schemeClr val="tx1"/>
                </a:solidFill>
                <a:latin typeface="+mn-lt"/>
              </a:rPr>
              <a:t>Focheggiamento </a:t>
            </a:r>
            <a:r>
              <a:rPr lang="it-IT" sz="3200" b="1" cap="all" dirty="0" smtClean="0">
                <a:solidFill>
                  <a:schemeClr val="tx1"/>
                </a:solidFill>
                <a:latin typeface="+mn-lt"/>
              </a:rPr>
              <a:t>trasverso: funzione </a:t>
            </a:r>
            <a:r>
              <a:rPr lang="it-IT" sz="3200" b="1" cap="all" dirty="0" smtClean="0">
                <a:solidFill>
                  <a:schemeClr val="tx1"/>
                </a:solidFill>
                <a:latin typeface="+mn-lt"/>
                <a:sym typeface="Symbol"/>
              </a:rPr>
              <a:t></a:t>
            </a:r>
            <a:endParaRPr lang="it-IT" sz="3200" b="1" cap="all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5396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1" y="3061121"/>
            <a:ext cx="5355518" cy="111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396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31301"/>
            <a:ext cx="3650480" cy="5064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3963" name="Text Box 11"/>
          <p:cNvSpPr txBox="1">
            <a:spLocks noChangeArrowheads="1"/>
          </p:cNvSpPr>
          <p:nvPr/>
        </p:nvSpPr>
        <p:spPr bwMode="auto">
          <a:xfrm>
            <a:off x="141289" y="987986"/>
            <a:ext cx="889520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ja-JP" sz="1600" dirty="0"/>
              <a:t>Per </a:t>
            </a:r>
            <a:r>
              <a:rPr lang="en-US" altLang="ja-JP" sz="1600" dirty="0" err="1"/>
              <a:t>ottenere</a:t>
            </a:r>
            <a:r>
              <a:rPr lang="en-US" altLang="ja-JP" sz="1600" dirty="0"/>
              <a:t> </a:t>
            </a:r>
            <a:r>
              <a:rPr lang="en-US" altLang="ja-JP" sz="1600" dirty="0" err="1"/>
              <a:t>il</a:t>
            </a:r>
            <a:r>
              <a:rPr lang="en-US" altLang="ja-JP" sz="1600" dirty="0"/>
              <a:t> </a:t>
            </a:r>
            <a:r>
              <a:rPr lang="en-US" altLang="ja-JP" sz="1600" b="1" i="1" dirty="0" err="1"/>
              <a:t>focheggiamento</a:t>
            </a:r>
            <a:r>
              <a:rPr lang="en-US" altLang="ja-JP" sz="1600" b="1" i="1" dirty="0"/>
              <a:t> </a:t>
            </a:r>
            <a:r>
              <a:rPr lang="en-US" altLang="ja-JP" sz="1600" b="1" i="1" dirty="0" err="1"/>
              <a:t>complessivo</a:t>
            </a:r>
            <a:r>
              <a:rPr lang="en-US" altLang="ja-JP" sz="1600" b="1" i="1" dirty="0"/>
              <a:t> </a:t>
            </a:r>
            <a:r>
              <a:rPr lang="en-US" altLang="ja-JP" sz="1600" dirty="0"/>
              <a:t>di un </a:t>
            </a:r>
            <a:r>
              <a:rPr lang="en-US" altLang="ja-JP" sz="1600" dirty="0" err="1"/>
              <a:t>fascio</a:t>
            </a:r>
            <a:r>
              <a:rPr lang="en-US" altLang="ja-JP" sz="1600" dirty="0"/>
              <a:t> di </a:t>
            </a:r>
            <a:r>
              <a:rPr lang="en-US" altLang="ja-JP" sz="1600" dirty="0" err="1"/>
              <a:t>particelle</a:t>
            </a:r>
            <a:r>
              <a:rPr lang="en-US" altLang="ja-JP" sz="1600" dirty="0"/>
              <a:t> </a:t>
            </a:r>
            <a:r>
              <a:rPr lang="en-US" altLang="ja-JP" sz="1600" dirty="0" err="1"/>
              <a:t>lungo</a:t>
            </a:r>
            <a:r>
              <a:rPr lang="en-US" altLang="ja-JP" sz="1600" dirty="0"/>
              <a:t> un </a:t>
            </a:r>
            <a:r>
              <a:rPr lang="en-US" altLang="ja-JP" sz="1600" dirty="0" err="1"/>
              <a:t>canale</a:t>
            </a:r>
            <a:r>
              <a:rPr lang="en-US" altLang="ja-JP" sz="1600" dirty="0"/>
              <a:t> di </a:t>
            </a:r>
            <a:r>
              <a:rPr lang="en-US" altLang="ja-JP" sz="1600" dirty="0" err="1"/>
              <a:t>trasporto</a:t>
            </a:r>
            <a:r>
              <a:rPr lang="en-US" altLang="ja-JP" sz="1600" dirty="0"/>
              <a:t> o in un </a:t>
            </a:r>
            <a:r>
              <a:rPr lang="en-US" altLang="ja-JP" sz="1600" dirty="0" err="1"/>
              <a:t>acceleratore</a:t>
            </a:r>
            <a:r>
              <a:rPr lang="en-US" altLang="ja-JP" sz="1600" dirty="0"/>
              <a:t> </a:t>
            </a:r>
            <a:r>
              <a:rPr lang="en-US" altLang="ja-JP" sz="1600" dirty="0" err="1"/>
              <a:t>circolare</a:t>
            </a:r>
            <a:r>
              <a:rPr lang="en-US" altLang="ja-JP" sz="1600" dirty="0"/>
              <a:t> </a:t>
            </a:r>
            <a:r>
              <a:rPr lang="en-US" altLang="ja-JP" sz="1600" dirty="0" err="1"/>
              <a:t>bisogna</a:t>
            </a:r>
            <a:r>
              <a:rPr lang="en-US" altLang="ja-JP" sz="1600" dirty="0"/>
              <a:t> </a:t>
            </a:r>
            <a:r>
              <a:rPr lang="en-US" altLang="ja-JP" sz="1600" dirty="0" err="1"/>
              <a:t>usare</a:t>
            </a:r>
            <a:r>
              <a:rPr lang="en-US" altLang="ja-JP" sz="1600" dirty="0"/>
              <a:t> </a:t>
            </a:r>
            <a:r>
              <a:rPr lang="en-US" altLang="ja-JP" sz="1600" dirty="0" err="1"/>
              <a:t>una</a:t>
            </a:r>
            <a:r>
              <a:rPr lang="en-US" altLang="ja-JP" sz="1600" dirty="0"/>
              <a:t> </a:t>
            </a:r>
            <a:r>
              <a:rPr lang="en-US" altLang="ja-JP" sz="1600" b="1" i="1" dirty="0" err="1"/>
              <a:t>sequenza</a:t>
            </a:r>
            <a:r>
              <a:rPr lang="en-US" altLang="ja-JP" sz="1600" b="1" i="1" dirty="0"/>
              <a:t> di </a:t>
            </a:r>
            <a:r>
              <a:rPr lang="en-US" altLang="ja-JP" sz="1600" b="1" i="1" dirty="0" err="1"/>
              <a:t>quadrupoli</a:t>
            </a:r>
            <a:r>
              <a:rPr lang="en-US" altLang="ja-JP" sz="1600" b="1" i="1" dirty="0"/>
              <a:t> con </a:t>
            </a:r>
            <a:r>
              <a:rPr lang="en-US" altLang="ja-JP" sz="1600" b="1" i="1" dirty="0" err="1"/>
              <a:t>il</a:t>
            </a:r>
            <a:r>
              <a:rPr lang="en-US" altLang="ja-JP" sz="1600" b="1" i="1" dirty="0"/>
              <a:t> segno </a:t>
            </a:r>
            <a:r>
              <a:rPr lang="en-US" altLang="ja-JP" sz="1600" b="1" i="1" dirty="0" err="1" smtClean="0"/>
              <a:t>alternato</a:t>
            </a:r>
            <a:endParaRPr lang="en-US" altLang="ja-JP" sz="1600" b="1" i="1" dirty="0" smtClean="0"/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Tale </a:t>
            </a:r>
            <a:r>
              <a:rPr lang="en-US" sz="1600" dirty="0" err="1"/>
              <a:t>configurazione</a:t>
            </a:r>
            <a:r>
              <a:rPr lang="en-US" sz="1600" dirty="0"/>
              <a:t> </a:t>
            </a:r>
            <a:r>
              <a:rPr lang="en-US" altLang="ja-JP" sz="1600" dirty="0"/>
              <a:t>è in </a:t>
            </a:r>
            <a:r>
              <a:rPr lang="en-US" altLang="ja-JP" sz="1600" dirty="0" err="1"/>
              <a:t>grado</a:t>
            </a:r>
            <a:r>
              <a:rPr lang="en-US" altLang="ja-JP" sz="1600" dirty="0"/>
              <a:t> di </a:t>
            </a:r>
            <a:r>
              <a:rPr lang="en-US" altLang="ja-JP" sz="1600" dirty="0" err="1"/>
              <a:t>garantire</a:t>
            </a:r>
            <a:r>
              <a:rPr lang="en-US" altLang="ja-JP" sz="1600" dirty="0"/>
              <a:t> </a:t>
            </a:r>
            <a:r>
              <a:rPr lang="en-US" altLang="ja-JP" sz="1600" dirty="0" err="1"/>
              <a:t>traiettorie</a:t>
            </a:r>
            <a:r>
              <a:rPr lang="en-US" altLang="ja-JP" sz="1600" dirty="0"/>
              <a:t> </a:t>
            </a:r>
            <a:r>
              <a:rPr lang="en-US" altLang="ja-JP" sz="1600" dirty="0" err="1" smtClean="0"/>
              <a:t>stabili</a:t>
            </a:r>
            <a:r>
              <a:rPr lang="en-US" altLang="ja-JP" sz="1600" dirty="0" smtClean="0"/>
              <a:t>.</a:t>
            </a:r>
            <a:endParaRPr lang="en-US" sz="1600" dirty="0"/>
          </a:p>
        </p:txBody>
      </p:sp>
      <p:sp>
        <p:nvSpPr>
          <p:cNvPr id="253969" name="Text Box 17"/>
          <p:cNvSpPr txBox="1">
            <a:spLocks noChangeArrowheads="1"/>
          </p:cNvSpPr>
          <p:nvPr/>
        </p:nvSpPr>
        <p:spPr bwMode="auto">
          <a:xfrm>
            <a:off x="141288" y="517525"/>
            <a:ext cx="86791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it-IT" sz="1600" dirty="0"/>
              <a:t>Un </a:t>
            </a:r>
            <a:r>
              <a:rPr lang="it-IT" sz="1600" b="1" i="1" dirty="0"/>
              <a:t>quadrupolo focheggia il fascio in un piano e lo </a:t>
            </a:r>
            <a:r>
              <a:rPr lang="it-IT" sz="1600" b="1" i="1" dirty="0" err="1"/>
              <a:t>defocheggia</a:t>
            </a:r>
            <a:r>
              <a:rPr lang="it-IT" sz="1600" b="1" i="1" dirty="0"/>
              <a:t> nell’altro</a:t>
            </a:r>
            <a:r>
              <a:rPr lang="it-IT" sz="1600" dirty="0"/>
              <a:t>. </a:t>
            </a:r>
            <a:endParaRPr lang="it-IT" sz="1600" dirty="0" smtClean="0"/>
          </a:p>
          <a:p>
            <a:pPr algn="just"/>
            <a:endParaRPr lang="it-IT" sz="1600" dirty="0"/>
          </a:p>
        </p:txBody>
      </p:sp>
      <p:sp>
        <p:nvSpPr>
          <p:cNvPr id="253970" name="AutoShape 18"/>
          <p:cNvSpPr>
            <a:spLocks noChangeArrowheads="1"/>
          </p:cNvSpPr>
          <p:nvPr/>
        </p:nvSpPr>
        <p:spPr bwMode="auto">
          <a:xfrm>
            <a:off x="2463658" y="2530379"/>
            <a:ext cx="258762" cy="430213"/>
          </a:xfrm>
          <a:prstGeom prst="downArrow">
            <a:avLst>
              <a:gd name="adj1" fmla="val 50000"/>
              <a:gd name="adj2" fmla="val 4156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3971" name="Text Box 19"/>
          <p:cNvSpPr txBox="1">
            <a:spLocks noChangeArrowheads="1"/>
          </p:cNvSpPr>
          <p:nvPr/>
        </p:nvSpPr>
        <p:spPr bwMode="auto">
          <a:xfrm>
            <a:off x="90926" y="4646798"/>
            <a:ext cx="4594994" cy="132343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it-IT" sz="1600" dirty="0"/>
              <a:t>La </a:t>
            </a:r>
            <a:r>
              <a:rPr lang="it-IT" sz="1600" b="1" i="1" dirty="0"/>
              <a:t>traiettoria trasversa descritta da ogni particella </a:t>
            </a:r>
            <a:r>
              <a:rPr lang="it-IT" sz="1600" dirty="0" smtClean="0"/>
              <a:t>è </a:t>
            </a:r>
            <a:r>
              <a:rPr lang="it-IT" sz="1600" dirty="0"/>
              <a:t>una pseudo-sinusoide. </a:t>
            </a:r>
            <a:endParaRPr lang="it-IT" sz="1600" dirty="0" smtClean="0"/>
          </a:p>
          <a:p>
            <a:pPr algn="just"/>
            <a:endParaRPr lang="it-IT" sz="1600" dirty="0"/>
          </a:p>
          <a:p>
            <a:pPr algn="just"/>
            <a:r>
              <a:rPr lang="it-IT" sz="1600" dirty="0" smtClean="0"/>
              <a:t>L</a:t>
            </a:r>
            <a:r>
              <a:rPr lang="it-IT" sz="1600" dirty="0"/>
              <a:t>’ inviluppo all’interno del quale sono confinate tutte le particelle del pacchetto è detto </a:t>
            </a:r>
            <a:r>
              <a:rPr lang="it-IT" sz="1600" b="1" dirty="0"/>
              <a:t>funzione </a:t>
            </a:r>
            <a:r>
              <a:rPr lang="el-GR" sz="1600" b="1" dirty="0">
                <a:cs typeface="Times New Roman" pitchFamily="18" charset="0"/>
              </a:rPr>
              <a:t>β</a:t>
            </a:r>
            <a:r>
              <a:rPr lang="it-IT" sz="1600" dirty="0"/>
              <a:t>.</a:t>
            </a:r>
          </a:p>
        </p:txBody>
      </p:sp>
      <p:sp>
        <p:nvSpPr>
          <p:cNvPr id="16" name="AutoShape 18"/>
          <p:cNvSpPr>
            <a:spLocks noChangeArrowheads="1"/>
          </p:cNvSpPr>
          <p:nvPr/>
        </p:nvSpPr>
        <p:spPr bwMode="auto">
          <a:xfrm rot="16200000">
            <a:off x="5054751" y="4890467"/>
            <a:ext cx="550828" cy="940262"/>
          </a:xfrm>
          <a:prstGeom prst="downArrow">
            <a:avLst>
              <a:gd name="adj1" fmla="val 50000"/>
              <a:gd name="adj2" fmla="val 4156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8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co a tutto sesto 1"/>
          <p:cNvSpPr/>
          <p:nvPr/>
        </p:nvSpPr>
        <p:spPr>
          <a:xfrm>
            <a:off x="1011579" y="4498291"/>
            <a:ext cx="1656184" cy="1658132"/>
          </a:xfrm>
          <a:prstGeom prst="blockArc">
            <a:avLst>
              <a:gd name="adj1" fmla="val 10800000"/>
              <a:gd name="adj2" fmla="val 16231838"/>
              <a:gd name="adj3" fmla="val 16899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Arco a tutto sesto 2"/>
          <p:cNvSpPr/>
          <p:nvPr/>
        </p:nvSpPr>
        <p:spPr>
          <a:xfrm flipH="1">
            <a:off x="2272761" y="4498291"/>
            <a:ext cx="1656184" cy="1658132"/>
          </a:xfrm>
          <a:prstGeom prst="blockArc">
            <a:avLst>
              <a:gd name="adj1" fmla="val 10800000"/>
              <a:gd name="adj2" fmla="val 16231838"/>
              <a:gd name="adj3" fmla="val 16899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Arco a tutto sesto 3"/>
          <p:cNvSpPr/>
          <p:nvPr/>
        </p:nvSpPr>
        <p:spPr>
          <a:xfrm flipV="1">
            <a:off x="994729" y="4945413"/>
            <a:ext cx="1656184" cy="1658132"/>
          </a:xfrm>
          <a:prstGeom prst="blockArc">
            <a:avLst>
              <a:gd name="adj1" fmla="val 10800000"/>
              <a:gd name="adj2" fmla="val 16231838"/>
              <a:gd name="adj3" fmla="val 16899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Arco a tutto sesto 4"/>
          <p:cNvSpPr/>
          <p:nvPr/>
        </p:nvSpPr>
        <p:spPr>
          <a:xfrm flipH="1" flipV="1">
            <a:off x="2255911" y="4945413"/>
            <a:ext cx="1656184" cy="1658132"/>
          </a:xfrm>
          <a:prstGeom prst="blockArc">
            <a:avLst>
              <a:gd name="adj1" fmla="val 10800000"/>
              <a:gd name="adj2" fmla="val 16231838"/>
              <a:gd name="adj3" fmla="val 16899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4" descr="Risultati immagini per synchrot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37112"/>
            <a:ext cx="3595738" cy="216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2 6"/>
          <p:cNvCxnSpPr/>
          <p:nvPr/>
        </p:nvCxnSpPr>
        <p:spPr>
          <a:xfrm>
            <a:off x="395536" y="4657381"/>
            <a:ext cx="128536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arrotondato 7"/>
          <p:cNvSpPr/>
          <p:nvPr/>
        </p:nvSpPr>
        <p:spPr>
          <a:xfrm>
            <a:off x="1144942" y="4652590"/>
            <a:ext cx="2637149" cy="1807737"/>
          </a:xfrm>
          <a:prstGeom prst="roundRect">
            <a:avLst>
              <a:gd name="adj" fmla="val 36925"/>
            </a:avLst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/>
          <p:cNvSpPr/>
          <p:nvPr/>
        </p:nvSpPr>
        <p:spPr>
          <a:xfrm>
            <a:off x="-1" y="9550"/>
            <a:ext cx="9138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libri" pitchFamily="34" charset="0"/>
              </a:rPr>
              <a:t>ACCELERATORI LINEARI E </a:t>
            </a:r>
            <a:r>
              <a:rPr lang="en-US" sz="3200" b="1" dirty="0" smtClean="0">
                <a:latin typeface="Calibri" pitchFamily="34" charset="0"/>
              </a:rPr>
              <a:t>SINCROTRONI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251520" y="4585081"/>
            <a:ext cx="144016" cy="14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uppo 11"/>
          <p:cNvGrpSpPr/>
          <p:nvPr/>
        </p:nvGrpSpPr>
        <p:grpSpPr>
          <a:xfrm>
            <a:off x="2037717" y="4290224"/>
            <a:ext cx="851597" cy="734314"/>
            <a:chOff x="35496" y="5709590"/>
            <a:chExt cx="1250425" cy="887762"/>
          </a:xfrm>
        </p:grpSpPr>
        <p:sp>
          <p:nvSpPr>
            <p:cNvPr id="14" name="Ovale 13"/>
            <p:cNvSpPr/>
            <p:nvPr/>
          </p:nvSpPr>
          <p:spPr>
            <a:xfrm>
              <a:off x="323528" y="5709590"/>
              <a:ext cx="668070" cy="8877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ttangolo 52"/>
            <p:cNvSpPr/>
            <p:nvPr/>
          </p:nvSpPr>
          <p:spPr>
            <a:xfrm>
              <a:off x="35496" y="6025752"/>
              <a:ext cx="314321" cy="216024"/>
            </a:xfrm>
            <a:custGeom>
              <a:avLst/>
              <a:gdLst>
                <a:gd name="connsiteX0" fmla="*/ 0 w 360040"/>
                <a:gd name="connsiteY0" fmla="*/ 0 h 216024"/>
                <a:gd name="connsiteX1" fmla="*/ 360040 w 360040"/>
                <a:gd name="connsiteY1" fmla="*/ 0 h 216024"/>
                <a:gd name="connsiteX2" fmla="*/ 360040 w 360040"/>
                <a:gd name="connsiteY2" fmla="*/ 216024 h 216024"/>
                <a:gd name="connsiteX3" fmla="*/ 0 w 360040"/>
                <a:gd name="connsiteY3" fmla="*/ 216024 h 216024"/>
                <a:gd name="connsiteX4" fmla="*/ 0 w 360040"/>
                <a:gd name="connsiteY4" fmla="*/ 0 h 216024"/>
                <a:gd name="connsiteX0" fmla="*/ 360040 w 451480"/>
                <a:gd name="connsiteY0" fmla="*/ 0 h 216024"/>
                <a:gd name="connsiteX1" fmla="*/ 360040 w 451480"/>
                <a:gd name="connsiteY1" fmla="*/ 216024 h 216024"/>
                <a:gd name="connsiteX2" fmla="*/ 0 w 451480"/>
                <a:gd name="connsiteY2" fmla="*/ 216024 h 216024"/>
                <a:gd name="connsiteX3" fmla="*/ 0 w 451480"/>
                <a:gd name="connsiteY3" fmla="*/ 0 h 216024"/>
                <a:gd name="connsiteX4" fmla="*/ 451480 w 451480"/>
                <a:gd name="connsiteY4" fmla="*/ 91440 h 216024"/>
                <a:gd name="connsiteX0" fmla="*/ 360040 w 360040"/>
                <a:gd name="connsiteY0" fmla="*/ 0 h 216024"/>
                <a:gd name="connsiteX1" fmla="*/ 360040 w 360040"/>
                <a:gd name="connsiteY1" fmla="*/ 216024 h 216024"/>
                <a:gd name="connsiteX2" fmla="*/ 0 w 360040"/>
                <a:gd name="connsiteY2" fmla="*/ 216024 h 216024"/>
                <a:gd name="connsiteX3" fmla="*/ 0 w 360040"/>
                <a:gd name="connsiteY3" fmla="*/ 0 h 216024"/>
                <a:gd name="connsiteX4" fmla="*/ 306700 w 360040"/>
                <a:gd name="connsiteY4" fmla="*/ 3810 h 216024"/>
                <a:gd name="connsiteX0" fmla="*/ 360040 w 360040"/>
                <a:gd name="connsiteY0" fmla="*/ 216024 h 216024"/>
                <a:gd name="connsiteX1" fmla="*/ 0 w 360040"/>
                <a:gd name="connsiteY1" fmla="*/ 216024 h 216024"/>
                <a:gd name="connsiteX2" fmla="*/ 0 w 360040"/>
                <a:gd name="connsiteY2" fmla="*/ 0 h 216024"/>
                <a:gd name="connsiteX3" fmla="*/ 306700 w 360040"/>
                <a:gd name="connsiteY3" fmla="*/ 3810 h 216024"/>
                <a:gd name="connsiteX0" fmla="*/ 302890 w 306700"/>
                <a:gd name="connsiteY0" fmla="*/ 216024 h 216024"/>
                <a:gd name="connsiteX1" fmla="*/ 0 w 306700"/>
                <a:gd name="connsiteY1" fmla="*/ 216024 h 216024"/>
                <a:gd name="connsiteX2" fmla="*/ 0 w 306700"/>
                <a:gd name="connsiteY2" fmla="*/ 0 h 216024"/>
                <a:gd name="connsiteX3" fmla="*/ 306700 w 306700"/>
                <a:gd name="connsiteY3" fmla="*/ 3810 h 216024"/>
                <a:gd name="connsiteX0" fmla="*/ 295270 w 306700"/>
                <a:gd name="connsiteY0" fmla="*/ 196974 h 216024"/>
                <a:gd name="connsiteX1" fmla="*/ 0 w 306700"/>
                <a:gd name="connsiteY1" fmla="*/ 216024 h 216024"/>
                <a:gd name="connsiteX2" fmla="*/ 0 w 306700"/>
                <a:gd name="connsiteY2" fmla="*/ 0 h 216024"/>
                <a:gd name="connsiteX3" fmla="*/ 306700 w 306700"/>
                <a:gd name="connsiteY3" fmla="*/ 3810 h 216024"/>
                <a:gd name="connsiteX0" fmla="*/ 299080 w 306700"/>
                <a:gd name="connsiteY0" fmla="*/ 223644 h 223644"/>
                <a:gd name="connsiteX1" fmla="*/ 0 w 306700"/>
                <a:gd name="connsiteY1" fmla="*/ 216024 h 223644"/>
                <a:gd name="connsiteX2" fmla="*/ 0 w 306700"/>
                <a:gd name="connsiteY2" fmla="*/ 0 h 223644"/>
                <a:gd name="connsiteX3" fmla="*/ 306700 w 306700"/>
                <a:gd name="connsiteY3" fmla="*/ 3810 h 223644"/>
                <a:gd name="connsiteX0" fmla="*/ 302890 w 306700"/>
                <a:gd name="connsiteY0" fmla="*/ 216024 h 216024"/>
                <a:gd name="connsiteX1" fmla="*/ 0 w 306700"/>
                <a:gd name="connsiteY1" fmla="*/ 216024 h 216024"/>
                <a:gd name="connsiteX2" fmla="*/ 0 w 306700"/>
                <a:gd name="connsiteY2" fmla="*/ 0 h 216024"/>
                <a:gd name="connsiteX3" fmla="*/ 306700 w 306700"/>
                <a:gd name="connsiteY3" fmla="*/ 3810 h 216024"/>
                <a:gd name="connsiteX0" fmla="*/ 255829 w 306700"/>
                <a:gd name="connsiteY0" fmla="*/ 217929 h 217929"/>
                <a:gd name="connsiteX1" fmla="*/ 0 w 306700"/>
                <a:gd name="connsiteY1" fmla="*/ 216024 h 217929"/>
                <a:gd name="connsiteX2" fmla="*/ 0 w 306700"/>
                <a:gd name="connsiteY2" fmla="*/ 0 h 217929"/>
                <a:gd name="connsiteX3" fmla="*/ 306700 w 306700"/>
                <a:gd name="connsiteY3" fmla="*/ 3810 h 217929"/>
                <a:gd name="connsiteX0" fmla="*/ 254206 w 306700"/>
                <a:gd name="connsiteY0" fmla="*/ 212214 h 216024"/>
                <a:gd name="connsiteX1" fmla="*/ 0 w 306700"/>
                <a:gd name="connsiteY1" fmla="*/ 216024 h 216024"/>
                <a:gd name="connsiteX2" fmla="*/ 0 w 306700"/>
                <a:gd name="connsiteY2" fmla="*/ 0 h 216024"/>
                <a:gd name="connsiteX3" fmla="*/ 306700 w 306700"/>
                <a:gd name="connsiteY3" fmla="*/ 3810 h 216024"/>
                <a:gd name="connsiteX0" fmla="*/ 254206 w 259640"/>
                <a:gd name="connsiteY0" fmla="*/ 212214 h 216024"/>
                <a:gd name="connsiteX1" fmla="*/ 0 w 259640"/>
                <a:gd name="connsiteY1" fmla="*/ 216024 h 216024"/>
                <a:gd name="connsiteX2" fmla="*/ 0 w 259640"/>
                <a:gd name="connsiteY2" fmla="*/ 0 h 216024"/>
                <a:gd name="connsiteX3" fmla="*/ 259640 w 259640"/>
                <a:gd name="connsiteY3" fmla="*/ 0 h 216024"/>
                <a:gd name="connsiteX0" fmla="*/ 254206 w 267754"/>
                <a:gd name="connsiteY0" fmla="*/ 212214 h 216024"/>
                <a:gd name="connsiteX1" fmla="*/ 0 w 267754"/>
                <a:gd name="connsiteY1" fmla="*/ 216024 h 216024"/>
                <a:gd name="connsiteX2" fmla="*/ 0 w 267754"/>
                <a:gd name="connsiteY2" fmla="*/ 0 h 216024"/>
                <a:gd name="connsiteX3" fmla="*/ 267754 w 267754"/>
                <a:gd name="connsiteY3" fmla="*/ 0 h 216024"/>
                <a:gd name="connsiteX0" fmla="*/ 265566 w 267754"/>
                <a:gd name="connsiteY0" fmla="*/ 212214 h 216024"/>
                <a:gd name="connsiteX1" fmla="*/ 0 w 267754"/>
                <a:gd name="connsiteY1" fmla="*/ 216024 h 216024"/>
                <a:gd name="connsiteX2" fmla="*/ 0 w 267754"/>
                <a:gd name="connsiteY2" fmla="*/ 0 h 216024"/>
                <a:gd name="connsiteX3" fmla="*/ 267754 w 267754"/>
                <a:gd name="connsiteY3" fmla="*/ 0 h 21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754" h="216024">
                  <a:moveTo>
                    <a:pt x="265566" y="212214"/>
                  </a:moveTo>
                  <a:lnTo>
                    <a:pt x="0" y="216024"/>
                  </a:lnTo>
                  <a:lnTo>
                    <a:pt x="0" y="0"/>
                  </a:lnTo>
                  <a:lnTo>
                    <a:pt x="267754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ttangolo 52"/>
            <p:cNvSpPr/>
            <p:nvPr/>
          </p:nvSpPr>
          <p:spPr>
            <a:xfrm rot="10800000">
              <a:off x="971600" y="6025989"/>
              <a:ext cx="314321" cy="216024"/>
            </a:xfrm>
            <a:custGeom>
              <a:avLst/>
              <a:gdLst>
                <a:gd name="connsiteX0" fmla="*/ 0 w 360040"/>
                <a:gd name="connsiteY0" fmla="*/ 0 h 216024"/>
                <a:gd name="connsiteX1" fmla="*/ 360040 w 360040"/>
                <a:gd name="connsiteY1" fmla="*/ 0 h 216024"/>
                <a:gd name="connsiteX2" fmla="*/ 360040 w 360040"/>
                <a:gd name="connsiteY2" fmla="*/ 216024 h 216024"/>
                <a:gd name="connsiteX3" fmla="*/ 0 w 360040"/>
                <a:gd name="connsiteY3" fmla="*/ 216024 h 216024"/>
                <a:gd name="connsiteX4" fmla="*/ 0 w 360040"/>
                <a:gd name="connsiteY4" fmla="*/ 0 h 216024"/>
                <a:gd name="connsiteX0" fmla="*/ 360040 w 451480"/>
                <a:gd name="connsiteY0" fmla="*/ 0 h 216024"/>
                <a:gd name="connsiteX1" fmla="*/ 360040 w 451480"/>
                <a:gd name="connsiteY1" fmla="*/ 216024 h 216024"/>
                <a:gd name="connsiteX2" fmla="*/ 0 w 451480"/>
                <a:gd name="connsiteY2" fmla="*/ 216024 h 216024"/>
                <a:gd name="connsiteX3" fmla="*/ 0 w 451480"/>
                <a:gd name="connsiteY3" fmla="*/ 0 h 216024"/>
                <a:gd name="connsiteX4" fmla="*/ 451480 w 451480"/>
                <a:gd name="connsiteY4" fmla="*/ 91440 h 216024"/>
                <a:gd name="connsiteX0" fmla="*/ 360040 w 360040"/>
                <a:gd name="connsiteY0" fmla="*/ 0 h 216024"/>
                <a:gd name="connsiteX1" fmla="*/ 360040 w 360040"/>
                <a:gd name="connsiteY1" fmla="*/ 216024 h 216024"/>
                <a:gd name="connsiteX2" fmla="*/ 0 w 360040"/>
                <a:gd name="connsiteY2" fmla="*/ 216024 h 216024"/>
                <a:gd name="connsiteX3" fmla="*/ 0 w 360040"/>
                <a:gd name="connsiteY3" fmla="*/ 0 h 216024"/>
                <a:gd name="connsiteX4" fmla="*/ 306700 w 360040"/>
                <a:gd name="connsiteY4" fmla="*/ 3810 h 216024"/>
                <a:gd name="connsiteX0" fmla="*/ 360040 w 360040"/>
                <a:gd name="connsiteY0" fmla="*/ 216024 h 216024"/>
                <a:gd name="connsiteX1" fmla="*/ 0 w 360040"/>
                <a:gd name="connsiteY1" fmla="*/ 216024 h 216024"/>
                <a:gd name="connsiteX2" fmla="*/ 0 w 360040"/>
                <a:gd name="connsiteY2" fmla="*/ 0 h 216024"/>
                <a:gd name="connsiteX3" fmla="*/ 306700 w 360040"/>
                <a:gd name="connsiteY3" fmla="*/ 3810 h 216024"/>
                <a:gd name="connsiteX0" fmla="*/ 302890 w 306700"/>
                <a:gd name="connsiteY0" fmla="*/ 216024 h 216024"/>
                <a:gd name="connsiteX1" fmla="*/ 0 w 306700"/>
                <a:gd name="connsiteY1" fmla="*/ 216024 h 216024"/>
                <a:gd name="connsiteX2" fmla="*/ 0 w 306700"/>
                <a:gd name="connsiteY2" fmla="*/ 0 h 216024"/>
                <a:gd name="connsiteX3" fmla="*/ 306700 w 306700"/>
                <a:gd name="connsiteY3" fmla="*/ 3810 h 216024"/>
                <a:gd name="connsiteX0" fmla="*/ 295270 w 306700"/>
                <a:gd name="connsiteY0" fmla="*/ 196974 h 216024"/>
                <a:gd name="connsiteX1" fmla="*/ 0 w 306700"/>
                <a:gd name="connsiteY1" fmla="*/ 216024 h 216024"/>
                <a:gd name="connsiteX2" fmla="*/ 0 w 306700"/>
                <a:gd name="connsiteY2" fmla="*/ 0 h 216024"/>
                <a:gd name="connsiteX3" fmla="*/ 306700 w 306700"/>
                <a:gd name="connsiteY3" fmla="*/ 3810 h 216024"/>
                <a:gd name="connsiteX0" fmla="*/ 299080 w 306700"/>
                <a:gd name="connsiteY0" fmla="*/ 223644 h 223644"/>
                <a:gd name="connsiteX1" fmla="*/ 0 w 306700"/>
                <a:gd name="connsiteY1" fmla="*/ 216024 h 223644"/>
                <a:gd name="connsiteX2" fmla="*/ 0 w 306700"/>
                <a:gd name="connsiteY2" fmla="*/ 0 h 223644"/>
                <a:gd name="connsiteX3" fmla="*/ 306700 w 306700"/>
                <a:gd name="connsiteY3" fmla="*/ 3810 h 223644"/>
                <a:gd name="connsiteX0" fmla="*/ 302890 w 306700"/>
                <a:gd name="connsiteY0" fmla="*/ 216024 h 216024"/>
                <a:gd name="connsiteX1" fmla="*/ 0 w 306700"/>
                <a:gd name="connsiteY1" fmla="*/ 216024 h 216024"/>
                <a:gd name="connsiteX2" fmla="*/ 0 w 306700"/>
                <a:gd name="connsiteY2" fmla="*/ 0 h 216024"/>
                <a:gd name="connsiteX3" fmla="*/ 306700 w 306700"/>
                <a:gd name="connsiteY3" fmla="*/ 3810 h 216024"/>
                <a:gd name="connsiteX0" fmla="*/ 255829 w 306700"/>
                <a:gd name="connsiteY0" fmla="*/ 217929 h 217929"/>
                <a:gd name="connsiteX1" fmla="*/ 0 w 306700"/>
                <a:gd name="connsiteY1" fmla="*/ 216024 h 217929"/>
                <a:gd name="connsiteX2" fmla="*/ 0 w 306700"/>
                <a:gd name="connsiteY2" fmla="*/ 0 h 217929"/>
                <a:gd name="connsiteX3" fmla="*/ 306700 w 306700"/>
                <a:gd name="connsiteY3" fmla="*/ 3810 h 217929"/>
                <a:gd name="connsiteX0" fmla="*/ 254206 w 306700"/>
                <a:gd name="connsiteY0" fmla="*/ 212214 h 216024"/>
                <a:gd name="connsiteX1" fmla="*/ 0 w 306700"/>
                <a:gd name="connsiteY1" fmla="*/ 216024 h 216024"/>
                <a:gd name="connsiteX2" fmla="*/ 0 w 306700"/>
                <a:gd name="connsiteY2" fmla="*/ 0 h 216024"/>
                <a:gd name="connsiteX3" fmla="*/ 306700 w 306700"/>
                <a:gd name="connsiteY3" fmla="*/ 3810 h 216024"/>
                <a:gd name="connsiteX0" fmla="*/ 254206 w 259640"/>
                <a:gd name="connsiteY0" fmla="*/ 212214 h 216024"/>
                <a:gd name="connsiteX1" fmla="*/ 0 w 259640"/>
                <a:gd name="connsiteY1" fmla="*/ 216024 h 216024"/>
                <a:gd name="connsiteX2" fmla="*/ 0 w 259640"/>
                <a:gd name="connsiteY2" fmla="*/ 0 h 216024"/>
                <a:gd name="connsiteX3" fmla="*/ 259640 w 259640"/>
                <a:gd name="connsiteY3" fmla="*/ 0 h 216024"/>
                <a:gd name="connsiteX0" fmla="*/ 254206 w 267754"/>
                <a:gd name="connsiteY0" fmla="*/ 212214 h 216024"/>
                <a:gd name="connsiteX1" fmla="*/ 0 w 267754"/>
                <a:gd name="connsiteY1" fmla="*/ 216024 h 216024"/>
                <a:gd name="connsiteX2" fmla="*/ 0 w 267754"/>
                <a:gd name="connsiteY2" fmla="*/ 0 h 216024"/>
                <a:gd name="connsiteX3" fmla="*/ 267754 w 267754"/>
                <a:gd name="connsiteY3" fmla="*/ 0 h 216024"/>
                <a:gd name="connsiteX0" fmla="*/ 265566 w 267754"/>
                <a:gd name="connsiteY0" fmla="*/ 212214 h 216024"/>
                <a:gd name="connsiteX1" fmla="*/ 0 w 267754"/>
                <a:gd name="connsiteY1" fmla="*/ 216024 h 216024"/>
                <a:gd name="connsiteX2" fmla="*/ 0 w 267754"/>
                <a:gd name="connsiteY2" fmla="*/ 0 h 216024"/>
                <a:gd name="connsiteX3" fmla="*/ 267754 w 267754"/>
                <a:gd name="connsiteY3" fmla="*/ 0 h 21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754" h="216024">
                  <a:moveTo>
                    <a:pt x="265566" y="212214"/>
                  </a:moveTo>
                  <a:lnTo>
                    <a:pt x="0" y="216024"/>
                  </a:lnTo>
                  <a:lnTo>
                    <a:pt x="0" y="0"/>
                  </a:lnTo>
                  <a:lnTo>
                    <a:pt x="267754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Connettore 2 17"/>
          <p:cNvCxnSpPr/>
          <p:nvPr/>
        </p:nvCxnSpPr>
        <p:spPr>
          <a:xfrm>
            <a:off x="2255911" y="4649062"/>
            <a:ext cx="43295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H="1">
            <a:off x="2255911" y="4649062"/>
            <a:ext cx="43295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2255911" y="4649062"/>
            <a:ext cx="43295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H="1">
            <a:off x="2255911" y="4649062"/>
            <a:ext cx="43295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2255911" y="4649062"/>
            <a:ext cx="43295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H="1">
            <a:off x="2255911" y="4649062"/>
            <a:ext cx="43295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2255911" y="4649062"/>
            <a:ext cx="43295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H="1">
            <a:off x="2255911" y="4649062"/>
            <a:ext cx="43295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e 27"/>
          <p:cNvSpPr/>
          <p:nvPr/>
        </p:nvSpPr>
        <p:spPr>
          <a:xfrm>
            <a:off x="1608891" y="4592881"/>
            <a:ext cx="144016" cy="14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334" name="Picture 6" descr="Risultati immagini per x band lin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3" y="1494303"/>
            <a:ext cx="1874407" cy="140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magin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3" b="24025"/>
          <a:stretch/>
        </p:blipFill>
        <p:spPr>
          <a:xfrm>
            <a:off x="5068594" y="711216"/>
            <a:ext cx="4035734" cy="2237901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516" y="1511025"/>
            <a:ext cx="2113994" cy="1405806"/>
          </a:xfrm>
          <a:prstGeom prst="rect">
            <a:avLst/>
          </a:prstGeom>
        </p:spPr>
      </p:pic>
      <p:sp>
        <p:nvSpPr>
          <p:cNvPr id="30" name="Rettangolo 29"/>
          <p:cNvSpPr/>
          <p:nvPr/>
        </p:nvSpPr>
        <p:spPr>
          <a:xfrm>
            <a:off x="1" y="540196"/>
            <a:ext cx="49320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/>
              <a:t>Un </a:t>
            </a:r>
            <a:r>
              <a:rPr lang="it-IT" sz="1400" dirty="0" smtClean="0"/>
              <a:t>acceleratore lineare (</a:t>
            </a:r>
            <a:r>
              <a:rPr lang="it-IT" sz="1400" b="1" dirty="0" smtClean="0"/>
              <a:t>LINAC</a:t>
            </a:r>
            <a:r>
              <a:rPr lang="it-IT" sz="1400" dirty="0" smtClean="0"/>
              <a:t>) si </a:t>
            </a:r>
            <a:r>
              <a:rPr lang="it-IT" sz="1400" dirty="0"/>
              <a:t>presenta tipicamente come una </a:t>
            </a:r>
            <a:r>
              <a:rPr lang="it-IT" sz="1400" b="1" dirty="0"/>
              <a:t>sequenza alternata di sezioni acceleranti, quadrupoli, elementi di diagnostica</a:t>
            </a:r>
            <a:r>
              <a:rPr lang="it-IT" sz="1400" dirty="0"/>
              <a:t> che consentono di misurare la posizione delle particelle all’interno della camera da vuoto.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-1" y="3652546"/>
            <a:ext cx="899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Con </a:t>
            </a:r>
            <a:r>
              <a:rPr lang="en-US" sz="1400" b="1" dirty="0" err="1" smtClean="0"/>
              <a:t>l’utilizzo</a:t>
            </a:r>
            <a:r>
              <a:rPr lang="en-US" sz="1400" b="1" dirty="0" smtClean="0"/>
              <a:t> di </a:t>
            </a:r>
            <a:r>
              <a:rPr lang="en-US" sz="1400" b="1" dirty="0" err="1" smtClean="0"/>
              <a:t>dipoli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il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fascio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può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anche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essere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fatto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circolare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all’interno</a:t>
            </a:r>
            <a:r>
              <a:rPr lang="en-US" sz="1400" b="1" dirty="0" smtClean="0"/>
              <a:t> di un </a:t>
            </a:r>
            <a:r>
              <a:rPr lang="en-US" sz="1400" b="1" dirty="0" err="1" smtClean="0"/>
              <a:t>anello</a:t>
            </a:r>
            <a:r>
              <a:rPr lang="en-US" sz="1400" b="1" dirty="0" smtClean="0"/>
              <a:t> </a:t>
            </a:r>
            <a:r>
              <a:rPr lang="en-US" sz="1400" dirty="0" smtClean="0"/>
              <a:t>in cui </a:t>
            </a:r>
            <a:r>
              <a:rPr lang="en-US" sz="1400" dirty="0" err="1" smtClean="0"/>
              <a:t>si</a:t>
            </a:r>
            <a:r>
              <a:rPr lang="en-US" sz="1400" dirty="0" smtClean="0"/>
              <a:t> ha </a:t>
            </a:r>
            <a:r>
              <a:rPr lang="en-US" sz="1400" dirty="0" err="1" smtClean="0"/>
              <a:t>un’unica</a:t>
            </a:r>
            <a:r>
              <a:rPr lang="en-US" sz="1400" dirty="0" smtClean="0"/>
              <a:t> </a:t>
            </a:r>
            <a:r>
              <a:rPr lang="en-US" sz="1400" dirty="0" err="1" smtClean="0"/>
              <a:t>cavità</a:t>
            </a:r>
            <a:r>
              <a:rPr lang="en-US" sz="1400" dirty="0" smtClean="0"/>
              <a:t> </a:t>
            </a:r>
            <a:r>
              <a:rPr lang="en-US" sz="1400" dirty="0" err="1" smtClean="0"/>
              <a:t>acceleratrice</a:t>
            </a:r>
            <a:r>
              <a:rPr lang="en-US" sz="1400" dirty="0" smtClean="0"/>
              <a:t>. Ad </a:t>
            </a:r>
            <a:r>
              <a:rPr lang="en-US" sz="1400" dirty="0" err="1" smtClean="0"/>
              <a:t>ogni</a:t>
            </a:r>
            <a:r>
              <a:rPr lang="en-US" sz="1400" dirty="0" smtClean="0"/>
              <a:t> </a:t>
            </a:r>
            <a:r>
              <a:rPr lang="en-US" sz="1400" dirty="0" err="1" smtClean="0"/>
              <a:t>passaggio</a:t>
            </a:r>
            <a:r>
              <a:rPr lang="en-US" sz="1400" dirty="0" smtClean="0"/>
              <a:t> </a:t>
            </a:r>
            <a:r>
              <a:rPr lang="en-US" sz="1400" dirty="0" err="1" smtClean="0"/>
              <a:t>il</a:t>
            </a:r>
            <a:r>
              <a:rPr lang="en-US" sz="1400" dirty="0" smtClean="0"/>
              <a:t> </a:t>
            </a:r>
            <a:r>
              <a:rPr lang="en-US" sz="1400" dirty="0" err="1" smtClean="0"/>
              <a:t>fascio</a:t>
            </a:r>
            <a:r>
              <a:rPr lang="en-US" sz="1400" dirty="0" smtClean="0"/>
              <a:t> di </a:t>
            </a:r>
            <a:r>
              <a:rPr lang="en-US" sz="1400" dirty="0" err="1" smtClean="0"/>
              <a:t>particelle</a:t>
            </a:r>
            <a:r>
              <a:rPr lang="en-US" sz="1400" dirty="0" smtClean="0"/>
              <a:t> </a:t>
            </a:r>
            <a:r>
              <a:rPr lang="en-US" sz="1400" dirty="0" err="1" smtClean="0"/>
              <a:t>acquista</a:t>
            </a:r>
            <a:r>
              <a:rPr lang="en-US" sz="1400" dirty="0" smtClean="0"/>
              <a:t> </a:t>
            </a:r>
            <a:r>
              <a:rPr lang="en-US" sz="1400" dirty="0" err="1" smtClean="0"/>
              <a:t>energia</a:t>
            </a:r>
            <a:r>
              <a:rPr lang="en-US" sz="1400" dirty="0" smtClean="0"/>
              <a:t>. </a:t>
            </a:r>
            <a:r>
              <a:rPr lang="en-US" sz="1400" dirty="0" err="1" smtClean="0"/>
              <a:t>Queste</a:t>
            </a:r>
            <a:r>
              <a:rPr lang="en-US" sz="1400" dirty="0" smtClean="0"/>
              <a:t> </a:t>
            </a:r>
            <a:r>
              <a:rPr lang="en-US" sz="1400" dirty="0" err="1" smtClean="0"/>
              <a:t>macchine</a:t>
            </a:r>
            <a:r>
              <a:rPr lang="en-US" sz="1400" dirty="0" smtClean="0"/>
              <a:t> </a:t>
            </a:r>
            <a:r>
              <a:rPr lang="en-US" sz="1400" dirty="0" err="1" smtClean="0"/>
              <a:t>sono</a:t>
            </a:r>
            <a:r>
              <a:rPr lang="en-US" sz="1400" dirty="0" smtClean="0"/>
              <a:t> </a:t>
            </a:r>
            <a:r>
              <a:rPr lang="en-US" sz="1400" dirty="0" err="1" smtClean="0"/>
              <a:t>dette</a:t>
            </a:r>
            <a:r>
              <a:rPr lang="en-US" sz="1400" dirty="0" smtClean="0"/>
              <a:t> </a:t>
            </a:r>
            <a:r>
              <a:rPr lang="en-US" sz="1400" b="1" dirty="0" err="1" smtClean="0"/>
              <a:t>sincrotroni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pic>
        <p:nvPicPr>
          <p:cNvPr id="32" name="Picture 8" descr="C:\Users\David\Desktop\MASTER LEZIONI\CAS_2016\images4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283" y="1855936"/>
            <a:ext cx="2293045" cy="116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asellaDiTesto 34"/>
          <p:cNvSpPr txBox="1"/>
          <p:nvPr/>
        </p:nvSpPr>
        <p:spPr>
          <a:xfrm>
            <a:off x="719106" y="2916472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cxnSp>
        <p:nvCxnSpPr>
          <p:cNvPr id="36" name="Connettore 2 35"/>
          <p:cNvCxnSpPr/>
          <p:nvPr/>
        </p:nvCxnSpPr>
        <p:spPr>
          <a:xfrm>
            <a:off x="1088118" y="3126843"/>
            <a:ext cx="2522459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3610577" y="2910819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85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4.81481E-6 C 0.03577 -0.00163 0.16962 -0.0051 0.229 0.00046 C 0.28872 0.00601 0.33403 -0.01505 0.35955 0.03333 C 0.39723 0.09328 0.37657 0.21875 0.35903 0.23032 C 0.3375 0.2699 0.27066 0.26273 0.22917 0.26319 C 0.18768 0.26365 0.12657 0.2699 0.10955 0.2331 C 0.09861 0.22152 0.08316 0.15439 0.09028 0.1155 C 0.08907 0.08379 0.09219 0.0625 0.10243 0.04328 C 0.11268 0.02407 0.13577 0.00393 0.15209 0.00046 " pathEditMode="relative" rAng="0" ptsTypes="faffafaaf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85 -0.00393 C 0.1658 -0.00393 0.22951 -0.0331 0.22847 0.13287 C 0.22951 0.2801 0.16458 0.25787 0.08663 0.25787 C 0.00851 0.25787 -0.05833 0.2831 -0.06059 0.13102 C -0.06163 -0.01412 0.00972 -0.00393 0.08785 -0.00393 Z " pathEditMode="relative" rAng="0" ptsTypes="fffff">
                                      <p:cBhvr>
                                        <p:cTn id="1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  <p:bldP spid="11" grpId="0" animBg="1"/>
      <p:bldP spid="11" grpId="1" animBg="1"/>
      <p:bldP spid="11" grpId="2" animBg="1"/>
      <p:bldP spid="28" grpId="0" animBg="1"/>
      <p:bldP spid="28" grpId="1" animBg="1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-10606"/>
            <a:ext cx="8229600" cy="584775"/>
          </a:xfrm>
          <a:noFill/>
        </p:spPr>
        <p:txBody>
          <a:bodyPr>
            <a:spAutoFit/>
          </a:bodyPr>
          <a:lstStyle/>
          <a:p>
            <a:r>
              <a:rPr lang="it-IT" sz="3200" b="1" cap="all" dirty="0" smtClean="0">
                <a:solidFill>
                  <a:schemeClr val="tx1"/>
                </a:solidFill>
                <a:latin typeface="+mn-lt"/>
              </a:rPr>
              <a:t>Acceleratori circolari: il Sincrotrone</a:t>
            </a:r>
            <a:endParaRPr lang="it-IT" sz="3200" b="1" cap="all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711" y="4289391"/>
            <a:ext cx="4120793" cy="252398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8630" y="566678"/>
            <a:ext cx="91353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/>
              <a:t>Il </a:t>
            </a:r>
            <a:r>
              <a:rPr lang="it-IT" sz="1600" b="1" i="1" dirty="0"/>
              <a:t>sincrotrone è un </a:t>
            </a:r>
            <a:r>
              <a:rPr lang="it-IT" sz="1600" b="1" i="1" dirty="0" smtClean="0"/>
              <a:t>acceleratore </a:t>
            </a:r>
            <a:r>
              <a:rPr lang="it-IT" sz="1600" b="1" i="1" dirty="0"/>
              <a:t>di particelle </a:t>
            </a:r>
            <a:r>
              <a:rPr lang="it-IT" sz="1600" b="1" i="1" dirty="0" smtClean="0"/>
              <a:t>circolare</a:t>
            </a:r>
            <a:r>
              <a:rPr lang="it-IT" sz="1600" dirty="0" smtClean="0"/>
              <a:t>.</a:t>
            </a:r>
          </a:p>
          <a:p>
            <a:pPr algn="just"/>
            <a:r>
              <a:rPr lang="it-IT" sz="1600" dirty="0" smtClean="0"/>
              <a:t>A </a:t>
            </a:r>
            <a:r>
              <a:rPr lang="it-IT" sz="1600" dirty="0"/>
              <a:t>differenza del LINAC, nel </a:t>
            </a:r>
            <a:r>
              <a:rPr lang="it-IT" sz="1600" dirty="0" smtClean="0"/>
              <a:t>sincrotrone, </a:t>
            </a:r>
            <a:r>
              <a:rPr lang="it-IT" sz="1600" b="1" i="1" dirty="0"/>
              <a:t>le particelle descrivono orbite chiuse </a:t>
            </a:r>
            <a:r>
              <a:rPr lang="it-IT" sz="1600" dirty="0"/>
              <a:t>grazie all’utilizzo di magneti curvati (</a:t>
            </a:r>
            <a:r>
              <a:rPr lang="it-IT" sz="1600" b="1" i="1" dirty="0"/>
              <a:t>dipoli</a:t>
            </a:r>
            <a:r>
              <a:rPr lang="it-IT" sz="1600" dirty="0"/>
              <a:t>) che deflettono le particelle</a:t>
            </a:r>
            <a:r>
              <a:rPr lang="it-IT" sz="1600" dirty="0" smtClean="0"/>
              <a:t>. Il </a:t>
            </a:r>
            <a:r>
              <a:rPr lang="it-IT" sz="1600" b="1" i="1" dirty="0"/>
              <a:t>campo elettrico </a:t>
            </a:r>
            <a:r>
              <a:rPr lang="it-IT" sz="1600" b="1" i="1" dirty="0" smtClean="0"/>
              <a:t>è sincronizzato </a:t>
            </a:r>
            <a:r>
              <a:rPr lang="it-IT" sz="1600" b="1" i="1" dirty="0"/>
              <a:t>con il fascio </a:t>
            </a:r>
            <a:r>
              <a:rPr lang="it-IT" sz="1600" dirty="0"/>
              <a:t>delle particelle </a:t>
            </a:r>
            <a:r>
              <a:rPr lang="it-IT" sz="1600" dirty="0" smtClean="0"/>
              <a:t>in modo che ad ogni </a:t>
            </a:r>
            <a:r>
              <a:rPr lang="it-IT" sz="1600" dirty="0"/>
              <a:t>passaggio successivo </a:t>
            </a:r>
            <a:r>
              <a:rPr lang="it-IT" sz="1600" dirty="0" smtClean="0"/>
              <a:t>in cavità queste aumentano </a:t>
            </a:r>
            <a:r>
              <a:rPr lang="it-IT" sz="1600" dirty="0"/>
              <a:t>la loro </a:t>
            </a:r>
            <a:r>
              <a:rPr lang="it-IT" sz="1600" dirty="0" smtClean="0"/>
              <a:t>energia.</a:t>
            </a:r>
            <a:endParaRPr lang="it-IT" sz="1600" dirty="0"/>
          </a:p>
          <a:p>
            <a:pPr algn="just"/>
            <a:r>
              <a:rPr lang="it-IT" sz="1600" b="1" i="1" dirty="0"/>
              <a:t>B aumenta in modo da tenere il raggio dell’orbita </a:t>
            </a:r>
            <a:r>
              <a:rPr lang="it-IT" sz="1600" b="1" i="1" dirty="0" smtClean="0"/>
              <a:t>costante </a:t>
            </a:r>
            <a:r>
              <a:rPr lang="it-IT" sz="1600" dirty="0" smtClean="0"/>
              <a:t>(</a:t>
            </a:r>
            <a:r>
              <a:rPr lang="en-US" altLang="ja-JP" sz="1600" dirty="0"/>
              <a:t>Il</a:t>
            </a:r>
            <a:r>
              <a:rPr lang="en-US" altLang="ja-JP" sz="1600" b="1" dirty="0"/>
              <a:t> </a:t>
            </a:r>
            <a:r>
              <a:rPr lang="en-US" altLang="ja-JP" sz="1600" dirty="0" err="1"/>
              <a:t>valore</a:t>
            </a:r>
            <a:r>
              <a:rPr lang="en-US" altLang="ja-JP" sz="1600" dirty="0"/>
              <a:t> di</a:t>
            </a:r>
            <a:r>
              <a:rPr lang="en-US" altLang="ja-JP" sz="1600" b="1" dirty="0"/>
              <a:t> B </a:t>
            </a:r>
            <a:r>
              <a:rPr lang="en-US" altLang="ja-JP" sz="1600" dirty="0"/>
              <a:t>non è </a:t>
            </a:r>
            <a:r>
              <a:rPr lang="en-US" altLang="ja-JP" sz="1600" dirty="0" err="1"/>
              <a:t>illimitato</a:t>
            </a:r>
            <a:r>
              <a:rPr lang="en-US" altLang="ja-JP" sz="1600" dirty="0"/>
              <a:t> </a:t>
            </a:r>
            <a:r>
              <a:rPr lang="en-US" altLang="ja-JP" sz="1600" dirty="0" err="1"/>
              <a:t>quindi</a:t>
            </a:r>
            <a:r>
              <a:rPr lang="en-US" altLang="ja-JP" sz="1600" dirty="0"/>
              <a:t> per </a:t>
            </a:r>
            <a:r>
              <a:rPr lang="en-US" altLang="ja-JP" sz="1600" dirty="0" err="1"/>
              <a:t>raggiungere</a:t>
            </a:r>
            <a:r>
              <a:rPr lang="en-US" altLang="ja-JP" sz="1600" dirty="0"/>
              <a:t> </a:t>
            </a:r>
            <a:r>
              <a:rPr lang="en-US" altLang="ja-JP" sz="1600" dirty="0" err="1"/>
              <a:t>alte</a:t>
            </a:r>
            <a:r>
              <a:rPr lang="en-US" altLang="ja-JP" sz="1600" dirty="0"/>
              <a:t> </a:t>
            </a:r>
            <a:r>
              <a:rPr lang="en-US" altLang="ja-JP" sz="1600" dirty="0" err="1"/>
              <a:t>energie</a:t>
            </a:r>
            <a:r>
              <a:rPr lang="en-US" altLang="ja-JP" sz="1600" dirty="0"/>
              <a:t> è </a:t>
            </a:r>
            <a:r>
              <a:rPr lang="en-US" altLang="ja-JP" sz="1600" dirty="0" err="1"/>
              <a:t>necessario</a:t>
            </a:r>
            <a:r>
              <a:rPr lang="en-US" altLang="ja-JP" sz="1600" dirty="0"/>
              <a:t> </a:t>
            </a:r>
            <a:r>
              <a:rPr lang="en-US" altLang="ja-JP" sz="1600" dirty="0" err="1"/>
              <a:t>costruire</a:t>
            </a:r>
            <a:r>
              <a:rPr lang="en-US" altLang="ja-JP" sz="1600" dirty="0"/>
              <a:t> </a:t>
            </a:r>
            <a:r>
              <a:rPr lang="en-US" altLang="ja-JP" sz="1600" dirty="0" err="1"/>
              <a:t>acceleratori</a:t>
            </a:r>
            <a:r>
              <a:rPr lang="en-US" altLang="ja-JP" sz="1600" dirty="0"/>
              <a:t> con un </a:t>
            </a:r>
            <a:r>
              <a:rPr lang="en-US" altLang="ja-JP" sz="1600" dirty="0" err="1"/>
              <a:t>raggio</a:t>
            </a:r>
            <a:r>
              <a:rPr lang="en-US" altLang="ja-JP" sz="1600" dirty="0"/>
              <a:t> molto </a:t>
            </a:r>
            <a:r>
              <a:rPr lang="en-US" altLang="ja-JP" sz="1600" dirty="0" err="1" smtClean="0"/>
              <a:t>grande</a:t>
            </a:r>
            <a:r>
              <a:rPr lang="it-IT" sz="1600" dirty="0" smtClean="0"/>
              <a:t>). </a:t>
            </a:r>
          </a:p>
        </p:txBody>
      </p:sp>
      <p:sp>
        <p:nvSpPr>
          <p:cNvPr id="6" name="Rettangolo 5"/>
          <p:cNvSpPr/>
          <p:nvPr/>
        </p:nvSpPr>
        <p:spPr>
          <a:xfrm>
            <a:off x="4716016" y="2132856"/>
            <a:ext cx="4176464" cy="1988237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it-IT" sz="1400" b="1" dirty="0"/>
              <a:t>DIPOLI – </a:t>
            </a:r>
            <a:r>
              <a:rPr lang="it-IT" sz="1400" dirty="0"/>
              <a:t>determinano la traiettoria di riferimento</a:t>
            </a:r>
          </a:p>
          <a:p>
            <a:pPr algn="just">
              <a:lnSpc>
                <a:spcPct val="110000"/>
              </a:lnSpc>
            </a:pPr>
            <a:r>
              <a:rPr lang="it-IT" sz="1400" b="1" dirty="0"/>
              <a:t>QUADRUPOLI – </a:t>
            </a:r>
            <a:r>
              <a:rPr lang="it-IT" sz="1400" dirty="0"/>
              <a:t>mantengono le oscillazioni di tutte le    particelle intorno alla traiettoria di riferimento</a:t>
            </a:r>
          </a:p>
          <a:p>
            <a:pPr algn="just">
              <a:lnSpc>
                <a:spcPct val="110000"/>
              </a:lnSpc>
            </a:pPr>
            <a:r>
              <a:rPr lang="it-IT" sz="1400" b="1" dirty="0"/>
              <a:t>SESTUPOLI – </a:t>
            </a:r>
            <a:r>
              <a:rPr lang="it-IT" sz="1400" dirty="0"/>
              <a:t>correggono l’effetto cromatico dei quadrupoli</a:t>
            </a:r>
          </a:p>
          <a:p>
            <a:pPr algn="just">
              <a:lnSpc>
                <a:spcPct val="110000"/>
              </a:lnSpc>
            </a:pPr>
            <a:r>
              <a:rPr lang="it-IT" sz="1400" b="1" dirty="0"/>
              <a:t>CAVITA’ RF- </a:t>
            </a:r>
            <a:r>
              <a:rPr lang="it-IT" sz="1400" dirty="0"/>
              <a:t>accelera il fascio</a:t>
            </a:r>
          </a:p>
          <a:p>
            <a:pPr algn="just">
              <a:lnSpc>
                <a:spcPct val="110000"/>
              </a:lnSpc>
            </a:pPr>
            <a:r>
              <a:rPr lang="it-IT" sz="1400" b="1" dirty="0"/>
              <a:t>CAMERA DA VUOTO</a:t>
            </a:r>
          </a:p>
          <a:p>
            <a:pPr algn="just">
              <a:lnSpc>
                <a:spcPct val="110000"/>
              </a:lnSpc>
            </a:pPr>
            <a:r>
              <a:rPr lang="it-IT" sz="1400" b="1" dirty="0"/>
              <a:t>DIAGNOSTICA</a:t>
            </a:r>
          </a:p>
        </p:txBody>
      </p:sp>
      <p:pic>
        <p:nvPicPr>
          <p:cNvPr id="104" name="Picture 33" descr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457233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88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5" name="Text Box 3"/>
          <p:cNvSpPr txBox="1">
            <a:spLocks noChangeArrowheads="1"/>
          </p:cNvSpPr>
          <p:nvPr/>
        </p:nvSpPr>
        <p:spPr bwMode="auto">
          <a:xfrm>
            <a:off x="25083" y="783689"/>
            <a:ext cx="5575933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it-IT" dirty="0" smtClean="0"/>
              <a:t>Il </a:t>
            </a:r>
            <a:r>
              <a:rPr lang="it-IT" b="1" i="1" dirty="0"/>
              <a:t>campo elettrico</a:t>
            </a:r>
            <a:r>
              <a:rPr lang="it-IT" dirty="0"/>
              <a:t> </a:t>
            </a:r>
            <a:r>
              <a:rPr lang="it-IT" dirty="0" smtClean="0"/>
              <a:t>in cavità accelera le particelle e </a:t>
            </a:r>
            <a:r>
              <a:rPr lang="it-IT" b="1" i="1" dirty="0" smtClean="0"/>
              <a:t>non </a:t>
            </a:r>
            <a:r>
              <a:rPr lang="it-IT" b="1" i="1" dirty="0"/>
              <a:t>può essere elettrostatico</a:t>
            </a:r>
            <a:r>
              <a:rPr lang="it-IT" dirty="0"/>
              <a:t> ma deve avere  necessariamente </a:t>
            </a:r>
            <a:r>
              <a:rPr lang="it-IT" b="1" i="1" dirty="0"/>
              <a:t>carattere oscillatorio</a:t>
            </a:r>
            <a:r>
              <a:rPr lang="it-IT" dirty="0"/>
              <a:t> nel tempo altrimenti in un giro completo una particella guadagnerebbe energia nella cavità e la perderebbe nella rimanente parte </a:t>
            </a:r>
            <a:r>
              <a:rPr lang="it-IT" dirty="0" smtClean="0"/>
              <a:t>dell’acceleratore-principio </a:t>
            </a:r>
            <a:r>
              <a:rPr lang="it-IT" dirty="0"/>
              <a:t>di </a:t>
            </a:r>
            <a:r>
              <a:rPr lang="it-IT" dirty="0" smtClean="0"/>
              <a:t>(conservatività </a:t>
            </a:r>
            <a:r>
              <a:rPr lang="it-IT" dirty="0"/>
              <a:t>del campo elettrostatico</a:t>
            </a:r>
            <a:r>
              <a:rPr lang="it-IT" dirty="0" smtClean="0"/>
              <a:t>).</a:t>
            </a:r>
          </a:p>
          <a:p>
            <a:pPr algn="just"/>
            <a:endParaRPr lang="it-IT" sz="1600" dirty="0"/>
          </a:p>
        </p:txBody>
      </p:sp>
      <p:sp>
        <p:nvSpPr>
          <p:cNvPr id="407559" name="AutoShape 7"/>
          <p:cNvSpPr>
            <a:spLocks noChangeArrowheads="1"/>
          </p:cNvSpPr>
          <p:nvPr/>
        </p:nvSpPr>
        <p:spPr bwMode="auto">
          <a:xfrm rot="-67463079">
            <a:off x="5959475" y="1677988"/>
            <a:ext cx="1092200" cy="1270000"/>
          </a:xfrm>
          <a:custGeom>
            <a:avLst/>
            <a:gdLst>
              <a:gd name="G0" fmla="+- 6574 0 0"/>
              <a:gd name="G1" fmla="+- -9118971 0 0"/>
              <a:gd name="G2" fmla="+- 0 0 -9118971"/>
              <a:gd name="T0" fmla="*/ 0 256 1"/>
              <a:gd name="T1" fmla="*/ 180 256 1"/>
              <a:gd name="G3" fmla="+- -9118971 T0 T1"/>
              <a:gd name="T2" fmla="*/ 0 256 1"/>
              <a:gd name="T3" fmla="*/ 90 256 1"/>
              <a:gd name="G4" fmla="+- -9118971 T2 T3"/>
              <a:gd name="G5" fmla="*/ G4 2 1"/>
              <a:gd name="T4" fmla="*/ 90 256 1"/>
              <a:gd name="T5" fmla="*/ 0 256 1"/>
              <a:gd name="G6" fmla="+- -9118971 T4 T5"/>
              <a:gd name="G7" fmla="*/ G6 2 1"/>
              <a:gd name="G8" fmla="abs -911897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574"/>
              <a:gd name="G18" fmla="*/ 6574 1 2"/>
              <a:gd name="G19" fmla="+- G18 5400 0"/>
              <a:gd name="G20" fmla="cos G19 -9118971"/>
              <a:gd name="G21" fmla="sin G19 -9118971"/>
              <a:gd name="G22" fmla="+- G20 10800 0"/>
              <a:gd name="G23" fmla="+- G21 10800 0"/>
              <a:gd name="G24" fmla="+- 10800 0 G20"/>
              <a:gd name="G25" fmla="+- 6574 10800 0"/>
              <a:gd name="G26" fmla="?: G9 G17 G25"/>
              <a:gd name="G27" fmla="?: G9 0 21600"/>
              <a:gd name="G28" fmla="cos 10800 -9118971"/>
              <a:gd name="G29" fmla="sin 10800 -9118971"/>
              <a:gd name="G30" fmla="sin 6574 -9118971"/>
              <a:gd name="G31" fmla="+- G28 10800 0"/>
              <a:gd name="G32" fmla="+- G29 10800 0"/>
              <a:gd name="G33" fmla="+- G30 10800 0"/>
              <a:gd name="G34" fmla="?: G4 0 G31"/>
              <a:gd name="G35" fmla="?: -9118971 G34 0"/>
              <a:gd name="G36" fmla="?: G6 G35 G31"/>
              <a:gd name="G37" fmla="+- 21600 0 G36"/>
              <a:gd name="G38" fmla="?: G4 0 G33"/>
              <a:gd name="G39" fmla="?: -911897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229 w 21600"/>
              <a:gd name="T15" fmla="*/ 5117 h 21600"/>
              <a:gd name="T16" fmla="*/ 10800 w 21600"/>
              <a:gd name="T17" fmla="*/ 4226 h 21600"/>
              <a:gd name="T18" fmla="*/ 17371 w 21600"/>
              <a:gd name="T19" fmla="*/ 511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827" y="6499"/>
                </a:moveTo>
                <a:cubicBezTo>
                  <a:pt x="7076" y="5055"/>
                  <a:pt x="8891" y="4225"/>
                  <a:pt x="10800" y="4226"/>
                </a:cubicBezTo>
                <a:cubicBezTo>
                  <a:pt x="12708" y="4226"/>
                  <a:pt x="14523" y="5055"/>
                  <a:pt x="15772" y="6499"/>
                </a:cubicBezTo>
                <a:lnTo>
                  <a:pt x="18968" y="3735"/>
                </a:lnTo>
                <a:cubicBezTo>
                  <a:pt x="16917" y="1363"/>
                  <a:pt x="13936" y="-1"/>
                  <a:pt x="10799" y="0"/>
                </a:cubicBezTo>
                <a:cubicBezTo>
                  <a:pt x="7663" y="0"/>
                  <a:pt x="4682" y="1363"/>
                  <a:pt x="2631" y="3735"/>
                </a:cubicBezTo>
                <a:close/>
              </a:path>
            </a:pathLst>
          </a:cu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560" name="Rectangle 8"/>
          <p:cNvSpPr>
            <a:spLocks noChangeArrowheads="1"/>
          </p:cNvSpPr>
          <p:nvPr/>
        </p:nvSpPr>
        <p:spPr bwMode="auto">
          <a:xfrm>
            <a:off x="6510338" y="1779588"/>
            <a:ext cx="647700" cy="1428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7561" name="Group 9"/>
          <p:cNvGrpSpPr>
            <a:grpSpLocks/>
          </p:cNvGrpSpPr>
          <p:nvPr/>
        </p:nvGrpSpPr>
        <p:grpSpPr bwMode="auto">
          <a:xfrm>
            <a:off x="7158038" y="1419225"/>
            <a:ext cx="436562" cy="863600"/>
            <a:chOff x="3696" y="482"/>
            <a:chExt cx="275" cy="544"/>
          </a:xfrm>
        </p:grpSpPr>
        <p:grpSp>
          <p:nvGrpSpPr>
            <p:cNvPr id="407562" name="Group 10"/>
            <p:cNvGrpSpPr>
              <a:grpSpLocks/>
            </p:cNvGrpSpPr>
            <p:nvPr/>
          </p:nvGrpSpPr>
          <p:grpSpPr bwMode="auto">
            <a:xfrm>
              <a:off x="3696" y="844"/>
              <a:ext cx="275" cy="182"/>
              <a:chOff x="3742" y="799"/>
              <a:chExt cx="275" cy="182"/>
            </a:xfrm>
          </p:grpSpPr>
          <p:sp>
            <p:nvSpPr>
              <p:cNvPr id="407563" name="Arc 11"/>
              <p:cNvSpPr>
                <a:spLocks/>
              </p:cNvSpPr>
              <p:nvPr/>
            </p:nvSpPr>
            <p:spPr bwMode="auto">
              <a:xfrm flipH="1" flipV="1">
                <a:off x="3787" y="890"/>
                <a:ext cx="94" cy="91"/>
              </a:xfrm>
              <a:custGeom>
                <a:avLst/>
                <a:gdLst>
                  <a:gd name="G0" fmla="+- 951 0 0"/>
                  <a:gd name="G1" fmla="+- 21600 0 0"/>
                  <a:gd name="G2" fmla="+- 21600 0 0"/>
                  <a:gd name="T0" fmla="*/ 0 w 22551"/>
                  <a:gd name="T1" fmla="*/ 21 h 21600"/>
                  <a:gd name="T2" fmla="*/ 22551 w 22551"/>
                  <a:gd name="T3" fmla="*/ 21600 h 21600"/>
                  <a:gd name="T4" fmla="*/ 951 w 2255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551" h="21600" fill="none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</a:path>
                  <a:path w="22551" h="21600" stroke="0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  <a:lnTo>
                      <a:pt x="951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7564" name="Line 12"/>
              <p:cNvSpPr>
                <a:spLocks noChangeShapeType="1"/>
              </p:cNvSpPr>
              <p:nvPr/>
            </p:nvSpPr>
            <p:spPr bwMode="auto">
              <a:xfrm flipV="1">
                <a:off x="3787" y="799"/>
                <a:ext cx="0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565" name="Line 13"/>
              <p:cNvSpPr>
                <a:spLocks noChangeShapeType="1"/>
              </p:cNvSpPr>
              <p:nvPr/>
            </p:nvSpPr>
            <p:spPr bwMode="auto">
              <a:xfrm flipH="1">
                <a:off x="3742" y="799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07566" name="Group 14"/>
              <p:cNvGrpSpPr>
                <a:grpSpLocks/>
              </p:cNvGrpSpPr>
              <p:nvPr/>
            </p:nvGrpSpPr>
            <p:grpSpPr bwMode="auto">
              <a:xfrm flipH="1">
                <a:off x="3878" y="799"/>
                <a:ext cx="139" cy="182"/>
                <a:chOff x="3878" y="935"/>
                <a:chExt cx="139" cy="182"/>
              </a:xfrm>
            </p:grpSpPr>
            <p:sp>
              <p:nvSpPr>
                <p:cNvPr id="407567" name="Arc 15"/>
                <p:cNvSpPr>
                  <a:spLocks/>
                </p:cNvSpPr>
                <p:nvPr/>
              </p:nvSpPr>
              <p:spPr bwMode="auto">
                <a:xfrm flipH="1" flipV="1">
                  <a:off x="3923" y="1026"/>
                  <a:ext cx="94" cy="91"/>
                </a:xfrm>
                <a:custGeom>
                  <a:avLst/>
                  <a:gdLst>
                    <a:gd name="G0" fmla="+- 951 0 0"/>
                    <a:gd name="G1" fmla="+- 21600 0 0"/>
                    <a:gd name="G2" fmla="+- 21600 0 0"/>
                    <a:gd name="T0" fmla="*/ 0 w 22551"/>
                    <a:gd name="T1" fmla="*/ 21 h 21600"/>
                    <a:gd name="T2" fmla="*/ 22551 w 22551"/>
                    <a:gd name="T3" fmla="*/ 21600 h 21600"/>
                    <a:gd name="T4" fmla="*/ 951 w 2255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551" h="21600" fill="none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</a:path>
                    <a:path w="22551" h="21600" stroke="0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  <a:lnTo>
                        <a:pt x="951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FF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7568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3923" y="935"/>
                  <a:ext cx="0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7569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3878" y="935"/>
                  <a:ext cx="4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407570" name="Group 18"/>
            <p:cNvGrpSpPr>
              <a:grpSpLocks/>
            </p:cNvGrpSpPr>
            <p:nvPr/>
          </p:nvGrpSpPr>
          <p:grpSpPr bwMode="auto">
            <a:xfrm flipV="1">
              <a:off x="3696" y="482"/>
              <a:ext cx="275" cy="182"/>
              <a:chOff x="3742" y="799"/>
              <a:chExt cx="275" cy="182"/>
            </a:xfrm>
          </p:grpSpPr>
          <p:sp>
            <p:nvSpPr>
              <p:cNvPr id="407571" name="Arc 19"/>
              <p:cNvSpPr>
                <a:spLocks/>
              </p:cNvSpPr>
              <p:nvPr/>
            </p:nvSpPr>
            <p:spPr bwMode="auto">
              <a:xfrm flipH="1" flipV="1">
                <a:off x="3787" y="890"/>
                <a:ext cx="94" cy="91"/>
              </a:xfrm>
              <a:custGeom>
                <a:avLst/>
                <a:gdLst>
                  <a:gd name="G0" fmla="+- 951 0 0"/>
                  <a:gd name="G1" fmla="+- 21600 0 0"/>
                  <a:gd name="G2" fmla="+- 21600 0 0"/>
                  <a:gd name="T0" fmla="*/ 0 w 22551"/>
                  <a:gd name="T1" fmla="*/ 21 h 21600"/>
                  <a:gd name="T2" fmla="*/ 22551 w 22551"/>
                  <a:gd name="T3" fmla="*/ 21600 h 21600"/>
                  <a:gd name="T4" fmla="*/ 951 w 2255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551" h="21600" fill="none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</a:path>
                  <a:path w="22551" h="21600" stroke="0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  <a:lnTo>
                      <a:pt x="951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7572" name="Line 20"/>
              <p:cNvSpPr>
                <a:spLocks noChangeShapeType="1"/>
              </p:cNvSpPr>
              <p:nvPr/>
            </p:nvSpPr>
            <p:spPr bwMode="auto">
              <a:xfrm flipV="1">
                <a:off x="3787" y="799"/>
                <a:ext cx="0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573" name="Line 21"/>
              <p:cNvSpPr>
                <a:spLocks noChangeShapeType="1"/>
              </p:cNvSpPr>
              <p:nvPr/>
            </p:nvSpPr>
            <p:spPr bwMode="auto">
              <a:xfrm flipH="1">
                <a:off x="3742" y="799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07574" name="Group 22"/>
              <p:cNvGrpSpPr>
                <a:grpSpLocks/>
              </p:cNvGrpSpPr>
              <p:nvPr/>
            </p:nvGrpSpPr>
            <p:grpSpPr bwMode="auto">
              <a:xfrm flipH="1">
                <a:off x="3878" y="799"/>
                <a:ext cx="139" cy="182"/>
                <a:chOff x="3878" y="935"/>
                <a:chExt cx="139" cy="182"/>
              </a:xfrm>
            </p:grpSpPr>
            <p:sp>
              <p:nvSpPr>
                <p:cNvPr id="407575" name="Arc 23"/>
                <p:cNvSpPr>
                  <a:spLocks/>
                </p:cNvSpPr>
                <p:nvPr/>
              </p:nvSpPr>
              <p:spPr bwMode="auto">
                <a:xfrm flipH="1" flipV="1">
                  <a:off x="3923" y="1026"/>
                  <a:ext cx="94" cy="91"/>
                </a:xfrm>
                <a:custGeom>
                  <a:avLst/>
                  <a:gdLst>
                    <a:gd name="G0" fmla="+- 951 0 0"/>
                    <a:gd name="G1" fmla="+- 21600 0 0"/>
                    <a:gd name="G2" fmla="+- 21600 0 0"/>
                    <a:gd name="T0" fmla="*/ 0 w 22551"/>
                    <a:gd name="T1" fmla="*/ 21 h 21600"/>
                    <a:gd name="T2" fmla="*/ 22551 w 22551"/>
                    <a:gd name="T3" fmla="*/ 21600 h 21600"/>
                    <a:gd name="T4" fmla="*/ 951 w 2255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551" h="21600" fill="none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</a:path>
                    <a:path w="22551" h="21600" stroke="0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  <a:lnTo>
                        <a:pt x="951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FF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7576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3923" y="935"/>
                  <a:ext cx="0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7577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878" y="935"/>
                  <a:ext cx="4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07578" name="Line 26"/>
            <p:cNvSpPr>
              <a:spLocks noChangeShapeType="1"/>
            </p:cNvSpPr>
            <p:nvPr/>
          </p:nvSpPr>
          <p:spPr bwMode="auto">
            <a:xfrm>
              <a:off x="3696" y="663"/>
              <a:ext cx="0" cy="1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579" name="Line 27"/>
            <p:cNvSpPr>
              <a:spLocks noChangeShapeType="1"/>
            </p:cNvSpPr>
            <p:nvPr/>
          </p:nvSpPr>
          <p:spPr bwMode="auto">
            <a:xfrm>
              <a:off x="3968" y="663"/>
              <a:ext cx="0" cy="1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7580" name="Group 28"/>
          <p:cNvGrpSpPr>
            <a:grpSpLocks/>
          </p:cNvGrpSpPr>
          <p:nvPr/>
        </p:nvGrpSpPr>
        <p:grpSpPr bwMode="auto">
          <a:xfrm flipH="1">
            <a:off x="7591425" y="1660525"/>
            <a:ext cx="1198563" cy="1270000"/>
            <a:chOff x="3077" y="781"/>
            <a:chExt cx="755" cy="800"/>
          </a:xfrm>
        </p:grpSpPr>
        <p:sp>
          <p:nvSpPr>
            <p:cNvPr id="407581" name="AutoShape 29"/>
            <p:cNvSpPr>
              <a:spLocks noChangeArrowheads="1"/>
            </p:cNvSpPr>
            <p:nvPr/>
          </p:nvSpPr>
          <p:spPr bwMode="auto">
            <a:xfrm rot="-67463079">
              <a:off x="3077" y="781"/>
              <a:ext cx="688" cy="800"/>
            </a:xfrm>
            <a:custGeom>
              <a:avLst/>
              <a:gdLst>
                <a:gd name="G0" fmla="+- 6574 0 0"/>
                <a:gd name="G1" fmla="+- -9118971 0 0"/>
                <a:gd name="G2" fmla="+- 0 0 -9118971"/>
                <a:gd name="T0" fmla="*/ 0 256 1"/>
                <a:gd name="T1" fmla="*/ 180 256 1"/>
                <a:gd name="G3" fmla="+- -9118971 T0 T1"/>
                <a:gd name="T2" fmla="*/ 0 256 1"/>
                <a:gd name="T3" fmla="*/ 90 256 1"/>
                <a:gd name="G4" fmla="+- -9118971 T2 T3"/>
                <a:gd name="G5" fmla="*/ G4 2 1"/>
                <a:gd name="T4" fmla="*/ 90 256 1"/>
                <a:gd name="T5" fmla="*/ 0 256 1"/>
                <a:gd name="G6" fmla="+- -9118971 T4 T5"/>
                <a:gd name="G7" fmla="*/ G6 2 1"/>
                <a:gd name="G8" fmla="abs -9118971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6574"/>
                <a:gd name="G18" fmla="*/ 6574 1 2"/>
                <a:gd name="G19" fmla="+- G18 5400 0"/>
                <a:gd name="G20" fmla="cos G19 -9118971"/>
                <a:gd name="G21" fmla="sin G19 -9118971"/>
                <a:gd name="G22" fmla="+- G20 10800 0"/>
                <a:gd name="G23" fmla="+- G21 10800 0"/>
                <a:gd name="G24" fmla="+- 10800 0 G20"/>
                <a:gd name="G25" fmla="+- 6574 10800 0"/>
                <a:gd name="G26" fmla="?: G9 G17 G25"/>
                <a:gd name="G27" fmla="?: G9 0 21600"/>
                <a:gd name="G28" fmla="cos 10800 -9118971"/>
                <a:gd name="G29" fmla="sin 10800 -9118971"/>
                <a:gd name="G30" fmla="sin 6574 -9118971"/>
                <a:gd name="G31" fmla="+- G28 10800 0"/>
                <a:gd name="G32" fmla="+- G29 10800 0"/>
                <a:gd name="G33" fmla="+- G30 10800 0"/>
                <a:gd name="G34" fmla="?: G4 0 G31"/>
                <a:gd name="G35" fmla="?: -9118971 G34 0"/>
                <a:gd name="G36" fmla="?: G6 G35 G31"/>
                <a:gd name="G37" fmla="+- 21600 0 G36"/>
                <a:gd name="G38" fmla="?: G4 0 G33"/>
                <a:gd name="G39" fmla="?: -9118971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229 w 21600"/>
                <a:gd name="T15" fmla="*/ 5117 h 21600"/>
                <a:gd name="T16" fmla="*/ 10800 w 21600"/>
                <a:gd name="T17" fmla="*/ 4226 h 21600"/>
                <a:gd name="T18" fmla="*/ 17371 w 21600"/>
                <a:gd name="T19" fmla="*/ 511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827" y="6499"/>
                  </a:moveTo>
                  <a:cubicBezTo>
                    <a:pt x="7076" y="5055"/>
                    <a:pt x="8891" y="4225"/>
                    <a:pt x="10800" y="4226"/>
                  </a:cubicBezTo>
                  <a:cubicBezTo>
                    <a:pt x="12708" y="4226"/>
                    <a:pt x="14523" y="5055"/>
                    <a:pt x="15772" y="6499"/>
                  </a:cubicBezTo>
                  <a:lnTo>
                    <a:pt x="18968" y="3735"/>
                  </a:lnTo>
                  <a:cubicBezTo>
                    <a:pt x="16917" y="1363"/>
                    <a:pt x="13936" y="-1"/>
                    <a:pt x="10799" y="0"/>
                  </a:cubicBezTo>
                  <a:cubicBezTo>
                    <a:pt x="7663" y="0"/>
                    <a:pt x="4682" y="1363"/>
                    <a:pt x="2631" y="3735"/>
                  </a:cubicBezTo>
                  <a:close/>
                </a:path>
              </a:pathLst>
            </a:cu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7582" name="Rectangle 30"/>
            <p:cNvSpPr>
              <a:spLocks noChangeArrowheads="1"/>
            </p:cNvSpPr>
            <p:nvPr/>
          </p:nvSpPr>
          <p:spPr bwMode="auto">
            <a:xfrm>
              <a:off x="3424" y="845"/>
              <a:ext cx="408" cy="9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7583" name="AutoShape 31"/>
          <p:cNvSpPr>
            <a:spLocks noChangeArrowheads="1"/>
          </p:cNvSpPr>
          <p:nvPr/>
        </p:nvSpPr>
        <p:spPr bwMode="auto">
          <a:xfrm rot="2663079" flipV="1">
            <a:off x="5969000" y="2751138"/>
            <a:ext cx="1092200" cy="1270000"/>
          </a:xfrm>
          <a:custGeom>
            <a:avLst/>
            <a:gdLst>
              <a:gd name="G0" fmla="+- 6574 0 0"/>
              <a:gd name="G1" fmla="+- -9118971 0 0"/>
              <a:gd name="G2" fmla="+- 0 0 -9118971"/>
              <a:gd name="T0" fmla="*/ 0 256 1"/>
              <a:gd name="T1" fmla="*/ 180 256 1"/>
              <a:gd name="G3" fmla="+- -9118971 T0 T1"/>
              <a:gd name="T2" fmla="*/ 0 256 1"/>
              <a:gd name="T3" fmla="*/ 90 256 1"/>
              <a:gd name="G4" fmla="+- -9118971 T2 T3"/>
              <a:gd name="G5" fmla="*/ G4 2 1"/>
              <a:gd name="T4" fmla="*/ 90 256 1"/>
              <a:gd name="T5" fmla="*/ 0 256 1"/>
              <a:gd name="G6" fmla="+- -9118971 T4 T5"/>
              <a:gd name="G7" fmla="*/ G6 2 1"/>
              <a:gd name="G8" fmla="abs -911897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574"/>
              <a:gd name="G18" fmla="*/ 6574 1 2"/>
              <a:gd name="G19" fmla="+- G18 5400 0"/>
              <a:gd name="G20" fmla="cos G19 -9118971"/>
              <a:gd name="G21" fmla="sin G19 -9118971"/>
              <a:gd name="G22" fmla="+- G20 10800 0"/>
              <a:gd name="G23" fmla="+- G21 10800 0"/>
              <a:gd name="G24" fmla="+- 10800 0 G20"/>
              <a:gd name="G25" fmla="+- 6574 10800 0"/>
              <a:gd name="G26" fmla="?: G9 G17 G25"/>
              <a:gd name="G27" fmla="?: G9 0 21600"/>
              <a:gd name="G28" fmla="cos 10800 -9118971"/>
              <a:gd name="G29" fmla="sin 10800 -9118971"/>
              <a:gd name="G30" fmla="sin 6574 -9118971"/>
              <a:gd name="G31" fmla="+- G28 10800 0"/>
              <a:gd name="G32" fmla="+- G29 10800 0"/>
              <a:gd name="G33" fmla="+- G30 10800 0"/>
              <a:gd name="G34" fmla="?: G4 0 G31"/>
              <a:gd name="G35" fmla="?: -9118971 G34 0"/>
              <a:gd name="G36" fmla="?: G6 G35 G31"/>
              <a:gd name="G37" fmla="+- 21600 0 G36"/>
              <a:gd name="G38" fmla="?: G4 0 G33"/>
              <a:gd name="G39" fmla="?: -911897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229 w 21600"/>
              <a:gd name="T15" fmla="*/ 5117 h 21600"/>
              <a:gd name="T16" fmla="*/ 10800 w 21600"/>
              <a:gd name="T17" fmla="*/ 4226 h 21600"/>
              <a:gd name="T18" fmla="*/ 17371 w 21600"/>
              <a:gd name="T19" fmla="*/ 511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827" y="6499"/>
                </a:moveTo>
                <a:cubicBezTo>
                  <a:pt x="7076" y="5055"/>
                  <a:pt x="8891" y="4225"/>
                  <a:pt x="10800" y="4226"/>
                </a:cubicBezTo>
                <a:cubicBezTo>
                  <a:pt x="12708" y="4226"/>
                  <a:pt x="14523" y="5055"/>
                  <a:pt x="15772" y="6499"/>
                </a:cubicBezTo>
                <a:lnTo>
                  <a:pt x="18968" y="3735"/>
                </a:lnTo>
                <a:cubicBezTo>
                  <a:pt x="16917" y="1363"/>
                  <a:pt x="13936" y="-1"/>
                  <a:pt x="10799" y="0"/>
                </a:cubicBezTo>
                <a:cubicBezTo>
                  <a:pt x="7663" y="0"/>
                  <a:pt x="4682" y="1363"/>
                  <a:pt x="2631" y="3735"/>
                </a:cubicBezTo>
                <a:close/>
              </a:path>
            </a:pathLst>
          </a:cu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584" name="Rectangle 32"/>
          <p:cNvSpPr>
            <a:spLocks noChangeArrowheads="1"/>
          </p:cNvSpPr>
          <p:nvPr/>
        </p:nvSpPr>
        <p:spPr bwMode="auto">
          <a:xfrm flipV="1">
            <a:off x="6519863" y="3767138"/>
            <a:ext cx="1746250" cy="1428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585" name="AutoShape 33"/>
          <p:cNvSpPr>
            <a:spLocks noChangeArrowheads="1"/>
          </p:cNvSpPr>
          <p:nvPr/>
        </p:nvSpPr>
        <p:spPr bwMode="auto">
          <a:xfrm rot="-67463079" flipH="1" flipV="1">
            <a:off x="7689850" y="2727325"/>
            <a:ext cx="1092200" cy="1270000"/>
          </a:xfrm>
          <a:custGeom>
            <a:avLst/>
            <a:gdLst>
              <a:gd name="G0" fmla="+- 6574 0 0"/>
              <a:gd name="G1" fmla="+- -9118971 0 0"/>
              <a:gd name="G2" fmla="+- 0 0 -9118971"/>
              <a:gd name="T0" fmla="*/ 0 256 1"/>
              <a:gd name="T1" fmla="*/ 180 256 1"/>
              <a:gd name="G3" fmla="+- -9118971 T0 T1"/>
              <a:gd name="T2" fmla="*/ 0 256 1"/>
              <a:gd name="T3" fmla="*/ 90 256 1"/>
              <a:gd name="G4" fmla="+- -9118971 T2 T3"/>
              <a:gd name="G5" fmla="*/ G4 2 1"/>
              <a:gd name="T4" fmla="*/ 90 256 1"/>
              <a:gd name="T5" fmla="*/ 0 256 1"/>
              <a:gd name="G6" fmla="+- -9118971 T4 T5"/>
              <a:gd name="G7" fmla="*/ G6 2 1"/>
              <a:gd name="G8" fmla="abs -911897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574"/>
              <a:gd name="G18" fmla="*/ 6574 1 2"/>
              <a:gd name="G19" fmla="+- G18 5400 0"/>
              <a:gd name="G20" fmla="cos G19 -9118971"/>
              <a:gd name="G21" fmla="sin G19 -9118971"/>
              <a:gd name="G22" fmla="+- G20 10800 0"/>
              <a:gd name="G23" fmla="+- G21 10800 0"/>
              <a:gd name="G24" fmla="+- 10800 0 G20"/>
              <a:gd name="G25" fmla="+- 6574 10800 0"/>
              <a:gd name="G26" fmla="?: G9 G17 G25"/>
              <a:gd name="G27" fmla="?: G9 0 21600"/>
              <a:gd name="G28" fmla="cos 10800 -9118971"/>
              <a:gd name="G29" fmla="sin 10800 -9118971"/>
              <a:gd name="G30" fmla="sin 6574 -9118971"/>
              <a:gd name="G31" fmla="+- G28 10800 0"/>
              <a:gd name="G32" fmla="+- G29 10800 0"/>
              <a:gd name="G33" fmla="+- G30 10800 0"/>
              <a:gd name="G34" fmla="?: G4 0 G31"/>
              <a:gd name="G35" fmla="?: -9118971 G34 0"/>
              <a:gd name="G36" fmla="?: G6 G35 G31"/>
              <a:gd name="G37" fmla="+- 21600 0 G36"/>
              <a:gd name="G38" fmla="?: G4 0 G33"/>
              <a:gd name="G39" fmla="?: -911897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229 w 21600"/>
              <a:gd name="T15" fmla="*/ 5117 h 21600"/>
              <a:gd name="T16" fmla="*/ 10800 w 21600"/>
              <a:gd name="T17" fmla="*/ 4226 h 21600"/>
              <a:gd name="T18" fmla="*/ 17371 w 21600"/>
              <a:gd name="T19" fmla="*/ 511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827" y="6499"/>
                </a:moveTo>
                <a:cubicBezTo>
                  <a:pt x="7076" y="5055"/>
                  <a:pt x="8891" y="4225"/>
                  <a:pt x="10800" y="4226"/>
                </a:cubicBezTo>
                <a:cubicBezTo>
                  <a:pt x="12708" y="4226"/>
                  <a:pt x="14523" y="5055"/>
                  <a:pt x="15772" y="6499"/>
                </a:cubicBezTo>
                <a:lnTo>
                  <a:pt x="18968" y="3735"/>
                </a:lnTo>
                <a:cubicBezTo>
                  <a:pt x="16917" y="1363"/>
                  <a:pt x="13936" y="-1"/>
                  <a:pt x="10799" y="0"/>
                </a:cubicBezTo>
                <a:cubicBezTo>
                  <a:pt x="7663" y="0"/>
                  <a:pt x="4682" y="1363"/>
                  <a:pt x="2631" y="3735"/>
                </a:cubicBezTo>
                <a:close/>
              </a:path>
            </a:pathLst>
          </a:cu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586" name="Rectangle 34"/>
          <p:cNvSpPr>
            <a:spLocks noChangeArrowheads="1"/>
          </p:cNvSpPr>
          <p:nvPr/>
        </p:nvSpPr>
        <p:spPr bwMode="auto">
          <a:xfrm rot="5400000" flipV="1">
            <a:off x="5488782" y="2777331"/>
            <a:ext cx="1081088" cy="1428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587" name="Rectangle 35"/>
          <p:cNvSpPr>
            <a:spLocks noChangeArrowheads="1"/>
          </p:cNvSpPr>
          <p:nvPr/>
        </p:nvSpPr>
        <p:spPr bwMode="auto">
          <a:xfrm rot="5400000" flipV="1">
            <a:off x="8174832" y="2758281"/>
            <a:ext cx="1081088" cy="1428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588" name="Line 36"/>
          <p:cNvSpPr>
            <a:spLocks noChangeShapeType="1"/>
          </p:cNvSpPr>
          <p:nvPr/>
        </p:nvSpPr>
        <p:spPr bwMode="auto">
          <a:xfrm>
            <a:off x="7221538" y="1901825"/>
            <a:ext cx="287337" cy="0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589" name="Line 37"/>
          <p:cNvSpPr>
            <a:spLocks noChangeShapeType="1"/>
          </p:cNvSpPr>
          <p:nvPr/>
        </p:nvSpPr>
        <p:spPr bwMode="auto">
          <a:xfrm>
            <a:off x="8020050" y="128905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590" name="Line 38"/>
          <p:cNvSpPr>
            <a:spLocks noChangeShapeType="1"/>
          </p:cNvSpPr>
          <p:nvPr/>
        </p:nvSpPr>
        <p:spPr bwMode="auto">
          <a:xfrm flipH="1">
            <a:off x="8251825" y="1116013"/>
            <a:ext cx="3175" cy="371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7591" name="Group 39"/>
          <p:cNvGrpSpPr>
            <a:grpSpLocks/>
          </p:cNvGrpSpPr>
          <p:nvPr/>
        </p:nvGrpSpPr>
        <p:grpSpPr bwMode="auto">
          <a:xfrm flipH="1">
            <a:off x="8451850" y="1206500"/>
            <a:ext cx="230188" cy="161925"/>
            <a:chOff x="4824" y="651"/>
            <a:chExt cx="148" cy="234"/>
          </a:xfrm>
        </p:grpSpPr>
        <p:sp>
          <p:nvSpPr>
            <p:cNvPr id="407592" name="Line 40"/>
            <p:cNvSpPr>
              <a:spLocks noChangeShapeType="1"/>
            </p:cNvSpPr>
            <p:nvPr/>
          </p:nvSpPr>
          <p:spPr bwMode="auto">
            <a:xfrm>
              <a:off x="4824" y="760"/>
              <a:ext cx="1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593" name="Line 41"/>
            <p:cNvSpPr>
              <a:spLocks noChangeShapeType="1"/>
            </p:cNvSpPr>
            <p:nvPr/>
          </p:nvSpPr>
          <p:spPr bwMode="auto">
            <a:xfrm flipH="1">
              <a:off x="4970" y="651"/>
              <a:ext cx="2" cy="23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7594" name="Line 42"/>
          <p:cNvSpPr>
            <a:spLocks noChangeShapeType="1"/>
          </p:cNvSpPr>
          <p:nvPr/>
        </p:nvSpPr>
        <p:spPr bwMode="auto">
          <a:xfrm>
            <a:off x="8215313" y="895350"/>
            <a:ext cx="3175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595" name="Line 43"/>
          <p:cNvSpPr>
            <a:spLocks noChangeShapeType="1"/>
          </p:cNvSpPr>
          <p:nvPr/>
        </p:nvSpPr>
        <p:spPr bwMode="auto">
          <a:xfrm>
            <a:off x="8172450" y="946150"/>
            <a:ext cx="93663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596" name="Line 44"/>
          <p:cNvSpPr>
            <a:spLocks noChangeShapeType="1"/>
          </p:cNvSpPr>
          <p:nvPr/>
        </p:nvSpPr>
        <p:spPr bwMode="auto">
          <a:xfrm>
            <a:off x="8421688" y="949325"/>
            <a:ext cx="96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597" name="Line 45"/>
          <p:cNvSpPr>
            <a:spLocks noChangeShapeType="1"/>
          </p:cNvSpPr>
          <p:nvPr/>
        </p:nvSpPr>
        <p:spPr bwMode="auto">
          <a:xfrm>
            <a:off x="8027988" y="849313"/>
            <a:ext cx="619125" cy="7493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598" name="Line 46"/>
          <p:cNvSpPr>
            <a:spLocks noChangeShapeType="1"/>
          </p:cNvSpPr>
          <p:nvPr/>
        </p:nvSpPr>
        <p:spPr bwMode="auto">
          <a:xfrm flipH="1">
            <a:off x="8029575" y="850900"/>
            <a:ext cx="619125" cy="7493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599" name="Text Box 47"/>
          <p:cNvSpPr txBox="1">
            <a:spLocks noChangeArrowheads="1"/>
          </p:cNvSpPr>
          <p:nvPr/>
        </p:nvSpPr>
        <p:spPr bwMode="auto">
          <a:xfrm>
            <a:off x="7212013" y="1893888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E</a:t>
            </a:r>
          </a:p>
        </p:txBody>
      </p:sp>
      <p:grpSp>
        <p:nvGrpSpPr>
          <p:cNvPr id="407600" name="Group 48"/>
          <p:cNvGrpSpPr>
            <a:grpSpLocks/>
          </p:cNvGrpSpPr>
          <p:nvPr/>
        </p:nvGrpSpPr>
        <p:grpSpPr bwMode="auto">
          <a:xfrm>
            <a:off x="5727700" y="885825"/>
            <a:ext cx="1390650" cy="750888"/>
            <a:chOff x="3608" y="558"/>
            <a:chExt cx="876" cy="473"/>
          </a:xfrm>
        </p:grpSpPr>
        <p:sp>
          <p:nvSpPr>
            <p:cNvPr id="407601" name="Line 49"/>
            <p:cNvSpPr>
              <a:spLocks noChangeShapeType="1"/>
            </p:cNvSpPr>
            <p:nvPr/>
          </p:nvSpPr>
          <p:spPr bwMode="auto">
            <a:xfrm flipH="1" flipV="1">
              <a:off x="3799" y="596"/>
              <a:ext cx="2" cy="4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602" name="Line 50"/>
            <p:cNvSpPr>
              <a:spLocks noChangeShapeType="1"/>
            </p:cNvSpPr>
            <p:nvPr/>
          </p:nvSpPr>
          <p:spPr bwMode="auto">
            <a:xfrm>
              <a:off x="3801" y="825"/>
              <a:ext cx="68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603" name="Freeform 51"/>
            <p:cNvSpPr>
              <a:spLocks/>
            </p:cNvSpPr>
            <p:nvPr/>
          </p:nvSpPr>
          <p:spPr bwMode="auto">
            <a:xfrm>
              <a:off x="3799" y="665"/>
              <a:ext cx="141" cy="158"/>
            </a:xfrm>
            <a:custGeom>
              <a:avLst/>
              <a:gdLst>
                <a:gd name="T0" fmla="*/ 0 w 141"/>
                <a:gd name="T1" fmla="*/ 158 h 158"/>
                <a:gd name="T2" fmla="*/ 69 w 141"/>
                <a:gd name="T3" fmla="*/ 0 h 158"/>
                <a:gd name="T4" fmla="*/ 141 w 141"/>
                <a:gd name="T5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58">
                  <a:moveTo>
                    <a:pt x="0" y="158"/>
                  </a:moveTo>
                  <a:cubicBezTo>
                    <a:pt x="23" y="79"/>
                    <a:pt x="46" y="0"/>
                    <a:pt x="69" y="0"/>
                  </a:cubicBezTo>
                  <a:cubicBezTo>
                    <a:pt x="92" y="0"/>
                    <a:pt x="116" y="79"/>
                    <a:pt x="141" y="15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604" name="Freeform 52"/>
            <p:cNvSpPr>
              <a:spLocks/>
            </p:cNvSpPr>
            <p:nvPr/>
          </p:nvSpPr>
          <p:spPr bwMode="auto">
            <a:xfrm flipV="1">
              <a:off x="3938" y="819"/>
              <a:ext cx="141" cy="158"/>
            </a:xfrm>
            <a:custGeom>
              <a:avLst/>
              <a:gdLst>
                <a:gd name="T0" fmla="*/ 0 w 141"/>
                <a:gd name="T1" fmla="*/ 158 h 158"/>
                <a:gd name="T2" fmla="*/ 69 w 141"/>
                <a:gd name="T3" fmla="*/ 0 h 158"/>
                <a:gd name="T4" fmla="*/ 141 w 141"/>
                <a:gd name="T5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58">
                  <a:moveTo>
                    <a:pt x="0" y="158"/>
                  </a:moveTo>
                  <a:cubicBezTo>
                    <a:pt x="23" y="79"/>
                    <a:pt x="46" y="0"/>
                    <a:pt x="69" y="0"/>
                  </a:cubicBezTo>
                  <a:cubicBezTo>
                    <a:pt x="92" y="0"/>
                    <a:pt x="116" y="79"/>
                    <a:pt x="141" y="15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605" name="Freeform 53"/>
            <p:cNvSpPr>
              <a:spLocks/>
            </p:cNvSpPr>
            <p:nvPr/>
          </p:nvSpPr>
          <p:spPr bwMode="auto">
            <a:xfrm>
              <a:off x="4079" y="660"/>
              <a:ext cx="141" cy="158"/>
            </a:xfrm>
            <a:custGeom>
              <a:avLst/>
              <a:gdLst>
                <a:gd name="T0" fmla="*/ 0 w 141"/>
                <a:gd name="T1" fmla="*/ 158 h 158"/>
                <a:gd name="T2" fmla="*/ 69 w 141"/>
                <a:gd name="T3" fmla="*/ 0 h 158"/>
                <a:gd name="T4" fmla="*/ 141 w 141"/>
                <a:gd name="T5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58">
                  <a:moveTo>
                    <a:pt x="0" y="158"/>
                  </a:moveTo>
                  <a:cubicBezTo>
                    <a:pt x="23" y="79"/>
                    <a:pt x="46" y="0"/>
                    <a:pt x="69" y="0"/>
                  </a:cubicBezTo>
                  <a:cubicBezTo>
                    <a:pt x="92" y="0"/>
                    <a:pt x="116" y="79"/>
                    <a:pt x="141" y="15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606" name="Freeform 54"/>
            <p:cNvSpPr>
              <a:spLocks/>
            </p:cNvSpPr>
            <p:nvPr/>
          </p:nvSpPr>
          <p:spPr bwMode="auto">
            <a:xfrm flipV="1">
              <a:off x="4218" y="814"/>
              <a:ext cx="141" cy="158"/>
            </a:xfrm>
            <a:custGeom>
              <a:avLst/>
              <a:gdLst>
                <a:gd name="T0" fmla="*/ 0 w 141"/>
                <a:gd name="T1" fmla="*/ 158 h 158"/>
                <a:gd name="T2" fmla="*/ 69 w 141"/>
                <a:gd name="T3" fmla="*/ 0 h 158"/>
                <a:gd name="T4" fmla="*/ 141 w 141"/>
                <a:gd name="T5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58">
                  <a:moveTo>
                    <a:pt x="0" y="158"/>
                  </a:moveTo>
                  <a:cubicBezTo>
                    <a:pt x="23" y="79"/>
                    <a:pt x="46" y="0"/>
                    <a:pt x="69" y="0"/>
                  </a:cubicBezTo>
                  <a:cubicBezTo>
                    <a:pt x="92" y="0"/>
                    <a:pt x="116" y="79"/>
                    <a:pt x="141" y="15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607" name="Text Box 55"/>
            <p:cNvSpPr txBox="1">
              <a:spLocks noChangeArrowheads="1"/>
            </p:cNvSpPr>
            <p:nvPr/>
          </p:nvSpPr>
          <p:spPr bwMode="auto">
            <a:xfrm>
              <a:off x="4325" y="601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t</a:t>
              </a:r>
            </a:p>
          </p:txBody>
        </p:sp>
        <p:sp>
          <p:nvSpPr>
            <p:cNvPr id="407608" name="Text Box 56"/>
            <p:cNvSpPr txBox="1">
              <a:spLocks noChangeArrowheads="1"/>
            </p:cNvSpPr>
            <p:nvPr/>
          </p:nvSpPr>
          <p:spPr bwMode="auto">
            <a:xfrm>
              <a:off x="3608" y="558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E</a:t>
              </a:r>
            </a:p>
          </p:txBody>
        </p:sp>
      </p:grpSp>
      <p:grpSp>
        <p:nvGrpSpPr>
          <p:cNvPr id="407609" name="Group 57"/>
          <p:cNvGrpSpPr>
            <a:grpSpLocks/>
          </p:cNvGrpSpPr>
          <p:nvPr/>
        </p:nvGrpSpPr>
        <p:grpSpPr bwMode="auto">
          <a:xfrm>
            <a:off x="6022975" y="1827213"/>
            <a:ext cx="474663" cy="1565275"/>
            <a:chOff x="3430" y="963"/>
            <a:chExt cx="299" cy="986"/>
          </a:xfrm>
        </p:grpSpPr>
        <p:sp>
          <p:nvSpPr>
            <p:cNvPr id="407610" name="Line 58"/>
            <p:cNvSpPr>
              <a:spLocks noChangeShapeType="1"/>
            </p:cNvSpPr>
            <p:nvPr/>
          </p:nvSpPr>
          <p:spPr bwMode="auto">
            <a:xfrm flipV="1">
              <a:off x="3430" y="1264"/>
              <a:ext cx="0" cy="6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611" name="Arc 59"/>
            <p:cNvSpPr>
              <a:spLocks/>
            </p:cNvSpPr>
            <p:nvPr/>
          </p:nvSpPr>
          <p:spPr bwMode="auto">
            <a:xfrm flipH="1">
              <a:off x="3430" y="963"/>
              <a:ext cx="299" cy="306"/>
            </a:xfrm>
            <a:custGeom>
              <a:avLst/>
              <a:gdLst>
                <a:gd name="G0" fmla="+- 688 0 0"/>
                <a:gd name="G1" fmla="+- 21600 0 0"/>
                <a:gd name="G2" fmla="+- 21600 0 0"/>
                <a:gd name="T0" fmla="*/ 0 w 22288"/>
                <a:gd name="T1" fmla="*/ 11 h 23017"/>
                <a:gd name="T2" fmla="*/ 22241 w 22288"/>
                <a:gd name="T3" fmla="*/ 23017 h 23017"/>
                <a:gd name="T4" fmla="*/ 688 w 22288"/>
                <a:gd name="T5" fmla="*/ 21600 h 23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288" h="23017" fill="none" extrusionOk="0">
                  <a:moveTo>
                    <a:pt x="-1" y="10"/>
                  </a:moveTo>
                  <a:cubicBezTo>
                    <a:pt x="229" y="3"/>
                    <a:pt x="458" y="-1"/>
                    <a:pt x="688" y="0"/>
                  </a:cubicBezTo>
                  <a:cubicBezTo>
                    <a:pt x="12617" y="0"/>
                    <a:pt x="22288" y="9670"/>
                    <a:pt x="22288" y="21600"/>
                  </a:cubicBezTo>
                  <a:cubicBezTo>
                    <a:pt x="22288" y="22072"/>
                    <a:pt x="22272" y="22545"/>
                    <a:pt x="22241" y="23017"/>
                  </a:cubicBezTo>
                </a:path>
                <a:path w="22288" h="23017" stroke="0" extrusionOk="0">
                  <a:moveTo>
                    <a:pt x="-1" y="10"/>
                  </a:moveTo>
                  <a:cubicBezTo>
                    <a:pt x="229" y="3"/>
                    <a:pt x="458" y="-1"/>
                    <a:pt x="688" y="0"/>
                  </a:cubicBezTo>
                  <a:cubicBezTo>
                    <a:pt x="12617" y="0"/>
                    <a:pt x="22288" y="9670"/>
                    <a:pt x="22288" y="21600"/>
                  </a:cubicBezTo>
                  <a:cubicBezTo>
                    <a:pt x="22288" y="22072"/>
                    <a:pt x="22272" y="22545"/>
                    <a:pt x="22241" y="23017"/>
                  </a:cubicBezTo>
                  <a:lnTo>
                    <a:pt x="688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7612" name="Line 60"/>
          <p:cNvSpPr>
            <a:spLocks noChangeShapeType="1"/>
          </p:cNvSpPr>
          <p:nvPr/>
        </p:nvSpPr>
        <p:spPr bwMode="auto">
          <a:xfrm flipH="1" flipV="1">
            <a:off x="8720138" y="2292350"/>
            <a:ext cx="0" cy="10874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613" name="Arc 61"/>
          <p:cNvSpPr>
            <a:spLocks/>
          </p:cNvSpPr>
          <p:nvPr/>
        </p:nvSpPr>
        <p:spPr bwMode="auto">
          <a:xfrm>
            <a:off x="8245475" y="1819275"/>
            <a:ext cx="474663" cy="485775"/>
          </a:xfrm>
          <a:custGeom>
            <a:avLst/>
            <a:gdLst>
              <a:gd name="G0" fmla="+- 688 0 0"/>
              <a:gd name="G1" fmla="+- 21600 0 0"/>
              <a:gd name="G2" fmla="+- 21600 0 0"/>
              <a:gd name="T0" fmla="*/ 0 w 22288"/>
              <a:gd name="T1" fmla="*/ 11 h 23017"/>
              <a:gd name="T2" fmla="*/ 22241 w 22288"/>
              <a:gd name="T3" fmla="*/ 23017 h 23017"/>
              <a:gd name="T4" fmla="*/ 688 w 22288"/>
              <a:gd name="T5" fmla="*/ 21600 h 23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88" h="23017" fill="none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</a:path>
              <a:path w="22288" h="23017" stroke="0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  <a:lnTo>
                  <a:pt x="688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14" name="Arc 62"/>
          <p:cNvSpPr>
            <a:spLocks/>
          </p:cNvSpPr>
          <p:nvPr/>
        </p:nvSpPr>
        <p:spPr bwMode="auto">
          <a:xfrm flipV="1">
            <a:off x="8242300" y="3360738"/>
            <a:ext cx="474663" cy="485775"/>
          </a:xfrm>
          <a:custGeom>
            <a:avLst/>
            <a:gdLst>
              <a:gd name="G0" fmla="+- 688 0 0"/>
              <a:gd name="G1" fmla="+- 21600 0 0"/>
              <a:gd name="G2" fmla="+- 21600 0 0"/>
              <a:gd name="T0" fmla="*/ 0 w 22288"/>
              <a:gd name="T1" fmla="*/ 11 h 23017"/>
              <a:gd name="T2" fmla="*/ 22241 w 22288"/>
              <a:gd name="T3" fmla="*/ 23017 h 23017"/>
              <a:gd name="T4" fmla="*/ 688 w 22288"/>
              <a:gd name="T5" fmla="*/ 21600 h 23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88" h="23017" fill="none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</a:path>
              <a:path w="22288" h="23017" stroke="0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  <a:lnTo>
                  <a:pt x="688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15" name="Arc 63"/>
          <p:cNvSpPr>
            <a:spLocks/>
          </p:cNvSpPr>
          <p:nvPr/>
        </p:nvSpPr>
        <p:spPr bwMode="auto">
          <a:xfrm flipH="1" flipV="1">
            <a:off x="6024563" y="3395663"/>
            <a:ext cx="474662" cy="460375"/>
          </a:xfrm>
          <a:custGeom>
            <a:avLst/>
            <a:gdLst>
              <a:gd name="G0" fmla="+- 688 0 0"/>
              <a:gd name="G1" fmla="+- 21600 0 0"/>
              <a:gd name="G2" fmla="+- 21600 0 0"/>
              <a:gd name="T0" fmla="*/ 0 w 22288"/>
              <a:gd name="T1" fmla="*/ 11 h 23017"/>
              <a:gd name="T2" fmla="*/ 22241 w 22288"/>
              <a:gd name="T3" fmla="*/ 23017 h 23017"/>
              <a:gd name="T4" fmla="*/ 688 w 22288"/>
              <a:gd name="T5" fmla="*/ 21600 h 23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88" h="23017" fill="none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</a:path>
              <a:path w="22288" h="23017" stroke="0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  <a:lnTo>
                  <a:pt x="688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16" name="Line 64"/>
          <p:cNvSpPr>
            <a:spLocks noChangeShapeType="1"/>
          </p:cNvSpPr>
          <p:nvPr/>
        </p:nvSpPr>
        <p:spPr bwMode="auto">
          <a:xfrm flipV="1">
            <a:off x="6508750" y="1822450"/>
            <a:ext cx="1727200" cy="47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617" name="Line 65"/>
          <p:cNvSpPr>
            <a:spLocks noChangeShapeType="1"/>
          </p:cNvSpPr>
          <p:nvPr/>
        </p:nvSpPr>
        <p:spPr bwMode="auto">
          <a:xfrm flipV="1">
            <a:off x="6537325" y="3841750"/>
            <a:ext cx="1727200" cy="47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618" name="AutoShape 66"/>
          <p:cNvSpPr>
            <a:spLocks noChangeArrowheads="1"/>
          </p:cNvSpPr>
          <p:nvPr/>
        </p:nvSpPr>
        <p:spPr bwMode="auto">
          <a:xfrm rot="-67463079">
            <a:off x="269875" y="4316413"/>
            <a:ext cx="1006475" cy="1196975"/>
          </a:xfrm>
          <a:custGeom>
            <a:avLst/>
            <a:gdLst>
              <a:gd name="G0" fmla="+- 6574 0 0"/>
              <a:gd name="G1" fmla="+- -9118971 0 0"/>
              <a:gd name="G2" fmla="+- 0 0 -9118971"/>
              <a:gd name="T0" fmla="*/ 0 256 1"/>
              <a:gd name="T1" fmla="*/ 180 256 1"/>
              <a:gd name="G3" fmla="+- -9118971 T0 T1"/>
              <a:gd name="T2" fmla="*/ 0 256 1"/>
              <a:gd name="T3" fmla="*/ 90 256 1"/>
              <a:gd name="G4" fmla="+- -9118971 T2 T3"/>
              <a:gd name="G5" fmla="*/ G4 2 1"/>
              <a:gd name="T4" fmla="*/ 90 256 1"/>
              <a:gd name="T5" fmla="*/ 0 256 1"/>
              <a:gd name="G6" fmla="+- -9118971 T4 T5"/>
              <a:gd name="G7" fmla="*/ G6 2 1"/>
              <a:gd name="G8" fmla="abs -911897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574"/>
              <a:gd name="G18" fmla="*/ 6574 1 2"/>
              <a:gd name="G19" fmla="+- G18 5400 0"/>
              <a:gd name="G20" fmla="cos G19 -9118971"/>
              <a:gd name="G21" fmla="sin G19 -9118971"/>
              <a:gd name="G22" fmla="+- G20 10800 0"/>
              <a:gd name="G23" fmla="+- G21 10800 0"/>
              <a:gd name="G24" fmla="+- 10800 0 G20"/>
              <a:gd name="G25" fmla="+- 6574 10800 0"/>
              <a:gd name="G26" fmla="?: G9 G17 G25"/>
              <a:gd name="G27" fmla="?: G9 0 21600"/>
              <a:gd name="G28" fmla="cos 10800 -9118971"/>
              <a:gd name="G29" fmla="sin 10800 -9118971"/>
              <a:gd name="G30" fmla="sin 6574 -9118971"/>
              <a:gd name="G31" fmla="+- G28 10800 0"/>
              <a:gd name="G32" fmla="+- G29 10800 0"/>
              <a:gd name="G33" fmla="+- G30 10800 0"/>
              <a:gd name="G34" fmla="?: G4 0 G31"/>
              <a:gd name="G35" fmla="?: -9118971 G34 0"/>
              <a:gd name="G36" fmla="?: G6 G35 G31"/>
              <a:gd name="G37" fmla="+- 21600 0 G36"/>
              <a:gd name="G38" fmla="?: G4 0 G33"/>
              <a:gd name="G39" fmla="?: -911897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229 w 21600"/>
              <a:gd name="T15" fmla="*/ 5117 h 21600"/>
              <a:gd name="T16" fmla="*/ 10800 w 21600"/>
              <a:gd name="T17" fmla="*/ 4226 h 21600"/>
              <a:gd name="T18" fmla="*/ 17371 w 21600"/>
              <a:gd name="T19" fmla="*/ 511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827" y="6499"/>
                </a:moveTo>
                <a:cubicBezTo>
                  <a:pt x="7076" y="5055"/>
                  <a:pt x="8891" y="4225"/>
                  <a:pt x="10800" y="4226"/>
                </a:cubicBezTo>
                <a:cubicBezTo>
                  <a:pt x="12708" y="4226"/>
                  <a:pt x="14523" y="5055"/>
                  <a:pt x="15772" y="6499"/>
                </a:cubicBezTo>
                <a:lnTo>
                  <a:pt x="18968" y="3735"/>
                </a:lnTo>
                <a:cubicBezTo>
                  <a:pt x="16917" y="1363"/>
                  <a:pt x="13936" y="-1"/>
                  <a:pt x="10799" y="0"/>
                </a:cubicBezTo>
                <a:cubicBezTo>
                  <a:pt x="7663" y="0"/>
                  <a:pt x="4682" y="1363"/>
                  <a:pt x="2631" y="3735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19" name="Rectangle 67"/>
          <p:cNvSpPr>
            <a:spLocks noChangeArrowheads="1"/>
          </p:cNvSpPr>
          <p:nvPr/>
        </p:nvSpPr>
        <p:spPr bwMode="auto">
          <a:xfrm>
            <a:off x="777875" y="4413250"/>
            <a:ext cx="596900" cy="1333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7620" name="Group 68"/>
          <p:cNvGrpSpPr>
            <a:grpSpLocks/>
          </p:cNvGrpSpPr>
          <p:nvPr/>
        </p:nvGrpSpPr>
        <p:grpSpPr bwMode="auto">
          <a:xfrm>
            <a:off x="1374775" y="4073525"/>
            <a:ext cx="401638" cy="812800"/>
            <a:chOff x="3696" y="482"/>
            <a:chExt cx="275" cy="544"/>
          </a:xfrm>
        </p:grpSpPr>
        <p:grpSp>
          <p:nvGrpSpPr>
            <p:cNvPr id="407621" name="Group 69"/>
            <p:cNvGrpSpPr>
              <a:grpSpLocks/>
            </p:cNvGrpSpPr>
            <p:nvPr/>
          </p:nvGrpSpPr>
          <p:grpSpPr bwMode="auto">
            <a:xfrm>
              <a:off x="3696" y="844"/>
              <a:ext cx="275" cy="182"/>
              <a:chOff x="3742" y="799"/>
              <a:chExt cx="275" cy="182"/>
            </a:xfrm>
          </p:grpSpPr>
          <p:sp>
            <p:nvSpPr>
              <p:cNvPr id="407622" name="Arc 70"/>
              <p:cNvSpPr>
                <a:spLocks/>
              </p:cNvSpPr>
              <p:nvPr/>
            </p:nvSpPr>
            <p:spPr bwMode="auto">
              <a:xfrm flipH="1" flipV="1">
                <a:off x="3787" y="890"/>
                <a:ext cx="94" cy="91"/>
              </a:xfrm>
              <a:custGeom>
                <a:avLst/>
                <a:gdLst>
                  <a:gd name="G0" fmla="+- 951 0 0"/>
                  <a:gd name="G1" fmla="+- 21600 0 0"/>
                  <a:gd name="G2" fmla="+- 21600 0 0"/>
                  <a:gd name="T0" fmla="*/ 0 w 22551"/>
                  <a:gd name="T1" fmla="*/ 21 h 21600"/>
                  <a:gd name="T2" fmla="*/ 22551 w 22551"/>
                  <a:gd name="T3" fmla="*/ 21600 h 21600"/>
                  <a:gd name="T4" fmla="*/ 951 w 2255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551" h="21600" fill="none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</a:path>
                  <a:path w="22551" h="21600" stroke="0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  <a:lnTo>
                      <a:pt x="951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7623" name="Line 71"/>
              <p:cNvSpPr>
                <a:spLocks noChangeShapeType="1"/>
              </p:cNvSpPr>
              <p:nvPr/>
            </p:nvSpPr>
            <p:spPr bwMode="auto">
              <a:xfrm flipV="1">
                <a:off x="3787" y="799"/>
                <a:ext cx="0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624" name="Line 72"/>
              <p:cNvSpPr>
                <a:spLocks noChangeShapeType="1"/>
              </p:cNvSpPr>
              <p:nvPr/>
            </p:nvSpPr>
            <p:spPr bwMode="auto">
              <a:xfrm flipH="1">
                <a:off x="3742" y="799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07625" name="Group 73"/>
              <p:cNvGrpSpPr>
                <a:grpSpLocks/>
              </p:cNvGrpSpPr>
              <p:nvPr/>
            </p:nvGrpSpPr>
            <p:grpSpPr bwMode="auto">
              <a:xfrm flipH="1">
                <a:off x="3878" y="799"/>
                <a:ext cx="139" cy="182"/>
                <a:chOff x="3878" y="935"/>
                <a:chExt cx="139" cy="182"/>
              </a:xfrm>
            </p:grpSpPr>
            <p:sp>
              <p:nvSpPr>
                <p:cNvPr id="407626" name="Arc 74"/>
                <p:cNvSpPr>
                  <a:spLocks/>
                </p:cNvSpPr>
                <p:nvPr/>
              </p:nvSpPr>
              <p:spPr bwMode="auto">
                <a:xfrm flipH="1" flipV="1">
                  <a:off x="3923" y="1026"/>
                  <a:ext cx="94" cy="91"/>
                </a:xfrm>
                <a:custGeom>
                  <a:avLst/>
                  <a:gdLst>
                    <a:gd name="G0" fmla="+- 951 0 0"/>
                    <a:gd name="G1" fmla="+- 21600 0 0"/>
                    <a:gd name="G2" fmla="+- 21600 0 0"/>
                    <a:gd name="T0" fmla="*/ 0 w 22551"/>
                    <a:gd name="T1" fmla="*/ 21 h 21600"/>
                    <a:gd name="T2" fmla="*/ 22551 w 22551"/>
                    <a:gd name="T3" fmla="*/ 21600 h 21600"/>
                    <a:gd name="T4" fmla="*/ 951 w 2255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551" h="21600" fill="none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</a:path>
                    <a:path w="22551" h="21600" stroke="0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  <a:lnTo>
                        <a:pt x="951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FF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7627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3923" y="935"/>
                  <a:ext cx="0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7628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3878" y="935"/>
                  <a:ext cx="4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407629" name="Group 77"/>
            <p:cNvGrpSpPr>
              <a:grpSpLocks/>
            </p:cNvGrpSpPr>
            <p:nvPr/>
          </p:nvGrpSpPr>
          <p:grpSpPr bwMode="auto">
            <a:xfrm flipV="1">
              <a:off x="3696" y="482"/>
              <a:ext cx="275" cy="182"/>
              <a:chOff x="3742" y="799"/>
              <a:chExt cx="275" cy="182"/>
            </a:xfrm>
          </p:grpSpPr>
          <p:sp>
            <p:nvSpPr>
              <p:cNvPr id="407630" name="Arc 78"/>
              <p:cNvSpPr>
                <a:spLocks/>
              </p:cNvSpPr>
              <p:nvPr/>
            </p:nvSpPr>
            <p:spPr bwMode="auto">
              <a:xfrm flipH="1" flipV="1">
                <a:off x="3787" y="890"/>
                <a:ext cx="94" cy="91"/>
              </a:xfrm>
              <a:custGeom>
                <a:avLst/>
                <a:gdLst>
                  <a:gd name="G0" fmla="+- 951 0 0"/>
                  <a:gd name="G1" fmla="+- 21600 0 0"/>
                  <a:gd name="G2" fmla="+- 21600 0 0"/>
                  <a:gd name="T0" fmla="*/ 0 w 22551"/>
                  <a:gd name="T1" fmla="*/ 21 h 21600"/>
                  <a:gd name="T2" fmla="*/ 22551 w 22551"/>
                  <a:gd name="T3" fmla="*/ 21600 h 21600"/>
                  <a:gd name="T4" fmla="*/ 951 w 2255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551" h="21600" fill="none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</a:path>
                  <a:path w="22551" h="21600" stroke="0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  <a:lnTo>
                      <a:pt x="951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7631" name="Line 79"/>
              <p:cNvSpPr>
                <a:spLocks noChangeShapeType="1"/>
              </p:cNvSpPr>
              <p:nvPr/>
            </p:nvSpPr>
            <p:spPr bwMode="auto">
              <a:xfrm flipV="1">
                <a:off x="3787" y="799"/>
                <a:ext cx="0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632" name="Line 80"/>
              <p:cNvSpPr>
                <a:spLocks noChangeShapeType="1"/>
              </p:cNvSpPr>
              <p:nvPr/>
            </p:nvSpPr>
            <p:spPr bwMode="auto">
              <a:xfrm flipH="1">
                <a:off x="3742" y="799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07633" name="Group 81"/>
              <p:cNvGrpSpPr>
                <a:grpSpLocks/>
              </p:cNvGrpSpPr>
              <p:nvPr/>
            </p:nvGrpSpPr>
            <p:grpSpPr bwMode="auto">
              <a:xfrm flipH="1">
                <a:off x="3878" y="799"/>
                <a:ext cx="139" cy="182"/>
                <a:chOff x="3878" y="935"/>
                <a:chExt cx="139" cy="182"/>
              </a:xfrm>
            </p:grpSpPr>
            <p:sp>
              <p:nvSpPr>
                <p:cNvPr id="407634" name="Arc 82"/>
                <p:cNvSpPr>
                  <a:spLocks/>
                </p:cNvSpPr>
                <p:nvPr/>
              </p:nvSpPr>
              <p:spPr bwMode="auto">
                <a:xfrm flipH="1" flipV="1">
                  <a:off x="3923" y="1026"/>
                  <a:ext cx="94" cy="91"/>
                </a:xfrm>
                <a:custGeom>
                  <a:avLst/>
                  <a:gdLst>
                    <a:gd name="G0" fmla="+- 951 0 0"/>
                    <a:gd name="G1" fmla="+- 21600 0 0"/>
                    <a:gd name="G2" fmla="+- 21600 0 0"/>
                    <a:gd name="T0" fmla="*/ 0 w 22551"/>
                    <a:gd name="T1" fmla="*/ 21 h 21600"/>
                    <a:gd name="T2" fmla="*/ 22551 w 22551"/>
                    <a:gd name="T3" fmla="*/ 21600 h 21600"/>
                    <a:gd name="T4" fmla="*/ 951 w 2255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551" h="21600" fill="none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</a:path>
                    <a:path w="22551" h="21600" stroke="0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  <a:lnTo>
                        <a:pt x="951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FF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7635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3923" y="935"/>
                  <a:ext cx="0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7636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3878" y="935"/>
                  <a:ext cx="4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07637" name="Line 85"/>
            <p:cNvSpPr>
              <a:spLocks noChangeShapeType="1"/>
            </p:cNvSpPr>
            <p:nvPr/>
          </p:nvSpPr>
          <p:spPr bwMode="auto">
            <a:xfrm>
              <a:off x="3696" y="663"/>
              <a:ext cx="0" cy="1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638" name="Line 86"/>
            <p:cNvSpPr>
              <a:spLocks noChangeShapeType="1"/>
            </p:cNvSpPr>
            <p:nvPr/>
          </p:nvSpPr>
          <p:spPr bwMode="auto">
            <a:xfrm>
              <a:off x="3968" y="663"/>
              <a:ext cx="0" cy="1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7639" name="AutoShape 87"/>
          <p:cNvSpPr>
            <a:spLocks noChangeArrowheads="1"/>
          </p:cNvSpPr>
          <p:nvPr/>
        </p:nvSpPr>
        <p:spPr bwMode="auto">
          <a:xfrm rot="2663079" flipH="1">
            <a:off x="1871663" y="4300538"/>
            <a:ext cx="1006475" cy="1195387"/>
          </a:xfrm>
          <a:custGeom>
            <a:avLst/>
            <a:gdLst>
              <a:gd name="G0" fmla="+- 6574 0 0"/>
              <a:gd name="G1" fmla="+- -9118971 0 0"/>
              <a:gd name="G2" fmla="+- 0 0 -9118971"/>
              <a:gd name="T0" fmla="*/ 0 256 1"/>
              <a:gd name="T1" fmla="*/ 180 256 1"/>
              <a:gd name="G3" fmla="+- -9118971 T0 T1"/>
              <a:gd name="T2" fmla="*/ 0 256 1"/>
              <a:gd name="T3" fmla="*/ 90 256 1"/>
              <a:gd name="G4" fmla="+- -9118971 T2 T3"/>
              <a:gd name="G5" fmla="*/ G4 2 1"/>
              <a:gd name="T4" fmla="*/ 90 256 1"/>
              <a:gd name="T5" fmla="*/ 0 256 1"/>
              <a:gd name="G6" fmla="+- -9118971 T4 T5"/>
              <a:gd name="G7" fmla="*/ G6 2 1"/>
              <a:gd name="G8" fmla="abs -911897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574"/>
              <a:gd name="G18" fmla="*/ 6574 1 2"/>
              <a:gd name="G19" fmla="+- G18 5400 0"/>
              <a:gd name="G20" fmla="cos G19 -9118971"/>
              <a:gd name="G21" fmla="sin G19 -9118971"/>
              <a:gd name="G22" fmla="+- G20 10800 0"/>
              <a:gd name="G23" fmla="+- G21 10800 0"/>
              <a:gd name="G24" fmla="+- 10800 0 G20"/>
              <a:gd name="G25" fmla="+- 6574 10800 0"/>
              <a:gd name="G26" fmla="?: G9 G17 G25"/>
              <a:gd name="G27" fmla="?: G9 0 21600"/>
              <a:gd name="G28" fmla="cos 10800 -9118971"/>
              <a:gd name="G29" fmla="sin 10800 -9118971"/>
              <a:gd name="G30" fmla="sin 6574 -9118971"/>
              <a:gd name="G31" fmla="+- G28 10800 0"/>
              <a:gd name="G32" fmla="+- G29 10800 0"/>
              <a:gd name="G33" fmla="+- G30 10800 0"/>
              <a:gd name="G34" fmla="?: G4 0 G31"/>
              <a:gd name="G35" fmla="?: -9118971 G34 0"/>
              <a:gd name="G36" fmla="?: G6 G35 G31"/>
              <a:gd name="G37" fmla="+- 21600 0 G36"/>
              <a:gd name="G38" fmla="?: G4 0 G33"/>
              <a:gd name="G39" fmla="?: -911897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229 w 21600"/>
              <a:gd name="T15" fmla="*/ 5117 h 21600"/>
              <a:gd name="T16" fmla="*/ 10800 w 21600"/>
              <a:gd name="T17" fmla="*/ 4226 h 21600"/>
              <a:gd name="T18" fmla="*/ 17371 w 21600"/>
              <a:gd name="T19" fmla="*/ 511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827" y="6499"/>
                </a:moveTo>
                <a:cubicBezTo>
                  <a:pt x="7076" y="5055"/>
                  <a:pt x="8891" y="4225"/>
                  <a:pt x="10800" y="4226"/>
                </a:cubicBezTo>
                <a:cubicBezTo>
                  <a:pt x="12708" y="4226"/>
                  <a:pt x="14523" y="5055"/>
                  <a:pt x="15772" y="6499"/>
                </a:cubicBezTo>
                <a:lnTo>
                  <a:pt x="18968" y="3735"/>
                </a:lnTo>
                <a:cubicBezTo>
                  <a:pt x="16917" y="1363"/>
                  <a:pt x="13936" y="-1"/>
                  <a:pt x="10799" y="0"/>
                </a:cubicBezTo>
                <a:cubicBezTo>
                  <a:pt x="7663" y="0"/>
                  <a:pt x="4682" y="1363"/>
                  <a:pt x="2631" y="3735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40" name="Rectangle 88"/>
          <p:cNvSpPr>
            <a:spLocks noChangeArrowheads="1"/>
          </p:cNvSpPr>
          <p:nvPr/>
        </p:nvSpPr>
        <p:spPr bwMode="auto">
          <a:xfrm flipH="1">
            <a:off x="1773238" y="4395788"/>
            <a:ext cx="596900" cy="1349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41" name="AutoShape 89"/>
          <p:cNvSpPr>
            <a:spLocks noChangeArrowheads="1"/>
          </p:cNvSpPr>
          <p:nvPr/>
        </p:nvSpPr>
        <p:spPr bwMode="auto">
          <a:xfrm rot="2663079" flipV="1">
            <a:off x="277813" y="5327650"/>
            <a:ext cx="1006475" cy="1195388"/>
          </a:xfrm>
          <a:custGeom>
            <a:avLst/>
            <a:gdLst>
              <a:gd name="G0" fmla="+- 6574 0 0"/>
              <a:gd name="G1" fmla="+- -9118971 0 0"/>
              <a:gd name="G2" fmla="+- 0 0 -9118971"/>
              <a:gd name="T0" fmla="*/ 0 256 1"/>
              <a:gd name="T1" fmla="*/ 180 256 1"/>
              <a:gd name="G3" fmla="+- -9118971 T0 T1"/>
              <a:gd name="T2" fmla="*/ 0 256 1"/>
              <a:gd name="T3" fmla="*/ 90 256 1"/>
              <a:gd name="G4" fmla="+- -9118971 T2 T3"/>
              <a:gd name="G5" fmla="*/ G4 2 1"/>
              <a:gd name="T4" fmla="*/ 90 256 1"/>
              <a:gd name="T5" fmla="*/ 0 256 1"/>
              <a:gd name="G6" fmla="+- -9118971 T4 T5"/>
              <a:gd name="G7" fmla="*/ G6 2 1"/>
              <a:gd name="G8" fmla="abs -911897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574"/>
              <a:gd name="G18" fmla="*/ 6574 1 2"/>
              <a:gd name="G19" fmla="+- G18 5400 0"/>
              <a:gd name="G20" fmla="cos G19 -9118971"/>
              <a:gd name="G21" fmla="sin G19 -9118971"/>
              <a:gd name="G22" fmla="+- G20 10800 0"/>
              <a:gd name="G23" fmla="+- G21 10800 0"/>
              <a:gd name="G24" fmla="+- 10800 0 G20"/>
              <a:gd name="G25" fmla="+- 6574 10800 0"/>
              <a:gd name="G26" fmla="?: G9 G17 G25"/>
              <a:gd name="G27" fmla="?: G9 0 21600"/>
              <a:gd name="G28" fmla="cos 10800 -9118971"/>
              <a:gd name="G29" fmla="sin 10800 -9118971"/>
              <a:gd name="G30" fmla="sin 6574 -9118971"/>
              <a:gd name="G31" fmla="+- G28 10800 0"/>
              <a:gd name="G32" fmla="+- G29 10800 0"/>
              <a:gd name="G33" fmla="+- G30 10800 0"/>
              <a:gd name="G34" fmla="?: G4 0 G31"/>
              <a:gd name="G35" fmla="?: -9118971 G34 0"/>
              <a:gd name="G36" fmla="?: G6 G35 G31"/>
              <a:gd name="G37" fmla="+- 21600 0 G36"/>
              <a:gd name="G38" fmla="?: G4 0 G33"/>
              <a:gd name="G39" fmla="?: -911897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229 w 21600"/>
              <a:gd name="T15" fmla="*/ 5117 h 21600"/>
              <a:gd name="T16" fmla="*/ 10800 w 21600"/>
              <a:gd name="T17" fmla="*/ 4226 h 21600"/>
              <a:gd name="T18" fmla="*/ 17371 w 21600"/>
              <a:gd name="T19" fmla="*/ 511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827" y="6499"/>
                </a:moveTo>
                <a:cubicBezTo>
                  <a:pt x="7076" y="5055"/>
                  <a:pt x="8891" y="4225"/>
                  <a:pt x="10800" y="4226"/>
                </a:cubicBezTo>
                <a:cubicBezTo>
                  <a:pt x="12708" y="4226"/>
                  <a:pt x="14523" y="5055"/>
                  <a:pt x="15772" y="6499"/>
                </a:cubicBezTo>
                <a:lnTo>
                  <a:pt x="18968" y="3735"/>
                </a:lnTo>
                <a:cubicBezTo>
                  <a:pt x="16917" y="1363"/>
                  <a:pt x="13936" y="-1"/>
                  <a:pt x="10799" y="0"/>
                </a:cubicBezTo>
                <a:cubicBezTo>
                  <a:pt x="7663" y="0"/>
                  <a:pt x="4682" y="1363"/>
                  <a:pt x="2631" y="3735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42" name="Rectangle 90"/>
          <p:cNvSpPr>
            <a:spLocks noChangeArrowheads="1"/>
          </p:cNvSpPr>
          <p:nvPr/>
        </p:nvSpPr>
        <p:spPr bwMode="auto">
          <a:xfrm flipV="1">
            <a:off x="785813" y="6283325"/>
            <a:ext cx="1577975" cy="1349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43" name="AutoShape 91"/>
          <p:cNvSpPr>
            <a:spLocks noChangeArrowheads="1"/>
          </p:cNvSpPr>
          <p:nvPr/>
        </p:nvSpPr>
        <p:spPr bwMode="auto">
          <a:xfrm rot="-67463079" flipH="1" flipV="1">
            <a:off x="1863725" y="5305425"/>
            <a:ext cx="1006475" cy="1195388"/>
          </a:xfrm>
          <a:custGeom>
            <a:avLst/>
            <a:gdLst>
              <a:gd name="G0" fmla="+- 6574 0 0"/>
              <a:gd name="G1" fmla="+- -9118971 0 0"/>
              <a:gd name="G2" fmla="+- 0 0 -9118971"/>
              <a:gd name="T0" fmla="*/ 0 256 1"/>
              <a:gd name="T1" fmla="*/ 180 256 1"/>
              <a:gd name="G3" fmla="+- -9118971 T0 T1"/>
              <a:gd name="T2" fmla="*/ 0 256 1"/>
              <a:gd name="T3" fmla="*/ 90 256 1"/>
              <a:gd name="G4" fmla="+- -9118971 T2 T3"/>
              <a:gd name="G5" fmla="*/ G4 2 1"/>
              <a:gd name="T4" fmla="*/ 90 256 1"/>
              <a:gd name="T5" fmla="*/ 0 256 1"/>
              <a:gd name="G6" fmla="+- -9118971 T4 T5"/>
              <a:gd name="G7" fmla="*/ G6 2 1"/>
              <a:gd name="G8" fmla="abs -911897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574"/>
              <a:gd name="G18" fmla="*/ 6574 1 2"/>
              <a:gd name="G19" fmla="+- G18 5400 0"/>
              <a:gd name="G20" fmla="cos G19 -9118971"/>
              <a:gd name="G21" fmla="sin G19 -9118971"/>
              <a:gd name="G22" fmla="+- G20 10800 0"/>
              <a:gd name="G23" fmla="+- G21 10800 0"/>
              <a:gd name="G24" fmla="+- 10800 0 G20"/>
              <a:gd name="G25" fmla="+- 6574 10800 0"/>
              <a:gd name="G26" fmla="?: G9 G17 G25"/>
              <a:gd name="G27" fmla="?: G9 0 21600"/>
              <a:gd name="G28" fmla="cos 10800 -9118971"/>
              <a:gd name="G29" fmla="sin 10800 -9118971"/>
              <a:gd name="G30" fmla="sin 6574 -9118971"/>
              <a:gd name="G31" fmla="+- G28 10800 0"/>
              <a:gd name="G32" fmla="+- G29 10800 0"/>
              <a:gd name="G33" fmla="+- G30 10800 0"/>
              <a:gd name="G34" fmla="?: G4 0 G31"/>
              <a:gd name="G35" fmla="?: -9118971 G34 0"/>
              <a:gd name="G36" fmla="?: G6 G35 G31"/>
              <a:gd name="G37" fmla="+- 21600 0 G36"/>
              <a:gd name="G38" fmla="?: G4 0 G33"/>
              <a:gd name="G39" fmla="?: -911897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229 w 21600"/>
              <a:gd name="T15" fmla="*/ 5117 h 21600"/>
              <a:gd name="T16" fmla="*/ 10800 w 21600"/>
              <a:gd name="T17" fmla="*/ 4226 h 21600"/>
              <a:gd name="T18" fmla="*/ 17371 w 21600"/>
              <a:gd name="T19" fmla="*/ 511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827" y="6499"/>
                </a:moveTo>
                <a:cubicBezTo>
                  <a:pt x="7076" y="5055"/>
                  <a:pt x="8891" y="4225"/>
                  <a:pt x="10800" y="4226"/>
                </a:cubicBezTo>
                <a:cubicBezTo>
                  <a:pt x="12708" y="4226"/>
                  <a:pt x="14523" y="5055"/>
                  <a:pt x="15772" y="6499"/>
                </a:cubicBezTo>
                <a:lnTo>
                  <a:pt x="18968" y="3735"/>
                </a:lnTo>
                <a:cubicBezTo>
                  <a:pt x="16917" y="1363"/>
                  <a:pt x="13936" y="-1"/>
                  <a:pt x="10799" y="0"/>
                </a:cubicBezTo>
                <a:cubicBezTo>
                  <a:pt x="7663" y="0"/>
                  <a:pt x="4682" y="1363"/>
                  <a:pt x="2631" y="3735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44" name="Rectangle 92"/>
          <p:cNvSpPr>
            <a:spLocks noChangeArrowheads="1"/>
          </p:cNvSpPr>
          <p:nvPr/>
        </p:nvSpPr>
        <p:spPr bwMode="auto">
          <a:xfrm rot="5400000" flipV="1">
            <a:off x="-174625" y="5353051"/>
            <a:ext cx="1017587" cy="1317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45" name="Rectangle 93"/>
          <p:cNvSpPr>
            <a:spLocks noChangeArrowheads="1"/>
          </p:cNvSpPr>
          <p:nvPr/>
        </p:nvSpPr>
        <p:spPr bwMode="auto">
          <a:xfrm rot="5400000" flipV="1">
            <a:off x="2300288" y="5335587"/>
            <a:ext cx="1017588" cy="1317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46" name="Line 94"/>
          <p:cNvSpPr>
            <a:spLocks noChangeShapeType="1"/>
          </p:cNvSpPr>
          <p:nvPr/>
        </p:nvSpPr>
        <p:spPr bwMode="auto">
          <a:xfrm flipH="1">
            <a:off x="1433513" y="4546600"/>
            <a:ext cx="263525" cy="0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647" name="Text Box 95"/>
          <p:cNvSpPr txBox="1">
            <a:spLocks noChangeArrowheads="1"/>
          </p:cNvSpPr>
          <p:nvPr/>
        </p:nvSpPr>
        <p:spPr bwMode="auto">
          <a:xfrm>
            <a:off x="1422400" y="451961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E</a:t>
            </a:r>
          </a:p>
        </p:txBody>
      </p:sp>
      <p:sp>
        <p:nvSpPr>
          <p:cNvPr id="407648" name="Line 96"/>
          <p:cNvSpPr>
            <a:spLocks noChangeShapeType="1"/>
          </p:cNvSpPr>
          <p:nvPr/>
        </p:nvSpPr>
        <p:spPr bwMode="auto">
          <a:xfrm flipH="1" flipV="1">
            <a:off x="2813050" y="4895850"/>
            <a:ext cx="0" cy="10239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649" name="Arc 97"/>
          <p:cNvSpPr>
            <a:spLocks/>
          </p:cNvSpPr>
          <p:nvPr/>
        </p:nvSpPr>
        <p:spPr bwMode="auto">
          <a:xfrm>
            <a:off x="2376488" y="4449763"/>
            <a:ext cx="436562" cy="457200"/>
          </a:xfrm>
          <a:custGeom>
            <a:avLst/>
            <a:gdLst>
              <a:gd name="G0" fmla="+- 688 0 0"/>
              <a:gd name="G1" fmla="+- 21600 0 0"/>
              <a:gd name="G2" fmla="+- 21600 0 0"/>
              <a:gd name="T0" fmla="*/ 0 w 22288"/>
              <a:gd name="T1" fmla="*/ 11 h 23017"/>
              <a:gd name="T2" fmla="*/ 22241 w 22288"/>
              <a:gd name="T3" fmla="*/ 23017 h 23017"/>
              <a:gd name="T4" fmla="*/ 688 w 22288"/>
              <a:gd name="T5" fmla="*/ 21600 h 23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88" h="23017" fill="none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</a:path>
              <a:path w="22288" h="23017" stroke="0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  <a:lnTo>
                  <a:pt x="688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50" name="Arc 98"/>
          <p:cNvSpPr>
            <a:spLocks/>
          </p:cNvSpPr>
          <p:nvPr/>
        </p:nvSpPr>
        <p:spPr bwMode="auto">
          <a:xfrm flipV="1">
            <a:off x="2373313" y="5900738"/>
            <a:ext cx="438150" cy="457200"/>
          </a:xfrm>
          <a:custGeom>
            <a:avLst/>
            <a:gdLst>
              <a:gd name="G0" fmla="+- 688 0 0"/>
              <a:gd name="G1" fmla="+- 21600 0 0"/>
              <a:gd name="G2" fmla="+- 21600 0 0"/>
              <a:gd name="T0" fmla="*/ 0 w 22288"/>
              <a:gd name="T1" fmla="*/ 11 h 23017"/>
              <a:gd name="T2" fmla="*/ 22241 w 22288"/>
              <a:gd name="T3" fmla="*/ 23017 h 23017"/>
              <a:gd name="T4" fmla="*/ 688 w 22288"/>
              <a:gd name="T5" fmla="*/ 21600 h 23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88" h="23017" fill="none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</a:path>
              <a:path w="22288" h="23017" stroke="0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  <a:lnTo>
                  <a:pt x="688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51" name="Arc 99"/>
          <p:cNvSpPr>
            <a:spLocks/>
          </p:cNvSpPr>
          <p:nvPr/>
        </p:nvSpPr>
        <p:spPr bwMode="auto">
          <a:xfrm flipH="1" flipV="1">
            <a:off x="330200" y="5934075"/>
            <a:ext cx="436563" cy="433388"/>
          </a:xfrm>
          <a:custGeom>
            <a:avLst/>
            <a:gdLst>
              <a:gd name="G0" fmla="+- 688 0 0"/>
              <a:gd name="G1" fmla="+- 21600 0 0"/>
              <a:gd name="G2" fmla="+- 21600 0 0"/>
              <a:gd name="T0" fmla="*/ 0 w 22288"/>
              <a:gd name="T1" fmla="*/ 11 h 23017"/>
              <a:gd name="T2" fmla="*/ 22241 w 22288"/>
              <a:gd name="T3" fmla="*/ 23017 h 23017"/>
              <a:gd name="T4" fmla="*/ 688 w 22288"/>
              <a:gd name="T5" fmla="*/ 21600 h 23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88" h="23017" fill="none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</a:path>
              <a:path w="22288" h="23017" stroke="0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  <a:lnTo>
                  <a:pt x="688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52" name="Line 100"/>
          <p:cNvSpPr>
            <a:spLocks noChangeShapeType="1"/>
          </p:cNvSpPr>
          <p:nvPr/>
        </p:nvSpPr>
        <p:spPr bwMode="auto">
          <a:xfrm flipV="1">
            <a:off x="776288" y="4452938"/>
            <a:ext cx="1590675" cy="47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653" name="Line 101"/>
          <p:cNvSpPr>
            <a:spLocks noChangeShapeType="1"/>
          </p:cNvSpPr>
          <p:nvPr/>
        </p:nvSpPr>
        <p:spPr bwMode="auto">
          <a:xfrm flipV="1">
            <a:off x="801688" y="6354763"/>
            <a:ext cx="1592262" cy="31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654" name="Oval 102"/>
          <p:cNvSpPr>
            <a:spLocks noChangeArrowheads="1"/>
          </p:cNvSpPr>
          <p:nvPr/>
        </p:nvSpPr>
        <p:spPr bwMode="auto">
          <a:xfrm>
            <a:off x="285750" y="5080000"/>
            <a:ext cx="88900" cy="95250"/>
          </a:xfrm>
          <a:prstGeom prst="ellipse">
            <a:avLst/>
          </a:prstGeom>
          <a:solidFill>
            <a:srgbClr val="FF5F5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55" name="AutoShape 103"/>
          <p:cNvSpPr>
            <a:spLocks noChangeArrowheads="1"/>
          </p:cNvSpPr>
          <p:nvPr/>
        </p:nvSpPr>
        <p:spPr bwMode="auto">
          <a:xfrm rot="-67463079">
            <a:off x="3254375" y="4297363"/>
            <a:ext cx="1006475" cy="1196975"/>
          </a:xfrm>
          <a:custGeom>
            <a:avLst/>
            <a:gdLst>
              <a:gd name="G0" fmla="+- 6574 0 0"/>
              <a:gd name="G1" fmla="+- -9118971 0 0"/>
              <a:gd name="G2" fmla="+- 0 0 -9118971"/>
              <a:gd name="T0" fmla="*/ 0 256 1"/>
              <a:gd name="T1" fmla="*/ 180 256 1"/>
              <a:gd name="G3" fmla="+- -9118971 T0 T1"/>
              <a:gd name="T2" fmla="*/ 0 256 1"/>
              <a:gd name="T3" fmla="*/ 90 256 1"/>
              <a:gd name="G4" fmla="+- -9118971 T2 T3"/>
              <a:gd name="G5" fmla="*/ G4 2 1"/>
              <a:gd name="T4" fmla="*/ 90 256 1"/>
              <a:gd name="T5" fmla="*/ 0 256 1"/>
              <a:gd name="G6" fmla="+- -9118971 T4 T5"/>
              <a:gd name="G7" fmla="*/ G6 2 1"/>
              <a:gd name="G8" fmla="abs -911897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574"/>
              <a:gd name="G18" fmla="*/ 6574 1 2"/>
              <a:gd name="G19" fmla="+- G18 5400 0"/>
              <a:gd name="G20" fmla="cos G19 -9118971"/>
              <a:gd name="G21" fmla="sin G19 -9118971"/>
              <a:gd name="G22" fmla="+- G20 10800 0"/>
              <a:gd name="G23" fmla="+- G21 10800 0"/>
              <a:gd name="G24" fmla="+- 10800 0 G20"/>
              <a:gd name="G25" fmla="+- 6574 10800 0"/>
              <a:gd name="G26" fmla="?: G9 G17 G25"/>
              <a:gd name="G27" fmla="?: G9 0 21600"/>
              <a:gd name="G28" fmla="cos 10800 -9118971"/>
              <a:gd name="G29" fmla="sin 10800 -9118971"/>
              <a:gd name="G30" fmla="sin 6574 -9118971"/>
              <a:gd name="G31" fmla="+- G28 10800 0"/>
              <a:gd name="G32" fmla="+- G29 10800 0"/>
              <a:gd name="G33" fmla="+- G30 10800 0"/>
              <a:gd name="G34" fmla="?: G4 0 G31"/>
              <a:gd name="G35" fmla="?: -9118971 G34 0"/>
              <a:gd name="G36" fmla="?: G6 G35 G31"/>
              <a:gd name="G37" fmla="+- 21600 0 G36"/>
              <a:gd name="G38" fmla="?: G4 0 G33"/>
              <a:gd name="G39" fmla="?: -911897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229 w 21600"/>
              <a:gd name="T15" fmla="*/ 5117 h 21600"/>
              <a:gd name="T16" fmla="*/ 10800 w 21600"/>
              <a:gd name="T17" fmla="*/ 4226 h 21600"/>
              <a:gd name="T18" fmla="*/ 17371 w 21600"/>
              <a:gd name="T19" fmla="*/ 511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827" y="6499"/>
                </a:moveTo>
                <a:cubicBezTo>
                  <a:pt x="7076" y="5055"/>
                  <a:pt x="8891" y="4225"/>
                  <a:pt x="10800" y="4226"/>
                </a:cubicBezTo>
                <a:cubicBezTo>
                  <a:pt x="12708" y="4226"/>
                  <a:pt x="14523" y="5055"/>
                  <a:pt x="15772" y="6499"/>
                </a:cubicBezTo>
                <a:lnTo>
                  <a:pt x="18968" y="3735"/>
                </a:lnTo>
                <a:cubicBezTo>
                  <a:pt x="16917" y="1363"/>
                  <a:pt x="13936" y="-1"/>
                  <a:pt x="10799" y="0"/>
                </a:cubicBezTo>
                <a:cubicBezTo>
                  <a:pt x="7663" y="0"/>
                  <a:pt x="4682" y="1363"/>
                  <a:pt x="2631" y="3735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56" name="Rectangle 104"/>
          <p:cNvSpPr>
            <a:spLocks noChangeArrowheads="1"/>
          </p:cNvSpPr>
          <p:nvPr/>
        </p:nvSpPr>
        <p:spPr bwMode="auto">
          <a:xfrm>
            <a:off x="3762375" y="4394200"/>
            <a:ext cx="596900" cy="1333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7657" name="Group 105"/>
          <p:cNvGrpSpPr>
            <a:grpSpLocks/>
          </p:cNvGrpSpPr>
          <p:nvPr/>
        </p:nvGrpSpPr>
        <p:grpSpPr bwMode="auto">
          <a:xfrm>
            <a:off x="4359275" y="4054475"/>
            <a:ext cx="401638" cy="812800"/>
            <a:chOff x="3696" y="482"/>
            <a:chExt cx="275" cy="544"/>
          </a:xfrm>
        </p:grpSpPr>
        <p:grpSp>
          <p:nvGrpSpPr>
            <p:cNvPr id="407658" name="Group 106"/>
            <p:cNvGrpSpPr>
              <a:grpSpLocks/>
            </p:cNvGrpSpPr>
            <p:nvPr/>
          </p:nvGrpSpPr>
          <p:grpSpPr bwMode="auto">
            <a:xfrm>
              <a:off x="3696" y="844"/>
              <a:ext cx="275" cy="182"/>
              <a:chOff x="3742" y="799"/>
              <a:chExt cx="275" cy="182"/>
            </a:xfrm>
          </p:grpSpPr>
          <p:sp>
            <p:nvSpPr>
              <p:cNvPr id="407659" name="Arc 107"/>
              <p:cNvSpPr>
                <a:spLocks/>
              </p:cNvSpPr>
              <p:nvPr/>
            </p:nvSpPr>
            <p:spPr bwMode="auto">
              <a:xfrm flipH="1" flipV="1">
                <a:off x="3787" y="890"/>
                <a:ext cx="94" cy="91"/>
              </a:xfrm>
              <a:custGeom>
                <a:avLst/>
                <a:gdLst>
                  <a:gd name="G0" fmla="+- 951 0 0"/>
                  <a:gd name="G1" fmla="+- 21600 0 0"/>
                  <a:gd name="G2" fmla="+- 21600 0 0"/>
                  <a:gd name="T0" fmla="*/ 0 w 22551"/>
                  <a:gd name="T1" fmla="*/ 21 h 21600"/>
                  <a:gd name="T2" fmla="*/ 22551 w 22551"/>
                  <a:gd name="T3" fmla="*/ 21600 h 21600"/>
                  <a:gd name="T4" fmla="*/ 951 w 2255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551" h="21600" fill="none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</a:path>
                  <a:path w="22551" h="21600" stroke="0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  <a:lnTo>
                      <a:pt x="951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7660" name="Line 108"/>
              <p:cNvSpPr>
                <a:spLocks noChangeShapeType="1"/>
              </p:cNvSpPr>
              <p:nvPr/>
            </p:nvSpPr>
            <p:spPr bwMode="auto">
              <a:xfrm flipV="1">
                <a:off x="3787" y="799"/>
                <a:ext cx="0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661" name="Line 109"/>
              <p:cNvSpPr>
                <a:spLocks noChangeShapeType="1"/>
              </p:cNvSpPr>
              <p:nvPr/>
            </p:nvSpPr>
            <p:spPr bwMode="auto">
              <a:xfrm flipH="1">
                <a:off x="3742" y="799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07662" name="Group 110"/>
              <p:cNvGrpSpPr>
                <a:grpSpLocks/>
              </p:cNvGrpSpPr>
              <p:nvPr/>
            </p:nvGrpSpPr>
            <p:grpSpPr bwMode="auto">
              <a:xfrm flipH="1">
                <a:off x="3878" y="799"/>
                <a:ext cx="139" cy="182"/>
                <a:chOff x="3878" y="935"/>
                <a:chExt cx="139" cy="182"/>
              </a:xfrm>
            </p:grpSpPr>
            <p:sp>
              <p:nvSpPr>
                <p:cNvPr id="407663" name="Arc 111"/>
                <p:cNvSpPr>
                  <a:spLocks/>
                </p:cNvSpPr>
                <p:nvPr/>
              </p:nvSpPr>
              <p:spPr bwMode="auto">
                <a:xfrm flipH="1" flipV="1">
                  <a:off x="3923" y="1026"/>
                  <a:ext cx="94" cy="91"/>
                </a:xfrm>
                <a:custGeom>
                  <a:avLst/>
                  <a:gdLst>
                    <a:gd name="G0" fmla="+- 951 0 0"/>
                    <a:gd name="G1" fmla="+- 21600 0 0"/>
                    <a:gd name="G2" fmla="+- 21600 0 0"/>
                    <a:gd name="T0" fmla="*/ 0 w 22551"/>
                    <a:gd name="T1" fmla="*/ 21 h 21600"/>
                    <a:gd name="T2" fmla="*/ 22551 w 22551"/>
                    <a:gd name="T3" fmla="*/ 21600 h 21600"/>
                    <a:gd name="T4" fmla="*/ 951 w 2255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551" h="21600" fill="none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</a:path>
                    <a:path w="22551" h="21600" stroke="0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  <a:lnTo>
                        <a:pt x="951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FF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7664" name="Line 112"/>
                <p:cNvSpPr>
                  <a:spLocks noChangeShapeType="1"/>
                </p:cNvSpPr>
                <p:nvPr/>
              </p:nvSpPr>
              <p:spPr bwMode="auto">
                <a:xfrm flipV="1">
                  <a:off x="3923" y="935"/>
                  <a:ext cx="0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7665" name="Line 113"/>
                <p:cNvSpPr>
                  <a:spLocks noChangeShapeType="1"/>
                </p:cNvSpPr>
                <p:nvPr/>
              </p:nvSpPr>
              <p:spPr bwMode="auto">
                <a:xfrm flipH="1">
                  <a:off x="3878" y="935"/>
                  <a:ext cx="4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407666" name="Group 114"/>
            <p:cNvGrpSpPr>
              <a:grpSpLocks/>
            </p:cNvGrpSpPr>
            <p:nvPr/>
          </p:nvGrpSpPr>
          <p:grpSpPr bwMode="auto">
            <a:xfrm flipV="1">
              <a:off x="3696" y="482"/>
              <a:ext cx="275" cy="182"/>
              <a:chOff x="3742" y="799"/>
              <a:chExt cx="275" cy="182"/>
            </a:xfrm>
          </p:grpSpPr>
          <p:sp>
            <p:nvSpPr>
              <p:cNvPr id="407667" name="Arc 115"/>
              <p:cNvSpPr>
                <a:spLocks/>
              </p:cNvSpPr>
              <p:nvPr/>
            </p:nvSpPr>
            <p:spPr bwMode="auto">
              <a:xfrm flipH="1" flipV="1">
                <a:off x="3787" y="890"/>
                <a:ext cx="94" cy="91"/>
              </a:xfrm>
              <a:custGeom>
                <a:avLst/>
                <a:gdLst>
                  <a:gd name="G0" fmla="+- 951 0 0"/>
                  <a:gd name="G1" fmla="+- 21600 0 0"/>
                  <a:gd name="G2" fmla="+- 21600 0 0"/>
                  <a:gd name="T0" fmla="*/ 0 w 22551"/>
                  <a:gd name="T1" fmla="*/ 21 h 21600"/>
                  <a:gd name="T2" fmla="*/ 22551 w 22551"/>
                  <a:gd name="T3" fmla="*/ 21600 h 21600"/>
                  <a:gd name="T4" fmla="*/ 951 w 2255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551" h="21600" fill="none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</a:path>
                  <a:path w="22551" h="21600" stroke="0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  <a:lnTo>
                      <a:pt x="951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7668" name="Line 116"/>
              <p:cNvSpPr>
                <a:spLocks noChangeShapeType="1"/>
              </p:cNvSpPr>
              <p:nvPr/>
            </p:nvSpPr>
            <p:spPr bwMode="auto">
              <a:xfrm flipV="1">
                <a:off x="3787" y="799"/>
                <a:ext cx="0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669" name="Line 117"/>
              <p:cNvSpPr>
                <a:spLocks noChangeShapeType="1"/>
              </p:cNvSpPr>
              <p:nvPr/>
            </p:nvSpPr>
            <p:spPr bwMode="auto">
              <a:xfrm flipH="1">
                <a:off x="3742" y="799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07670" name="Group 118"/>
              <p:cNvGrpSpPr>
                <a:grpSpLocks/>
              </p:cNvGrpSpPr>
              <p:nvPr/>
            </p:nvGrpSpPr>
            <p:grpSpPr bwMode="auto">
              <a:xfrm flipH="1">
                <a:off x="3878" y="799"/>
                <a:ext cx="139" cy="182"/>
                <a:chOff x="3878" y="935"/>
                <a:chExt cx="139" cy="182"/>
              </a:xfrm>
            </p:grpSpPr>
            <p:sp>
              <p:nvSpPr>
                <p:cNvPr id="407671" name="Arc 119"/>
                <p:cNvSpPr>
                  <a:spLocks/>
                </p:cNvSpPr>
                <p:nvPr/>
              </p:nvSpPr>
              <p:spPr bwMode="auto">
                <a:xfrm flipH="1" flipV="1">
                  <a:off x="3923" y="1026"/>
                  <a:ext cx="94" cy="91"/>
                </a:xfrm>
                <a:custGeom>
                  <a:avLst/>
                  <a:gdLst>
                    <a:gd name="G0" fmla="+- 951 0 0"/>
                    <a:gd name="G1" fmla="+- 21600 0 0"/>
                    <a:gd name="G2" fmla="+- 21600 0 0"/>
                    <a:gd name="T0" fmla="*/ 0 w 22551"/>
                    <a:gd name="T1" fmla="*/ 21 h 21600"/>
                    <a:gd name="T2" fmla="*/ 22551 w 22551"/>
                    <a:gd name="T3" fmla="*/ 21600 h 21600"/>
                    <a:gd name="T4" fmla="*/ 951 w 2255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551" h="21600" fill="none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</a:path>
                    <a:path w="22551" h="21600" stroke="0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  <a:lnTo>
                        <a:pt x="951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FF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7672" name="Line 120"/>
                <p:cNvSpPr>
                  <a:spLocks noChangeShapeType="1"/>
                </p:cNvSpPr>
                <p:nvPr/>
              </p:nvSpPr>
              <p:spPr bwMode="auto">
                <a:xfrm flipV="1">
                  <a:off x="3923" y="935"/>
                  <a:ext cx="0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7673" name="Line 121"/>
                <p:cNvSpPr>
                  <a:spLocks noChangeShapeType="1"/>
                </p:cNvSpPr>
                <p:nvPr/>
              </p:nvSpPr>
              <p:spPr bwMode="auto">
                <a:xfrm flipH="1">
                  <a:off x="3878" y="935"/>
                  <a:ext cx="4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07674" name="Line 122"/>
            <p:cNvSpPr>
              <a:spLocks noChangeShapeType="1"/>
            </p:cNvSpPr>
            <p:nvPr/>
          </p:nvSpPr>
          <p:spPr bwMode="auto">
            <a:xfrm>
              <a:off x="3696" y="663"/>
              <a:ext cx="0" cy="1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675" name="Line 123"/>
            <p:cNvSpPr>
              <a:spLocks noChangeShapeType="1"/>
            </p:cNvSpPr>
            <p:nvPr/>
          </p:nvSpPr>
          <p:spPr bwMode="auto">
            <a:xfrm>
              <a:off x="3968" y="663"/>
              <a:ext cx="0" cy="1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7676" name="AutoShape 124"/>
          <p:cNvSpPr>
            <a:spLocks noChangeArrowheads="1"/>
          </p:cNvSpPr>
          <p:nvPr/>
        </p:nvSpPr>
        <p:spPr bwMode="auto">
          <a:xfrm rot="2663079" flipH="1">
            <a:off x="4856163" y="4281488"/>
            <a:ext cx="1006475" cy="1195387"/>
          </a:xfrm>
          <a:custGeom>
            <a:avLst/>
            <a:gdLst>
              <a:gd name="G0" fmla="+- 6574 0 0"/>
              <a:gd name="G1" fmla="+- -9118971 0 0"/>
              <a:gd name="G2" fmla="+- 0 0 -9118971"/>
              <a:gd name="T0" fmla="*/ 0 256 1"/>
              <a:gd name="T1" fmla="*/ 180 256 1"/>
              <a:gd name="G3" fmla="+- -9118971 T0 T1"/>
              <a:gd name="T2" fmla="*/ 0 256 1"/>
              <a:gd name="T3" fmla="*/ 90 256 1"/>
              <a:gd name="G4" fmla="+- -9118971 T2 T3"/>
              <a:gd name="G5" fmla="*/ G4 2 1"/>
              <a:gd name="T4" fmla="*/ 90 256 1"/>
              <a:gd name="T5" fmla="*/ 0 256 1"/>
              <a:gd name="G6" fmla="+- -9118971 T4 T5"/>
              <a:gd name="G7" fmla="*/ G6 2 1"/>
              <a:gd name="G8" fmla="abs -911897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574"/>
              <a:gd name="G18" fmla="*/ 6574 1 2"/>
              <a:gd name="G19" fmla="+- G18 5400 0"/>
              <a:gd name="G20" fmla="cos G19 -9118971"/>
              <a:gd name="G21" fmla="sin G19 -9118971"/>
              <a:gd name="G22" fmla="+- G20 10800 0"/>
              <a:gd name="G23" fmla="+- G21 10800 0"/>
              <a:gd name="G24" fmla="+- 10800 0 G20"/>
              <a:gd name="G25" fmla="+- 6574 10800 0"/>
              <a:gd name="G26" fmla="?: G9 G17 G25"/>
              <a:gd name="G27" fmla="?: G9 0 21600"/>
              <a:gd name="G28" fmla="cos 10800 -9118971"/>
              <a:gd name="G29" fmla="sin 10800 -9118971"/>
              <a:gd name="G30" fmla="sin 6574 -9118971"/>
              <a:gd name="G31" fmla="+- G28 10800 0"/>
              <a:gd name="G32" fmla="+- G29 10800 0"/>
              <a:gd name="G33" fmla="+- G30 10800 0"/>
              <a:gd name="G34" fmla="?: G4 0 G31"/>
              <a:gd name="G35" fmla="?: -9118971 G34 0"/>
              <a:gd name="G36" fmla="?: G6 G35 G31"/>
              <a:gd name="G37" fmla="+- 21600 0 G36"/>
              <a:gd name="G38" fmla="?: G4 0 G33"/>
              <a:gd name="G39" fmla="?: -911897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229 w 21600"/>
              <a:gd name="T15" fmla="*/ 5117 h 21600"/>
              <a:gd name="T16" fmla="*/ 10800 w 21600"/>
              <a:gd name="T17" fmla="*/ 4226 h 21600"/>
              <a:gd name="T18" fmla="*/ 17371 w 21600"/>
              <a:gd name="T19" fmla="*/ 511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827" y="6499"/>
                </a:moveTo>
                <a:cubicBezTo>
                  <a:pt x="7076" y="5055"/>
                  <a:pt x="8891" y="4225"/>
                  <a:pt x="10800" y="4226"/>
                </a:cubicBezTo>
                <a:cubicBezTo>
                  <a:pt x="12708" y="4226"/>
                  <a:pt x="14523" y="5055"/>
                  <a:pt x="15772" y="6499"/>
                </a:cubicBezTo>
                <a:lnTo>
                  <a:pt x="18968" y="3735"/>
                </a:lnTo>
                <a:cubicBezTo>
                  <a:pt x="16917" y="1363"/>
                  <a:pt x="13936" y="-1"/>
                  <a:pt x="10799" y="0"/>
                </a:cubicBezTo>
                <a:cubicBezTo>
                  <a:pt x="7663" y="0"/>
                  <a:pt x="4682" y="1363"/>
                  <a:pt x="2631" y="3735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77" name="Rectangle 125"/>
          <p:cNvSpPr>
            <a:spLocks noChangeArrowheads="1"/>
          </p:cNvSpPr>
          <p:nvPr/>
        </p:nvSpPr>
        <p:spPr bwMode="auto">
          <a:xfrm flipH="1">
            <a:off x="4757738" y="4376738"/>
            <a:ext cx="596900" cy="1349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78" name="AutoShape 126"/>
          <p:cNvSpPr>
            <a:spLocks noChangeArrowheads="1"/>
          </p:cNvSpPr>
          <p:nvPr/>
        </p:nvSpPr>
        <p:spPr bwMode="auto">
          <a:xfrm rot="2663079" flipV="1">
            <a:off x="3262313" y="5308600"/>
            <a:ext cx="1006475" cy="1195388"/>
          </a:xfrm>
          <a:custGeom>
            <a:avLst/>
            <a:gdLst>
              <a:gd name="G0" fmla="+- 6574 0 0"/>
              <a:gd name="G1" fmla="+- -9118971 0 0"/>
              <a:gd name="G2" fmla="+- 0 0 -9118971"/>
              <a:gd name="T0" fmla="*/ 0 256 1"/>
              <a:gd name="T1" fmla="*/ 180 256 1"/>
              <a:gd name="G3" fmla="+- -9118971 T0 T1"/>
              <a:gd name="T2" fmla="*/ 0 256 1"/>
              <a:gd name="T3" fmla="*/ 90 256 1"/>
              <a:gd name="G4" fmla="+- -9118971 T2 T3"/>
              <a:gd name="G5" fmla="*/ G4 2 1"/>
              <a:gd name="T4" fmla="*/ 90 256 1"/>
              <a:gd name="T5" fmla="*/ 0 256 1"/>
              <a:gd name="G6" fmla="+- -9118971 T4 T5"/>
              <a:gd name="G7" fmla="*/ G6 2 1"/>
              <a:gd name="G8" fmla="abs -911897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574"/>
              <a:gd name="G18" fmla="*/ 6574 1 2"/>
              <a:gd name="G19" fmla="+- G18 5400 0"/>
              <a:gd name="G20" fmla="cos G19 -9118971"/>
              <a:gd name="G21" fmla="sin G19 -9118971"/>
              <a:gd name="G22" fmla="+- G20 10800 0"/>
              <a:gd name="G23" fmla="+- G21 10800 0"/>
              <a:gd name="G24" fmla="+- 10800 0 G20"/>
              <a:gd name="G25" fmla="+- 6574 10800 0"/>
              <a:gd name="G26" fmla="?: G9 G17 G25"/>
              <a:gd name="G27" fmla="?: G9 0 21600"/>
              <a:gd name="G28" fmla="cos 10800 -9118971"/>
              <a:gd name="G29" fmla="sin 10800 -9118971"/>
              <a:gd name="G30" fmla="sin 6574 -9118971"/>
              <a:gd name="G31" fmla="+- G28 10800 0"/>
              <a:gd name="G32" fmla="+- G29 10800 0"/>
              <a:gd name="G33" fmla="+- G30 10800 0"/>
              <a:gd name="G34" fmla="?: G4 0 G31"/>
              <a:gd name="G35" fmla="?: -9118971 G34 0"/>
              <a:gd name="G36" fmla="?: G6 G35 G31"/>
              <a:gd name="G37" fmla="+- 21600 0 G36"/>
              <a:gd name="G38" fmla="?: G4 0 G33"/>
              <a:gd name="G39" fmla="?: -911897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229 w 21600"/>
              <a:gd name="T15" fmla="*/ 5117 h 21600"/>
              <a:gd name="T16" fmla="*/ 10800 w 21600"/>
              <a:gd name="T17" fmla="*/ 4226 h 21600"/>
              <a:gd name="T18" fmla="*/ 17371 w 21600"/>
              <a:gd name="T19" fmla="*/ 511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827" y="6499"/>
                </a:moveTo>
                <a:cubicBezTo>
                  <a:pt x="7076" y="5055"/>
                  <a:pt x="8891" y="4225"/>
                  <a:pt x="10800" y="4226"/>
                </a:cubicBezTo>
                <a:cubicBezTo>
                  <a:pt x="12708" y="4226"/>
                  <a:pt x="14523" y="5055"/>
                  <a:pt x="15772" y="6499"/>
                </a:cubicBezTo>
                <a:lnTo>
                  <a:pt x="18968" y="3735"/>
                </a:lnTo>
                <a:cubicBezTo>
                  <a:pt x="16917" y="1363"/>
                  <a:pt x="13936" y="-1"/>
                  <a:pt x="10799" y="0"/>
                </a:cubicBezTo>
                <a:cubicBezTo>
                  <a:pt x="7663" y="0"/>
                  <a:pt x="4682" y="1363"/>
                  <a:pt x="2631" y="3735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79" name="Rectangle 127"/>
          <p:cNvSpPr>
            <a:spLocks noChangeArrowheads="1"/>
          </p:cNvSpPr>
          <p:nvPr/>
        </p:nvSpPr>
        <p:spPr bwMode="auto">
          <a:xfrm flipV="1">
            <a:off x="3770313" y="6264275"/>
            <a:ext cx="1577975" cy="1349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80" name="AutoShape 128"/>
          <p:cNvSpPr>
            <a:spLocks noChangeArrowheads="1"/>
          </p:cNvSpPr>
          <p:nvPr/>
        </p:nvSpPr>
        <p:spPr bwMode="auto">
          <a:xfrm rot="-67463079" flipH="1" flipV="1">
            <a:off x="4848225" y="5286375"/>
            <a:ext cx="1006475" cy="1195388"/>
          </a:xfrm>
          <a:custGeom>
            <a:avLst/>
            <a:gdLst>
              <a:gd name="G0" fmla="+- 6574 0 0"/>
              <a:gd name="G1" fmla="+- -9118971 0 0"/>
              <a:gd name="G2" fmla="+- 0 0 -9118971"/>
              <a:gd name="T0" fmla="*/ 0 256 1"/>
              <a:gd name="T1" fmla="*/ 180 256 1"/>
              <a:gd name="G3" fmla="+- -9118971 T0 T1"/>
              <a:gd name="T2" fmla="*/ 0 256 1"/>
              <a:gd name="T3" fmla="*/ 90 256 1"/>
              <a:gd name="G4" fmla="+- -9118971 T2 T3"/>
              <a:gd name="G5" fmla="*/ G4 2 1"/>
              <a:gd name="T4" fmla="*/ 90 256 1"/>
              <a:gd name="T5" fmla="*/ 0 256 1"/>
              <a:gd name="G6" fmla="+- -9118971 T4 T5"/>
              <a:gd name="G7" fmla="*/ G6 2 1"/>
              <a:gd name="G8" fmla="abs -911897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574"/>
              <a:gd name="G18" fmla="*/ 6574 1 2"/>
              <a:gd name="G19" fmla="+- G18 5400 0"/>
              <a:gd name="G20" fmla="cos G19 -9118971"/>
              <a:gd name="G21" fmla="sin G19 -9118971"/>
              <a:gd name="G22" fmla="+- G20 10800 0"/>
              <a:gd name="G23" fmla="+- G21 10800 0"/>
              <a:gd name="G24" fmla="+- 10800 0 G20"/>
              <a:gd name="G25" fmla="+- 6574 10800 0"/>
              <a:gd name="G26" fmla="?: G9 G17 G25"/>
              <a:gd name="G27" fmla="?: G9 0 21600"/>
              <a:gd name="G28" fmla="cos 10800 -9118971"/>
              <a:gd name="G29" fmla="sin 10800 -9118971"/>
              <a:gd name="G30" fmla="sin 6574 -9118971"/>
              <a:gd name="G31" fmla="+- G28 10800 0"/>
              <a:gd name="G32" fmla="+- G29 10800 0"/>
              <a:gd name="G33" fmla="+- G30 10800 0"/>
              <a:gd name="G34" fmla="?: G4 0 G31"/>
              <a:gd name="G35" fmla="?: -9118971 G34 0"/>
              <a:gd name="G36" fmla="?: G6 G35 G31"/>
              <a:gd name="G37" fmla="+- 21600 0 G36"/>
              <a:gd name="G38" fmla="?: G4 0 G33"/>
              <a:gd name="G39" fmla="?: -911897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229 w 21600"/>
              <a:gd name="T15" fmla="*/ 5117 h 21600"/>
              <a:gd name="T16" fmla="*/ 10800 w 21600"/>
              <a:gd name="T17" fmla="*/ 4226 h 21600"/>
              <a:gd name="T18" fmla="*/ 17371 w 21600"/>
              <a:gd name="T19" fmla="*/ 511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827" y="6499"/>
                </a:moveTo>
                <a:cubicBezTo>
                  <a:pt x="7076" y="5055"/>
                  <a:pt x="8891" y="4225"/>
                  <a:pt x="10800" y="4226"/>
                </a:cubicBezTo>
                <a:cubicBezTo>
                  <a:pt x="12708" y="4226"/>
                  <a:pt x="14523" y="5055"/>
                  <a:pt x="15772" y="6499"/>
                </a:cubicBezTo>
                <a:lnTo>
                  <a:pt x="18968" y="3735"/>
                </a:lnTo>
                <a:cubicBezTo>
                  <a:pt x="16917" y="1363"/>
                  <a:pt x="13936" y="-1"/>
                  <a:pt x="10799" y="0"/>
                </a:cubicBezTo>
                <a:cubicBezTo>
                  <a:pt x="7663" y="0"/>
                  <a:pt x="4682" y="1363"/>
                  <a:pt x="2631" y="3735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81" name="Rectangle 129"/>
          <p:cNvSpPr>
            <a:spLocks noChangeArrowheads="1"/>
          </p:cNvSpPr>
          <p:nvPr/>
        </p:nvSpPr>
        <p:spPr bwMode="auto">
          <a:xfrm rot="5400000" flipV="1">
            <a:off x="2809875" y="5334001"/>
            <a:ext cx="1017587" cy="1317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82" name="Rectangle 130"/>
          <p:cNvSpPr>
            <a:spLocks noChangeArrowheads="1"/>
          </p:cNvSpPr>
          <p:nvPr/>
        </p:nvSpPr>
        <p:spPr bwMode="auto">
          <a:xfrm rot="5400000" flipV="1">
            <a:off x="5284788" y="5316537"/>
            <a:ext cx="1017588" cy="1317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83" name="Line 131"/>
          <p:cNvSpPr>
            <a:spLocks noChangeShapeType="1"/>
          </p:cNvSpPr>
          <p:nvPr/>
        </p:nvSpPr>
        <p:spPr bwMode="auto">
          <a:xfrm flipV="1">
            <a:off x="4576763" y="4438650"/>
            <a:ext cx="422275" cy="635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684" name="Text Box 132"/>
          <p:cNvSpPr txBox="1">
            <a:spLocks noChangeArrowheads="1"/>
          </p:cNvSpPr>
          <p:nvPr/>
        </p:nvSpPr>
        <p:spPr bwMode="auto">
          <a:xfrm>
            <a:off x="4406900" y="450056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E</a:t>
            </a:r>
          </a:p>
        </p:txBody>
      </p:sp>
      <p:sp>
        <p:nvSpPr>
          <p:cNvPr id="407685" name="Line 133"/>
          <p:cNvSpPr>
            <a:spLocks noChangeShapeType="1"/>
          </p:cNvSpPr>
          <p:nvPr/>
        </p:nvSpPr>
        <p:spPr bwMode="auto">
          <a:xfrm flipV="1">
            <a:off x="3313113" y="4894263"/>
            <a:ext cx="0" cy="10175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686" name="Arc 134"/>
          <p:cNvSpPr>
            <a:spLocks/>
          </p:cNvSpPr>
          <p:nvPr/>
        </p:nvSpPr>
        <p:spPr bwMode="auto">
          <a:xfrm flipH="1">
            <a:off x="3313113" y="4438650"/>
            <a:ext cx="436562" cy="457200"/>
          </a:xfrm>
          <a:custGeom>
            <a:avLst/>
            <a:gdLst>
              <a:gd name="G0" fmla="+- 688 0 0"/>
              <a:gd name="G1" fmla="+- 21600 0 0"/>
              <a:gd name="G2" fmla="+- 21600 0 0"/>
              <a:gd name="T0" fmla="*/ 0 w 22288"/>
              <a:gd name="T1" fmla="*/ 11 h 23017"/>
              <a:gd name="T2" fmla="*/ 22241 w 22288"/>
              <a:gd name="T3" fmla="*/ 23017 h 23017"/>
              <a:gd name="T4" fmla="*/ 688 w 22288"/>
              <a:gd name="T5" fmla="*/ 21600 h 23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88" h="23017" fill="none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</a:path>
              <a:path w="22288" h="23017" stroke="0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  <a:lnTo>
                  <a:pt x="688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 type="non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87" name="Line 135"/>
          <p:cNvSpPr>
            <a:spLocks noChangeShapeType="1"/>
          </p:cNvSpPr>
          <p:nvPr/>
        </p:nvSpPr>
        <p:spPr bwMode="auto">
          <a:xfrm flipH="1" flipV="1">
            <a:off x="5797550" y="4876800"/>
            <a:ext cx="0" cy="10239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688" name="Arc 136"/>
          <p:cNvSpPr>
            <a:spLocks/>
          </p:cNvSpPr>
          <p:nvPr/>
        </p:nvSpPr>
        <p:spPr bwMode="auto">
          <a:xfrm>
            <a:off x="5360988" y="4430713"/>
            <a:ext cx="436562" cy="457200"/>
          </a:xfrm>
          <a:custGeom>
            <a:avLst/>
            <a:gdLst>
              <a:gd name="G0" fmla="+- 688 0 0"/>
              <a:gd name="G1" fmla="+- 21600 0 0"/>
              <a:gd name="G2" fmla="+- 21600 0 0"/>
              <a:gd name="T0" fmla="*/ 0 w 22288"/>
              <a:gd name="T1" fmla="*/ 11 h 23017"/>
              <a:gd name="T2" fmla="*/ 22241 w 22288"/>
              <a:gd name="T3" fmla="*/ 23017 h 23017"/>
              <a:gd name="T4" fmla="*/ 688 w 22288"/>
              <a:gd name="T5" fmla="*/ 21600 h 23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88" h="23017" fill="none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</a:path>
              <a:path w="22288" h="23017" stroke="0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  <a:lnTo>
                  <a:pt x="688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89" name="Arc 137"/>
          <p:cNvSpPr>
            <a:spLocks/>
          </p:cNvSpPr>
          <p:nvPr/>
        </p:nvSpPr>
        <p:spPr bwMode="auto">
          <a:xfrm flipV="1">
            <a:off x="5357813" y="5881688"/>
            <a:ext cx="438150" cy="457200"/>
          </a:xfrm>
          <a:custGeom>
            <a:avLst/>
            <a:gdLst>
              <a:gd name="G0" fmla="+- 688 0 0"/>
              <a:gd name="G1" fmla="+- 21600 0 0"/>
              <a:gd name="G2" fmla="+- 21600 0 0"/>
              <a:gd name="T0" fmla="*/ 0 w 22288"/>
              <a:gd name="T1" fmla="*/ 11 h 23017"/>
              <a:gd name="T2" fmla="*/ 22241 w 22288"/>
              <a:gd name="T3" fmla="*/ 23017 h 23017"/>
              <a:gd name="T4" fmla="*/ 688 w 22288"/>
              <a:gd name="T5" fmla="*/ 21600 h 23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88" h="23017" fill="none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</a:path>
              <a:path w="22288" h="23017" stroke="0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  <a:lnTo>
                  <a:pt x="688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90" name="Arc 138"/>
          <p:cNvSpPr>
            <a:spLocks/>
          </p:cNvSpPr>
          <p:nvPr/>
        </p:nvSpPr>
        <p:spPr bwMode="auto">
          <a:xfrm flipH="1" flipV="1">
            <a:off x="3314700" y="5915025"/>
            <a:ext cx="436563" cy="433388"/>
          </a:xfrm>
          <a:custGeom>
            <a:avLst/>
            <a:gdLst>
              <a:gd name="G0" fmla="+- 688 0 0"/>
              <a:gd name="G1" fmla="+- 21600 0 0"/>
              <a:gd name="G2" fmla="+- 21600 0 0"/>
              <a:gd name="T0" fmla="*/ 0 w 22288"/>
              <a:gd name="T1" fmla="*/ 11 h 23017"/>
              <a:gd name="T2" fmla="*/ 22241 w 22288"/>
              <a:gd name="T3" fmla="*/ 23017 h 23017"/>
              <a:gd name="T4" fmla="*/ 688 w 22288"/>
              <a:gd name="T5" fmla="*/ 21600 h 23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88" h="23017" fill="none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</a:path>
              <a:path w="22288" h="23017" stroke="0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  <a:lnTo>
                  <a:pt x="688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91" name="Line 139"/>
          <p:cNvSpPr>
            <a:spLocks noChangeShapeType="1"/>
          </p:cNvSpPr>
          <p:nvPr/>
        </p:nvSpPr>
        <p:spPr bwMode="auto">
          <a:xfrm flipV="1">
            <a:off x="3760788" y="4433888"/>
            <a:ext cx="752475" cy="47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692" name="Line 140"/>
          <p:cNvSpPr>
            <a:spLocks noChangeShapeType="1"/>
          </p:cNvSpPr>
          <p:nvPr/>
        </p:nvSpPr>
        <p:spPr bwMode="auto">
          <a:xfrm flipV="1">
            <a:off x="3786188" y="6335713"/>
            <a:ext cx="1592262" cy="31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693" name="Oval 141"/>
          <p:cNvSpPr>
            <a:spLocks noChangeArrowheads="1"/>
          </p:cNvSpPr>
          <p:nvPr/>
        </p:nvSpPr>
        <p:spPr bwMode="auto">
          <a:xfrm>
            <a:off x="4502150" y="4394200"/>
            <a:ext cx="88900" cy="95250"/>
          </a:xfrm>
          <a:prstGeom prst="ellipse">
            <a:avLst/>
          </a:prstGeom>
          <a:solidFill>
            <a:srgbClr val="FF5F5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94" name="Line 142"/>
          <p:cNvSpPr>
            <a:spLocks noChangeShapeType="1"/>
          </p:cNvSpPr>
          <p:nvPr/>
        </p:nvSpPr>
        <p:spPr bwMode="auto">
          <a:xfrm flipV="1">
            <a:off x="328613" y="4906963"/>
            <a:ext cx="0" cy="10175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695" name="Arc 143"/>
          <p:cNvSpPr>
            <a:spLocks/>
          </p:cNvSpPr>
          <p:nvPr/>
        </p:nvSpPr>
        <p:spPr bwMode="auto">
          <a:xfrm flipH="1">
            <a:off x="328613" y="4451350"/>
            <a:ext cx="436562" cy="457200"/>
          </a:xfrm>
          <a:custGeom>
            <a:avLst/>
            <a:gdLst>
              <a:gd name="G0" fmla="+- 688 0 0"/>
              <a:gd name="G1" fmla="+- 21600 0 0"/>
              <a:gd name="G2" fmla="+- 21600 0 0"/>
              <a:gd name="T0" fmla="*/ 0 w 22288"/>
              <a:gd name="T1" fmla="*/ 11 h 23017"/>
              <a:gd name="T2" fmla="*/ 22241 w 22288"/>
              <a:gd name="T3" fmla="*/ 23017 h 23017"/>
              <a:gd name="T4" fmla="*/ 688 w 22288"/>
              <a:gd name="T5" fmla="*/ 21600 h 23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88" h="23017" fill="none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</a:path>
              <a:path w="22288" h="23017" stroke="0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  <a:lnTo>
                  <a:pt x="688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 type="non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96" name="AutoShape 144"/>
          <p:cNvSpPr>
            <a:spLocks noChangeArrowheads="1"/>
          </p:cNvSpPr>
          <p:nvPr/>
        </p:nvSpPr>
        <p:spPr bwMode="auto">
          <a:xfrm rot="-67463079">
            <a:off x="6188075" y="4291013"/>
            <a:ext cx="1006475" cy="1196975"/>
          </a:xfrm>
          <a:custGeom>
            <a:avLst/>
            <a:gdLst>
              <a:gd name="G0" fmla="+- 6574 0 0"/>
              <a:gd name="G1" fmla="+- -9118971 0 0"/>
              <a:gd name="G2" fmla="+- 0 0 -9118971"/>
              <a:gd name="T0" fmla="*/ 0 256 1"/>
              <a:gd name="T1" fmla="*/ 180 256 1"/>
              <a:gd name="G3" fmla="+- -9118971 T0 T1"/>
              <a:gd name="T2" fmla="*/ 0 256 1"/>
              <a:gd name="T3" fmla="*/ 90 256 1"/>
              <a:gd name="G4" fmla="+- -9118971 T2 T3"/>
              <a:gd name="G5" fmla="*/ G4 2 1"/>
              <a:gd name="T4" fmla="*/ 90 256 1"/>
              <a:gd name="T5" fmla="*/ 0 256 1"/>
              <a:gd name="G6" fmla="+- -9118971 T4 T5"/>
              <a:gd name="G7" fmla="*/ G6 2 1"/>
              <a:gd name="G8" fmla="abs -911897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574"/>
              <a:gd name="G18" fmla="*/ 6574 1 2"/>
              <a:gd name="G19" fmla="+- G18 5400 0"/>
              <a:gd name="G20" fmla="cos G19 -9118971"/>
              <a:gd name="G21" fmla="sin G19 -9118971"/>
              <a:gd name="G22" fmla="+- G20 10800 0"/>
              <a:gd name="G23" fmla="+- G21 10800 0"/>
              <a:gd name="G24" fmla="+- 10800 0 G20"/>
              <a:gd name="G25" fmla="+- 6574 10800 0"/>
              <a:gd name="G26" fmla="?: G9 G17 G25"/>
              <a:gd name="G27" fmla="?: G9 0 21600"/>
              <a:gd name="G28" fmla="cos 10800 -9118971"/>
              <a:gd name="G29" fmla="sin 10800 -9118971"/>
              <a:gd name="G30" fmla="sin 6574 -9118971"/>
              <a:gd name="G31" fmla="+- G28 10800 0"/>
              <a:gd name="G32" fmla="+- G29 10800 0"/>
              <a:gd name="G33" fmla="+- G30 10800 0"/>
              <a:gd name="G34" fmla="?: G4 0 G31"/>
              <a:gd name="G35" fmla="?: -9118971 G34 0"/>
              <a:gd name="G36" fmla="?: G6 G35 G31"/>
              <a:gd name="G37" fmla="+- 21600 0 G36"/>
              <a:gd name="G38" fmla="?: G4 0 G33"/>
              <a:gd name="G39" fmla="?: -911897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229 w 21600"/>
              <a:gd name="T15" fmla="*/ 5117 h 21600"/>
              <a:gd name="T16" fmla="*/ 10800 w 21600"/>
              <a:gd name="T17" fmla="*/ 4226 h 21600"/>
              <a:gd name="T18" fmla="*/ 17371 w 21600"/>
              <a:gd name="T19" fmla="*/ 511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827" y="6499"/>
                </a:moveTo>
                <a:cubicBezTo>
                  <a:pt x="7076" y="5055"/>
                  <a:pt x="8891" y="4225"/>
                  <a:pt x="10800" y="4226"/>
                </a:cubicBezTo>
                <a:cubicBezTo>
                  <a:pt x="12708" y="4226"/>
                  <a:pt x="14523" y="5055"/>
                  <a:pt x="15772" y="6499"/>
                </a:cubicBezTo>
                <a:lnTo>
                  <a:pt x="18968" y="3735"/>
                </a:lnTo>
                <a:cubicBezTo>
                  <a:pt x="16917" y="1363"/>
                  <a:pt x="13936" y="-1"/>
                  <a:pt x="10799" y="0"/>
                </a:cubicBezTo>
                <a:cubicBezTo>
                  <a:pt x="7663" y="0"/>
                  <a:pt x="4682" y="1363"/>
                  <a:pt x="2631" y="3735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697" name="Rectangle 145"/>
          <p:cNvSpPr>
            <a:spLocks noChangeArrowheads="1"/>
          </p:cNvSpPr>
          <p:nvPr/>
        </p:nvSpPr>
        <p:spPr bwMode="auto">
          <a:xfrm>
            <a:off x="6696075" y="4387850"/>
            <a:ext cx="596900" cy="1333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7698" name="Group 146"/>
          <p:cNvGrpSpPr>
            <a:grpSpLocks/>
          </p:cNvGrpSpPr>
          <p:nvPr/>
        </p:nvGrpSpPr>
        <p:grpSpPr bwMode="auto">
          <a:xfrm>
            <a:off x="7292975" y="4048125"/>
            <a:ext cx="401638" cy="812800"/>
            <a:chOff x="3696" y="482"/>
            <a:chExt cx="275" cy="544"/>
          </a:xfrm>
        </p:grpSpPr>
        <p:grpSp>
          <p:nvGrpSpPr>
            <p:cNvPr id="407699" name="Group 147"/>
            <p:cNvGrpSpPr>
              <a:grpSpLocks/>
            </p:cNvGrpSpPr>
            <p:nvPr/>
          </p:nvGrpSpPr>
          <p:grpSpPr bwMode="auto">
            <a:xfrm>
              <a:off x="3696" y="844"/>
              <a:ext cx="275" cy="182"/>
              <a:chOff x="3742" y="799"/>
              <a:chExt cx="275" cy="182"/>
            </a:xfrm>
          </p:grpSpPr>
          <p:sp>
            <p:nvSpPr>
              <p:cNvPr id="407700" name="Arc 148"/>
              <p:cNvSpPr>
                <a:spLocks/>
              </p:cNvSpPr>
              <p:nvPr/>
            </p:nvSpPr>
            <p:spPr bwMode="auto">
              <a:xfrm flipH="1" flipV="1">
                <a:off x="3787" y="890"/>
                <a:ext cx="94" cy="91"/>
              </a:xfrm>
              <a:custGeom>
                <a:avLst/>
                <a:gdLst>
                  <a:gd name="G0" fmla="+- 951 0 0"/>
                  <a:gd name="G1" fmla="+- 21600 0 0"/>
                  <a:gd name="G2" fmla="+- 21600 0 0"/>
                  <a:gd name="T0" fmla="*/ 0 w 22551"/>
                  <a:gd name="T1" fmla="*/ 21 h 21600"/>
                  <a:gd name="T2" fmla="*/ 22551 w 22551"/>
                  <a:gd name="T3" fmla="*/ 21600 h 21600"/>
                  <a:gd name="T4" fmla="*/ 951 w 2255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551" h="21600" fill="none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</a:path>
                  <a:path w="22551" h="21600" stroke="0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  <a:lnTo>
                      <a:pt x="951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7701" name="Line 149"/>
              <p:cNvSpPr>
                <a:spLocks noChangeShapeType="1"/>
              </p:cNvSpPr>
              <p:nvPr/>
            </p:nvSpPr>
            <p:spPr bwMode="auto">
              <a:xfrm flipV="1">
                <a:off x="3787" y="799"/>
                <a:ext cx="0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702" name="Line 150"/>
              <p:cNvSpPr>
                <a:spLocks noChangeShapeType="1"/>
              </p:cNvSpPr>
              <p:nvPr/>
            </p:nvSpPr>
            <p:spPr bwMode="auto">
              <a:xfrm flipH="1">
                <a:off x="3742" y="799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07703" name="Group 151"/>
              <p:cNvGrpSpPr>
                <a:grpSpLocks/>
              </p:cNvGrpSpPr>
              <p:nvPr/>
            </p:nvGrpSpPr>
            <p:grpSpPr bwMode="auto">
              <a:xfrm flipH="1">
                <a:off x="3878" y="799"/>
                <a:ext cx="139" cy="182"/>
                <a:chOff x="3878" y="935"/>
                <a:chExt cx="139" cy="182"/>
              </a:xfrm>
            </p:grpSpPr>
            <p:sp>
              <p:nvSpPr>
                <p:cNvPr id="407704" name="Arc 152"/>
                <p:cNvSpPr>
                  <a:spLocks/>
                </p:cNvSpPr>
                <p:nvPr/>
              </p:nvSpPr>
              <p:spPr bwMode="auto">
                <a:xfrm flipH="1" flipV="1">
                  <a:off x="3923" y="1026"/>
                  <a:ext cx="94" cy="91"/>
                </a:xfrm>
                <a:custGeom>
                  <a:avLst/>
                  <a:gdLst>
                    <a:gd name="G0" fmla="+- 951 0 0"/>
                    <a:gd name="G1" fmla="+- 21600 0 0"/>
                    <a:gd name="G2" fmla="+- 21600 0 0"/>
                    <a:gd name="T0" fmla="*/ 0 w 22551"/>
                    <a:gd name="T1" fmla="*/ 21 h 21600"/>
                    <a:gd name="T2" fmla="*/ 22551 w 22551"/>
                    <a:gd name="T3" fmla="*/ 21600 h 21600"/>
                    <a:gd name="T4" fmla="*/ 951 w 2255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551" h="21600" fill="none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</a:path>
                    <a:path w="22551" h="21600" stroke="0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  <a:lnTo>
                        <a:pt x="951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FF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7705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3923" y="935"/>
                  <a:ext cx="0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7706" name="Line 154"/>
                <p:cNvSpPr>
                  <a:spLocks noChangeShapeType="1"/>
                </p:cNvSpPr>
                <p:nvPr/>
              </p:nvSpPr>
              <p:spPr bwMode="auto">
                <a:xfrm flipH="1">
                  <a:off x="3878" y="935"/>
                  <a:ext cx="4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407707" name="Group 155"/>
            <p:cNvGrpSpPr>
              <a:grpSpLocks/>
            </p:cNvGrpSpPr>
            <p:nvPr/>
          </p:nvGrpSpPr>
          <p:grpSpPr bwMode="auto">
            <a:xfrm flipV="1">
              <a:off x="3696" y="482"/>
              <a:ext cx="275" cy="182"/>
              <a:chOff x="3742" y="799"/>
              <a:chExt cx="275" cy="182"/>
            </a:xfrm>
          </p:grpSpPr>
          <p:sp>
            <p:nvSpPr>
              <p:cNvPr id="407708" name="Arc 156"/>
              <p:cNvSpPr>
                <a:spLocks/>
              </p:cNvSpPr>
              <p:nvPr/>
            </p:nvSpPr>
            <p:spPr bwMode="auto">
              <a:xfrm flipH="1" flipV="1">
                <a:off x="3787" y="890"/>
                <a:ext cx="94" cy="91"/>
              </a:xfrm>
              <a:custGeom>
                <a:avLst/>
                <a:gdLst>
                  <a:gd name="G0" fmla="+- 951 0 0"/>
                  <a:gd name="G1" fmla="+- 21600 0 0"/>
                  <a:gd name="G2" fmla="+- 21600 0 0"/>
                  <a:gd name="T0" fmla="*/ 0 w 22551"/>
                  <a:gd name="T1" fmla="*/ 21 h 21600"/>
                  <a:gd name="T2" fmla="*/ 22551 w 22551"/>
                  <a:gd name="T3" fmla="*/ 21600 h 21600"/>
                  <a:gd name="T4" fmla="*/ 951 w 2255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551" h="21600" fill="none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</a:path>
                  <a:path w="22551" h="21600" stroke="0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  <a:lnTo>
                      <a:pt x="951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7709" name="Line 157"/>
              <p:cNvSpPr>
                <a:spLocks noChangeShapeType="1"/>
              </p:cNvSpPr>
              <p:nvPr/>
            </p:nvSpPr>
            <p:spPr bwMode="auto">
              <a:xfrm flipV="1">
                <a:off x="3787" y="799"/>
                <a:ext cx="0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710" name="Line 158"/>
              <p:cNvSpPr>
                <a:spLocks noChangeShapeType="1"/>
              </p:cNvSpPr>
              <p:nvPr/>
            </p:nvSpPr>
            <p:spPr bwMode="auto">
              <a:xfrm flipH="1">
                <a:off x="3742" y="799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07711" name="Group 159"/>
              <p:cNvGrpSpPr>
                <a:grpSpLocks/>
              </p:cNvGrpSpPr>
              <p:nvPr/>
            </p:nvGrpSpPr>
            <p:grpSpPr bwMode="auto">
              <a:xfrm flipH="1">
                <a:off x="3878" y="799"/>
                <a:ext cx="139" cy="182"/>
                <a:chOff x="3878" y="935"/>
                <a:chExt cx="139" cy="182"/>
              </a:xfrm>
            </p:grpSpPr>
            <p:sp>
              <p:nvSpPr>
                <p:cNvPr id="407712" name="Arc 160"/>
                <p:cNvSpPr>
                  <a:spLocks/>
                </p:cNvSpPr>
                <p:nvPr/>
              </p:nvSpPr>
              <p:spPr bwMode="auto">
                <a:xfrm flipH="1" flipV="1">
                  <a:off x="3923" y="1026"/>
                  <a:ext cx="94" cy="91"/>
                </a:xfrm>
                <a:custGeom>
                  <a:avLst/>
                  <a:gdLst>
                    <a:gd name="G0" fmla="+- 951 0 0"/>
                    <a:gd name="G1" fmla="+- 21600 0 0"/>
                    <a:gd name="G2" fmla="+- 21600 0 0"/>
                    <a:gd name="T0" fmla="*/ 0 w 22551"/>
                    <a:gd name="T1" fmla="*/ 21 h 21600"/>
                    <a:gd name="T2" fmla="*/ 22551 w 22551"/>
                    <a:gd name="T3" fmla="*/ 21600 h 21600"/>
                    <a:gd name="T4" fmla="*/ 951 w 2255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551" h="21600" fill="none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</a:path>
                    <a:path w="22551" h="21600" stroke="0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  <a:lnTo>
                        <a:pt x="951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FF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7713" name="Line 161"/>
                <p:cNvSpPr>
                  <a:spLocks noChangeShapeType="1"/>
                </p:cNvSpPr>
                <p:nvPr/>
              </p:nvSpPr>
              <p:spPr bwMode="auto">
                <a:xfrm flipV="1">
                  <a:off x="3923" y="935"/>
                  <a:ext cx="0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7714" name="Line 162"/>
                <p:cNvSpPr>
                  <a:spLocks noChangeShapeType="1"/>
                </p:cNvSpPr>
                <p:nvPr/>
              </p:nvSpPr>
              <p:spPr bwMode="auto">
                <a:xfrm flipH="1">
                  <a:off x="3878" y="935"/>
                  <a:ext cx="4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07715" name="Line 163"/>
            <p:cNvSpPr>
              <a:spLocks noChangeShapeType="1"/>
            </p:cNvSpPr>
            <p:nvPr/>
          </p:nvSpPr>
          <p:spPr bwMode="auto">
            <a:xfrm>
              <a:off x="3696" y="663"/>
              <a:ext cx="0" cy="1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716" name="Line 164"/>
            <p:cNvSpPr>
              <a:spLocks noChangeShapeType="1"/>
            </p:cNvSpPr>
            <p:nvPr/>
          </p:nvSpPr>
          <p:spPr bwMode="auto">
            <a:xfrm>
              <a:off x="3968" y="663"/>
              <a:ext cx="0" cy="1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7717" name="AutoShape 165"/>
          <p:cNvSpPr>
            <a:spLocks noChangeArrowheads="1"/>
          </p:cNvSpPr>
          <p:nvPr/>
        </p:nvSpPr>
        <p:spPr bwMode="auto">
          <a:xfrm rot="2663079" flipH="1">
            <a:off x="7789863" y="4275138"/>
            <a:ext cx="1006475" cy="1195387"/>
          </a:xfrm>
          <a:custGeom>
            <a:avLst/>
            <a:gdLst>
              <a:gd name="G0" fmla="+- 6574 0 0"/>
              <a:gd name="G1" fmla="+- -9118971 0 0"/>
              <a:gd name="G2" fmla="+- 0 0 -9118971"/>
              <a:gd name="T0" fmla="*/ 0 256 1"/>
              <a:gd name="T1" fmla="*/ 180 256 1"/>
              <a:gd name="G3" fmla="+- -9118971 T0 T1"/>
              <a:gd name="T2" fmla="*/ 0 256 1"/>
              <a:gd name="T3" fmla="*/ 90 256 1"/>
              <a:gd name="G4" fmla="+- -9118971 T2 T3"/>
              <a:gd name="G5" fmla="*/ G4 2 1"/>
              <a:gd name="T4" fmla="*/ 90 256 1"/>
              <a:gd name="T5" fmla="*/ 0 256 1"/>
              <a:gd name="G6" fmla="+- -9118971 T4 T5"/>
              <a:gd name="G7" fmla="*/ G6 2 1"/>
              <a:gd name="G8" fmla="abs -911897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574"/>
              <a:gd name="G18" fmla="*/ 6574 1 2"/>
              <a:gd name="G19" fmla="+- G18 5400 0"/>
              <a:gd name="G20" fmla="cos G19 -9118971"/>
              <a:gd name="G21" fmla="sin G19 -9118971"/>
              <a:gd name="G22" fmla="+- G20 10800 0"/>
              <a:gd name="G23" fmla="+- G21 10800 0"/>
              <a:gd name="G24" fmla="+- 10800 0 G20"/>
              <a:gd name="G25" fmla="+- 6574 10800 0"/>
              <a:gd name="G26" fmla="?: G9 G17 G25"/>
              <a:gd name="G27" fmla="?: G9 0 21600"/>
              <a:gd name="G28" fmla="cos 10800 -9118971"/>
              <a:gd name="G29" fmla="sin 10800 -9118971"/>
              <a:gd name="G30" fmla="sin 6574 -9118971"/>
              <a:gd name="G31" fmla="+- G28 10800 0"/>
              <a:gd name="G32" fmla="+- G29 10800 0"/>
              <a:gd name="G33" fmla="+- G30 10800 0"/>
              <a:gd name="G34" fmla="?: G4 0 G31"/>
              <a:gd name="G35" fmla="?: -9118971 G34 0"/>
              <a:gd name="G36" fmla="?: G6 G35 G31"/>
              <a:gd name="G37" fmla="+- 21600 0 G36"/>
              <a:gd name="G38" fmla="?: G4 0 G33"/>
              <a:gd name="G39" fmla="?: -911897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229 w 21600"/>
              <a:gd name="T15" fmla="*/ 5117 h 21600"/>
              <a:gd name="T16" fmla="*/ 10800 w 21600"/>
              <a:gd name="T17" fmla="*/ 4226 h 21600"/>
              <a:gd name="T18" fmla="*/ 17371 w 21600"/>
              <a:gd name="T19" fmla="*/ 511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827" y="6499"/>
                </a:moveTo>
                <a:cubicBezTo>
                  <a:pt x="7076" y="5055"/>
                  <a:pt x="8891" y="4225"/>
                  <a:pt x="10800" y="4226"/>
                </a:cubicBezTo>
                <a:cubicBezTo>
                  <a:pt x="12708" y="4226"/>
                  <a:pt x="14523" y="5055"/>
                  <a:pt x="15772" y="6499"/>
                </a:cubicBezTo>
                <a:lnTo>
                  <a:pt x="18968" y="3735"/>
                </a:lnTo>
                <a:cubicBezTo>
                  <a:pt x="16917" y="1363"/>
                  <a:pt x="13936" y="-1"/>
                  <a:pt x="10799" y="0"/>
                </a:cubicBezTo>
                <a:cubicBezTo>
                  <a:pt x="7663" y="0"/>
                  <a:pt x="4682" y="1363"/>
                  <a:pt x="2631" y="3735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718" name="Rectangle 166"/>
          <p:cNvSpPr>
            <a:spLocks noChangeArrowheads="1"/>
          </p:cNvSpPr>
          <p:nvPr/>
        </p:nvSpPr>
        <p:spPr bwMode="auto">
          <a:xfrm flipH="1">
            <a:off x="7691438" y="4370388"/>
            <a:ext cx="596900" cy="1349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719" name="AutoShape 167"/>
          <p:cNvSpPr>
            <a:spLocks noChangeArrowheads="1"/>
          </p:cNvSpPr>
          <p:nvPr/>
        </p:nvSpPr>
        <p:spPr bwMode="auto">
          <a:xfrm rot="2663079" flipV="1">
            <a:off x="6196013" y="5302250"/>
            <a:ext cx="1006475" cy="1195388"/>
          </a:xfrm>
          <a:custGeom>
            <a:avLst/>
            <a:gdLst>
              <a:gd name="G0" fmla="+- 6574 0 0"/>
              <a:gd name="G1" fmla="+- -9118971 0 0"/>
              <a:gd name="G2" fmla="+- 0 0 -9118971"/>
              <a:gd name="T0" fmla="*/ 0 256 1"/>
              <a:gd name="T1" fmla="*/ 180 256 1"/>
              <a:gd name="G3" fmla="+- -9118971 T0 T1"/>
              <a:gd name="T2" fmla="*/ 0 256 1"/>
              <a:gd name="T3" fmla="*/ 90 256 1"/>
              <a:gd name="G4" fmla="+- -9118971 T2 T3"/>
              <a:gd name="G5" fmla="*/ G4 2 1"/>
              <a:gd name="T4" fmla="*/ 90 256 1"/>
              <a:gd name="T5" fmla="*/ 0 256 1"/>
              <a:gd name="G6" fmla="+- -9118971 T4 T5"/>
              <a:gd name="G7" fmla="*/ G6 2 1"/>
              <a:gd name="G8" fmla="abs -911897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574"/>
              <a:gd name="G18" fmla="*/ 6574 1 2"/>
              <a:gd name="G19" fmla="+- G18 5400 0"/>
              <a:gd name="G20" fmla="cos G19 -9118971"/>
              <a:gd name="G21" fmla="sin G19 -9118971"/>
              <a:gd name="G22" fmla="+- G20 10800 0"/>
              <a:gd name="G23" fmla="+- G21 10800 0"/>
              <a:gd name="G24" fmla="+- 10800 0 G20"/>
              <a:gd name="G25" fmla="+- 6574 10800 0"/>
              <a:gd name="G26" fmla="?: G9 G17 G25"/>
              <a:gd name="G27" fmla="?: G9 0 21600"/>
              <a:gd name="G28" fmla="cos 10800 -9118971"/>
              <a:gd name="G29" fmla="sin 10800 -9118971"/>
              <a:gd name="G30" fmla="sin 6574 -9118971"/>
              <a:gd name="G31" fmla="+- G28 10800 0"/>
              <a:gd name="G32" fmla="+- G29 10800 0"/>
              <a:gd name="G33" fmla="+- G30 10800 0"/>
              <a:gd name="G34" fmla="?: G4 0 G31"/>
              <a:gd name="G35" fmla="?: -9118971 G34 0"/>
              <a:gd name="G36" fmla="?: G6 G35 G31"/>
              <a:gd name="G37" fmla="+- 21600 0 G36"/>
              <a:gd name="G38" fmla="?: G4 0 G33"/>
              <a:gd name="G39" fmla="?: -911897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229 w 21600"/>
              <a:gd name="T15" fmla="*/ 5117 h 21600"/>
              <a:gd name="T16" fmla="*/ 10800 w 21600"/>
              <a:gd name="T17" fmla="*/ 4226 h 21600"/>
              <a:gd name="T18" fmla="*/ 17371 w 21600"/>
              <a:gd name="T19" fmla="*/ 511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827" y="6499"/>
                </a:moveTo>
                <a:cubicBezTo>
                  <a:pt x="7076" y="5055"/>
                  <a:pt x="8891" y="4225"/>
                  <a:pt x="10800" y="4226"/>
                </a:cubicBezTo>
                <a:cubicBezTo>
                  <a:pt x="12708" y="4226"/>
                  <a:pt x="14523" y="5055"/>
                  <a:pt x="15772" y="6499"/>
                </a:cubicBezTo>
                <a:lnTo>
                  <a:pt x="18968" y="3735"/>
                </a:lnTo>
                <a:cubicBezTo>
                  <a:pt x="16917" y="1363"/>
                  <a:pt x="13936" y="-1"/>
                  <a:pt x="10799" y="0"/>
                </a:cubicBezTo>
                <a:cubicBezTo>
                  <a:pt x="7663" y="0"/>
                  <a:pt x="4682" y="1363"/>
                  <a:pt x="2631" y="3735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720" name="Rectangle 168"/>
          <p:cNvSpPr>
            <a:spLocks noChangeArrowheads="1"/>
          </p:cNvSpPr>
          <p:nvPr/>
        </p:nvSpPr>
        <p:spPr bwMode="auto">
          <a:xfrm flipV="1">
            <a:off x="6704013" y="6257925"/>
            <a:ext cx="1577975" cy="1349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721" name="AutoShape 169"/>
          <p:cNvSpPr>
            <a:spLocks noChangeArrowheads="1"/>
          </p:cNvSpPr>
          <p:nvPr/>
        </p:nvSpPr>
        <p:spPr bwMode="auto">
          <a:xfrm rot="-67463079" flipH="1" flipV="1">
            <a:off x="7781925" y="5280025"/>
            <a:ext cx="1006475" cy="1195388"/>
          </a:xfrm>
          <a:custGeom>
            <a:avLst/>
            <a:gdLst>
              <a:gd name="G0" fmla="+- 6574 0 0"/>
              <a:gd name="G1" fmla="+- -9118971 0 0"/>
              <a:gd name="G2" fmla="+- 0 0 -9118971"/>
              <a:gd name="T0" fmla="*/ 0 256 1"/>
              <a:gd name="T1" fmla="*/ 180 256 1"/>
              <a:gd name="G3" fmla="+- -9118971 T0 T1"/>
              <a:gd name="T2" fmla="*/ 0 256 1"/>
              <a:gd name="T3" fmla="*/ 90 256 1"/>
              <a:gd name="G4" fmla="+- -9118971 T2 T3"/>
              <a:gd name="G5" fmla="*/ G4 2 1"/>
              <a:gd name="T4" fmla="*/ 90 256 1"/>
              <a:gd name="T5" fmla="*/ 0 256 1"/>
              <a:gd name="G6" fmla="+- -9118971 T4 T5"/>
              <a:gd name="G7" fmla="*/ G6 2 1"/>
              <a:gd name="G8" fmla="abs -911897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574"/>
              <a:gd name="G18" fmla="*/ 6574 1 2"/>
              <a:gd name="G19" fmla="+- G18 5400 0"/>
              <a:gd name="G20" fmla="cos G19 -9118971"/>
              <a:gd name="G21" fmla="sin G19 -9118971"/>
              <a:gd name="G22" fmla="+- G20 10800 0"/>
              <a:gd name="G23" fmla="+- G21 10800 0"/>
              <a:gd name="G24" fmla="+- 10800 0 G20"/>
              <a:gd name="G25" fmla="+- 6574 10800 0"/>
              <a:gd name="G26" fmla="?: G9 G17 G25"/>
              <a:gd name="G27" fmla="?: G9 0 21600"/>
              <a:gd name="G28" fmla="cos 10800 -9118971"/>
              <a:gd name="G29" fmla="sin 10800 -9118971"/>
              <a:gd name="G30" fmla="sin 6574 -9118971"/>
              <a:gd name="G31" fmla="+- G28 10800 0"/>
              <a:gd name="G32" fmla="+- G29 10800 0"/>
              <a:gd name="G33" fmla="+- G30 10800 0"/>
              <a:gd name="G34" fmla="?: G4 0 G31"/>
              <a:gd name="G35" fmla="?: -9118971 G34 0"/>
              <a:gd name="G36" fmla="?: G6 G35 G31"/>
              <a:gd name="G37" fmla="+- 21600 0 G36"/>
              <a:gd name="G38" fmla="?: G4 0 G33"/>
              <a:gd name="G39" fmla="?: -911897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229 w 21600"/>
              <a:gd name="T15" fmla="*/ 5117 h 21600"/>
              <a:gd name="T16" fmla="*/ 10800 w 21600"/>
              <a:gd name="T17" fmla="*/ 4226 h 21600"/>
              <a:gd name="T18" fmla="*/ 17371 w 21600"/>
              <a:gd name="T19" fmla="*/ 511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827" y="6499"/>
                </a:moveTo>
                <a:cubicBezTo>
                  <a:pt x="7076" y="5055"/>
                  <a:pt x="8891" y="4225"/>
                  <a:pt x="10800" y="4226"/>
                </a:cubicBezTo>
                <a:cubicBezTo>
                  <a:pt x="12708" y="4226"/>
                  <a:pt x="14523" y="5055"/>
                  <a:pt x="15772" y="6499"/>
                </a:cubicBezTo>
                <a:lnTo>
                  <a:pt x="18968" y="3735"/>
                </a:lnTo>
                <a:cubicBezTo>
                  <a:pt x="16917" y="1363"/>
                  <a:pt x="13936" y="-1"/>
                  <a:pt x="10799" y="0"/>
                </a:cubicBezTo>
                <a:cubicBezTo>
                  <a:pt x="7663" y="0"/>
                  <a:pt x="4682" y="1363"/>
                  <a:pt x="2631" y="3735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722" name="Rectangle 170"/>
          <p:cNvSpPr>
            <a:spLocks noChangeArrowheads="1"/>
          </p:cNvSpPr>
          <p:nvPr/>
        </p:nvSpPr>
        <p:spPr bwMode="auto">
          <a:xfrm rot="5400000" flipV="1">
            <a:off x="5743575" y="5327651"/>
            <a:ext cx="1017587" cy="1317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723" name="Rectangle 171"/>
          <p:cNvSpPr>
            <a:spLocks noChangeArrowheads="1"/>
          </p:cNvSpPr>
          <p:nvPr/>
        </p:nvSpPr>
        <p:spPr bwMode="auto">
          <a:xfrm rot="5400000" flipV="1">
            <a:off x="8218488" y="5310187"/>
            <a:ext cx="1017588" cy="1317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724" name="Line 172"/>
          <p:cNvSpPr>
            <a:spLocks noChangeShapeType="1"/>
          </p:cNvSpPr>
          <p:nvPr/>
        </p:nvSpPr>
        <p:spPr bwMode="auto">
          <a:xfrm flipH="1">
            <a:off x="7351713" y="4502150"/>
            <a:ext cx="263525" cy="0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725" name="Text Box 173"/>
          <p:cNvSpPr txBox="1">
            <a:spLocks noChangeArrowheads="1"/>
          </p:cNvSpPr>
          <p:nvPr/>
        </p:nvSpPr>
        <p:spPr bwMode="auto">
          <a:xfrm>
            <a:off x="7340600" y="449421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E</a:t>
            </a:r>
          </a:p>
        </p:txBody>
      </p:sp>
      <p:sp>
        <p:nvSpPr>
          <p:cNvPr id="407726" name="Line 174"/>
          <p:cNvSpPr>
            <a:spLocks noChangeShapeType="1"/>
          </p:cNvSpPr>
          <p:nvPr/>
        </p:nvSpPr>
        <p:spPr bwMode="auto">
          <a:xfrm flipH="1" flipV="1">
            <a:off x="8731250" y="4870450"/>
            <a:ext cx="0" cy="10239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727" name="Arc 175"/>
          <p:cNvSpPr>
            <a:spLocks/>
          </p:cNvSpPr>
          <p:nvPr/>
        </p:nvSpPr>
        <p:spPr bwMode="auto">
          <a:xfrm>
            <a:off x="8294688" y="4424363"/>
            <a:ext cx="436562" cy="457200"/>
          </a:xfrm>
          <a:custGeom>
            <a:avLst/>
            <a:gdLst>
              <a:gd name="G0" fmla="+- 688 0 0"/>
              <a:gd name="G1" fmla="+- 21600 0 0"/>
              <a:gd name="G2" fmla="+- 21600 0 0"/>
              <a:gd name="T0" fmla="*/ 0 w 22288"/>
              <a:gd name="T1" fmla="*/ 11 h 23017"/>
              <a:gd name="T2" fmla="*/ 22241 w 22288"/>
              <a:gd name="T3" fmla="*/ 23017 h 23017"/>
              <a:gd name="T4" fmla="*/ 688 w 22288"/>
              <a:gd name="T5" fmla="*/ 21600 h 23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88" h="23017" fill="none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</a:path>
              <a:path w="22288" h="23017" stroke="0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  <a:lnTo>
                  <a:pt x="688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728" name="Arc 176"/>
          <p:cNvSpPr>
            <a:spLocks/>
          </p:cNvSpPr>
          <p:nvPr/>
        </p:nvSpPr>
        <p:spPr bwMode="auto">
          <a:xfrm flipV="1">
            <a:off x="8291513" y="5875338"/>
            <a:ext cx="438150" cy="457200"/>
          </a:xfrm>
          <a:custGeom>
            <a:avLst/>
            <a:gdLst>
              <a:gd name="G0" fmla="+- 688 0 0"/>
              <a:gd name="G1" fmla="+- 21600 0 0"/>
              <a:gd name="G2" fmla="+- 21600 0 0"/>
              <a:gd name="T0" fmla="*/ 0 w 22288"/>
              <a:gd name="T1" fmla="*/ 11 h 23017"/>
              <a:gd name="T2" fmla="*/ 22241 w 22288"/>
              <a:gd name="T3" fmla="*/ 23017 h 23017"/>
              <a:gd name="T4" fmla="*/ 688 w 22288"/>
              <a:gd name="T5" fmla="*/ 21600 h 23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88" h="23017" fill="none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</a:path>
              <a:path w="22288" h="23017" stroke="0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  <a:lnTo>
                  <a:pt x="688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729" name="Arc 177"/>
          <p:cNvSpPr>
            <a:spLocks/>
          </p:cNvSpPr>
          <p:nvPr/>
        </p:nvSpPr>
        <p:spPr bwMode="auto">
          <a:xfrm flipH="1" flipV="1">
            <a:off x="6248400" y="5908675"/>
            <a:ext cx="436563" cy="433388"/>
          </a:xfrm>
          <a:custGeom>
            <a:avLst/>
            <a:gdLst>
              <a:gd name="G0" fmla="+- 688 0 0"/>
              <a:gd name="G1" fmla="+- 21600 0 0"/>
              <a:gd name="G2" fmla="+- 21600 0 0"/>
              <a:gd name="T0" fmla="*/ 0 w 22288"/>
              <a:gd name="T1" fmla="*/ 11 h 23017"/>
              <a:gd name="T2" fmla="*/ 22241 w 22288"/>
              <a:gd name="T3" fmla="*/ 23017 h 23017"/>
              <a:gd name="T4" fmla="*/ 688 w 22288"/>
              <a:gd name="T5" fmla="*/ 21600 h 23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88" h="23017" fill="none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</a:path>
              <a:path w="22288" h="23017" stroke="0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  <a:lnTo>
                  <a:pt x="688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730" name="Line 178"/>
          <p:cNvSpPr>
            <a:spLocks noChangeShapeType="1"/>
          </p:cNvSpPr>
          <p:nvPr/>
        </p:nvSpPr>
        <p:spPr bwMode="auto">
          <a:xfrm flipV="1">
            <a:off x="6694488" y="4427538"/>
            <a:ext cx="1590675" cy="47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731" name="Line 179"/>
          <p:cNvSpPr>
            <a:spLocks noChangeShapeType="1"/>
          </p:cNvSpPr>
          <p:nvPr/>
        </p:nvSpPr>
        <p:spPr bwMode="auto">
          <a:xfrm flipV="1">
            <a:off x="6719888" y="6329363"/>
            <a:ext cx="1592262" cy="31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732" name="Oval 180"/>
          <p:cNvSpPr>
            <a:spLocks noChangeArrowheads="1"/>
          </p:cNvSpPr>
          <p:nvPr/>
        </p:nvSpPr>
        <p:spPr bwMode="auto">
          <a:xfrm>
            <a:off x="8153400" y="4386263"/>
            <a:ext cx="88900" cy="95250"/>
          </a:xfrm>
          <a:prstGeom prst="ellipse">
            <a:avLst/>
          </a:prstGeom>
          <a:solidFill>
            <a:srgbClr val="FF5F5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733" name="Line 181"/>
          <p:cNvSpPr>
            <a:spLocks noChangeShapeType="1"/>
          </p:cNvSpPr>
          <p:nvPr/>
        </p:nvSpPr>
        <p:spPr bwMode="auto">
          <a:xfrm flipV="1">
            <a:off x="6246813" y="4881563"/>
            <a:ext cx="0" cy="10175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734" name="Arc 182"/>
          <p:cNvSpPr>
            <a:spLocks/>
          </p:cNvSpPr>
          <p:nvPr/>
        </p:nvSpPr>
        <p:spPr bwMode="auto">
          <a:xfrm flipH="1">
            <a:off x="6246813" y="4425950"/>
            <a:ext cx="436562" cy="457200"/>
          </a:xfrm>
          <a:custGeom>
            <a:avLst/>
            <a:gdLst>
              <a:gd name="G0" fmla="+- 688 0 0"/>
              <a:gd name="G1" fmla="+- 21600 0 0"/>
              <a:gd name="G2" fmla="+- 21600 0 0"/>
              <a:gd name="T0" fmla="*/ 0 w 22288"/>
              <a:gd name="T1" fmla="*/ 11 h 23017"/>
              <a:gd name="T2" fmla="*/ 22241 w 22288"/>
              <a:gd name="T3" fmla="*/ 23017 h 23017"/>
              <a:gd name="T4" fmla="*/ 688 w 22288"/>
              <a:gd name="T5" fmla="*/ 21600 h 23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88" h="23017" fill="none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</a:path>
              <a:path w="22288" h="23017" stroke="0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  <a:lnTo>
                  <a:pt x="688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 type="non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7735" name="Line 183"/>
          <p:cNvSpPr>
            <a:spLocks noChangeShapeType="1"/>
          </p:cNvSpPr>
          <p:nvPr/>
        </p:nvSpPr>
        <p:spPr bwMode="auto">
          <a:xfrm>
            <a:off x="4533900" y="4432300"/>
            <a:ext cx="830263" cy="79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" name="Rectangle 2"/>
          <p:cNvSpPr txBox="1">
            <a:spLocks noChangeArrowheads="1"/>
          </p:cNvSpPr>
          <p:nvPr/>
        </p:nvSpPr>
        <p:spPr>
          <a:xfrm>
            <a:off x="611188" y="-10606"/>
            <a:ext cx="8229600" cy="5847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cap="all" dirty="0" smtClean="0">
                <a:latin typeface="+mn-lt"/>
              </a:rPr>
              <a:t>Accelerazione in un sincrotrone</a:t>
            </a:r>
            <a:endParaRPr lang="it-IT" sz="3200" b="1" cap="all" dirty="0">
              <a:latin typeface="+mn-lt"/>
            </a:endParaRPr>
          </a:p>
        </p:txBody>
      </p:sp>
      <p:grpSp>
        <p:nvGrpSpPr>
          <p:cNvPr id="181" name="Group 48"/>
          <p:cNvGrpSpPr>
            <a:grpSpLocks/>
          </p:cNvGrpSpPr>
          <p:nvPr/>
        </p:nvGrpSpPr>
        <p:grpSpPr bwMode="auto">
          <a:xfrm>
            <a:off x="1983233" y="2713620"/>
            <a:ext cx="2338764" cy="1273101"/>
            <a:chOff x="3608" y="558"/>
            <a:chExt cx="876" cy="473"/>
          </a:xfrm>
        </p:grpSpPr>
        <p:sp>
          <p:nvSpPr>
            <p:cNvPr id="182" name="Line 49"/>
            <p:cNvSpPr>
              <a:spLocks noChangeShapeType="1"/>
            </p:cNvSpPr>
            <p:nvPr/>
          </p:nvSpPr>
          <p:spPr bwMode="auto">
            <a:xfrm flipH="1" flipV="1">
              <a:off x="3799" y="596"/>
              <a:ext cx="2" cy="4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Line 50"/>
            <p:cNvSpPr>
              <a:spLocks noChangeShapeType="1"/>
            </p:cNvSpPr>
            <p:nvPr/>
          </p:nvSpPr>
          <p:spPr bwMode="auto">
            <a:xfrm>
              <a:off x="3801" y="825"/>
              <a:ext cx="68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Freeform 51"/>
            <p:cNvSpPr>
              <a:spLocks/>
            </p:cNvSpPr>
            <p:nvPr/>
          </p:nvSpPr>
          <p:spPr bwMode="auto">
            <a:xfrm>
              <a:off x="3799" y="665"/>
              <a:ext cx="141" cy="158"/>
            </a:xfrm>
            <a:custGeom>
              <a:avLst/>
              <a:gdLst>
                <a:gd name="T0" fmla="*/ 0 w 141"/>
                <a:gd name="T1" fmla="*/ 158 h 158"/>
                <a:gd name="T2" fmla="*/ 69 w 141"/>
                <a:gd name="T3" fmla="*/ 0 h 158"/>
                <a:gd name="T4" fmla="*/ 141 w 141"/>
                <a:gd name="T5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58">
                  <a:moveTo>
                    <a:pt x="0" y="158"/>
                  </a:moveTo>
                  <a:cubicBezTo>
                    <a:pt x="23" y="79"/>
                    <a:pt x="46" y="0"/>
                    <a:pt x="69" y="0"/>
                  </a:cubicBezTo>
                  <a:cubicBezTo>
                    <a:pt x="92" y="0"/>
                    <a:pt x="116" y="79"/>
                    <a:pt x="141" y="15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Freeform 52"/>
            <p:cNvSpPr>
              <a:spLocks/>
            </p:cNvSpPr>
            <p:nvPr/>
          </p:nvSpPr>
          <p:spPr bwMode="auto">
            <a:xfrm flipV="1">
              <a:off x="3938" y="819"/>
              <a:ext cx="141" cy="158"/>
            </a:xfrm>
            <a:custGeom>
              <a:avLst/>
              <a:gdLst>
                <a:gd name="T0" fmla="*/ 0 w 141"/>
                <a:gd name="T1" fmla="*/ 158 h 158"/>
                <a:gd name="T2" fmla="*/ 69 w 141"/>
                <a:gd name="T3" fmla="*/ 0 h 158"/>
                <a:gd name="T4" fmla="*/ 141 w 141"/>
                <a:gd name="T5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58">
                  <a:moveTo>
                    <a:pt x="0" y="158"/>
                  </a:moveTo>
                  <a:cubicBezTo>
                    <a:pt x="23" y="79"/>
                    <a:pt x="46" y="0"/>
                    <a:pt x="69" y="0"/>
                  </a:cubicBezTo>
                  <a:cubicBezTo>
                    <a:pt x="92" y="0"/>
                    <a:pt x="116" y="79"/>
                    <a:pt x="141" y="15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Freeform 53"/>
            <p:cNvSpPr>
              <a:spLocks/>
            </p:cNvSpPr>
            <p:nvPr/>
          </p:nvSpPr>
          <p:spPr bwMode="auto">
            <a:xfrm>
              <a:off x="4079" y="660"/>
              <a:ext cx="141" cy="158"/>
            </a:xfrm>
            <a:custGeom>
              <a:avLst/>
              <a:gdLst>
                <a:gd name="T0" fmla="*/ 0 w 141"/>
                <a:gd name="T1" fmla="*/ 158 h 158"/>
                <a:gd name="T2" fmla="*/ 69 w 141"/>
                <a:gd name="T3" fmla="*/ 0 h 158"/>
                <a:gd name="T4" fmla="*/ 141 w 141"/>
                <a:gd name="T5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58">
                  <a:moveTo>
                    <a:pt x="0" y="158"/>
                  </a:moveTo>
                  <a:cubicBezTo>
                    <a:pt x="23" y="79"/>
                    <a:pt x="46" y="0"/>
                    <a:pt x="69" y="0"/>
                  </a:cubicBezTo>
                  <a:cubicBezTo>
                    <a:pt x="92" y="0"/>
                    <a:pt x="116" y="79"/>
                    <a:pt x="141" y="15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Freeform 54"/>
            <p:cNvSpPr>
              <a:spLocks/>
            </p:cNvSpPr>
            <p:nvPr/>
          </p:nvSpPr>
          <p:spPr bwMode="auto">
            <a:xfrm flipV="1">
              <a:off x="4218" y="814"/>
              <a:ext cx="141" cy="158"/>
            </a:xfrm>
            <a:custGeom>
              <a:avLst/>
              <a:gdLst>
                <a:gd name="T0" fmla="*/ 0 w 141"/>
                <a:gd name="T1" fmla="*/ 158 h 158"/>
                <a:gd name="T2" fmla="*/ 69 w 141"/>
                <a:gd name="T3" fmla="*/ 0 h 158"/>
                <a:gd name="T4" fmla="*/ 141 w 141"/>
                <a:gd name="T5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58">
                  <a:moveTo>
                    <a:pt x="0" y="158"/>
                  </a:moveTo>
                  <a:cubicBezTo>
                    <a:pt x="23" y="79"/>
                    <a:pt x="46" y="0"/>
                    <a:pt x="69" y="0"/>
                  </a:cubicBezTo>
                  <a:cubicBezTo>
                    <a:pt x="92" y="0"/>
                    <a:pt x="116" y="79"/>
                    <a:pt x="141" y="15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Text Box 55"/>
            <p:cNvSpPr txBox="1">
              <a:spLocks noChangeArrowheads="1"/>
            </p:cNvSpPr>
            <p:nvPr/>
          </p:nvSpPr>
          <p:spPr bwMode="auto">
            <a:xfrm>
              <a:off x="4325" y="601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t</a:t>
              </a:r>
            </a:p>
          </p:txBody>
        </p:sp>
        <p:sp>
          <p:nvSpPr>
            <p:cNvPr id="190" name="Text Box 56"/>
            <p:cNvSpPr txBox="1">
              <a:spLocks noChangeArrowheads="1"/>
            </p:cNvSpPr>
            <p:nvPr/>
          </p:nvSpPr>
          <p:spPr bwMode="auto">
            <a:xfrm>
              <a:off x="3608" y="558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E</a:t>
              </a:r>
            </a:p>
          </p:txBody>
        </p:sp>
      </p:grpSp>
      <p:cxnSp>
        <p:nvCxnSpPr>
          <p:cNvPr id="3" name="Connettore 2 2"/>
          <p:cNvCxnSpPr/>
          <p:nvPr/>
        </p:nvCxnSpPr>
        <p:spPr>
          <a:xfrm flipV="1">
            <a:off x="1776413" y="3767138"/>
            <a:ext cx="1202930" cy="4849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>
          <a:xfrm flipH="1" flipV="1">
            <a:off x="3428941" y="3061236"/>
            <a:ext cx="930334" cy="9254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0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07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0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07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07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07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0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07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07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407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07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407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07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407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407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07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40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0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40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40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40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407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07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0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0371 C -0.00035 -0.00856 -0.00052 -0.0206 -1.11111E-6 -0.03102 C 0.00052 -0.04143 0.00104 -0.05115 0.00365 -0.05926 C 0.00625 -0.06736 0.01163 -0.07477 0.01563 -0.08032 C 0.01962 -0.08588 0.0224 -0.09004 0.02778 -0.09259 C 0.03316 -0.09514 0.04202 -0.0956 0.04809 -0.09629 C 0.05417 -0.09699 0.05903 -0.09676 0.06389 -0.09629 " pathEditMode="relative" rAng="0" ptsTypes="aaaaaaA">
                                      <p:cBhvr>
                                        <p:cTn id="96" dur="2000" fill="hold"/>
                                        <p:tgtEl>
                                          <p:spTgt spid="4076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0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40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40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40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407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407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407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407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407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40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407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1" dur="500"/>
                                        <p:tgtEl>
                                          <p:spTgt spid="407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500"/>
                                        <p:tgtEl>
                                          <p:spTgt spid="407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407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0" dur="500"/>
                                        <p:tgtEl>
                                          <p:spTgt spid="407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500"/>
                                        <p:tgtEl>
                                          <p:spTgt spid="407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6" dur="500"/>
                                        <p:tgtEl>
                                          <p:spTgt spid="407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500"/>
                                        <p:tgtEl>
                                          <p:spTgt spid="407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2" dur="500"/>
                                        <p:tgtEl>
                                          <p:spTgt spid="407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5" dur="500"/>
                                        <p:tgtEl>
                                          <p:spTgt spid="407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4" dur="500"/>
                                        <p:tgtEl>
                                          <p:spTgt spid="407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407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0" dur="500"/>
                                        <p:tgtEl>
                                          <p:spTgt spid="407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06858 -0.00115 " pathEditMode="relative" ptsTypes="AA">
                                      <p:cBhvr>
                                        <p:cTn id="179" dur="2000" fill="hold"/>
                                        <p:tgtEl>
                                          <p:spTgt spid="4076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4" dur="500"/>
                                        <p:tgtEl>
                                          <p:spTgt spid="407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7" dur="500"/>
                                        <p:tgtEl>
                                          <p:spTgt spid="407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0" dur="500"/>
                                        <p:tgtEl>
                                          <p:spTgt spid="40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3" dur="500"/>
                                        <p:tgtEl>
                                          <p:spTgt spid="407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6" dur="500"/>
                                        <p:tgtEl>
                                          <p:spTgt spid="407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9" dur="500"/>
                                        <p:tgtEl>
                                          <p:spTgt spid="407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2" dur="500"/>
                                        <p:tgtEl>
                                          <p:spTgt spid="407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5" dur="500"/>
                                        <p:tgtEl>
                                          <p:spTgt spid="407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8" dur="500"/>
                                        <p:tgtEl>
                                          <p:spTgt spid="407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1" dur="500"/>
                                        <p:tgtEl>
                                          <p:spTgt spid="407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4" dur="500"/>
                                        <p:tgtEl>
                                          <p:spTgt spid="407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7" dur="500"/>
                                        <p:tgtEl>
                                          <p:spTgt spid="407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0" dur="500"/>
                                        <p:tgtEl>
                                          <p:spTgt spid="407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3" dur="500"/>
                                        <p:tgtEl>
                                          <p:spTgt spid="407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6" dur="500"/>
                                        <p:tgtEl>
                                          <p:spTgt spid="407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9" dur="500"/>
                                        <p:tgtEl>
                                          <p:spTgt spid="407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2" dur="500"/>
                                        <p:tgtEl>
                                          <p:spTgt spid="407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5" dur="500"/>
                                        <p:tgtEl>
                                          <p:spTgt spid="407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8" dur="500"/>
                                        <p:tgtEl>
                                          <p:spTgt spid="407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1" dur="500"/>
                                        <p:tgtEl>
                                          <p:spTgt spid="407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4" dur="500"/>
                                        <p:tgtEl>
                                          <p:spTgt spid="407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 nodeType="clickPar">
                      <p:stCondLst>
                        <p:cond delay="indefinite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2 -0.00024 C 0.00989 -0.0007 0.01285 -0.00116 0.01736 -0.00024 C 0.02187 0.00069 0.02916 0.00324 0.03403 0.00601 C 0.03889 0.00879 0.0434 0.01226 0.04705 0.01713 C 0.05069 0.02199 0.05434 0.02824 0.05625 0.03564 C 0.05816 0.04305 0.0585 0.04675 0.05903 0.06157 C 0.05955 0.07638 0.0592 0.10856 0.05903 0.12453 C 0.05885 0.1405 0.0585 0.14907 0.05816 0.15787 " pathEditMode="relative" ptsTypes="aaaaaaaA">
                                      <p:cBhvr>
                                        <p:cTn id="248" dur="2000" fill="hold"/>
                                        <p:tgtEl>
                                          <p:spTgt spid="4077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97" grpId="0" animBg="1"/>
      <p:bldP spid="407598" grpId="0" animBg="1"/>
      <p:bldP spid="407618" grpId="0" animBg="1"/>
      <p:bldP spid="407619" grpId="0" animBg="1"/>
      <p:bldP spid="407639" grpId="0" animBg="1"/>
      <p:bldP spid="407640" grpId="0" animBg="1"/>
      <p:bldP spid="407641" grpId="0" animBg="1"/>
      <p:bldP spid="407642" grpId="0" animBg="1"/>
      <p:bldP spid="407643" grpId="0" animBg="1"/>
      <p:bldP spid="407644" grpId="0" animBg="1"/>
      <p:bldP spid="407645" grpId="0" animBg="1"/>
      <p:bldP spid="407646" grpId="0" animBg="1"/>
      <p:bldP spid="407647" grpId="0"/>
      <p:bldP spid="407648" grpId="0" animBg="1"/>
      <p:bldP spid="407649" grpId="0" animBg="1"/>
      <p:bldP spid="407650" grpId="0" animBg="1"/>
      <p:bldP spid="407651" grpId="0" animBg="1"/>
      <p:bldP spid="407652" grpId="0" animBg="1"/>
      <p:bldP spid="407653" grpId="0" animBg="1"/>
      <p:bldP spid="407654" grpId="0" animBg="1"/>
      <p:bldP spid="407654" grpId="1" animBg="1"/>
      <p:bldP spid="407655" grpId="0" animBg="1"/>
      <p:bldP spid="407656" grpId="0" animBg="1"/>
      <p:bldP spid="407676" grpId="0" animBg="1"/>
      <p:bldP spid="407677" grpId="0" animBg="1"/>
      <p:bldP spid="407678" grpId="0" animBg="1"/>
      <p:bldP spid="407679" grpId="0" animBg="1"/>
      <p:bldP spid="407680" grpId="0" animBg="1"/>
      <p:bldP spid="407681" grpId="0" animBg="1"/>
      <p:bldP spid="407682" grpId="0" animBg="1"/>
      <p:bldP spid="407683" grpId="0" animBg="1"/>
      <p:bldP spid="407684" grpId="0"/>
      <p:bldP spid="407685" grpId="0" animBg="1"/>
      <p:bldP spid="407686" grpId="0" animBg="1"/>
      <p:bldP spid="407687" grpId="0" animBg="1"/>
      <p:bldP spid="407688" grpId="0" animBg="1"/>
      <p:bldP spid="407689" grpId="0" animBg="1"/>
      <p:bldP spid="407690" grpId="0" animBg="1"/>
      <p:bldP spid="407691" grpId="0" animBg="1"/>
      <p:bldP spid="407692" grpId="0" animBg="1"/>
      <p:bldP spid="407693" grpId="0" animBg="1"/>
      <p:bldP spid="407693" grpId="1" animBg="1"/>
      <p:bldP spid="407694" grpId="0" animBg="1"/>
      <p:bldP spid="407695" grpId="0" animBg="1"/>
      <p:bldP spid="407696" grpId="0" animBg="1"/>
      <p:bldP spid="407697" grpId="0" animBg="1"/>
      <p:bldP spid="407717" grpId="0" animBg="1"/>
      <p:bldP spid="407718" grpId="0" animBg="1"/>
      <p:bldP spid="407719" grpId="0" animBg="1"/>
      <p:bldP spid="407720" grpId="0" animBg="1"/>
      <p:bldP spid="407721" grpId="0" animBg="1"/>
      <p:bldP spid="407722" grpId="0" animBg="1"/>
      <p:bldP spid="407723" grpId="0" animBg="1"/>
      <p:bldP spid="407724" grpId="0" animBg="1"/>
      <p:bldP spid="407725" grpId="0"/>
      <p:bldP spid="407726" grpId="0" animBg="1"/>
      <p:bldP spid="407727" grpId="0" animBg="1"/>
      <p:bldP spid="407728" grpId="0" animBg="1"/>
      <p:bldP spid="407729" grpId="0" animBg="1"/>
      <p:bldP spid="407730" grpId="0" animBg="1"/>
      <p:bldP spid="407731" grpId="0" animBg="1"/>
      <p:bldP spid="407732" grpId="0" animBg="1"/>
      <p:bldP spid="407732" grpId="1" animBg="1"/>
      <p:bldP spid="407733" grpId="0" animBg="1"/>
      <p:bldP spid="407734" grpId="0" animBg="1"/>
      <p:bldP spid="4077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74" name="Rectangle 14"/>
          <p:cNvSpPr>
            <a:spLocks noChangeArrowheads="1"/>
          </p:cNvSpPr>
          <p:nvPr/>
        </p:nvSpPr>
        <p:spPr bwMode="auto">
          <a:xfrm>
            <a:off x="0" y="4403725"/>
            <a:ext cx="434498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it-IT" sz="1400" dirty="0"/>
              <a:t>Per avere accelerazione “stabile” ovvero per fare in modo che la particella dopo un giro veda sempre la stessa tensione accelerante in cavità, il periodo di rivoluzione (</a:t>
            </a:r>
            <a:r>
              <a:rPr lang="it-IT" sz="1400" dirty="0" err="1"/>
              <a:t>T</a:t>
            </a:r>
            <a:r>
              <a:rPr lang="it-IT" sz="1400" baseline="-25000" dirty="0" err="1"/>
              <a:t>riv</a:t>
            </a:r>
            <a:r>
              <a:rPr lang="it-IT" sz="1400" dirty="0"/>
              <a:t>) deve essere un multiplo intero (h) del periodo di radiofrequenza (T</a:t>
            </a:r>
            <a:r>
              <a:rPr lang="it-IT" sz="1400" baseline="-25000" dirty="0"/>
              <a:t>RF</a:t>
            </a:r>
            <a:r>
              <a:rPr lang="it-IT" sz="1400" dirty="0"/>
              <a:t>) ad ogni giro. </a:t>
            </a:r>
          </a:p>
          <a:p>
            <a:pPr algn="just"/>
            <a:r>
              <a:rPr lang="it-IT" sz="1400" b="1" i="1" dirty="0"/>
              <a:t>h</a:t>
            </a:r>
            <a:r>
              <a:rPr lang="it-IT" sz="1400" dirty="0"/>
              <a:t> è detto </a:t>
            </a:r>
            <a:r>
              <a:rPr lang="it-IT" sz="1400" b="1" i="1" dirty="0"/>
              <a:t>numero armonico</a:t>
            </a:r>
            <a:r>
              <a:rPr lang="it-IT" sz="1400" dirty="0"/>
              <a:t> ed è pari al numero di “pacchetti” di particelle che può essere accelerato stabilmente nel sincrotrone.</a:t>
            </a:r>
          </a:p>
        </p:txBody>
      </p:sp>
      <p:sp>
        <p:nvSpPr>
          <p:cNvPr id="220178" name="Line 18"/>
          <p:cNvSpPr>
            <a:spLocks noChangeShapeType="1"/>
          </p:cNvSpPr>
          <p:nvPr/>
        </p:nvSpPr>
        <p:spPr bwMode="auto">
          <a:xfrm>
            <a:off x="107950" y="2289175"/>
            <a:ext cx="50165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9" name="Line 19"/>
          <p:cNvSpPr>
            <a:spLocks noChangeShapeType="1"/>
          </p:cNvSpPr>
          <p:nvPr/>
        </p:nvSpPr>
        <p:spPr bwMode="auto">
          <a:xfrm flipV="1">
            <a:off x="514350" y="844550"/>
            <a:ext cx="635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0279" name="Group 119"/>
          <p:cNvGrpSpPr>
            <a:grpSpLocks/>
          </p:cNvGrpSpPr>
          <p:nvPr/>
        </p:nvGrpSpPr>
        <p:grpSpPr bwMode="auto">
          <a:xfrm>
            <a:off x="514350" y="1052513"/>
            <a:ext cx="4273550" cy="2478087"/>
            <a:chOff x="324" y="383"/>
            <a:chExt cx="2692" cy="1561"/>
          </a:xfrm>
        </p:grpSpPr>
        <p:sp>
          <p:nvSpPr>
            <p:cNvPr id="220181" name="Freeform 21"/>
            <p:cNvSpPr>
              <a:spLocks/>
            </p:cNvSpPr>
            <p:nvPr/>
          </p:nvSpPr>
          <p:spPr bwMode="auto">
            <a:xfrm>
              <a:off x="324" y="383"/>
              <a:ext cx="896" cy="777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82" name="Freeform 22"/>
            <p:cNvSpPr>
              <a:spLocks/>
            </p:cNvSpPr>
            <p:nvPr/>
          </p:nvSpPr>
          <p:spPr bwMode="auto">
            <a:xfrm flipV="1">
              <a:off x="1220" y="1167"/>
              <a:ext cx="896" cy="777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83" name="Freeform 23"/>
            <p:cNvSpPr>
              <a:spLocks/>
            </p:cNvSpPr>
            <p:nvPr/>
          </p:nvSpPr>
          <p:spPr bwMode="auto">
            <a:xfrm>
              <a:off x="2120" y="383"/>
              <a:ext cx="896" cy="777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0184" name="Text Box 24"/>
          <p:cNvSpPr txBox="1">
            <a:spLocks noChangeArrowheads="1"/>
          </p:cNvSpPr>
          <p:nvPr/>
        </p:nvSpPr>
        <p:spPr bwMode="auto">
          <a:xfrm>
            <a:off x="4613275" y="2284413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tempo</a:t>
            </a:r>
          </a:p>
        </p:txBody>
      </p:sp>
      <p:sp>
        <p:nvSpPr>
          <p:cNvPr id="220185" name="Text Box 25"/>
          <p:cNvSpPr txBox="1">
            <a:spLocks noChangeArrowheads="1"/>
          </p:cNvSpPr>
          <p:nvPr/>
        </p:nvSpPr>
        <p:spPr bwMode="auto">
          <a:xfrm>
            <a:off x="-15875" y="754063"/>
            <a:ext cx="539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V</a:t>
            </a:r>
            <a:r>
              <a:rPr lang="en-US" baseline="-25000"/>
              <a:t>RF</a:t>
            </a:r>
          </a:p>
        </p:txBody>
      </p:sp>
      <p:sp>
        <p:nvSpPr>
          <p:cNvPr id="220186" name="Line 26"/>
          <p:cNvSpPr>
            <a:spLocks noChangeShapeType="1"/>
          </p:cNvSpPr>
          <p:nvPr/>
        </p:nvSpPr>
        <p:spPr bwMode="auto">
          <a:xfrm>
            <a:off x="2235200" y="109855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87" name="Line 27"/>
          <p:cNvSpPr>
            <a:spLocks noChangeShapeType="1"/>
          </p:cNvSpPr>
          <p:nvPr/>
        </p:nvSpPr>
        <p:spPr bwMode="auto">
          <a:xfrm>
            <a:off x="1231900" y="1047750"/>
            <a:ext cx="11430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88" name="Line 28"/>
          <p:cNvSpPr>
            <a:spLocks noChangeShapeType="1"/>
          </p:cNvSpPr>
          <p:nvPr/>
        </p:nvSpPr>
        <p:spPr bwMode="auto">
          <a:xfrm>
            <a:off x="1231900" y="971550"/>
            <a:ext cx="287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89" name="Text Box 29"/>
          <p:cNvSpPr txBox="1">
            <a:spLocks noChangeArrowheads="1"/>
          </p:cNvSpPr>
          <p:nvPr/>
        </p:nvSpPr>
        <p:spPr bwMode="auto">
          <a:xfrm>
            <a:off x="2251075" y="1420813"/>
            <a:ext cx="623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V</a:t>
            </a:r>
            <a:r>
              <a:rPr lang="en-US" baseline="-25000"/>
              <a:t>max</a:t>
            </a:r>
          </a:p>
        </p:txBody>
      </p:sp>
      <p:sp>
        <p:nvSpPr>
          <p:cNvPr id="220190" name="Text Box 30"/>
          <p:cNvSpPr txBox="1">
            <a:spLocks noChangeArrowheads="1"/>
          </p:cNvSpPr>
          <p:nvPr/>
        </p:nvSpPr>
        <p:spPr bwMode="auto">
          <a:xfrm>
            <a:off x="2301875" y="571500"/>
            <a:ext cx="52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RF</a:t>
            </a:r>
          </a:p>
        </p:txBody>
      </p:sp>
      <p:sp>
        <p:nvSpPr>
          <p:cNvPr id="220191" name="Oval 31"/>
          <p:cNvSpPr>
            <a:spLocks noChangeArrowheads="1"/>
          </p:cNvSpPr>
          <p:nvPr/>
        </p:nvSpPr>
        <p:spPr bwMode="auto">
          <a:xfrm>
            <a:off x="876300" y="1257300"/>
            <a:ext cx="127000" cy="120650"/>
          </a:xfrm>
          <a:prstGeom prst="ellipse">
            <a:avLst/>
          </a:prstGeom>
          <a:solidFill>
            <a:srgbClr val="FF5F5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0192" name="Group 32"/>
          <p:cNvGrpSpPr>
            <a:grpSpLocks/>
          </p:cNvGrpSpPr>
          <p:nvPr/>
        </p:nvGrpSpPr>
        <p:grpSpPr bwMode="auto">
          <a:xfrm>
            <a:off x="2879725" y="3387725"/>
            <a:ext cx="500063" cy="1066800"/>
            <a:chOff x="3696" y="482"/>
            <a:chExt cx="275" cy="544"/>
          </a:xfrm>
        </p:grpSpPr>
        <p:grpSp>
          <p:nvGrpSpPr>
            <p:cNvPr id="220193" name="Group 33"/>
            <p:cNvGrpSpPr>
              <a:grpSpLocks/>
            </p:cNvGrpSpPr>
            <p:nvPr/>
          </p:nvGrpSpPr>
          <p:grpSpPr bwMode="auto">
            <a:xfrm>
              <a:off x="3696" y="844"/>
              <a:ext cx="275" cy="182"/>
              <a:chOff x="3742" y="799"/>
              <a:chExt cx="275" cy="182"/>
            </a:xfrm>
          </p:grpSpPr>
          <p:sp>
            <p:nvSpPr>
              <p:cNvPr id="220194" name="Arc 34"/>
              <p:cNvSpPr>
                <a:spLocks/>
              </p:cNvSpPr>
              <p:nvPr/>
            </p:nvSpPr>
            <p:spPr bwMode="auto">
              <a:xfrm flipH="1" flipV="1">
                <a:off x="3787" y="890"/>
                <a:ext cx="94" cy="91"/>
              </a:xfrm>
              <a:custGeom>
                <a:avLst/>
                <a:gdLst>
                  <a:gd name="G0" fmla="+- 951 0 0"/>
                  <a:gd name="G1" fmla="+- 21600 0 0"/>
                  <a:gd name="G2" fmla="+- 21600 0 0"/>
                  <a:gd name="T0" fmla="*/ 0 w 22551"/>
                  <a:gd name="T1" fmla="*/ 21 h 21600"/>
                  <a:gd name="T2" fmla="*/ 22551 w 22551"/>
                  <a:gd name="T3" fmla="*/ 21600 h 21600"/>
                  <a:gd name="T4" fmla="*/ 951 w 2255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551" h="21600" fill="none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</a:path>
                  <a:path w="22551" h="21600" stroke="0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  <a:lnTo>
                      <a:pt x="951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0195" name="Line 35"/>
              <p:cNvSpPr>
                <a:spLocks noChangeShapeType="1"/>
              </p:cNvSpPr>
              <p:nvPr/>
            </p:nvSpPr>
            <p:spPr bwMode="auto">
              <a:xfrm flipV="1">
                <a:off x="3787" y="799"/>
                <a:ext cx="0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196" name="Line 36"/>
              <p:cNvSpPr>
                <a:spLocks noChangeShapeType="1"/>
              </p:cNvSpPr>
              <p:nvPr/>
            </p:nvSpPr>
            <p:spPr bwMode="auto">
              <a:xfrm flipH="1">
                <a:off x="3742" y="799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20197" name="Group 37"/>
              <p:cNvGrpSpPr>
                <a:grpSpLocks/>
              </p:cNvGrpSpPr>
              <p:nvPr/>
            </p:nvGrpSpPr>
            <p:grpSpPr bwMode="auto">
              <a:xfrm flipH="1">
                <a:off x="3878" y="799"/>
                <a:ext cx="139" cy="182"/>
                <a:chOff x="3878" y="935"/>
                <a:chExt cx="139" cy="182"/>
              </a:xfrm>
            </p:grpSpPr>
            <p:sp>
              <p:nvSpPr>
                <p:cNvPr id="220198" name="Arc 38"/>
                <p:cNvSpPr>
                  <a:spLocks/>
                </p:cNvSpPr>
                <p:nvPr/>
              </p:nvSpPr>
              <p:spPr bwMode="auto">
                <a:xfrm flipH="1" flipV="1">
                  <a:off x="3923" y="1026"/>
                  <a:ext cx="94" cy="91"/>
                </a:xfrm>
                <a:custGeom>
                  <a:avLst/>
                  <a:gdLst>
                    <a:gd name="G0" fmla="+- 951 0 0"/>
                    <a:gd name="G1" fmla="+- 21600 0 0"/>
                    <a:gd name="G2" fmla="+- 21600 0 0"/>
                    <a:gd name="T0" fmla="*/ 0 w 22551"/>
                    <a:gd name="T1" fmla="*/ 21 h 21600"/>
                    <a:gd name="T2" fmla="*/ 22551 w 22551"/>
                    <a:gd name="T3" fmla="*/ 21600 h 21600"/>
                    <a:gd name="T4" fmla="*/ 951 w 2255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551" h="21600" fill="none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</a:path>
                    <a:path w="22551" h="21600" stroke="0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  <a:lnTo>
                        <a:pt x="951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FF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0199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3923" y="935"/>
                  <a:ext cx="0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0200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3878" y="935"/>
                  <a:ext cx="4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20201" name="Group 41"/>
            <p:cNvGrpSpPr>
              <a:grpSpLocks/>
            </p:cNvGrpSpPr>
            <p:nvPr/>
          </p:nvGrpSpPr>
          <p:grpSpPr bwMode="auto">
            <a:xfrm flipV="1">
              <a:off x="3696" y="482"/>
              <a:ext cx="275" cy="182"/>
              <a:chOff x="3742" y="799"/>
              <a:chExt cx="275" cy="182"/>
            </a:xfrm>
          </p:grpSpPr>
          <p:sp>
            <p:nvSpPr>
              <p:cNvPr id="220202" name="Arc 42"/>
              <p:cNvSpPr>
                <a:spLocks/>
              </p:cNvSpPr>
              <p:nvPr/>
            </p:nvSpPr>
            <p:spPr bwMode="auto">
              <a:xfrm flipH="1" flipV="1">
                <a:off x="3787" y="890"/>
                <a:ext cx="94" cy="91"/>
              </a:xfrm>
              <a:custGeom>
                <a:avLst/>
                <a:gdLst>
                  <a:gd name="G0" fmla="+- 951 0 0"/>
                  <a:gd name="G1" fmla="+- 21600 0 0"/>
                  <a:gd name="G2" fmla="+- 21600 0 0"/>
                  <a:gd name="T0" fmla="*/ 0 w 22551"/>
                  <a:gd name="T1" fmla="*/ 21 h 21600"/>
                  <a:gd name="T2" fmla="*/ 22551 w 22551"/>
                  <a:gd name="T3" fmla="*/ 21600 h 21600"/>
                  <a:gd name="T4" fmla="*/ 951 w 2255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551" h="21600" fill="none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</a:path>
                  <a:path w="22551" h="21600" stroke="0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  <a:lnTo>
                      <a:pt x="951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0203" name="Line 43"/>
              <p:cNvSpPr>
                <a:spLocks noChangeShapeType="1"/>
              </p:cNvSpPr>
              <p:nvPr/>
            </p:nvSpPr>
            <p:spPr bwMode="auto">
              <a:xfrm flipV="1">
                <a:off x="3787" y="799"/>
                <a:ext cx="0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204" name="Line 44"/>
              <p:cNvSpPr>
                <a:spLocks noChangeShapeType="1"/>
              </p:cNvSpPr>
              <p:nvPr/>
            </p:nvSpPr>
            <p:spPr bwMode="auto">
              <a:xfrm flipH="1">
                <a:off x="3742" y="799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20205" name="Group 45"/>
              <p:cNvGrpSpPr>
                <a:grpSpLocks/>
              </p:cNvGrpSpPr>
              <p:nvPr/>
            </p:nvGrpSpPr>
            <p:grpSpPr bwMode="auto">
              <a:xfrm flipH="1">
                <a:off x="3878" y="799"/>
                <a:ext cx="139" cy="182"/>
                <a:chOff x="3878" y="935"/>
                <a:chExt cx="139" cy="182"/>
              </a:xfrm>
            </p:grpSpPr>
            <p:sp>
              <p:nvSpPr>
                <p:cNvPr id="220206" name="Arc 46"/>
                <p:cNvSpPr>
                  <a:spLocks/>
                </p:cNvSpPr>
                <p:nvPr/>
              </p:nvSpPr>
              <p:spPr bwMode="auto">
                <a:xfrm flipH="1" flipV="1">
                  <a:off x="3923" y="1026"/>
                  <a:ext cx="94" cy="91"/>
                </a:xfrm>
                <a:custGeom>
                  <a:avLst/>
                  <a:gdLst>
                    <a:gd name="G0" fmla="+- 951 0 0"/>
                    <a:gd name="G1" fmla="+- 21600 0 0"/>
                    <a:gd name="G2" fmla="+- 21600 0 0"/>
                    <a:gd name="T0" fmla="*/ 0 w 22551"/>
                    <a:gd name="T1" fmla="*/ 21 h 21600"/>
                    <a:gd name="T2" fmla="*/ 22551 w 22551"/>
                    <a:gd name="T3" fmla="*/ 21600 h 21600"/>
                    <a:gd name="T4" fmla="*/ 951 w 2255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551" h="21600" fill="none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</a:path>
                    <a:path w="22551" h="21600" stroke="0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  <a:lnTo>
                        <a:pt x="951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FF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0207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3923" y="935"/>
                  <a:ext cx="0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0208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3878" y="935"/>
                  <a:ext cx="4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20209" name="Line 49"/>
            <p:cNvSpPr>
              <a:spLocks noChangeShapeType="1"/>
            </p:cNvSpPr>
            <p:nvPr/>
          </p:nvSpPr>
          <p:spPr bwMode="auto">
            <a:xfrm>
              <a:off x="3696" y="663"/>
              <a:ext cx="0" cy="1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210" name="Line 50"/>
            <p:cNvSpPr>
              <a:spLocks noChangeShapeType="1"/>
            </p:cNvSpPr>
            <p:nvPr/>
          </p:nvSpPr>
          <p:spPr bwMode="auto">
            <a:xfrm>
              <a:off x="3968" y="663"/>
              <a:ext cx="0" cy="1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0211" name="Line 51"/>
          <p:cNvSpPr>
            <a:spLocks noChangeShapeType="1"/>
          </p:cNvSpPr>
          <p:nvPr/>
        </p:nvSpPr>
        <p:spPr bwMode="auto">
          <a:xfrm flipH="1">
            <a:off x="2938463" y="3860800"/>
            <a:ext cx="328612" cy="1588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212" name="Text Box 52"/>
          <p:cNvSpPr txBox="1">
            <a:spLocks noChangeArrowheads="1"/>
          </p:cNvSpPr>
          <p:nvPr/>
        </p:nvSpPr>
        <p:spPr bwMode="auto">
          <a:xfrm>
            <a:off x="2927350" y="383381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grpSp>
        <p:nvGrpSpPr>
          <p:cNvPr id="220213" name="Group 53"/>
          <p:cNvGrpSpPr>
            <a:grpSpLocks/>
          </p:cNvGrpSpPr>
          <p:nvPr/>
        </p:nvGrpSpPr>
        <p:grpSpPr bwMode="auto">
          <a:xfrm>
            <a:off x="106363" y="3201988"/>
            <a:ext cx="401637" cy="812800"/>
            <a:chOff x="3696" y="482"/>
            <a:chExt cx="275" cy="544"/>
          </a:xfrm>
        </p:grpSpPr>
        <p:grpSp>
          <p:nvGrpSpPr>
            <p:cNvPr id="220214" name="Group 54"/>
            <p:cNvGrpSpPr>
              <a:grpSpLocks/>
            </p:cNvGrpSpPr>
            <p:nvPr/>
          </p:nvGrpSpPr>
          <p:grpSpPr bwMode="auto">
            <a:xfrm>
              <a:off x="3696" y="844"/>
              <a:ext cx="275" cy="182"/>
              <a:chOff x="3742" y="799"/>
              <a:chExt cx="275" cy="182"/>
            </a:xfrm>
          </p:grpSpPr>
          <p:sp>
            <p:nvSpPr>
              <p:cNvPr id="220215" name="Arc 55"/>
              <p:cNvSpPr>
                <a:spLocks/>
              </p:cNvSpPr>
              <p:nvPr/>
            </p:nvSpPr>
            <p:spPr bwMode="auto">
              <a:xfrm flipH="1" flipV="1">
                <a:off x="3787" y="890"/>
                <a:ext cx="94" cy="91"/>
              </a:xfrm>
              <a:custGeom>
                <a:avLst/>
                <a:gdLst>
                  <a:gd name="G0" fmla="+- 951 0 0"/>
                  <a:gd name="G1" fmla="+- 21600 0 0"/>
                  <a:gd name="G2" fmla="+- 21600 0 0"/>
                  <a:gd name="T0" fmla="*/ 0 w 22551"/>
                  <a:gd name="T1" fmla="*/ 21 h 21600"/>
                  <a:gd name="T2" fmla="*/ 22551 w 22551"/>
                  <a:gd name="T3" fmla="*/ 21600 h 21600"/>
                  <a:gd name="T4" fmla="*/ 951 w 2255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551" h="21600" fill="none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</a:path>
                  <a:path w="22551" h="21600" stroke="0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  <a:lnTo>
                      <a:pt x="951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0216" name="Line 56"/>
              <p:cNvSpPr>
                <a:spLocks noChangeShapeType="1"/>
              </p:cNvSpPr>
              <p:nvPr/>
            </p:nvSpPr>
            <p:spPr bwMode="auto">
              <a:xfrm flipV="1">
                <a:off x="3787" y="799"/>
                <a:ext cx="0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217" name="Line 57"/>
              <p:cNvSpPr>
                <a:spLocks noChangeShapeType="1"/>
              </p:cNvSpPr>
              <p:nvPr/>
            </p:nvSpPr>
            <p:spPr bwMode="auto">
              <a:xfrm flipH="1">
                <a:off x="3742" y="799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20218" name="Group 58"/>
              <p:cNvGrpSpPr>
                <a:grpSpLocks/>
              </p:cNvGrpSpPr>
              <p:nvPr/>
            </p:nvGrpSpPr>
            <p:grpSpPr bwMode="auto">
              <a:xfrm flipH="1">
                <a:off x="3878" y="799"/>
                <a:ext cx="139" cy="182"/>
                <a:chOff x="3878" y="935"/>
                <a:chExt cx="139" cy="182"/>
              </a:xfrm>
            </p:grpSpPr>
            <p:sp>
              <p:nvSpPr>
                <p:cNvPr id="220219" name="Arc 59"/>
                <p:cNvSpPr>
                  <a:spLocks/>
                </p:cNvSpPr>
                <p:nvPr/>
              </p:nvSpPr>
              <p:spPr bwMode="auto">
                <a:xfrm flipH="1" flipV="1">
                  <a:off x="3923" y="1026"/>
                  <a:ext cx="94" cy="91"/>
                </a:xfrm>
                <a:custGeom>
                  <a:avLst/>
                  <a:gdLst>
                    <a:gd name="G0" fmla="+- 951 0 0"/>
                    <a:gd name="G1" fmla="+- 21600 0 0"/>
                    <a:gd name="G2" fmla="+- 21600 0 0"/>
                    <a:gd name="T0" fmla="*/ 0 w 22551"/>
                    <a:gd name="T1" fmla="*/ 21 h 21600"/>
                    <a:gd name="T2" fmla="*/ 22551 w 22551"/>
                    <a:gd name="T3" fmla="*/ 21600 h 21600"/>
                    <a:gd name="T4" fmla="*/ 951 w 2255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551" h="21600" fill="none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</a:path>
                    <a:path w="22551" h="21600" stroke="0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  <a:lnTo>
                        <a:pt x="951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FF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0220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3923" y="935"/>
                  <a:ext cx="0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0221" name="Line 61"/>
                <p:cNvSpPr>
                  <a:spLocks noChangeShapeType="1"/>
                </p:cNvSpPr>
                <p:nvPr/>
              </p:nvSpPr>
              <p:spPr bwMode="auto">
                <a:xfrm flipH="1">
                  <a:off x="3878" y="935"/>
                  <a:ext cx="4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20222" name="Group 62"/>
            <p:cNvGrpSpPr>
              <a:grpSpLocks/>
            </p:cNvGrpSpPr>
            <p:nvPr/>
          </p:nvGrpSpPr>
          <p:grpSpPr bwMode="auto">
            <a:xfrm flipV="1">
              <a:off x="3696" y="482"/>
              <a:ext cx="275" cy="182"/>
              <a:chOff x="3742" y="799"/>
              <a:chExt cx="275" cy="182"/>
            </a:xfrm>
          </p:grpSpPr>
          <p:sp>
            <p:nvSpPr>
              <p:cNvPr id="220223" name="Arc 63"/>
              <p:cNvSpPr>
                <a:spLocks/>
              </p:cNvSpPr>
              <p:nvPr/>
            </p:nvSpPr>
            <p:spPr bwMode="auto">
              <a:xfrm flipH="1" flipV="1">
                <a:off x="3787" y="890"/>
                <a:ext cx="94" cy="91"/>
              </a:xfrm>
              <a:custGeom>
                <a:avLst/>
                <a:gdLst>
                  <a:gd name="G0" fmla="+- 951 0 0"/>
                  <a:gd name="G1" fmla="+- 21600 0 0"/>
                  <a:gd name="G2" fmla="+- 21600 0 0"/>
                  <a:gd name="T0" fmla="*/ 0 w 22551"/>
                  <a:gd name="T1" fmla="*/ 21 h 21600"/>
                  <a:gd name="T2" fmla="*/ 22551 w 22551"/>
                  <a:gd name="T3" fmla="*/ 21600 h 21600"/>
                  <a:gd name="T4" fmla="*/ 951 w 2255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551" h="21600" fill="none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</a:path>
                  <a:path w="22551" h="21600" stroke="0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  <a:lnTo>
                      <a:pt x="951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0224" name="Line 64"/>
              <p:cNvSpPr>
                <a:spLocks noChangeShapeType="1"/>
              </p:cNvSpPr>
              <p:nvPr/>
            </p:nvSpPr>
            <p:spPr bwMode="auto">
              <a:xfrm flipV="1">
                <a:off x="3787" y="799"/>
                <a:ext cx="0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225" name="Line 65"/>
              <p:cNvSpPr>
                <a:spLocks noChangeShapeType="1"/>
              </p:cNvSpPr>
              <p:nvPr/>
            </p:nvSpPr>
            <p:spPr bwMode="auto">
              <a:xfrm flipH="1">
                <a:off x="3742" y="799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20226" name="Group 66"/>
              <p:cNvGrpSpPr>
                <a:grpSpLocks/>
              </p:cNvGrpSpPr>
              <p:nvPr/>
            </p:nvGrpSpPr>
            <p:grpSpPr bwMode="auto">
              <a:xfrm flipH="1">
                <a:off x="3878" y="799"/>
                <a:ext cx="139" cy="182"/>
                <a:chOff x="3878" y="935"/>
                <a:chExt cx="139" cy="182"/>
              </a:xfrm>
            </p:grpSpPr>
            <p:sp>
              <p:nvSpPr>
                <p:cNvPr id="220227" name="Arc 67"/>
                <p:cNvSpPr>
                  <a:spLocks/>
                </p:cNvSpPr>
                <p:nvPr/>
              </p:nvSpPr>
              <p:spPr bwMode="auto">
                <a:xfrm flipH="1" flipV="1">
                  <a:off x="3923" y="1026"/>
                  <a:ext cx="94" cy="91"/>
                </a:xfrm>
                <a:custGeom>
                  <a:avLst/>
                  <a:gdLst>
                    <a:gd name="G0" fmla="+- 951 0 0"/>
                    <a:gd name="G1" fmla="+- 21600 0 0"/>
                    <a:gd name="G2" fmla="+- 21600 0 0"/>
                    <a:gd name="T0" fmla="*/ 0 w 22551"/>
                    <a:gd name="T1" fmla="*/ 21 h 21600"/>
                    <a:gd name="T2" fmla="*/ 22551 w 22551"/>
                    <a:gd name="T3" fmla="*/ 21600 h 21600"/>
                    <a:gd name="T4" fmla="*/ 951 w 2255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551" h="21600" fill="none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</a:path>
                    <a:path w="22551" h="21600" stroke="0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  <a:lnTo>
                        <a:pt x="951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FF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0228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3923" y="935"/>
                  <a:ext cx="0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0229" name="Line 69"/>
                <p:cNvSpPr>
                  <a:spLocks noChangeShapeType="1"/>
                </p:cNvSpPr>
                <p:nvPr/>
              </p:nvSpPr>
              <p:spPr bwMode="auto">
                <a:xfrm flipH="1">
                  <a:off x="3878" y="935"/>
                  <a:ext cx="4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20230" name="Line 70"/>
            <p:cNvSpPr>
              <a:spLocks noChangeShapeType="1"/>
            </p:cNvSpPr>
            <p:nvPr/>
          </p:nvSpPr>
          <p:spPr bwMode="auto">
            <a:xfrm>
              <a:off x="3696" y="663"/>
              <a:ext cx="0" cy="1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231" name="Line 71"/>
            <p:cNvSpPr>
              <a:spLocks noChangeShapeType="1"/>
            </p:cNvSpPr>
            <p:nvPr/>
          </p:nvSpPr>
          <p:spPr bwMode="auto">
            <a:xfrm>
              <a:off x="3968" y="663"/>
              <a:ext cx="0" cy="1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0232" name="Line 72"/>
          <p:cNvSpPr>
            <a:spLocks noChangeShapeType="1"/>
          </p:cNvSpPr>
          <p:nvPr/>
        </p:nvSpPr>
        <p:spPr bwMode="auto">
          <a:xfrm flipV="1">
            <a:off x="323850" y="3586163"/>
            <a:ext cx="422275" cy="635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233" name="Text Box 73"/>
          <p:cNvSpPr txBox="1">
            <a:spLocks noChangeArrowheads="1"/>
          </p:cNvSpPr>
          <p:nvPr/>
        </p:nvSpPr>
        <p:spPr bwMode="auto">
          <a:xfrm>
            <a:off x="153988" y="3648075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220234" name="Oval 74"/>
          <p:cNvSpPr>
            <a:spLocks noChangeArrowheads="1"/>
          </p:cNvSpPr>
          <p:nvPr/>
        </p:nvSpPr>
        <p:spPr bwMode="auto">
          <a:xfrm>
            <a:off x="249238" y="3541713"/>
            <a:ext cx="88900" cy="95250"/>
          </a:xfrm>
          <a:prstGeom prst="ellipse">
            <a:avLst/>
          </a:prstGeom>
          <a:solidFill>
            <a:srgbClr val="FF5F5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5" name="Line 75"/>
          <p:cNvSpPr>
            <a:spLocks noChangeShapeType="1"/>
          </p:cNvSpPr>
          <p:nvPr/>
        </p:nvSpPr>
        <p:spPr bwMode="auto">
          <a:xfrm flipV="1">
            <a:off x="323850" y="1447800"/>
            <a:ext cx="615950" cy="1704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236" name="Line 76"/>
          <p:cNvSpPr>
            <a:spLocks noChangeShapeType="1"/>
          </p:cNvSpPr>
          <p:nvPr/>
        </p:nvSpPr>
        <p:spPr bwMode="auto">
          <a:xfrm flipH="1" flipV="1">
            <a:off x="2781300" y="3524250"/>
            <a:ext cx="101600" cy="120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237" name="AutoShape 77"/>
          <p:cNvSpPr>
            <a:spLocks noChangeArrowheads="1"/>
          </p:cNvSpPr>
          <p:nvPr/>
        </p:nvSpPr>
        <p:spPr bwMode="auto">
          <a:xfrm rot="-67463079">
            <a:off x="5946775" y="1057275"/>
            <a:ext cx="1006475" cy="1196975"/>
          </a:xfrm>
          <a:custGeom>
            <a:avLst/>
            <a:gdLst>
              <a:gd name="G0" fmla="+- 6574 0 0"/>
              <a:gd name="G1" fmla="+- -9118971 0 0"/>
              <a:gd name="G2" fmla="+- 0 0 -9118971"/>
              <a:gd name="T0" fmla="*/ 0 256 1"/>
              <a:gd name="T1" fmla="*/ 180 256 1"/>
              <a:gd name="G3" fmla="+- -9118971 T0 T1"/>
              <a:gd name="T2" fmla="*/ 0 256 1"/>
              <a:gd name="T3" fmla="*/ 90 256 1"/>
              <a:gd name="G4" fmla="+- -9118971 T2 T3"/>
              <a:gd name="G5" fmla="*/ G4 2 1"/>
              <a:gd name="T4" fmla="*/ 90 256 1"/>
              <a:gd name="T5" fmla="*/ 0 256 1"/>
              <a:gd name="G6" fmla="+- -9118971 T4 T5"/>
              <a:gd name="G7" fmla="*/ G6 2 1"/>
              <a:gd name="G8" fmla="abs -911897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574"/>
              <a:gd name="G18" fmla="*/ 6574 1 2"/>
              <a:gd name="G19" fmla="+- G18 5400 0"/>
              <a:gd name="G20" fmla="cos G19 -9118971"/>
              <a:gd name="G21" fmla="sin G19 -9118971"/>
              <a:gd name="G22" fmla="+- G20 10800 0"/>
              <a:gd name="G23" fmla="+- G21 10800 0"/>
              <a:gd name="G24" fmla="+- 10800 0 G20"/>
              <a:gd name="G25" fmla="+- 6574 10800 0"/>
              <a:gd name="G26" fmla="?: G9 G17 G25"/>
              <a:gd name="G27" fmla="?: G9 0 21600"/>
              <a:gd name="G28" fmla="cos 10800 -9118971"/>
              <a:gd name="G29" fmla="sin 10800 -9118971"/>
              <a:gd name="G30" fmla="sin 6574 -9118971"/>
              <a:gd name="G31" fmla="+- G28 10800 0"/>
              <a:gd name="G32" fmla="+- G29 10800 0"/>
              <a:gd name="G33" fmla="+- G30 10800 0"/>
              <a:gd name="G34" fmla="?: G4 0 G31"/>
              <a:gd name="G35" fmla="?: -9118971 G34 0"/>
              <a:gd name="G36" fmla="?: G6 G35 G31"/>
              <a:gd name="G37" fmla="+- 21600 0 G36"/>
              <a:gd name="G38" fmla="?: G4 0 G33"/>
              <a:gd name="G39" fmla="?: -911897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229 w 21600"/>
              <a:gd name="T15" fmla="*/ 5117 h 21600"/>
              <a:gd name="T16" fmla="*/ 10800 w 21600"/>
              <a:gd name="T17" fmla="*/ 4226 h 21600"/>
              <a:gd name="T18" fmla="*/ 17371 w 21600"/>
              <a:gd name="T19" fmla="*/ 511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827" y="6499"/>
                </a:moveTo>
                <a:cubicBezTo>
                  <a:pt x="7076" y="5055"/>
                  <a:pt x="8891" y="4225"/>
                  <a:pt x="10800" y="4226"/>
                </a:cubicBezTo>
                <a:cubicBezTo>
                  <a:pt x="12708" y="4226"/>
                  <a:pt x="14523" y="5055"/>
                  <a:pt x="15772" y="6499"/>
                </a:cubicBezTo>
                <a:lnTo>
                  <a:pt x="18968" y="3735"/>
                </a:lnTo>
                <a:cubicBezTo>
                  <a:pt x="16917" y="1363"/>
                  <a:pt x="13936" y="-1"/>
                  <a:pt x="10799" y="0"/>
                </a:cubicBezTo>
                <a:cubicBezTo>
                  <a:pt x="7663" y="0"/>
                  <a:pt x="4682" y="1363"/>
                  <a:pt x="2631" y="3735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8" name="Rectangle 78"/>
          <p:cNvSpPr>
            <a:spLocks noChangeArrowheads="1"/>
          </p:cNvSpPr>
          <p:nvPr/>
        </p:nvSpPr>
        <p:spPr bwMode="auto">
          <a:xfrm>
            <a:off x="6454775" y="1154113"/>
            <a:ext cx="596900" cy="1333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0239" name="Group 79"/>
          <p:cNvGrpSpPr>
            <a:grpSpLocks/>
          </p:cNvGrpSpPr>
          <p:nvPr/>
        </p:nvGrpSpPr>
        <p:grpSpPr bwMode="auto">
          <a:xfrm>
            <a:off x="7051675" y="814388"/>
            <a:ext cx="401638" cy="812800"/>
            <a:chOff x="3696" y="482"/>
            <a:chExt cx="275" cy="544"/>
          </a:xfrm>
        </p:grpSpPr>
        <p:grpSp>
          <p:nvGrpSpPr>
            <p:cNvPr id="220240" name="Group 80"/>
            <p:cNvGrpSpPr>
              <a:grpSpLocks/>
            </p:cNvGrpSpPr>
            <p:nvPr/>
          </p:nvGrpSpPr>
          <p:grpSpPr bwMode="auto">
            <a:xfrm>
              <a:off x="3696" y="844"/>
              <a:ext cx="275" cy="182"/>
              <a:chOff x="3742" y="799"/>
              <a:chExt cx="275" cy="182"/>
            </a:xfrm>
          </p:grpSpPr>
          <p:sp>
            <p:nvSpPr>
              <p:cNvPr id="220241" name="Arc 81"/>
              <p:cNvSpPr>
                <a:spLocks/>
              </p:cNvSpPr>
              <p:nvPr/>
            </p:nvSpPr>
            <p:spPr bwMode="auto">
              <a:xfrm flipH="1" flipV="1">
                <a:off x="3787" y="890"/>
                <a:ext cx="94" cy="91"/>
              </a:xfrm>
              <a:custGeom>
                <a:avLst/>
                <a:gdLst>
                  <a:gd name="G0" fmla="+- 951 0 0"/>
                  <a:gd name="G1" fmla="+- 21600 0 0"/>
                  <a:gd name="G2" fmla="+- 21600 0 0"/>
                  <a:gd name="T0" fmla="*/ 0 w 22551"/>
                  <a:gd name="T1" fmla="*/ 21 h 21600"/>
                  <a:gd name="T2" fmla="*/ 22551 w 22551"/>
                  <a:gd name="T3" fmla="*/ 21600 h 21600"/>
                  <a:gd name="T4" fmla="*/ 951 w 2255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551" h="21600" fill="none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</a:path>
                  <a:path w="22551" h="21600" stroke="0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  <a:lnTo>
                      <a:pt x="951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0242" name="Line 82"/>
              <p:cNvSpPr>
                <a:spLocks noChangeShapeType="1"/>
              </p:cNvSpPr>
              <p:nvPr/>
            </p:nvSpPr>
            <p:spPr bwMode="auto">
              <a:xfrm flipV="1">
                <a:off x="3787" y="799"/>
                <a:ext cx="0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243" name="Line 83"/>
              <p:cNvSpPr>
                <a:spLocks noChangeShapeType="1"/>
              </p:cNvSpPr>
              <p:nvPr/>
            </p:nvSpPr>
            <p:spPr bwMode="auto">
              <a:xfrm flipH="1">
                <a:off x="3742" y="799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20244" name="Group 84"/>
              <p:cNvGrpSpPr>
                <a:grpSpLocks/>
              </p:cNvGrpSpPr>
              <p:nvPr/>
            </p:nvGrpSpPr>
            <p:grpSpPr bwMode="auto">
              <a:xfrm flipH="1">
                <a:off x="3878" y="799"/>
                <a:ext cx="139" cy="182"/>
                <a:chOff x="3878" y="935"/>
                <a:chExt cx="139" cy="182"/>
              </a:xfrm>
            </p:grpSpPr>
            <p:sp>
              <p:nvSpPr>
                <p:cNvPr id="220245" name="Arc 85"/>
                <p:cNvSpPr>
                  <a:spLocks/>
                </p:cNvSpPr>
                <p:nvPr/>
              </p:nvSpPr>
              <p:spPr bwMode="auto">
                <a:xfrm flipH="1" flipV="1">
                  <a:off x="3923" y="1026"/>
                  <a:ext cx="94" cy="91"/>
                </a:xfrm>
                <a:custGeom>
                  <a:avLst/>
                  <a:gdLst>
                    <a:gd name="G0" fmla="+- 951 0 0"/>
                    <a:gd name="G1" fmla="+- 21600 0 0"/>
                    <a:gd name="G2" fmla="+- 21600 0 0"/>
                    <a:gd name="T0" fmla="*/ 0 w 22551"/>
                    <a:gd name="T1" fmla="*/ 21 h 21600"/>
                    <a:gd name="T2" fmla="*/ 22551 w 22551"/>
                    <a:gd name="T3" fmla="*/ 21600 h 21600"/>
                    <a:gd name="T4" fmla="*/ 951 w 2255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551" h="21600" fill="none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</a:path>
                    <a:path w="22551" h="21600" stroke="0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  <a:lnTo>
                        <a:pt x="951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FF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0246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3923" y="935"/>
                  <a:ext cx="0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0247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3878" y="935"/>
                  <a:ext cx="4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20248" name="Group 88"/>
            <p:cNvGrpSpPr>
              <a:grpSpLocks/>
            </p:cNvGrpSpPr>
            <p:nvPr/>
          </p:nvGrpSpPr>
          <p:grpSpPr bwMode="auto">
            <a:xfrm flipV="1">
              <a:off x="3696" y="482"/>
              <a:ext cx="275" cy="182"/>
              <a:chOff x="3742" y="799"/>
              <a:chExt cx="275" cy="182"/>
            </a:xfrm>
          </p:grpSpPr>
          <p:sp>
            <p:nvSpPr>
              <p:cNvPr id="220249" name="Arc 89"/>
              <p:cNvSpPr>
                <a:spLocks/>
              </p:cNvSpPr>
              <p:nvPr/>
            </p:nvSpPr>
            <p:spPr bwMode="auto">
              <a:xfrm flipH="1" flipV="1">
                <a:off x="3787" y="890"/>
                <a:ext cx="94" cy="91"/>
              </a:xfrm>
              <a:custGeom>
                <a:avLst/>
                <a:gdLst>
                  <a:gd name="G0" fmla="+- 951 0 0"/>
                  <a:gd name="G1" fmla="+- 21600 0 0"/>
                  <a:gd name="G2" fmla="+- 21600 0 0"/>
                  <a:gd name="T0" fmla="*/ 0 w 22551"/>
                  <a:gd name="T1" fmla="*/ 21 h 21600"/>
                  <a:gd name="T2" fmla="*/ 22551 w 22551"/>
                  <a:gd name="T3" fmla="*/ 21600 h 21600"/>
                  <a:gd name="T4" fmla="*/ 951 w 2255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551" h="21600" fill="none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</a:path>
                  <a:path w="22551" h="21600" stroke="0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0"/>
                    </a:cubicBezTo>
                    <a:cubicBezTo>
                      <a:pt x="12880" y="0"/>
                      <a:pt x="22551" y="9670"/>
                      <a:pt x="22551" y="21600"/>
                    </a:cubicBezTo>
                    <a:lnTo>
                      <a:pt x="951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0250" name="Line 90"/>
              <p:cNvSpPr>
                <a:spLocks noChangeShapeType="1"/>
              </p:cNvSpPr>
              <p:nvPr/>
            </p:nvSpPr>
            <p:spPr bwMode="auto">
              <a:xfrm flipV="1">
                <a:off x="3787" y="799"/>
                <a:ext cx="0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251" name="Line 91"/>
              <p:cNvSpPr>
                <a:spLocks noChangeShapeType="1"/>
              </p:cNvSpPr>
              <p:nvPr/>
            </p:nvSpPr>
            <p:spPr bwMode="auto">
              <a:xfrm flipH="1">
                <a:off x="3742" y="799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20252" name="Group 92"/>
              <p:cNvGrpSpPr>
                <a:grpSpLocks/>
              </p:cNvGrpSpPr>
              <p:nvPr/>
            </p:nvGrpSpPr>
            <p:grpSpPr bwMode="auto">
              <a:xfrm flipH="1">
                <a:off x="3878" y="799"/>
                <a:ext cx="139" cy="182"/>
                <a:chOff x="3878" y="935"/>
                <a:chExt cx="139" cy="182"/>
              </a:xfrm>
            </p:grpSpPr>
            <p:sp>
              <p:nvSpPr>
                <p:cNvPr id="220253" name="Arc 93"/>
                <p:cNvSpPr>
                  <a:spLocks/>
                </p:cNvSpPr>
                <p:nvPr/>
              </p:nvSpPr>
              <p:spPr bwMode="auto">
                <a:xfrm flipH="1" flipV="1">
                  <a:off x="3923" y="1026"/>
                  <a:ext cx="94" cy="91"/>
                </a:xfrm>
                <a:custGeom>
                  <a:avLst/>
                  <a:gdLst>
                    <a:gd name="G0" fmla="+- 951 0 0"/>
                    <a:gd name="G1" fmla="+- 21600 0 0"/>
                    <a:gd name="G2" fmla="+- 21600 0 0"/>
                    <a:gd name="T0" fmla="*/ 0 w 22551"/>
                    <a:gd name="T1" fmla="*/ 21 h 21600"/>
                    <a:gd name="T2" fmla="*/ 22551 w 22551"/>
                    <a:gd name="T3" fmla="*/ 21600 h 21600"/>
                    <a:gd name="T4" fmla="*/ 951 w 2255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551" h="21600" fill="none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</a:path>
                    <a:path w="22551" h="21600" stroke="0" extrusionOk="0">
                      <a:moveTo>
                        <a:pt x="-1" y="20"/>
                      </a:moveTo>
                      <a:cubicBezTo>
                        <a:pt x="316" y="6"/>
                        <a:pt x="633" y="-1"/>
                        <a:pt x="951" y="0"/>
                      </a:cubicBezTo>
                      <a:cubicBezTo>
                        <a:pt x="12880" y="0"/>
                        <a:pt x="22551" y="9670"/>
                        <a:pt x="22551" y="21600"/>
                      </a:cubicBezTo>
                      <a:lnTo>
                        <a:pt x="951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FF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0254" name="Line 94"/>
                <p:cNvSpPr>
                  <a:spLocks noChangeShapeType="1"/>
                </p:cNvSpPr>
                <p:nvPr/>
              </p:nvSpPr>
              <p:spPr bwMode="auto">
                <a:xfrm flipV="1">
                  <a:off x="3923" y="935"/>
                  <a:ext cx="0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0255" name="Line 95"/>
                <p:cNvSpPr>
                  <a:spLocks noChangeShapeType="1"/>
                </p:cNvSpPr>
                <p:nvPr/>
              </p:nvSpPr>
              <p:spPr bwMode="auto">
                <a:xfrm flipH="1">
                  <a:off x="3878" y="935"/>
                  <a:ext cx="4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20256" name="Line 96"/>
            <p:cNvSpPr>
              <a:spLocks noChangeShapeType="1"/>
            </p:cNvSpPr>
            <p:nvPr/>
          </p:nvSpPr>
          <p:spPr bwMode="auto">
            <a:xfrm>
              <a:off x="3696" y="663"/>
              <a:ext cx="0" cy="1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257" name="Line 97"/>
            <p:cNvSpPr>
              <a:spLocks noChangeShapeType="1"/>
            </p:cNvSpPr>
            <p:nvPr/>
          </p:nvSpPr>
          <p:spPr bwMode="auto">
            <a:xfrm>
              <a:off x="3968" y="663"/>
              <a:ext cx="0" cy="1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0258" name="AutoShape 98"/>
          <p:cNvSpPr>
            <a:spLocks noChangeArrowheads="1"/>
          </p:cNvSpPr>
          <p:nvPr/>
        </p:nvSpPr>
        <p:spPr bwMode="auto">
          <a:xfrm rot="2663079" flipH="1">
            <a:off x="7548563" y="1041400"/>
            <a:ext cx="1006475" cy="1195388"/>
          </a:xfrm>
          <a:custGeom>
            <a:avLst/>
            <a:gdLst>
              <a:gd name="G0" fmla="+- 6574 0 0"/>
              <a:gd name="G1" fmla="+- -9118971 0 0"/>
              <a:gd name="G2" fmla="+- 0 0 -9118971"/>
              <a:gd name="T0" fmla="*/ 0 256 1"/>
              <a:gd name="T1" fmla="*/ 180 256 1"/>
              <a:gd name="G3" fmla="+- -9118971 T0 T1"/>
              <a:gd name="T2" fmla="*/ 0 256 1"/>
              <a:gd name="T3" fmla="*/ 90 256 1"/>
              <a:gd name="G4" fmla="+- -9118971 T2 T3"/>
              <a:gd name="G5" fmla="*/ G4 2 1"/>
              <a:gd name="T4" fmla="*/ 90 256 1"/>
              <a:gd name="T5" fmla="*/ 0 256 1"/>
              <a:gd name="G6" fmla="+- -9118971 T4 T5"/>
              <a:gd name="G7" fmla="*/ G6 2 1"/>
              <a:gd name="G8" fmla="abs -911897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574"/>
              <a:gd name="G18" fmla="*/ 6574 1 2"/>
              <a:gd name="G19" fmla="+- G18 5400 0"/>
              <a:gd name="G20" fmla="cos G19 -9118971"/>
              <a:gd name="G21" fmla="sin G19 -9118971"/>
              <a:gd name="G22" fmla="+- G20 10800 0"/>
              <a:gd name="G23" fmla="+- G21 10800 0"/>
              <a:gd name="G24" fmla="+- 10800 0 G20"/>
              <a:gd name="G25" fmla="+- 6574 10800 0"/>
              <a:gd name="G26" fmla="?: G9 G17 G25"/>
              <a:gd name="G27" fmla="?: G9 0 21600"/>
              <a:gd name="G28" fmla="cos 10800 -9118971"/>
              <a:gd name="G29" fmla="sin 10800 -9118971"/>
              <a:gd name="G30" fmla="sin 6574 -9118971"/>
              <a:gd name="G31" fmla="+- G28 10800 0"/>
              <a:gd name="G32" fmla="+- G29 10800 0"/>
              <a:gd name="G33" fmla="+- G30 10800 0"/>
              <a:gd name="G34" fmla="?: G4 0 G31"/>
              <a:gd name="G35" fmla="?: -9118971 G34 0"/>
              <a:gd name="G36" fmla="?: G6 G35 G31"/>
              <a:gd name="G37" fmla="+- 21600 0 G36"/>
              <a:gd name="G38" fmla="?: G4 0 G33"/>
              <a:gd name="G39" fmla="?: -911897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229 w 21600"/>
              <a:gd name="T15" fmla="*/ 5117 h 21600"/>
              <a:gd name="T16" fmla="*/ 10800 w 21600"/>
              <a:gd name="T17" fmla="*/ 4226 h 21600"/>
              <a:gd name="T18" fmla="*/ 17371 w 21600"/>
              <a:gd name="T19" fmla="*/ 511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827" y="6499"/>
                </a:moveTo>
                <a:cubicBezTo>
                  <a:pt x="7076" y="5055"/>
                  <a:pt x="8891" y="4225"/>
                  <a:pt x="10800" y="4226"/>
                </a:cubicBezTo>
                <a:cubicBezTo>
                  <a:pt x="12708" y="4226"/>
                  <a:pt x="14523" y="5055"/>
                  <a:pt x="15772" y="6499"/>
                </a:cubicBezTo>
                <a:lnTo>
                  <a:pt x="18968" y="3735"/>
                </a:lnTo>
                <a:cubicBezTo>
                  <a:pt x="16917" y="1363"/>
                  <a:pt x="13936" y="-1"/>
                  <a:pt x="10799" y="0"/>
                </a:cubicBezTo>
                <a:cubicBezTo>
                  <a:pt x="7663" y="0"/>
                  <a:pt x="4682" y="1363"/>
                  <a:pt x="2631" y="3735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59" name="Rectangle 99"/>
          <p:cNvSpPr>
            <a:spLocks noChangeArrowheads="1"/>
          </p:cNvSpPr>
          <p:nvPr/>
        </p:nvSpPr>
        <p:spPr bwMode="auto">
          <a:xfrm flipH="1">
            <a:off x="7450138" y="1136650"/>
            <a:ext cx="596900" cy="1349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60" name="AutoShape 100"/>
          <p:cNvSpPr>
            <a:spLocks noChangeArrowheads="1"/>
          </p:cNvSpPr>
          <p:nvPr/>
        </p:nvSpPr>
        <p:spPr bwMode="auto">
          <a:xfrm rot="2663079" flipV="1">
            <a:off x="5954713" y="2068513"/>
            <a:ext cx="1006475" cy="1195387"/>
          </a:xfrm>
          <a:custGeom>
            <a:avLst/>
            <a:gdLst>
              <a:gd name="G0" fmla="+- 6574 0 0"/>
              <a:gd name="G1" fmla="+- -9118971 0 0"/>
              <a:gd name="G2" fmla="+- 0 0 -9118971"/>
              <a:gd name="T0" fmla="*/ 0 256 1"/>
              <a:gd name="T1" fmla="*/ 180 256 1"/>
              <a:gd name="G3" fmla="+- -9118971 T0 T1"/>
              <a:gd name="T2" fmla="*/ 0 256 1"/>
              <a:gd name="T3" fmla="*/ 90 256 1"/>
              <a:gd name="G4" fmla="+- -9118971 T2 T3"/>
              <a:gd name="G5" fmla="*/ G4 2 1"/>
              <a:gd name="T4" fmla="*/ 90 256 1"/>
              <a:gd name="T5" fmla="*/ 0 256 1"/>
              <a:gd name="G6" fmla="+- -9118971 T4 T5"/>
              <a:gd name="G7" fmla="*/ G6 2 1"/>
              <a:gd name="G8" fmla="abs -911897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574"/>
              <a:gd name="G18" fmla="*/ 6574 1 2"/>
              <a:gd name="G19" fmla="+- G18 5400 0"/>
              <a:gd name="G20" fmla="cos G19 -9118971"/>
              <a:gd name="G21" fmla="sin G19 -9118971"/>
              <a:gd name="G22" fmla="+- G20 10800 0"/>
              <a:gd name="G23" fmla="+- G21 10800 0"/>
              <a:gd name="G24" fmla="+- 10800 0 G20"/>
              <a:gd name="G25" fmla="+- 6574 10800 0"/>
              <a:gd name="G26" fmla="?: G9 G17 G25"/>
              <a:gd name="G27" fmla="?: G9 0 21600"/>
              <a:gd name="G28" fmla="cos 10800 -9118971"/>
              <a:gd name="G29" fmla="sin 10800 -9118971"/>
              <a:gd name="G30" fmla="sin 6574 -9118971"/>
              <a:gd name="G31" fmla="+- G28 10800 0"/>
              <a:gd name="G32" fmla="+- G29 10800 0"/>
              <a:gd name="G33" fmla="+- G30 10800 0"/>
              <a:gd name="G34" fmla="?: G4 0 G31"/>
              <a:gd name="G35" fmla="?: -9118971 G34 0"/>
              <a:gd name="G36" fmla="?: G6 G35 G31"/>
              <a:gd name="G37" fmla="+- 21600 0 G36"/>
              <a:gd name="G38" fmla="?: G4 0 G33"/>
              <a:gd name="G39" fmla="?: -911897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229 w 21600"/>
              <a:gd name="T15" fmla="*/ 5117 h 21600"/>
              <a:gd name="T16" fmla="*/ 10800 w 21600"/>
              <a:gd name="T17" fmla="*/ 4226 h 21600"/>
              <a:gd name="T18" fmla="*/ 17371 w 21600"/>
              <a:gd name="T19" fmla="*/ 511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827" y="6499"/>
                </a:moveTo>
                <a:cubicBezTo>
                  <a:pt x="7076" y="5055"/>
                  <a:pt x="8891" y="4225"/>
                  <a:pt x="10800" y="4226"/>
                </a:cubicBezTo>
                <a:cubicBezTo>
                  <a:pt x="12708" y="4226"/>
                  <a:pt x="14523" y="5055"/>
                  <a:pt x="15772" y="6499"/>
                </a:cubicBezTo>
                <a:lnTo>
                  <a:pt x="18968" y="3735"/>
                </a:lnTo>
                <a:cubicBezTo>
                  <a:pt x="16917" y="1363"/>
                  <a:pt x="13936" y="-1"/>
                  <a:pt x="10799" y="0"/>
                </a:cubicBezTo>
                <a:cubicBezTo>
                  <a:pt x="7663" y="0"/>
                  <a:pt x="4682" y="1363"/>
                  <a:pt x="2631" y="3735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61" name="Rectangle 101"/>
          <p:cNvSpPr>
            <a:spLocks noChangeArrowheads="1"/>
          </p:cNvSpPr>
          <p:nvPr/>
        </p:nvSpPr>
        <p:spPr bwMode="auto">
          <a:xfrm flipV="1">
            <a:off x="6462713" y="3024188"/>
            <a:ext cx="1577975" cy="1349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62" name="AutoShape 102"/>
          <p:cNvSpPr>
            <a:spLocks noChangeArrowheads="1"/>
          </p:cNvSpPr>
          <p:nvPr/>
        </p:nvSpPr>
        <p:spPr bwMode="auto">
          <a:xfrm rot="-67463079" flipH="1" flipV="1">
            <a:off x="7540625" y="2046288"/>
            <a:ext cx="1006475" cy="1195387"/>
          </a:xfrm>
          <a:custGeom>
            <a:avLst/>
            <a:gdLst>
              <a:gd name="G0" fmla="+- 6574 0 0"/>
              <a:gd name="G1" fmla="+- -9118971 0 0"/>
              <a:gd name="G2" fmla="+- 0 0 -9118971"/>
              <a:gd name="T0" fmla="*/ 0 256 1"/>
              <a:gd name="T1" fmla="*/ 180 256 1"/>
              <a:gd name="G3" fmla="+- -9118971 T0 T1"/>
              <a:gd name="T2" fmla="*/ 0 256 1"/>
              <a:gd name="T3" fmla="*/ 90 256 1"/>
              <a:gd name="G4" fmla="+- -9118971 T2 T3"/>
              <a:gd name="G5" fmla="*/ G4 2 1"/>
              <a:gd name="T4" fmla="*/ 90 256 1"/>
              <a:gd name="T5" fmla="*/ 0 256 1"/>
              <a:gd name="G6" fmla="+- -9118971 T4 T5"/>
              <a:gd name="G7" fmla="*/ G6 2 1"/>
              <a:gd name="G8" fmla="abs -911897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574"/>
              <a:gd name="G18" fmla="*/ 6574 1 2"/>
              <a:gd name="G19" fmla="+- G18 5400 0"/>
              <a:gd name="G20" fmla="cos G19 -9118971"/>
              <a:gd name="G21" fmla="sin G19 -9118971"/>
              <a:gd name="G22" fmla="+- G20 10800 0"/>
              <a:gd name="G23" fmla="+- G21 10800 0"/>
              <a:gd name="G24" fmla="+- 10800 0 G20"/>
              <a:gd name="G25" fmla="+- 6574 10800 0"/>
              <a:gd name="G26" fmla="?: G9 G17 G25"/>
              <a:gd name="G27" fmla="?: G9 0 21600"/>
              <a:gd name="G28" fmla="cos 10800 -9118971"/>
              <a:gd name="G29" fmla="sin 10800 -9118971"/>
              <a:gd name="G30" fmla="sin 6574 -9118971"/>
              <a:gd name="G31" fmla="+- G28 10800 0"/>
              <a:gd name="G32" fmla="+- G29 10800 0"/>
              <a:gd name="G33" fmla="+- G30 10800 0"/>
              <a:gd name="G34" fmla="?: G4 0 G31"/>
              <a:gd name="G35" fmla="?: -9118971 G34 0"/>
              <a:gd name="G36" fmla="?: G6 G35 G31"/>
              <a:gd name="G37" fmla="+- 21600 0 G36"/>
              <a:gd name="G38" fmla="?: G4 0 G33"/>
              <a:gd name="G39" fmla="?: -911897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229 w 21600"/>
              <a:gd name="T15" fmla="*/ 5117 h 21600"/>
              <a:gd name="T16" fmla="*/ 10800 w 21600"/>
              <a:gd name="T17" fmla="*/ 4226 h 21600"/>
              <a:gd name="T18" fmla="*/ 17371 w 21600"/>
              <a:gd name="T19" fmla="*/ 511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827" y="6499"/>
                </a:moveTo>
                <a:cubicBezTo>
                  <a:pt x="7076" y="5055"/>
                  <a:pt x="8891" y="4225"/>
                  <a:pt x="10800" y="4226"/>
                </a:cubicBezTo>
                <a:cubicBezTo>
                  <a:pt x="12708" y="4226"/>
                  <a:pt x="14523" y="5055"/>
                  <a:pt x="15772" y="6499"/>
                </a:cubicBezTo>
                <a:lnTo>
                  <a:pt x="18968" y="3735"/>
                </a:lnTo>
                <a:cubicBezTo>
                  <a:pt x="16917" y="1363"/>
                  <a:pt x="13936" y="-1"/>
                  <a:pt x="10799" y="0"/>
                </a:cubicBezTo>
                <a:cubicBezTo>
                  <a:pt x="7663" y="0"/>
                  <a:pt x="4682" y="1363"/>
                  <a:pt x="2631" y="3735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63" name="Rectangle 103"/>
          <p:cNvSpPr>
            <a:spLocks noChangeArrowheads="1"/>
          </p:cNvSpPr>
          <p:nvPr/>
        </p:nvSpPr>
        <p:spPr bwMode="auto">
          <a:xfrm rot="5400000" flipV="1">
            <a:off x="5502275" y="2093913"/>
            <a:ext cx="1017588" cy="1317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64" name="Rectangle 104"/>
          <p:cNvSpPr>
            <a:spLocks noChangeArrowheads="1"/>
          </p:cNvSpPr>
          <p:nvPr/>
        </p:nvSpPr>
        <p:spPr bwMode="auto">
          <a:xfrm rot="5400000" flipV="1">
            <a:off x="7977188" y="2076450"/>
            <a:ext cx="1017587" cy="1317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67" name="Line 107"/>
          <p:cNvSpPr>
            <a:spLocks noChangeShapeType="1"/>
          </p:cNvSpPr>
          <p:nvPr/>
        </p:nvSpPr>
        <p:spPr bwMode="auto">
          <a:xfrm flipH="1" flipV="1">
            <a:off x="8489950" y="1636713"/>
            <a:ext cx="0" cy="10239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268" name="Arc 108"/>
          <p:cNvSpPr>
            <a:spLocks/>
          </p:cNvSpPr>
          <p:nvPr/>
        </p:nvSpPr>
        <p:spPr bwMode="auto">
          <a:xfrm>
            <a:off x="8053388" y="1190625"/>
            <a:ext cx="436562" cy="457200"/>
          </a:xfrm>
          <a:custGeom>
            <a:avLst/>
            <a:gdLst>
              <a:gd name="G0" fmla="+- 688 0 0"/>
              <a:gd name="G1" fmla="+- 21600 0 0"/>
              <a:gd name="G2" fmla="+- 21600 0 0"/>
              <a:gd name="T0" fmla="*/ 0 w 22288"/>
              <a:gd name="T1" fmla="*/ 11 h 23017"/>
              <a:gd name="T2" fmla="*/ 22241 w 22288"/>
              <a:gd name="T3" fmla="*/ 23017 h 23017"/>
              <a:gd name="T4" fmla="*/ 688 w 22288"/>
              <a:gd name="T5" fmla="*/ 21600 h 23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88" h="23017" fill="none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</a:path>
              <a:path w="22288" h="23017" stroke="0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  <a:lnTo>
                  <a:pt x="688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69" name="Arc 109"/>
          <p:cNvSpPr>
            <a:spLocks/>
          </p:cNvSpPr>
          <p:nvPr/>
        </p:nvSpPr>
        <p:spPr bwMode="auto">
          <a:xfrm flipV="1">
            <a:off x="8050213" y="2641600"/>
            <a:ext cx="438150" cy="457200"/>
          </a:xfrm>
          <a:custGeom>
            <a:avLst/>
            <a:gdLst>
              <a:gd name="G0" fmla="+- 688 0 0"/>
              <a:gd name="G1" fmla="+- 21600 0 0"/>
              <a:gd name="G2" fmla="+- 21600 0 0"/>
              <a:gd name="T0" fmla="*/ 0 w 22288"/>
              <a:gd name="T1" fmla="*/ 11 h 23017"/>
              <a:gd name="T2" fmla="*/ 22241 w 22288"/>
              <a:gd name="T3" fmla="*/ 23017 h 23017"/>
              <a:gd name="T4" fmla="*/ 688 w 22288"/>
              <a:gd name="T5" fmla="*/ 21600 h 23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88" h="23017" fill="none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</a:path>
              <a:path w="22288" h="23017" stroke="0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  <a:lnTo>
                  <a:pt x="688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70" name="Arc 110"/>
          <p:cNvSpPr>
            <a:spLocks/>
          </p:cNvSpPr>
          <p:nvPr/>
        </p:nvSpPr>
        <p:spPr bwMode="auto">
          <a:xfrm flipH="1" flipV="1">
            <a:off x="6007100" y="2674938"/>
            <a:ext cx="436563" cy="433387"/>
          </a:xfrm>
          <a:custGeom>
            <a:avLst/>
            <a:gdLst>
              <a:gd name="G0" fmla="+- 688 0 0"/>
              <a:gd name="G1" fmla="+- 21600 0 0"/>
              <a:gd name="G2" fmla="+- 21600 0 0"/>
              <a:gd name="T0" fmla="*/ 0 w 22288"/>
              <a:gd name="T1" fmla="*/ 11 h 23017"/>
              <a:gd name="T2" fmla="*/ 22241 w 22288"/>
              <a:gd name="T3" fmla="*/ 23017 h 23017"/>
              <a:gd name="T4" fmla="*/ 688 w 22288"/>
              <a:gd name="T5" fmla="*/ 21600 h 23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88" h="23017" fill="none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</a:path>
              <a:path w="22288" h="23017" stroke="0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  <a:lnTo>
                  <a:pt x="688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71" name="Line 111"/>
          <p:cNvSpPr>
            <a:spLocks noChangeShapeType="1"/>
          </p:cNvSpPr>
          <p:nvPr/>
        </p:nvSpPr>
        <p:spPr bwMode="auto">
          <a:xfrm flipV="1">
            <a:off x="6453188" y="1193800"/>
            <a:ext cx="1590675" cy="47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272" name="Line 112"/>
          <p:cNvSpPr>
            <a:spLocks noChangeShapeType="1"/>
          </p:cNvSpPr>
          <p:nvPr/>
        </p:nvSpPr>
        <p:spPr bwMode="auto">
          <a:xfrm flipV="1">
            <a:off x="6478588" y="3095625"/>
            <a:ext cx="1592262" cy="31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273" name="Oval 113"/>
          <p:cNvSpPr>
            <a:spLocks noChangeArrowheads="1"/>
          </p:cNvSpPr>
          <p:nvPr/>
        </p:nvSpPr>
        <p:spPr bwMode="auto">
          <a:xfrm>
            <a:off x="7213600" y="1154113"/>
            <a:ext cx="88900" cy="95250"/>
          </a:xfrm>
          <a:prstGeom prst="ellipse">
            <a:avLst/>
          </a:prstGeom>
          <a:solidFill>
            <a:srgbClr val="FF5F5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74" name="Line 114"/>
          <p:cNvSpPr>
            <a:spLocks noChangeShapeType="1"/>
          </p:cNvSpPr>
          <p:nvPr/>
        </p:nvSpPr>
        <p:spPr bwMode="auto">
          <a:xfrm flipV="1">
            <a:off x="6005513" y="1647825"/>
            <a:ext cx="0" cy="10175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275" name="Arc 115"/>
          <p:cNvSpPr>
            <a:spLocks/>
          </p:cNvSpPr>
          <p:nvPr/>
        </p:nvSpPr>
        <p:spPr bwMode="auto">
          <a:xfrm flipH="1">
            <a:off x="6005513" y="1192213"/>
            <a:ext cx="436562" cy="457200"/>
          </a:xfrm>
          <a:custGeom>
            <a:avLst/>
            <a:gdLst>
              <a:gd name="G0" fmla="+- 688 0 0"/>
              <a:gd name="G1" fmla="+- 21600 0 0"/>
              <a:gd name="G2" fmla="+- 21600 0 0"/>
              <a:gd name="T0" fmla="*/ 0 w 22288"/>
              <a:gd name="T1" fmla="*/ 11 h 23017"/>
              <a:gd name="T2" fmla="*/ 22241 w 22288"/>
              <a:gd name="T3" fmla="*/ 23017 h 23017"/>
              <a:gd name="T4" fmla="*/ 688 w 22288"/>
              <a:gd name="T5" fmla="*/ 21600 h 23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88" h="23017" fill="none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</a:path>
              <a:path w="22288" h="23017" stroke="0" extrusionOk="0">
                <a:moveTo>
                  <a:pt x="-1" y="10"/>
                </a:moveTo>
                <a:cubicBezTo>
                  <a:pt x="229" y="3"/>
                  <a:pt x="458" y="-1"/>
                  <a:pt x="688" y="0"/>
                </a:cubicBezTo>
                <a:cubicBezTo>
                  <a:pt x="12617" y="0"/>
                  <a:pt x="22288" y="9670"/>
                  <a:pt x="22288" y="21600"/>
                </a:cubicBezTo>
                <a:cubicBezTo>
                  <a:pt x="22288" y="22072"/>
                  <a:pt x="22272" y="22545"/>
                  <a:pt x="22241" y="23017"/>
                </a:cubicBezTo>
                <a:lnTo>
                  <a:pt x="688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 type="non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76" name="Arc 116"/>
          <p:cNvSpPr>
            <a:spLocks/>
          </p:cNvSpPr>
          <p:nvPr/>
        </p:nvSpPr>
        <p:spPr bwMode="auto">
          <a:xfrm>
            <a:off x="6667500" y="1716088"/>
            <a:ext cx="1104900" cy="10668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1600 w 43200"/>
              <a:gd name="T1" fmla="*/ 0 h 43200"/>
              <a:gd name="T2" fmla="*/ 9604 w 43200"/>
              <a:gd name="T3" fmla="*/ 3638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21600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4384"/>
                  <a:pt x="3603" y="7645"/>
                  <a:pt x="9603" y="3637"/>
                </a:cubicBezTo>
              </a:path>
              <a:path w="43200" h="43200" stroke="0" extrusionOk="0">
                <a:moveTo>
                  <a:pt x="21600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4384"/>
                  <a:pt x="3603" y="7645"/>
                  <a:pt x="9603" y="3637"/>
                </a:cubicBezTo>
                <a:lnTo>
                  <a:pt x="2160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77" name="Text Box 117"/>
          <p:cNvSpPr txBox="1">
            <a:spLocks noChangeArrowheads="1"/>
          </p:cNvSpPr>
          <p:nvPr/>
        </p:nvSpPr>
        <p:spPr bwMode="auto">
          <a:xfrm>
            <a:off x="6956425" y="2052638"/>
            <a:ext cx="484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riv</a:t>
            </a:r>
          </a:p>
        </p:txBody>
      </p:sp>
      <p:sp>
        <p:nvSpPr>
          <p:cNvPr id="220278" name="Rectangle 118"/>
          <p:cNvSpPr>
            <a:spLocks noChangeArrowheads="1"/>
          </p:cNvSpPr>
          <p:nvPr/>
        </p:nvSpPr>
        <p:spPr bwMode="auto">
          <a:xfrm>
            <a:off x="5248275" y="3386138"/>
            <a:ext cx="38004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1400" dirty="0"/>
              <a:t>Il tempo impiegato dalla particella a descrivere un giro completo è detto </a:t>
            </a:r>
            <a:r>
              <a:rPr lang="it-IT" sz="1400" b="1" i="1" dirty="0"/>
              <a:t>periodo di rivoluzione</a:t>
            </a:r>
            <a:r>
              <a:rPr lang="it-IT" sz="1400" dirty="0"/>
              <a:t> (</a:t>
            </a:r>
            <a:r>
              <a:rPr lang="it-IT" sz="1400" dirty="0" err="1"/>
              <a:t>T</a:t>
            </a:r>
            <a:r>
              <a:rPr lang="it-IT" sz="1400" baseline="-25000" dirty="0" err="1"/>
              <a:t>riv</a:t>
            </a:r>
            <a:r>
              <a:rPr lang="it-IT" sz="1400" dirty="0"/>
              <a:t>)</a:t>
            </a:r>
          </a:p>
        </p:txBody>
      </p:sp>
      <p:sp>
        <p:nvSpPr>
          <p:cNvPr id="220281" name="Freeform 121"/>
          <p:cNvSpPr>
            <a:spLocks/>
          </p:cNvSpPr>
          <p:nvPr/>
        </p:nvSpPr>
        <p:spPr bwMode="auto">
          <a:xfrm>
            <a:off x="4476750" y="4722813"/>
            <a:ext cx="487363" cy="449262"/>
          </a:xfrm>
          <a:custGeom>
            <a:avLst/>
            <a:gdLst>
              <a:gd name="T0" fmla="*/ 0 w 896"/>
              <a:gd name="T1" fmla="*/ 773 h 777"/>
              <a:gd name="T2" fmla="*/ 452 w 896"/>
              <a:gd name="T3" fmla="*/ 1 h 777"/>
              <a:gd name="T4" fmla="*/ 896 w 896"/>
              <a:gd name="T5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96" h="777">
                <a:moveTo>
                  <a:pt x="0" y="773"/>
                </a:moveTo>
                <a:cubicBezTo>
                  <a:pt x="151" y="386"/>
                  <a:pt x="303" y="0"/>
                  <a:pt x="452" y="1"/>
                </a:cubicBezTo>
                <a:cubicBezTo>
                  <a:pt x="601" y="2"/>
                  <a:pt x="748" y="389"/>
                  <a:pt x="896" y="777"/>
                </a:cubicBezTo>
              </a:path>
            </a:pathLst>
          </a:custGeom>
          <a:noFill/>
          <a:ln w="254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282" name="Freeform 122"/>
          <p:cNvSpPr>
            <a:spLocks/>
          </p:cNvSpPr>
          <p:nvPr/>
        </p:nvSpPr>
        <p:spPr bwMode="auto">
          <a:xfrm flipV="1">
            <a:off x="4964113" y="5168900"/>
            <a:ext cx="485775" cy="449263"/>
          </a:xfrm>
          <a:custGeom>
            <a:avLst/>
            <a:gdLst>
              <a:gd name="T0" fmla="*/ 0 w 896"/>
              <a:gd name="T1" fmla="*/ 773 h 777"/>
              <a:gd name="T2" fmla="*/ 452 w 896"/>
              <a:gd name="T3" fmla="*/ 1 h 777"/>
              <a:gd name="T4" fmla="*/ 896 w 896"/>
              <a:gd name="T5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96" h="777">
                <a:moveTo>
                  <a:pt x="0" y="773"/>
                </a:moveTo>
                <a:cubicBezTo>
                  <a:pt x="151" y="386"/>
                  <a:pt x="303" y="0"/>
                  <a:pt x="452" y="1"/>
                </a:cubicBezTo>
                <a:cubicBezTo>
                  <a:pt x="601" y="2"/>
                  <a:pt x="748" y="389"/>
                  <a:pt x="896" y="777"/>
                </a:cubicBezTo>
              </a:path>
            </a:pathLst>
          </a:custGeom>
          <a:noFill/>
          <a:ln w="254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283" name="Freeform 123"/>
          <p:cNvSpPr>
            <a:spLocks/>
          </p:cNvSpPr>
          <p:nvPr/>
        </p:nvSpPr>
        <p:spPr bwMode="auto">
          <a:xfrm>
            <a:off x="5451475" y="4722813"/>
            <a:ext cx="487363" cy="449262"/>
          </a:xfrm>
          <a:custGeom>
            <a:avLst/>
            <a:gdLst>
              <a:gd name="T0" fmla="*/ 0 w 896"/>
              <a:gd name="T1" fmla="*/ 773 h 777"/>
              <a:gd name="T2" fmla="*/ 452 w 896"/>
              <a:gd name="T3" fmla="*/ 1 h 777"/>
              <a:gd name="T4" fmla="*/ 896 w 896"/>
              <a:gd name="T5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96" h="777">
                <a:moveTo>
                  <a:pt x="0" y="773"/>
                </a:moveTo>
                <a:cubicBezTo>
                  <a:pt x="151" y="386"/>
                  <a:pt x="303" y="0"/>
                  <a:pt x="452" y="1"/>
                </a:cubicBezTo>
                <a:cubicBezTo>
                  <a:pt x="601" y="2"/>
                  <a:pt x="748" y="389"/>
                  <a:pt x="896" y="777"/>
                </a:cubicBezTo>
              </a:path>
            </a:pathLst>
          </a:custGeom>
          <a:noFill/>
          <a:ln w="254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0287" name="Group 127"/>
          <p:cNvGrpSpPr>
            <a:grpSpLocks/>
          </p:cNvGrpSpPr>
          <p:nvPr/>
        </p:nvGrpSpPr>
        <p:grpSpPr bwMode="auto">
          <a:xfrm flipV="1">
            <a:off x="5938838" y="4718050"/>
            <a:ext cx="1462087" cy="895350"/>
            <a:chOff x="4372" y="3140"/>
            <a:chExt cx="921" cy="564"/>
          </a:xfrm>
        </p:grpSpPr>
        <p:sp>
          <p:nvSpPr>
            <p:cNvPr id="220284" name="Freeform 124"/>
            <p:cNvSpPr>
              <a:spLocks/>
            </p:cNvSpPr>
            <p:nvPr/>
          </p:nvSpPr>
          <p:spPr bwMode="auto">
            <a:xfrm>
              <a:off x="4372" y="3140"/>
              <a:ext cx="307" cy="283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285" name="Freeform 125"/>
            <p:cNvSpPr>
              <a:spLocks/>
            </p:cNvSpPr>
            <p:nvPr/>
          </p:nvSpPr>
          <p:spPr bwMode="auto">
            <a:xfrm flipV="1">
              <a:off x="4679" y="3421"/>
              <a:ext cx="306" cy="283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286" name="Freeform 126"/>
            <p:cNvSpPr>
              <a:spLocks/>
            </p:cNvSpPr>
            <p:nvPr/>
          </p:nvSpPr>
          <p:spPr bwMode="auto">
            <a:xfrm>
              <a:off x="4986" y="3140"/>
              <a:ext cx="307" cy="283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0288" name="Group 128"/>
          <p:cNvGrpSpPr>
            <a:grpSpLocks/>
          </p:cNvGrpSpPr>
          <p:nvPr/>
        </p:nvGrpSpPr>
        <p:grpSpPr bwMode="auto">
          <a:xfrm>
            <a:off x="7402513" y="4719638"/>
            <a:ext cx="1462087" cy="895350"/>
            <a:chOff x="4372" y="3140"/>
            <a:chExt cx="921" cy="564"/>
          </a:xfrm>
        </p:grpSpPr>
        <p:sp>
          <p:nvSpPr>
            <p:cNvPr id="220289" name="Freeform 129"/>
            <p:cNvSpPr>
              <a:spLocks/>
            </p:cNvSpPr>
            <p:nvPr/>
          </p:nvSpPr>
          <p:spPr bwMode="auto">
            <a:xfrm>
              <a:off x="4372" y="3140"/>
              <a:ext cx="307" cy="283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290" name="Freeform 130"/>
            <p:cNvSpPr>
              <a:spLocks/>
            </p:cNvSpPr>
            <p:nvPr/>
          </p:nvSpPr>
          <p:spPr bwMode="auto">
            <a:xfrm flipV="1">
              <a:off x="4679" y="3421"/>
              <a:ext cx="306" cy="283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291" name="Freeform 131"/>
            <p:cNvSpPr>
              <a:spLocks/>
            </p:cNvSpPr>
            <p:nvPr/>
          </p:nvSpPr>
          <p:spPr bwMode="auto">
            <a:xfrm>
              <a:off x="4986" y="3140"/>
              <a:ext cx="307" cy="283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0292" name="Line 132"/>
          <p:cNvSpPr>
            <a:spLocks noChangeShapeType="1"/>
          </p:cNvSpPr>
          <p:nvPr/>
        </p:nvSpPr>
        <p:spPr bwMode="auto">
          <a:xfrm flipV="1">
            <a:off x="4464050" y="4432300"/>
            <a:ext cx="7938" cy="1033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293" name="Line 133"/>
          <p:cNvSpPr>
            <a:spLocks noChangeShapeType="1"/>
          </p:cNvSpPr>
          <p:nvPr/>
        </p:nvSpPr>
        <p:spPr bwMode="auto">
          <a:xfrm>
            <a:off x="4464050" y="5156200"/>
            <a:ext cx="4679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294" name="Oval 134"/>
          <p:cNvSpPr>
            <a:spLocks noChangeArrowheads="1"/>
          </p:cNvSpPr>
          <p:nvPr/>
        </p:nvSpPr>
        <p:spPr bwMode="auto">
          <a:xfrm>
            <a:off x="4530725" y="4816475"/>
            <a:ext cx="127000" cy="120650"/>
          </a:xfrm>
          <a:prstGeom prst="ellipse">
            <a:avLst/>
          </a:prstGeom>
          <a:solidFill>
            <a:srgbClr val="FF5F5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95" name="Oval 135"/>
          <p:cNvSpPr>
            <a:spLocks noChangeArrowheads="1"/>
          </p:cNvSpPr>
          <p:nvPr/>
        </p:nvSpPr>
        <p:spPr bwMode="auto">
          <a:xfrm>
            <a:off x="8412163" y="4851400"/>
            <a:ext cx="127000" cy="120650"/>
          </a:xfrm>
          <a:prstGeom prst="ellipse">
            <a:avLst/>
          </a:prstGeom>
          <a:solidFill>
            <a:srgbClr val="FF5F5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96" name="Text Box 136"/>
          <p:cNvSpPr txBox="1">
            <a:spLocks noChangeArrowheads="1"/>
          </p:cNvSpPr>
          <p:nvPr/>
        </p:nvSpPr>
        <p:spPr bwMode="auto">
          <a:xfrm>
            <a:off x="8356600" y="5194300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tempo</a:t>
            </a:r>
          </a:p>
        </p:txBody>
      </p:sp>
      <p:sp>
        <p:nvSpPr>
          <p:cNvPr id="220297" name="Text Box 137"/>
          <p:cNvSpPr txBox="1">
            <a:spLocks noChangeArrowheads="1"/>
          </p:cNvSpPr>
          <p:nvPr/>
        </p:nvSpPr>
        <p:spPr bwMode="auto">
          <a:xfrm>
            <a:off x="4441825" y="4019550"/>
            <a:ext cx="539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V</a:t>
            </a:r>
            <a:r>
              <a:rPr lang="en-US" baseline="-25000"/>
              <a:t>RF</a:t>
            </a:r>
          </a:p>
        </p:txBody>
      </p:sp>
      <p:sp>
        <p:nvSpPr>
          <p:cNvPr id="220298" name="Line 138"/>
          <p:cNvSpPr>
            <a:spLocks noChangeShapeType="1"/>
          </p:cNvSpPr>
          <p:nvPr/>
        </p:nvSpPr>
        <p:spPr bwMode="auto">
          <a:xfrm>
            <a:off x="1203325" y="1344613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299" name="Line 139"/>
          <p:cNvSpPr>
            <a:spLocks noChangeShapeType="1"/>
          </p:cNvSpPr>
          <p:nvPr/>
        </p:nvSpPr>
        <p:spPr bwMode="auto">
          <a:xfrm>
            <a:off x="979488" y="1320800"/>
            <a:ext cx="2921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300" name="Text Box 140"/>
          <p:cNvSpPr txBox="1">
            <a:spLocks noChangeArrowheads="1"/>
          </p:cNvSpPr>
          <p:nvPr/>
        </p:nvSpPr>
        <p:spPr bwMode="auto">
          <a:xfrm>
            <a:off x="1138238" y="1627188"/>
            <a:ext cx="7000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V</a:t>
            </a:r>
            <a:r>
              <a:rPr lang="en-US" baseline="-25000"/>
              <a:t>RF_s</a:t>
            </a:r>
          </a:p>
        </p:txBody>
      </p:sp>
      <p:sp>
        <p:nvSpPr>
          <p:cNvPr id="220301" name="Line 141"/>
          <p:cNvSpPr>
            <a:spLocks noChangeShapeType="1"/>
          </p:cNvSpPr>
          <p:nvPr/>
        </p:nvSpPr>
        <p:spPr bwMode="auto">
          <a:xfrm flipV="1">
            <a:off x="4589463" y="4570413"/>
            <a:ext cx="3825875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302" name="Text Box 142"/>
          <p:cNvSpPr txBox="1">
            <a:spLocks noChangeArrowheads="1"/>
          </p:cNvSpPr>
          <p:nvPr/>
        </p:nvSpPr>
        <p:spPr bwMode="auto">
          <a:xfrm>
            <a:off x="6353175" y="4203700"/>
            <a:ext cx="484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riv</a:t>
            </a:r>
          </a:p>
        </p:txBody>
      </p:sp>
      <p:sp>
        <p:nvSpPr>
          <p:cNvPr id="126" name="Rectangle 2"/>
          <p:cNvSpPr txBox="1">
            <a:spLocks noChangeArrowheads="1"/>
          </p:cNvSpPr>
          <p:nvPr/>
        </p:nvSpPr>
        <p:spPr>
          <a:xfrm>
            <a:off x="165893" y="0"/>
            <a:ext cx="8856663" cy="58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cap="all" dirty="0" smtClean="0">
                <a:latin typeface="+mn-lt"/>
              </a:rPr>
              <a:t>Periodo di rivoluzione e numero armonico</a:t>
            </a:r>
            <a:endParaRPr lang="it-IT" sz="3200" b="1" cap="all" dirty="0">
              <a:latin typeface="+mn-lt"/>
            </a:endParaRPr>
          </a:p>
        </p:txBody>
      </p:sp>
      <p:pic>
        <p:nvPicPr>
          <p:cNvPr id="13461" name="Picture 1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494" y="6219607"/>
            <a:ext cx="1524000" cy="53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86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0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0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0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2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2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20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0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20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20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2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2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2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9 -0.00116 C 0.0441 -0.00162 0.07188 -0.00208 0.08767 -0.00116 C 0.10347 -0.00023 0.10503 -1.48148E-6 0.11181 0.00509 C 0.11858 0.01019 0.12483 0.02107 0.12847 0.02963 C 0.13212 0.0382 0.13316 0.04838 0.13403 0.05695 C 0.1349 0.06551 0.13403 0.05579 0.13403 0.08148 C 0.13403 0.10718 0.1342 0.18588 0.13403 0.21111 C 0.13385 0.23634 0.13472 0.22639 0.13316 0.23333 C 0.1316 0.24028 0.12865 0.24722 0.12483 0.25324 C 0.12101 0.25926 0.11563 0.26551 0.1099 0.26921 C 0.10417 0.27292 0.12344 0.27431 0.09045 0.27546 C 0.05747 0.27662 -0.05556 0.27685 -0.08819 0.27662 C -0.12083 0.27639 -0.09965 0.27708 -0.10573 0.27408 C -0.11181 0.27107 -0.11927 0.26528 -0.12431 0.2581 C -0.12934 0.25093 -0.13403 0.23866 -0.13628 0.23102 C -0.13854 0.22338 -0.13802 0.24051 -0.13819 0.2125 C -0.13837 0.18449 -0.13785 0.0919 -0.13733 0.06296 C -0.13681 0.03403 -0.13715 0.04699 -0.13455 0.03843 C -0.13194 0.02986 -0.1276 0.01759 -0.12153 0.01111 C -0.11545 0.00463 -0.10642 0.00185 -0.09844 -1.48148E-6 C -0.09045 -0.00185 -0.08542 -1.48148E-6 -0.07344 -1.48148E-6 C -0.06146 -1.48148E-6 -0.03941 -1.48148E-6 -0.02622 -1.48148E-6 C -0.01302 -1.48148E-6 -0.00347 -1.48148E-6 0.00625 -1.48148E-6 " pathEditMode="relative" ptsTypes="aaaaaaaaaaaaaaaaaaaaaaA">
                                      <p:cBhvr>
                                        <p:cTn id="67" dur="5000" fill="hold"/>
                                        <p:tgtEl>
                                          <p:spTgt spid="220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2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2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20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2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22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22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20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220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22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22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220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2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220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22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220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22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220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74" grpId="0"/>
      <p:bldP spid="220237" grpId="0" animBg="1"/>
      <p:bldP spid="220238" grpId="0" animBg="1"/>
      <p:bldP spid="220258" grpId="0" animBg="1"/>
      <p:bldP spid="220259" grpId="0" animBg="1"/>
      <p:bldP spid="220260" grpId="0" animBg="1"/>
      <p:bldP spid="220261" grpId="0" animBg="1"/>
      <p:bldP spid="220262" grpId="0" animBg="1"/>
      <p:bldP spid="220263" grpId="0" animBg="1"/>
      <p:bldP spid="220264" grpId="0" animBg="1"/>
      <p:bldP spid="220267" grpId="0" animBg="1"/>
      <p:bldP spid="220268" grpId="0" animBg="1"/>
      <p:bldP spid="220269" grpId="0" animBg="1"/>
      <p:bldP spid="220270" grpId="0" animBg="1"/>
      <p:bldP spid="220271" grpId="0" animBg="1"/>
      <p:bldP spid="220272" grpId="0" animBg="1"/>
      <p:bldP spid="220273" grpId="0" animBg="1"/>
      <p:bldP spid="220273" grpId="1" animBg="1"/>
      <p:bldP spid="220274" grpId="0" animBg="1"/>
      <p:bldP spid="220275" grpId="0" animBg="1"/>
      <p:bldP spid="220276" grpId="0" animBg="1"/>
      <p:bldP spid="220277" grpId="0"/>
      <p:bldP spid="220278" grpId="0"/>
      <p:bldP spid="220281" grpId="0" animBg="1"/>
      <p:bldP spid="220282" grpId="0" animBg="1"/>
      <p:bldP spid="220283" grpId="0" animBg="1"/>
      <p:bldP spid="220292" grpId="0" animBg="1"/>
      <p:bldP spid="220293" grpId="0" animBg="1"/>
      <p:bldP spid="220294" grpId="0" animBg="1"/>
      <p:bldP spid="220295" grpId="0" animBg="1"/>
      <p:bldP spid="220296" grpId="0"/>
      <p:bldP spid="220297" grpId="0"/>
      <p:bldP spid="220301" grpId="0" animBg="1"/>
      <p:bldP spid="22030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13" name="Line 29"/>
          <p:cNvSpPr>
            <a:spLocks noChangeShapeType="1"/>
          </p:cNvSpPr>
          <p:nvPr/>
        </p:nvSpPr>
        <p:spPr bwMode="auto">
          <a:xfrm flipV="1">
            <a:off x="1049338" y="960438"/>
            <a:ext cx="0" cy="2303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14" name="Line 30"/>
          <p:cNvSpPr>
            <a:spLocks noChangeShapeType="1"/>
          </p:cNvSpPr>
          <p:nvPr/>
        </p:nvSpPr>
        <p:spPr bwMode="auto">
          <a:xfrm flipV="1">
            <a:off x="1049338" y="3263900"/>
            <a:ext cx="3024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15" name="Text Box 31"/>
          <p:cNvSpPr txBox="1">
            <a:spLocks noChangeArrowheads="1"/>
          </p:cNvSpPr>
          <p:nvPr/>
        </p:nvSpPr>
        <p:spPr bwMode="auto">
          <a:xfrm>
            <a:off x="544513" y="600075"/>
            <a:ext cx="971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Energia</a:t>
            </a:r>
          </a:p>
        </p:txBody>
      </p:sp>
      <p:sp>
        <p:nvSpPr>
          <p:cNvPr id="221216" name="Text Box 32"/>
          <p:cNvSpPr txBox="1">
            <a:spLocks noChangeArrowheads="1"/>
          </p:cNvSpPr>
          <p:nvPr/>
        </p:nvSpPr>
        <p:spPr bwMode="auto">
          <a:xfrm>
            <a:off x="3836988" y="3257550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giro</a:t>
            </a:r>
          </a:p>
        </p:txBody>
      </p:sp>
      <p:sp>
        <p:nvSpPr>
          <p:cNvPr id="221217" name="Line 33"/>
          <p:cNvSpPr>
            <a:spLocks noChangeShapeType="1"/>
          </p:cNvSpPr>
          <p:nvPr/>
        </p:nvSpPr>
        <p:spPr bwMode="auto">
          <a:xfrm flipV="1">
            <a:off x="1049338" y="1031875"/>
            <a:ext cx="2663825" cy="18732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18" name="Text Box 34"/>
          <p:cNvSpPr txBox="1">
            <a:spLocks noChangeArrowheads="1"/>
          </p:cNvSpPr>
          <p:nvPr/>
        </p:nvSpPr>
        <p:spPr bwMode="auto">
          <a:xfrm>
            <a:off x="1049338" y="32639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221219" name="Text Box 35"/>
          <p:cNvSpPr txBox="1">
            <a:spLocks noChangeArrowheads="1"/>
          </p:cNvSpPr>
          <p:nvPr/>
        </p:nvSpPr>
        <p:spPr bwMode="auto">
          <a:xfrm>
            <a:off x="1462088" y="32639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221220" name="Text Box 36"/>
          <p:cNvSpPr txBox="1">
            <a:spLocks noChangeArrowheads="1"/>
          </p:cNvSpPr>
          <p:nvPr/>
        </p:nvSpPr>
        <p:spPr bwMode="auto">
          <a:xfrm>
            <a:off x="1874838" y="32639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221221" name="Text Box 37"/>
          <p:cNvSpPr txBox="1">
            <a:spLocks noChangeArrowheads="1"/>
          </p:cNvSpPr>
          <p:nvPr/>
        </p:nvSpPr>
        <p:spPr bwMode="auto">
          <a:xfrm>
            <a:off x="2287588" y="32575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221222" name="Text Box 38"/>
          <p:cNvSpPr txBox="1">
            <a:spLocks noChangeArrowheads="1"/>
          </p:cNvSpPr>
          <p:nvPr/>
        </p:nvSpPr>
        <p:spPr bwMode="auto">
          <a:xfrm>
            <a:off x="2700338" y="32575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221223" name="Text Box 39"/>
          <p:cNvSpPr txBox="1">
            <a:spLocks noChangeArrowheads="1"/>
          </p:cNvSpPr>
          <p:nvPr/>
        </p:nvSpPr>
        <p:spPr bwMode="auto">
          <a:xfrm>
            <a:off x="3113088" y="32512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6</a:t>
            </a:r>
          </a:p>
        </p:txBody>
      </p:sp>
      <p:sp>
        <p:nvSpPr>
          <p:cNvPr id="221224" name="Line 40"/>
          <p:cNvSpPr>
            <a:spLocks noChangeShapeType="1"/>
          </p:cNvSpPr>
          <p:nvPr/>
        </p:nvSpPr>
        <p:spPr bwMode="auto">
          <a:xfrm>
            <a:off x="1192213" y="2760663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25" name="Line 41"/>
          <p:cNvSpPr>
            <a:spLocks noChangeShapeType="1"/>
          </p:cNvSpPr>
          <p:nvPr/>
        </p:nvSpPr>
        <p:spPr bwMode="auto">
          <a:xfrm>
            <a:off x="1622425" y="2471738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26" name="Line 42"/>
          <p:cNvSpPr>
            <a:spLocks noChangeShapeType="1"/>
          </p:cNvSpPr>
          <p:nvPr/>
        </p:nvSpPr>
        <p:spPr bwMode="auto">
          <a:xfrm>
            <a:off x="2054225" y="2184400"/>
            <a:ext cx="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27" name="Line 43"/>
          <p:cNvSpPr>
            <a:spLocks noChangeShapeType="1"/>
          </p:cNvSpPr>
          <p:nvPr/>
        </p:nvSpPr>
        <p:spPr bwMode="auto">
          <a:xfrm>
            <a:off x="2486025" y="1897063"/>
            <a:ext cx="1588" cy="1366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28" name="Line 44"/>
          <p:cNvSpPr>
            <a:spLocks noChangeShapeType="1"/>
          </p:cNvSpPr>
          <p:nvPr/>
        </p:nvSpPr>
        <p:spPr bwMode="auto">
          <a:xfrm>
            <a:off x="2919413" y="1608138"/>
            <a:ext cx="1587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29" name="Line 45"/>
          <p:cNvSpPr>
            <a:spLocks noChangeShapeType="1"/>
          </p:cNvSpPr>
          <p:nvPr/>
        </p:nvSpPr>
        <p:spPr bwMode="auto">
          <a:xfrm>
            <a:off x="3352800" y="1320800"/>
            <a:ext cx="0" cy="1943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30" name="Oval 46"/>
          <p:cNvSpPr>
            <a:spLocks noChangeArrowheads="1"/>
          </p:cNvSpPr>
          <p:nvPr/>
        </p:nvSpPr>
        <p:spPr bwMode="auto">
          <a:xfrm>
            <a:off x="1120775" y="2760663"/>
            <a:ext cx="144463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1" name="Oval 47"/>
          <p:cNvSpPr>
            <a:spLocks noChangeArrowheads="1"/>
          </p:cNvSpPr>
          <p:nvPr/>
        </p:nvSpPr>
        <p:spPr bwMode="auto">
          <a:xfrm>
            <a:off x="1552575" y="2443163"/>
            <a:ext cx="144463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2" name="Oval 48"/>
          <p:cNvSpPr>
            <a:spLocks noChangeArrowheads="1"/>
          </p:cNvSpPr>
          <p:nvPr/>
        </p:nvSpPr>
        <p:spPr bwMode="auto">
          <a:xfrm>
            <a:off x="1984375" y="2125663"/>
            <a:ext cx="144463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3" name="Oval 49"/>
          <p:cNvSpPr>
            <a:spLocks noChangeArrowheads="1"/>
          </p:cNvSpPr>
          <p:nvPr/>
        </p:nvSpPr>
        <p:spPr bwMode="auto">
          <a:xfrm>
            <a:off x="2416175" y="1809750"/>
            <a:ext cx="144463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4" name="Oval 50"/>
          <p:cNvSpPr>
            <a:spLocks noChangeArrowheads="1"/>
          </p:cNvSpPr>
          <p:nvPr/>
        </p:nvSpPr>
        <p:spPr bwMode="auto">
          <a:xfrm>
            <a:off x="2849563" y="1492250"/>
            <a:ext cx="144462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5" name="Oval 51"/>
          <p:cNvSpPr>
            <a:spLocks noChangeArrowheads="1"/>
          </p:cNvSpPr>
          <p:nvPr/>
        </p:nvSpPr>
        <p:spPr bwMode="auto">
          <a:xfrm>
            <a:off x="3281363" y="1176338"/>
            <a:ext cx="144462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6" name="Line 52"/>
          <p:cNvSpPr>
            <a:spLocks noChangeShapeType="1"/>
          </p:cNvSpPr>
          <p:nvPr/>
        </p:nvSpPr>
        <p:spPr bwMode="auto">
          <a:xfrm>
            <a:off x="873125" y="2476500"/>
            <a:ext cx="0" cy="331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37" name="Text Box 53"/>
          <p:cNvSpPr txBox="1">
            <a:spLocks noChangeArrowheads="1"/>
          </p:cNvSpPr>
          <p:nvPr/>
        </p:nvSpPr>
        <p:spPr bwMode="auto">
          <a:xfrm>
            <a:off x="384175" y="2406650"/>
            <a:ext cx="420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E</a:t>
            </a:r>
            <a:r>
              <a:rPr lang="en-US" baseline="-25000"/>
              <a:t>p</a:t>
            </a:r>
          </a:p>
        </p:txBody>
      </p:sp>
      <p:sp>
        <p:nvSpPr>
          <p:cNvPr id="221238" name="Line 54"/>
          <p:cNvSpPr>
            <a:spLocks noChangeShapeType="1"/>
          </p:cNvSpPr>
          <p:nvPr/>
        </p:nvSpPr>
        <p:spPr bwMode="auto">
          <a:xfrm flipV="1">
            <a:off x="5405438" y="627063"/>
            <a:ext cx="0" cy="2779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39" name="Line 55"/>
          <p:cNvSpPr>
            <a:spLocks noChangeShapeType="1"/>
          </p:cNvSpPr>
          <p:nvPr/>
        </p:nvSpPr>
        <p:spPr bwMode="auto">
          <a:xfrm flipV="1">
            <a:off x="5405438" y="3406775"/>
            <a:ext cx="3024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40" name="Text Box 56"/>
          <p:cNvSpPr txBox="1">
            <a:spLocks noChangeArrowheads="1"/>
          </p:cNvSpPr>
          <p:nvPr/>
        </p:nvSpPr>
        <p:spPr bwMode="auto">
          <a:xfrm>
            <a:off x="4398963" y="520700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Velocità </a:t>
            </a:r>
          </a:p>
        </p:txBody>
      </p:sp>
      <p:sp>
        <p:nvSpPr>
          <p:cNvPr id="221241" name="Text Box 57"/>
          <p:cNvSpPr txBox="1">
            <a:spLocks noChangeArrowheads="1"/>
          </p:cNvSpPr>
          <p:nvPr/>
        </p:nvSpPr>
        <p:spPr bwMode="auto">
          <a:xfrm>
            <a:off x="8193088" y="3400425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giro</a:t>
            </a:r>
          </a:p>
        </p:txBody>
      </p:sp>
      <p:sp>
        <p:nvSpPr>
          <p:cNvPr id="221243" name="Text Box 59"/>
          <p:cNvSpPr txBox="1">
            <a:spLocks noChangeArrowheads="1"/>
          </p:cNvSpPr>
          <p:nvPr/>
        </p:nvSpPr>
        <p:spPr bwMode="auto">
          <a:xfrm>
            <a:off x="5405438" y="340677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221244" name="Text Box 60"/>
          <p:cNvSpPr txBox="1">
            <a:spLocks noChangeArrowheads="1"/>
          </p:cNvSpPr>
          <p:nvPr/>
        </p:nvSpPr>
        <p:spPr bwMode="auto">
          <a:xfrm>
            <a:off x="5818188" y="340677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221245" name="Text Box 61"/>
          <p:cNvSpPr txBox="1">
            <a:spLocks noChangeArrowheads="1"/>
          </p:cNvSpPr>
          <p:nvPr/>
        </p:nvSpPr>
        <p:spPr bwMode="auto">
          <a:xfrm>
            <a:off x="6230938" y="340677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221246" name="Text Box 62"/>
          <p:cNvSpPr txBox="1">
            <a:spLocks noChangeArrowheads="1"/>
          </p:cNvSpPr>
          <p:nvPr/>
        </p:nvSpPr>
        <p:spPr bwMode="auto">
          <a:xfrm>
            <a:off x="6643688" y="340042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221247" name="Text Box 63"/>
          <p:cNvSpPr txBox="1">
            <a:spLocks noChangeArrowheads="1"/>
          </p:cNvSpPr>
          <p:nvPr/>
        </p:nvSpPr>
        <p:spPr bwMode="auto">
          <a:xfrm>
            <a:off x="7056438" y="340042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221248" name="Text Box 64"/>
          <p:cNvSpPr txBox="1">
            <a:spLocks noChangeArrowheads="1"/>
          </p:cNvSpPr>
          <p:nvPr/>
        </p:nvSpPr>
        <p:spPr bwMode="auto">
          <a:xfrm>
            <a:off x="7469188" y="339407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6</a:t>
            </a:r>
          </a:p>
        </p:txBody>
      </p:sp>
      <p:sp>
        <p:nvSpPr>
          <p:cNvPr id="221265" name="Line 81"/>
          <p:cNvSpPr>
            <a:spLocks noChangeShapeType="1"/>
          </p:cNvSpPr>
          <p:nvPr/>
        </p:nvSpPr>
        <p:spPr bwMode="auto">
          <a:xfrm flipV="1">
            <a:off x="1033463" y="3716338"/>
            <a:ext cx="0" cy="2303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66" name="Line 82"/>
          <p:cNvSpPr>
            <a:spLocks noChangeShapeType="1"/>
          </p:cNvSpPr>
          <p:nvPr/>
        </p:nvSpPr>
        <p:spPr bwMode="auto">
          <a:xfrm flipV="1">
            <a:off x="1033463" y="6019800"/>
            <a:ext cx="3024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67" name="Text Box 83"/>
          <p:cNvSpPr txBox="1">
            <a:spLocks noChangeArrowheads="1"/>
          </p:cNvSpPr>
          <p:nvPr/>
        </p:nvSpPr>
        <p:spPr bwMode="auto">
          <a:xfrm>
            <a:off x="555625" y="3619500"/>
            <a:ext cx="517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riv </a:t>
            </a:r>
          </a:p>
        </p:txBody>
      </p:sp>
      <p:sp>
        <p:nvSpPr>
          <p:cNvPr id="221268" name="Text Box 84"/>
          <p:cNvSpPr txBox="1">
            <a:spLocks noChangeArrowheads="1"/>
          </p:cNvSpPr>
          <p:nvPr/>
        </p:nvSpPr>
        <p:spPr bwMode="auto">
          <a:xfrm>
            <a:off x="3821113" y="6013450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giro</a:t>
            </a:r>
          </a:p>
        </p:txBody>
      </p:sp>
      <p:sp>
        <p:nvSpPr>
          <p:cNvPr id="221269" name="Text Box 85"/>
          <p:cNvSpPr txBox="1">
            <a:spLocks noChangeArrowheads="1"/>
          </p:cNvSpPr>
          <p:nvPr/>
        </p:nvSpPr>
        <p:spPr bwMode="auto">
          <a:xfrm>
            <a:off x="1033463" y="60198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221270" name="Text Box 86"/>
          <p:cNvSpPr txBox="1">
            <a:spLocks noChangeArrowheads="1"/>
          </p:cNvSpPr>
          <p:nvPr/>
        </p:nvSpPr>
        <p:spPr bwMode="auto">
          <a:xfrm>
            <a:off x="1446213" y="60198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221271" name="Text Box 87"/>
          <p:cNvSpPr txBox="1">
            <a:spLocks noChangeArrowheads="1"/>
          </p:cNvSpPr>
          <p:nvPr/>
        </p:nvSpPr>
        <p:spPr bwMode="auto">
          <a:xfrm>
            <a:off x="1858963" y="60198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221272" name="Text Box 88"/>
          <p:cNvSpPr txBox="1">
            <a:spLocks noChangeArrowheads="1"/>
          </p:cNvSpPr>
          <p:nvPr/>
        </p:nvSpPr>
        <p:spPr bwMode="auto">
          <a:xfrm>
            <a:off x="2271713" y="60134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221273" name="Text Box 89"/>
          <p:cNvSpPr txBox="1">
            <a:spLocks noChangeArrowheads="1"/>
          </p:cNvSpPr>
          <p:nvPr/>
        </p:nvSpPr>
        <p:spPr bwMode="auto">
          <a:xfrm>
            <a:off x="2684463" y="60134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221274" name="Text Box 90"/>
          <p:cNvSpPr txBox="1">
            <a:spLocks noChangeArrowheads="1"/>
          </p:cNvSpPr>
          <p:nvPr/>
        </p:nvSpPr>
        <p:spPr bwMode="auto">
          <a:xfrm>
            <a:off x="3097213" y="60071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6</a:t>
            </a:r>
          </a:p>
        </p:txBody>
      </p:sp>
      <p:sp>
        <p:nvSpPr>
          <p:cNvPr id="221289" name="Line 105"/>
          <p:cNvSpPr>
            <a:spLocks noChangeShapeType="1"/>
          </p:cNvSpPr>
          <p:nvPr/>
        </p:nvSpPr>
        <p:spPr bwMode="auto">
          <a:xfrm>
            <a:off x="5402263" y="1009650"/>
            <a:ext cx="3302000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90" name="Text Box 106"/>
          <p:cNvSpPr txBox="1">
            <a:spLocks noChangeArrowheads="1"/>
          </p:cNvSpPr>
          <p:nvPr/>
        </p:nvSpPr>
        <p:spPr bwMode="auto">
          <a:xfrm>
            <a:off x="5154613" y="809625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c</a:t>
            </a:r>
          </a:p>
        </p:txBody>
      </p:sp>
      <p:grpSp>
        <p:nvGrpSpPr>
          <p:cNvPr id="221292" name="Group 108"/>
          <p:cNvGrpSpPr>
            <a:grpSpLocks/>
          </p:cNvGrpSpPr>
          <p:nvPr/>
        </p:nvGrpSpPr>
        <p:grpSpPr bwMode="auto">
          <a:xfrm>
            <a:off x="5410200" y="1147763"/>
            <a:ext cx="2921000" cy="1849437"/>
            <a:chOff x="3408" y="373"/>
            <a:chExt cx="1840" cy="1165"/>
          </a:xfrm>
        </p:grpSpPr>
        <p:sp>
          <p:nvSpPr>
            <p:cNvPr id="221255" name="Oval 71"/>
            <p:cNvSpPr>
              <a:spLocks noChangeArrowheads="1"/>
            </p:cNvSpPr>
            <p:nvPr/>
          </p:nvSpPr>
          <p:spPr bwMode="auto">
            <a:xfrm>
              <a:off x="3450" y="1401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56" name="Oval 72"/>
            <p:cNvSpPr>
              <a:spLocks noChangeArrowheads="1"/>
            </p:cNvSpPr>
            <p:nvPr/>
          </p:nvSpPr>
          <p:spPr bwMode="auto">
            <a:xfrm>
              <a:off x="3717" y="1129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57" name="Oval 73"/>
            <p:cNvSpPr>
              <a:spLocks noChangeArrowheads="1"/>
            </p:cNvSpPr>
            <p:nvPr/>
          </p:nvSpPr>
          <p:spPr bwMode="auto">
            <a:xfrm>
              <a:off x="3994" y="930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58" name="Oval 74"/>
            <p:cNvSpPr>
              <a:spLocks noChangeArrowheads="1"/>
            </p:cNvSpPr>
            <p:nvPr/>
          </p:nvSpPr>
          <p:spPr bwMode="auto">
            <a:xfrm>
              <a:off x="4261" y="759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59" name="Oval 75"/>
            <p:cNvSpPr>
              <a:spLocks noChangeArrowheads="1"/>
            </p:cNvSpPr>
            <p:nvPr/>
          </p:nvSpPr>
          <p:spPr bwMode="auto">
            <a:xfrm>
              <a:off x="4534" y="610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60" name="Oval 76"/>
            <p:cNvSpPr>
              <a:spLocks noChangeArrowheads="1"/>
            </p:cNvSpPr>
            <p:nvPr/>
          </p:nvSpPr>
          <p:spPr bwMode="auto">
            <a:xfrm>
              <a:off x="4801" y="476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64" name="Freeform 80"/>
            <p:cNvSpPr>
              <a:spLocks/>
            </p:cNvSpPr>
            <p:nvPr/>
          </p:nvSpPr>
          <p:spPr bwMode="auto">
            <a:xfrm>
              <a:off x="3408" y="519"/>
              <a:ext cx="1450" cy="1019"/>
            </a:xfrm>
            <a:custGeom>
              <a:avLst/>
              <a:gdLst>
                <a:gd name="T0" fmla="*/ 0 w 1450"/>
                <a:gd name="T1" fmla="*/ 1371 h 1371"/>
                <a:gd name="T2" fmla="*/ 229 w 1450"/>
                <a:gd name="T3" fmla="*/ 1019 h 1371"/>
                <a:gd name="T4" fmla="*/ 597 w 1450"/>
                <a:gd name="T5" fmla="*/ 646 h 1371"/>
                <a:gd name="T6" fmla="*/ 1040 w 1450"/>
                <a:gd name="T7" fmla="*/ 278 h 1371"/>
                <a:gd name="T8" fmla="*/ 1450 w 1450"/>
                <a:gd name="T9" fmla="*/ 0 h 1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0" h="1371">
                  <a:moveTo>
                    <a:pt x="0" y="1371"/>
                  </a:moveTo>
                  <a:cubicBezTo>
                    <a:pt x="38" y="1312"/>
                    <a:pt x="129" y="1140"/>
                    <a:pt x="229" y="1019"/>
                  </a:cubicBezTo>
                  <a:cubicBezTo>
                    <a:pt x="329" y="898"/>
                    <a:pt x="462" y="769"/>
                    <a:pt x="597" y="646"/>
                  </a:cubicBezTo>
                  <a:cubicBezTo>
                    <a:pt x="732" y="523"/>
                    <a:pt x="898" y="386"/>
                    <a:pt x="1040" y="278"/>
                  </a:cubicBezTo>
                  <a:cubicBezTo>
                    <a:pt x="1182" y="170"/>
                    <a:pt x="1365" y="58"/>
                    <a:pt x="145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91" name="Line 107"/>
            <p:cNvSpPr>
              <a:spLocks noChangeShapeType="1"/>
            </p:cNvSpPr>
            <p:nvPr/>
          </p:nvSpPr>
          <p:spPr bwMode="auto">
            <a:xfrm flipV="1">
              <a:off x="4853" y="373"/>
              <a:ext cx="395" cy="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1294" name="Oval 110"/>
          <p:cNvSpPr>
            <a:spLocks noChangeArrowheads="1"/>
          </p:cNvSpPr>
          <p:nvPr/>
        </p:nvSpPr>
        <p:spPr bwMode="auto">
          <a:xfrm flipV="1">
            <a:off x="1103313" y="4022725"/>
            <a:ext cx="144462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95" name="Oval 111"/>
          <p:cNvSpPr>
            <a:spLocks noChangeArrowheads="1"/>
          </p:cNvSpPr>
          <p:nvPr/>
        </p:nvSpPr>
        <p:spPr bwMode="auto">
          <a:xfrm flipV="1">
            <a:off x="1527175" y="4351338"/>
            <a:ext cx="144463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96" name="Oval 112"/>
          <p:cNvSpPr>
            <a:spLocks noChangeArrowheads="1"/>
          </p:cNvSpPr>
          <p:nvPr/>
        </p:nvSpPr>
        <p:spPr bwMode="auto">
          <a:xfrm flipV="1">
            <a:off x="1966913" y="4587875"/>
            <a:ext cx="144462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97" name="Oval 113"/>
          <p:cNvSpPr>
            <a:spLocks noChangeArrowheads="1"/>
          </p:cNvSpPr>
          <p:nvPr/>
        </p:nvSpPr>
        <p:spPr bwMode="auto">
          <a:xfrm flipV="1">
            <a:off x="2390775" y="4811713"/>
            <a:ext cx="144463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98" name="Oval 114"/>
          <p:cNvSpPr>
            <a:spLocks noChangeArrowheads="1"/>
          </p:cNvSpPr>
          <p:nvPr/>
        </p:nvSpPr>
        <p:spPr bwMode="auto">
          <a:xfrm flipV="1">
            <a:off x="2824163" y="5000625"/>
            <a:ext cx="144462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99" name="Oval 115"/>
          <p:cNvSpPr>
            <a:spLocks noChangeArrowheads="1"/>
          </p:cNvSpPr>
          <p:nvPr/>
        </p:nvSpPr>
        <p:spPr bwMode="auto">
          <a:xfrm flipV="1">
            <a:off x="3248025" y="5157788"/>
            <a:ext cx="144463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300" name="Freeform 116"/>
          <p:cNvSpPr>
            <a:spLocks/>
          </p:cNvSpPr>
          <p:nvPr/>
        </p:nvSpPr>
        <p:spPr bwMode="auto">
          <a:xfrm flipV="1">
            <a:off x="1036638" y="3949700"/>
            <a:ext cx="2301875" cy="1295400"/>
          </a:xfrm>
          <a:custGeom>
            <a:avLst/>
            <a:gdLst>
              <a:gd name="T0" fmla="*/ 0 w 1450"/>
              <a:gd name="T1" fmla="*/ 1371 h 1371"/>
              <a:gd name="T2" fmla="*/ 229 w 1450"/>
              <a:gd name="T3" fmla="*/ 1019 h 1371"/>
              <a:gd name="T4" fmla="*/ 597 w 1450"/>
              <a:gd name="T5" fmla="*/ 646 h 1371"/>
              <a:gd name="T6" fmla="*/ 1040 w 1450"/>
              <a:gd name="T7" fmla="*/ 278 h 1371"/>
              <a:gd name="T8" fmla="*/ 1450 w 1450"/>
              <a:gd name="T9" fmla="*/ 0 h 1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50" h="1371">
                <a:moveTo>
                  <a:pt x="0" y="1371"/>
                </a:moveTo>
                <a:cubicBezTo>
                  <a:pt x="38" y="1312"/>
                  <a:pt x="129" y="1140"/>
                  <a:pt x="229" y="1019"/>
                </a:cubicBezTo>
                <a:cubicBezTo>
                  <a:pt x="329" y="898"/>
                  <a:pt x="462" y="769"/>
                  <a:pt x="597" y="646"/>
                </a:cubicBezTo>
                <a:cubicBezTo>
                  <a:pt x="732" y="523"/>
                  <a:pt x="898" y="386"/>
                  <a:pt x="1040" y="278"/>
                </a:cubicBezTo>
                <a:cubicBezTo>
                  <a:pt x="1182" y="170"/>
                  <a:pt x="1365" y="58"/>
                  <a:pt x="1450" y="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302" name="Line 118"/>
          <p:cNvSpPr>
            <a:spLocks noChangeShapeType="1"/>
          </p:cNvSpPr>
          <p:nvPr/>
        </p:nvSpPr>
        <p:spPr bwMode="auto">
          <a:xfrm flipV="1">
            <a:off x="5554663" y="2867025"/>
            <a:ext cx="0" cy="541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303" name="Line 119"/>
          <p:cNvSpPr>
            <a:spLocks noChangeShapeType="1"/>
          </p:cNvSpPr>
          <p:nvPr/>
        </p:nvSpPr>
        <p:spPr bwMode="auto">
          <a:xfrm flipV="1">
            <a:off x="5983288" y="2422525"/>
            <a:ext cx="0" cy="96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304" name="Line 120"/>
          <p:cNvSpPr>
            <a:spLocks noChangeShapeType="1"/>
          </p:cNvSpPr>
          <p:nvPr/>
        </p:nvSpPr>
        <p:spPr bwMode="auto">
          <a:xfrm flipV="1">
            <a:off x="6418263" y="2044700"/>
            <a:ext cx="0" cy="134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305" name="Line 121"/>
          <p:cNvSpPr>
            <a:spLocks noChangeShapeType="1"/>
          </p:cNvSpPr>
          <p:nvPr/>
        </p:nvSpPr>
        <p:spPr bwMode="auto">
          <a:xfrm flipV="1">
            <a:off x="6837363" y="1820863"/>
            <a:ext cx="0" cy="1582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306" name="Line 122"/>
          <p:cNvSpPr>
            <a:spLocks noChangeShapeType="1"/>
          </p:cNvSpPr>
          <p:nvPr/>
        </p:nvSpPr>
        <p:spPr bwMode="auto">
          <a:xfrm flipV="1">
            <a:off x="7273925" y="1562100"/>
            <a:ext cx="0" cy="184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307" name="Line 123"/>
          <p:cNvSpPr>
            <a:spLocks noChangeShapeType="1"/>
          </p:cNvSpPr>
          <p:nvPr/>
        </p:nvSpPr>
        <p:spPr bwMode="auto">
          <a:xfrm flipV="1">
            <a:off x="7702550" y="1439863"/>
            <a:ext cx="7938" cy="194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308" name="Line 124"/>
          <p:cNvSpPr>
            <a:spLocks noChangeShapeType="1"/>
          </p:cNvSpPr>
          <p:nvPr/>
        </p:nvSpPr>
        <p:spPr bwMode="auto">
          <a:xfrm>
            <a:off x="1031875" y="5511800"/>
            <a:ext cx="3022600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327" name="Text Box 143"/>
          <p:cNvSpPr txBox="1">
            <a:spLocks noChangeArrowheads="1"/>
          </p:cNvSpPr>
          <p:nvPr/>
        </p:nvSpPr>
        <p:spPr bwMode="auto">
          <a:xfrm>
            <a:off x="161925" y="5267325"/>
            <a:ext cx="78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L</a:t>
            </a:r>
            <a:r>
              <a:rPr lang="en-US" baseline="-25000"/>
              <a:t>acc</a:t>
            </a:r>
            <a:r>
              <a:rPr lang="en-US"/>
              <a:t>/c</a:t>
            </a:r>
            <a:r>
              <a:rPr lang="en-US" baseline="-25000"/>
              <a:t> </a:t>
            </a:r>
          </a:p>
        </p:txBody>
      </p:sp>
      <p:grpSp>
        <p:nvGrpSpPr>
          <p:cNvPr id="221345" name="Group 161"/>
          <p:cNvGrpSpPr>
            <a:grpSpLocks/>
          </p:cNvGrpSpPr>
          <p:nvPr/>
        </p:nvGrpSpPr>
        <p:grpSpPr bwMode="auto">
          <a:xfrm>
            <a:off x="4429125" y="4722813"/>
            <a:ext cx="1217613" cy="895350"/>
            <a:chOff x="2800" y="2975"/>
            <a:chExt cx="921" cy="564"/>
          </a:xfrm>
        </p:grpSpPr>
        <p:sp>
          <p:nvSpPr>
            <p:cNvPr id="221328" name="Freeform 144"/>
            <p:cNvSpPr>
              <a:spLocks/>
            </p:cNvSpPr>
            <p:nvPr/>
          </p:nvSpPr>
          <p:spPr bwMode="auto">
            <a:xfrm>
              <a:off x="2800" y="2975"/>
              <a:ext cx="307" cy="283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329" name="Freeform 145"/>
            <p:cNvSpPr>
              <a:spLocks/>
            </p:cNvSpPr>
            <p:nvPr/>
          </p:nvSpPr>
          <p:spPr bwMode="auto">
            <a:xfrm flipV="1">
              <a:off x="3107" y="3256"/>
              <a:ext cx="306" cy="283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330" name="Freeform 146"/>
            <p:cNvSpPr>
              <a:spLocks/>
            </p:cNvSpPr>
            <p:nvPr/>
          </p:nvSpPr>
          <p:spPr bwMode="auto">
            <a:xfrm>
              <a:off x="3414" y="2975"/>
              <a:ext cx="307" cy="283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1331" name="Group 147"/>
          <p:cNvGrpSpPr>
            <a:grpSpLocks/>
          </p:cNvGrpSpPr>
          <p:nvPr/>
        </p:nvGrpSpPr>
        <p:grpSpPr bwMode="auto">
          <a:xfrm flipV="1">
            <a:off x="5645150" y="4718050"/>
            <a:ext cx="1098550" cy="895350"/>
            <a:chOff x="4372" y="3140"/>
            <a:chExt cx="921" cy="564"/>
          </a:xfrm>
        </p:grpSpPr>
        <p:sp>
          <p:nvSpPr>
            <p:cNvPr id="221332" name="Freeform 148"/>
            <p:cNvSpPr>
              <a:spLocks/>
            </p:cNvSpPr>
            <p:nvPr/>
          </p:nvSpPr>
          <p:spPr bwMode="auto">
            <a:xfrm>
              <a:off x="4372" y="3140"/>
              <a:ext cx="307" cy="283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333" name="Freeform 149"/>
            <p:cNvSpPr>
              <a:spLocks/>
            </p:cNvSpPr>
            <p:nvPr/>
          </p:nvSpPr>
          <p:spPr bwMode="auto">
            <a:xfrm flipV="1">
              <a:off x="4679" y="3421"/>
              <a:ext cx="306" cy="283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334" name="Freeform 150"/>
            <p:cNvSpPr>
              <a:spLocks/>
            </p:cNvSpPr>
            <p:nvPr/>
          </p:nvSpPr>
          <p:spPr bwMode="auto">
            <a:xfrm>
              <a:off x="4986" y="3140"/>
              <a:ext cx="307" cy="283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1335" name="Group 151"/>
          <p:cNvGrpSpPr>
            <a:grpSpLocks/>
          </p:cNvGrpSpPr>
          <p:nvPr/>
        </p:nvGrpSpPr>
        <p:grpSpPr bwMode="auto">
          <a:xfrm>
            <a:off x="6743700" y="4719638"/>
            <a:ext cx="811213" cy="895350"/>
            <a:chOff x="4372" y="3140"/>
            <a:chExt cx="921" cy="564"/>
          </a:xfrm>
        </p:grpSpPr>
        <p:sp>
          <p:nvSpPr>
            <p:cNvPr id="221336" name="Freeform 152"/>
            <p:cNvSpPr>
              <a:spLocks/>
            </p:cNvSpPr>
            <p:nvPr/>
          </p:nvSpPr>
          <p:spPr bwMode="auto">
            <a:xfrm>
              <a:off x="4372" y="3140"/>
              <a:ext cx="307" cy="283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337" name="Freeform 153"/>
            <p:cNvSpPr>
              <a:spLocks/>
            </p:cNvSpPr>
            <p:nvPr/>
          </p:nvSpPr>
          <p:spPr bwMode="auto">
            <a:xfrm flipV="1">
              <a:off x="4679" y="3421"/>
              <a:ext cx="306" cy="283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338" name="Freeform 154"/>
            <p:cNvSpPr>
              <a:spLocks/>
            </p:cNvSpPr>
            <p:nvPr/>
          </p:nvSpPr>
          <p:spPr bwMode="auto">
            <a:xfrm>
              <a:off x="4986" y="3140"/>
              <a:ext cx="307" cy="283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1339" name="Line 155"/>
          <p:cNvSpPr>
            <a:spLocks noChangeShapeType="1"/>
          </p:cNvSpPr>
          <p:nvPr/>
        </p:nvSpPr>
        <p:spPr bwMode="auto">
          <a:xfrm flipV="1">
            <a:off x="4432300" y="4114800"/>
            <a:ext cx="7938" cy="1033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340" name="Line 156"/>
          <p:cNvSpPr>
            <a:spLocks noChangeShapeType="1"/>
          </p:cNvSpPr>
          <p:nvPr/>
        </p:nvSpPr>
        <p:spPr bwMode="auto">
          <a:xfrm>
            <a:off x="4432300" y="5156200"/>
            <a:ext cx="4679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341" name="Oval 157"/>
          <p:cNvSpPr>
            <a:spLocks noChangeArrowheads="1"/>
          </p:cNvSpPr>
          <p:nvPr/>
        </p:nvSpPr>
        <p:spPr bwMode="auto">
          <a:xfrm>
            <a:off x="4473575" y="4795838"/>
            <a:ext cx="127000" cy="120650"/>
          </a:xfrm>
          <a:prstGeom prst="ellipse">
            <a:avLst/>
          </a:prstGeom>
          <a:solidFill>
            <a:srgbClr val="FF5F5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343" name="Text Box 159"/>
          <p:cNvSpPr txBox="1">
            <a:spLocks noChangeArrowheads="1"/>
          </p:cNvSpPr>
          <p:nvPr/>
        </p:nvSpPr>
        <p:spPr bwMode="auto">
          <a:xfrm>
            <a:off x="8324850" y="5395913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tempo</a:t>
            </a:r>
          </a:p>
        </p:txBody>
      </p:sp>
      <p:sp>
        <p:nvSpPr>
          <p:cNvPr id="221344" name="Text Box 160"/>
          <p:cNvSpPr txBox="1">
            <a:spLocks noChangeArrowheads="1"/>
          </p:cNvSpPr>
          <p:nvPr/>
        </p:nvSpPr>
        <p:spPr bwMode="auto">
          <a:xfrm>
            <a:off x="4410075" y="3852863"/>
            <a:ext cx="539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V</a:t>
            </a:r>
            <a:r>
              <a:rPr lang="en-US" baseline="-25000"/>
              <a:t>RF</a:t>
            </a:r>
          </a:p>
        </p:txBody>
      </p:sp>
      <p:grpSp>
        <p:nvGrpSpPr>
          <p:cNvPr id="221346" name="Group 162"/>
          <p:cNvGrpSpPr>
            <a:grpSpLocks/>
          </p:cNvGrpSpPr>
          <p:nvPr/>
        </p:nvGrpSpPr>
        <p:grpSpPr bwMode="auto">
          <a:xfrm flipV="1">
            <a:off x="7553325" y="4716463"/>
            <a:ext cx="557213" cy="895350"/>
            <a:chOff x="4372" y="3140"/>
            <a:chExt cx="921" cy="564"/>
          </a:xfrm>
        </p:grpSpPr>
        <p:sp>
          <p:nvSpPr>
            <p:cNvPr id="221347" name="Freeform 163"/>
            <p:cNvSpPr>
              <a:spLocks/>
            </p:cNvSpPr>
            <p:nvPr/>
          </p:nvSpPr>
          <p:spPr bwMode="auto">
            <a:xfrm>
              <a:off x="4372" y="3140"/>
              <a:ext cx="307" cy="283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348" name="Freeform 164"/>
            <p:cNvSpPr>
              <a:spLocks/>
            </p:cNvSpPr>
            <p:nvPr/>
          </p:nvSpPr>
          <p:spPr bwMode="auto">
            <a:xfrm flipV="1">
              <a:off x="4679" y="3421"/>
              <a:ext cx="306" cy="283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349" name="Freeform 165"/>
            <p:cNvSpPr>
              <a:spLocks/>
            </p:cNvSpPr>
            <p:nvPr/>
          </p:nvSpPr>
          <p:spPr bwMode="auto">
            <a:xfrm>
              <a:off x="4986" y="3140"/>
              <a:ext cx="307" cy="283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1350" name="Group 166"/>
          <p:cNvGrpSpPr>
            <a:grpSpLocks/>
          </p:cNvGrpSpPr>
          <p:nvPr/>
        </p:nvGrpSpPr>
        <p:grpSpPr bwMode="auto">
          <a:xfrm>
            <a:off x="8107363" y="4711700"/>
            <a:ext cx="473075" cy="895350"/>
            <a:chOff x="4372" y="3140"/>
            <a:chExt cx="921" cy="564"/>
          </a:xfrm>
        </p:grpSpPr>
        <p:sp>
          <p:nvSpPr>
            <p:cNvPr id="221351" name="Freeform 167"/>
            <p:cNvSpPr>
              <a:spLocks/>
            </p:cNvSpPr>
            <p:nvPr/>
          </p:nvSpPr>
          <p:spPr bwMode="auto">
            <a:xfrm>
              <a:off x="4372" y="3140"/>
              <a:ext cx="307" cy="283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352" name="Freeform 168"/>
            <p:cNvSpPr>
              <a:spLocks/>
            </p:cNvSpPr>
            <p:nvPr/>
          </p:nvSpPr>
          <p:spPr bwMode="auto">
            <a:xfrm flipV="1">
              <a:off x="4679" y="3421"/>
              <a:ext cx="306" cy="283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353" name="Freeform 169"/>
            <p:cNvSpPr>
              <a:spLocks/>
            </p:cNvSpPr>
            <p:nvPr/>
          </p:nvSpPr>
          <p:spPr bwMode="auto">
            <a:xfrm>
              <a:off x="4986" y="3140"/>
              <a:ext cx="307" cy="283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1354" name="Oval 170"/>
          <p:cNvSpPr>
            <a:spLocks noChangeArrowheads="1"/>
          </p:cNvSpPr>
          <p:nvPr/>
        </p:nvSpPr>
        <p:spPr bwMode="auto">
          <a:xfrm>
            <a:off x="6738938" y="4843463"/>
            <a:ext cx="127000" cy="120650"/>
          </a:xfrm>
          <a:prstGeom prst="ellipse">
            <a:avLst/>
          </a:prstGeom>
          <a:solidFill>
            <a:srgbClr val="FF5F5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355" name="Oval 171"/>
          <p:cNvSpPr>
            <a:spLocks noChangeArrowheads="1"/>
          </p:cNvSpPr>
          <p:nvPr/>
        </p:nvSpPr>
        <p:spPr bwMode="auto">
          <a:xfrm>
            <a:off x="8072438" y="4813300"/>
            <a:ext cx="127000" cy="120650"/>
          </a:xfrm>
          <a:prstGeom prst="ellipse">
            <a:avLst/>
          </a:prstGeom>
          <a:solidFill>
            <a:srgbClr val="FF5F5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356" name="AutoShape 172"/>
          <p:cNvSpPr>
            <a:spLocks noChangeArrowheads="1"/>
          </p:cNvSpPr>
          <p:nvPr/>
        </p:nvSpPr>
        <p:spPr bwMode="auto">
          <a:xfrm>
            <a:off x="4960938" y="5661248"/>
            <a:ext cx="3302000" cy="238125"/>
          </a:xfrm>
          <a:prstGeom prst="rightArrow">
            <a:avLst>
              <a:gd name="adj1" fmla="val 49333"/>
              <a:gd name="adj2" fmla="val 15465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357" name="Text Box 173"/>
          <p:cNvSpPr txBox="1">
            <a:spLocks noChangeArrowheads="1"/>
          </p:cNvSpPr>
          <p:nvPr/>
        </p:nvSpPr>
        <p:spPr bwMode="auto">
          <a:xfrm>
            <a:off x="4630738" y="5907311"/>
            <a:ext cx="451326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400" dirty="0"/>
              <a:t>Durante </a:t>
            </a:r>
            <a:r>
              <a:rPr lang="en-US" sz="1400" dirty="0" err="1"/>
              <a:t>l’accelerazione</a:t>
            </a:r>
            <a:r>
              <a:rPr lang="en-US" sz="1400" dirty="0"/>
              <a:t> la </a:t>
            </a:r>
            <a:r>
              <a:rPr lang="en-US" sz="1400" b="1" i="1" dirty="0" err="1"/>
              <a:t>frequenza</a:t>
            </a:r>
            <a:r>
              <a:rPr lang="en-US" sz="1400" b="1" i="1" dirty="0"/>
              <a:t> RF </a:t>
            </a:r>
            <a:r>
              <a:rPr lang="en-US" sz="1400" b="1" i="1" dirty="0" err="1"/>
              <a:t>aumenta</a:t>
            </a:r>
            <a:r>
              <a:rPr lang="en-US" sz="1400" b="1" i="1" dirty="0"/>
              <a:t> </a:t>
            </a:r>
            <a:r>
              <a:rPr lang="en-US" sz="1400" dirty="0"/>
              <a:t>per </a:t>
            </a:r>
            <a:r>
              <a:rPr lang="en-US" sz="1400" dirty="0" err="1"/>
              <a:t>mantenere</a:t>
            </a:r>
            <a:r>
              <a:rPr lang="en-US" sz="1400" dirty="0"/>
              <a:t> </a:t>
            </a:r>
            <a:r>
              <a:rPr lang="en-US" sz="1400" dirty="0" err="1"/>
              <a:t>il</a:t>
            </a:r>
            <a:r>
              <a:rPr lang="en-US" sz="1400" dirty="0"/>
              <a:t> </a:t>
            </a:r>
            <a:r>
              <a:rPr lang="en-US" sz="1400" dirty="0" err="1"/>
              <a:t>sincronismo</a:t>
            </a:r>
            <a:r>
              <a:rPr lang="en-US" sz="1400" dirty="0"/>
              <a:t> </a:t>
            </a:r>
            <a:r>
              <a:rPr lang="en-US" sz="1400" dirty="0" err="1"/>
              <a:t>tra</a:t>
            </a:r>
            <a:r>
              <a:rPr lang="en-US" sz="1400" dirty="0"/>
              <a:t> </a:t>
            </a:r>
            <a:r>
              <a:rPr lang="en-US" sz="1400" dirty="0" err="1"/>
              <a:t>particella</a:t>
            </a:r>
            <a:r>
              <a:rPr lang="en-US" sz="1400" dirty="0"/>
              <a:t> e campo </a:t>
            </a:r>
            <a:r>
              <a:rPr lang="en-US" sz="1400" dirty="0" err="1" smtClean="0"/>
              <a:t>accelerante</a:t>
            </a:r>
            <a:r>
              <a:rPr lang="en-US" sz="1400" dirty="0" smtClean="0"/>
              <a:t>: </a:t>
            </a:r>
            <a:r>
              <a:rPr lang="en-US" sz="1400" b="1" i="1" dirty="0" err="1" smtClean="0"/>
              <a:t>sistema</a:t>
            </a:r>
            <a:r>
              <a:rPr lang="en-US" sz="1400" b="1" i="1" dirty="0" smtClean="0"/>
              <a:t> RF </a:t>
            </a:r>
            <a:r>
              <a:rPr lang="en-US" sz="1400" b="1" i="1" dirty="0" err="1" smtClean="0"/>
              <a:t>complesso</a:t>
            </a:r>
            <a:endParaRPr lang="en-US" sz="1400" b="1" i="1" dirty="0" smtClean="0"/>
          </a:p>
          <a:p>
            <a:endParaRPr lang="en-US" sz="1400" dirty="0"/>
          </a:p>
        </p:txBody>
      </p:sp>
      <p:sp>
        <p:nvSpPr>
          <p:cNvPr id="221358" name="Line 174"/>
          <p:cNvSpPr>
            <a:spLocks noChangeShapeType="1"/>
          </p:cNvSpPr>
          <p:nvPr/>
        </p:nvSpPr>
        <p:spPr bwMode="auto">
          <a:xfrm flipV="1">
            <a:off x="4589463" y="4570413"/>
            <a:ext cx="2208212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359" name="Text Box 175"/>
          <p:cNvSpPr txBox="1">
            <a:spLocks noChangeArrowheads="1"/>
          </p:cNvSpPr>
          <p:nvPr/>
        </p:nvSpPr>
        <p:spPr bwMode="auto">
          <a:xfrm>
            <a:off x="5421313" y="4203700"/>
            <a:ext cx="6111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riv 1</a:t>
            </a:r>
          </a:p>
        </p:txBody>
      </p:sp>
      <p:sp>
        <p:nvSpPr>
          <p:cNvPr id="221360" name="Line 176"/>
          <p:cNvSpPr>
            <a:spLocks noChangeShapeType="1"/>
          </p:cNvSpPr>
          <p:nvPr/>
        </p:nvSpPr>
        <p:spPr bwMode="auto">
          <a:xfrm flipV="1">
            <a:off x="6794500" y="4557713"/>
            <a:ext cx="1311275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361" name="Text Box 177"/>
          <p:cNvSpPr txBox="1">
            <a:spLocks noChangeArrowheads="1"/>
          </p:cNvSpPr>
          <p:nvPr/>
        </p:nvSpPr>
        <p:spPr bwMode="auto">
          <a:xfrm>
            <a:off x="7148513" y="4175125"/>
            <a:ext cx="6111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riv 2</a:t>
            </a:r>
          </a:p>
        </p:txBody>
      </p:sp>
      <p:sp>
        <p:nvSpPr>
          <p:cNvPr id="107" name="Rectangle 2"/>
          <p:cNvSpPr txBox="1">
            <a:spLocks noChangeArrowheads="1"/>
          </p:cNvSpPr>
          <p:nvPr/>
        </p:nvSpPr>
        <p:spPr>
          <a:xfrm>
            <a:off x="611188" y="-10606"/>
            <a:ext cx="8229600" cy="5847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cap="all" dirty="0" smtClean="0">
                <a:latin typeface="+mn-lt"/>
              </a:rPr>
              <a:t>Accelerazione-energia-velocità</a:t>
            </a:r>
            <a:endParaRPr lang="it-IT" sz="3200" b="1" cap="al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281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2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2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2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2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2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2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2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2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2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2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2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2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22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2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1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1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1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1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22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22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22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2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22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22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221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22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22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22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22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22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22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22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22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22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22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22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22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22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0" dur="500"/>
                                        <p:tgtEl>
                                          <p:spTgt spid="22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3" dur="500"/>
                                        <p:tgtEl>
                                          <p:spTgt spid="22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6" dur="500"/>
                                        <p:tgtEl>
                                          <p:spTgt spid="22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9" dur="500"/>
                                        <p:tgtEl>
                                          <p:spTgt spid="22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22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5" dur="500"/>
                                        <p:tgtEl>
                                          <p:spTgt spid="22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8" dur="500"/>
                                        <p:tgtEl>
                                          <p:spTgt spid="22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1" dur="500"/>
                                        <p:tgtEl>
                                          <p:spTgt spid="22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4" dur="500"/>
                                        <p:tgtEl>
                                          <p:spTgt spid="22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7" dur="500"/>
                                        <p:tgtEl>
                                          <p:spTgt spid="22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0" dur="500"/>
                                        <p:tgtEl>
                                          <p:spTgt spid="22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3" dur="500"/>
                                        <p:tgtEl>
                                          <p:spTgt spid="22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6" dur="500"/>
                                        <p:tgtEl>
                                          <p:spTgt spid="22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9" dur="500"/>
                                        <p:tgtEl>
                                          <p:spTgt spid="22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2" dur="500"/>
                                        <p:tgtEl>
                                          <p:spTgt spid="22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5" dur="500"/>
                                        <p:tgtEl>
                                          <p:spTgt spid="22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8" dur="500"/>
                                        <p:tgtEl>
                                          <p:spTgt spid="22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1" dur="500"/>
                                        <p:tgtEl>
                                          <p:spTgt spid="22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 nodeType="clickPar">
                      <p:stCondLst>
                        <p:cond delay="indefinite"/>
                      </p:stCondLst>
                      <p:childTnLst>
                        <p:par>
                          <p:cTn id="2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6" dur="500"/>
                                        <p:tgtEl>
                                          <p:spTgt spid="22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9" dur="500"/>
                                        <p:tgtEl>
                                          <p:spTgt spid="22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2" dur="500"/>
                                        <p:tgtEl>
                                          <p:spTgt spid="22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5" dur="500"/>
                                        <p:tgtEl>
                                          <p:spTgt spid="22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8" dur="500"/>
                                        <p:tgtEl>
                                          <p:spTgt spid="22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1" dur="500"/>
                                        <p:tgtEl>
                                          <p:spTgt spid="22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4" dur="500"/>
                                        <p:tgtEl>
                                          <p:spTgt spid="22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7" dur="500"/>
                                        <p:tgtEl>
                                          <p:spTgt spid="22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0" dur="500"/>
                                        <p:tgtEl>
                                          <p:spTgt spid="22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3" dur="500"/>
                                        <p:tgtEl>
                                          <p:spTgt spid="221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6" dur="500"/>
                                        <p:tgtEl>
                                          <p:spTgt spid="221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9" dur="500"/>
                                        <p:tgtEl>
                                          <p:spTgt spid="22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2" dur="500"/>
                                        <p:tgtEl>
                                          <p:spTgt spid="22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5" dur="500"/>
                                        <p:tgtEl>
                                          <p:spTgt spid="22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8" dur="500"/>
                                        <p:tgtEl>
                                          <p:spTgt spid="221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1" dur="500"/>
                                        <p:tgtEl>
                                          <p:spTgt spid="22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 nodeType="clickPar">
                      <p:stCondLst>
                        <p:cond delay="indefinite"/>
                      </p:stCondLst>
                      <p:childTnLst>
                        <p:par>
                          <p:cTn id="2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6" dur="500"/>
                                        <p:tgtEl>
                                          <p:spTgt spid="22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9" dur="500"/>
                                        <p:tgtEl>
                                          <p:spTgt spid="221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213" grpId="0" animBg="1"/>
      <p:bldP spid="221214" grpId="0" animBg="1"/>
      <p:bldP spid="221215" grpId="0"/>
      <p:bldP spid="221216" grpId="0"/>
      <p:bldP spid="221217" grpId="0" animBg="1"/>
      <p:bldP spid="221218" grpId="0"/>
      <p:bldP spid="221219" grpId="0"/>
      <p:bldP spid="221220" grpId="0"/>
      <p:bldP spid="221221" grpId="0"/>
      <p:bldP spid="221222" grpId="0"/>
      <p:bldP spid="221223" grpId="0"/>
      <p:bldP spid="221224" grpId="0" animBg="1"/>
      <p:bldP spid="221225" grpId="0" animBg="1"/>
      <p:bldP spid="221226" grpId="0" animBg="1"/>
      <p:bldP spid="221227" grpId="0" animBg="1"/>
      <p:bldP spid="221228" grpId="0" animBg="1"/>
      <p:bldP spid="221229" grpId="0" animBg="1"/>
      <p:bldP spid="221230" grpId="0" animBg="1"/>
      <p:bldP spid="221231" grpId="0" animBg="1"/>
      <p:bldP spid="221232" grpId="0" animBg="1"/>
      <p:bldP spid="221233" grpId="0" animBg="1"/>
      <p:bldP spid="221234" grpId="0" animBg="1"/>
      <p:bldP spid="221235" grpId="0" animBg="1"/>
      <p:bldP spid="221236" grpId="0" animBg="1"/>
      <p:bldP spid="221237" grpId="0"/>
      <p:bldP spid="221238" grpId="0" animBg="1"/>
      <p:bldP spid="221239" grpId="0" animBg="1"/>
      <p:bldP spid="221240" grpId="0"/>
      <p:bldP spid="221241" grpId="0"/>
      <p:bldP spid="221243" grpId="0"/>
      <p:bldP spid="221244" grpId="0"/>
      <p:bldP spid="221245" grpId="0"/>
      <p:bldP spid="221246" grpId="0"/>
      <p:bldP spid="221247" grpId="0"/>
      <p:bldP spid="221248" grpId="0"/>
      <p:bldP spid="221265" grpId="0" animBg="1"/>
      <p:bldP spid="221266" grpId="0" animBg="1"/>
      <p:bldP spid="221267" grpId="0"/>
      <p:bldP spid="221268" grpId="0"/>
      <p:bldP spid="221269" grpId="0"/>
      <p:bldP spid="221270" grpId="0"/>
      <p:bldP spid="221271" grpId="0"/>
      <p:bldP spid="221272" grpId="0"/>
      <p:bldP spid="221273" grpId="0"/>
      <p:bldP spid="221274" grpId="0"/>
      <p:bldP spid="221289" grpId="0" animBg="1"/>
      <p:bldP spid="221290" grpId="0"/>
      <p:bldP spid="221294" grpId="0" animBg="1"/>
      <p:bldP spid="221295" grpId="0" animBg="1"/>
      <p:bldP spid="221296" grpId="0" animBg="1"/>
      <p:bldP spid="221297" grpId="0" animBg="1"/>
      <p:bldP spid="221298" grpId="0" animBg="1"/>
      <p:bldP spid="221299" grpId="0" animBg="1"/>
      <p:bldP spid="221300" grpId="0" animBg="1"/>
      <p:bldP spid="221302" grpId="0" animBg="1"/>
      <p:bldP spid="221303" grpId="0" animBg="1"/>
      <p:bldP spid="221304" grpId="0" animBg="1"/>
      <p:bldP spid="221305" grpId="0" animBg="1"/>
      <p:bldP spid="221306" grpId="0" animBg="1"/>
      <p:bldP spid="221307" grpId="0" animBg="1"/>
      <p:bldP spid="221308" grpId="0" animBg="1"/>
      <p:bldP spid="221327" grpId="0"/>
      <p:bldP spid="221339" grpId="0" animBg="1"/>
      <p:bldP spid="221340" grpId="0" animBg="1"/>
      <p:bldP spid="221341" grpId="0" animBg="1"/>
      <p:bldP spid="221343" grpId="0"/>
      <p:bldP spid="221344" grpId="0"/>
      <p:bldP spid="221354" grpId="0" animBg="1"/>
      <p:bldP spid="221355" grpId="0" animBg="1"/>
      <p:bldP spid="221356" grpId="0" animBg="1"/>
      <p:bldP spid="221357" grpId="0"/>
      <p:bldP spid="221358" grpId="0" animBg="1"/>
      <p:bldP spid="221359" grpId="0"/>
      <p:bldP spid="221360" grpId="0" animBg="1"/>
      <p:bldP spid="22136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1080134"/>
            <a:ext cx="2376264" cy="81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397" y="764704"/>
            <a:ext cx="1302268" cy="12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1107639" y="2311094"/>
            <a:ext cx="17854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 smtClean="0"/>
              <a:t>ACCELERATION</a:t>
            </a:r>
            <a:endParaRPr lang="en-US" sz="2000" b="1" dirty="0"/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5614031" y="2159909"/>
            <a:ext cx="29208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000" b="1" dirty="0" smtClean="0"/>
              <a:t>BENDING AND FOCUSING</a:t>
            </a:r>
            <a:endParaRPr lang="en-US" sz="2000" b="1" dirty="0"/>
          </a:p>
        </p:txBody>
      </p:sp>
      <p:sp>
        <p:nvSpPr>
          <p:cNvPr id="101423" name="Text Box 47"/>
          <p:cNvSpPr txBox="1">
            <a:spLocks noChangeArrowheads="1"/>
          </p:cNvSpPr>
          <p:nvPr/>
        </p:nvSpPr>
        <p:spPr bwMode="auto">
          <a:xfrm>
            <a:off x="6040835" y="6429616"/>
            <a:ext cx="19287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1600" dirty="0" smtClean="0"/>
              <a:t>Transverse Dynamics</a:t>
            </a:r>
            <a:endParaRPr lang="en-US" sz="1600" dirty="0"/>
          </a:p>
        </p:txBody>
      </p:sp>
      <p:sp>
        <p:nvSpPr>
          <p:cNvPr id="101425" name="Text Box 49"/>
          <p:cNvSpPr txBox="1">
            <a:spLocks noChangeArrowheads="1"/>
          </p:cNvSpPr>
          <p:nvPr/>
        </p:nvSpPr>
        <p:spPr bwMode="auto">
          <a:xfrm>
            <a:off x="827609" y="6429616"/>
            <a:ext cx="20654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1600" dirty="0" smtClean="0"/>
              <a:t>Longitudinal Dynamics</a:t>
            </a:r>
            <a:endParaRPr lang="en-US" sz="1600" dirty="0"/>
          </a:p>
        </p:txBody>
      </p:sp>
      <p:sp>
        <p:nvSpPr>
          <p:cNvPr id="51" name="CasellaDiTesto 50"/>
          <p:cNvSpPr txBox="1"/>
          <p:nvPr/>
        </p:nvSpPr>
        <p:spPr>
          <a:xfrm>
            <a:off x="319513" y="2069"/>
            <a:ext cx="8447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LORENTZ FORCE: ACCELERATION AND FOCUSING</a:t>
            </a:r>
            <a:endParaRPr lang="en-US" sz="3200" b="1" dirty="0"/>
          </a:p>
        </p:txBody>
      </p:sp>
      <p:sp>
        <p:nvSpPr>
          <p:cNvPr id="52" name="Rettangolo 51"/>
          <p:cNvSpPr/>
          <p:nvPr/>
        </p:nvSpPr>
        <p:spPr>
          <a:xfrm>
            <a:off x="-3236" y="548679"/>
            <a:ext cx="9147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tabLst>
                <a:tab pos="533400" algn="l"/>
              </a:tabLst>
            </a:pPr>
            <a:r>
              <a:rPr lang="en-US" sz="1400" dirty="0" smtClean="0">
                <a:latin typeface="Calibri" pitchFamily="34" charset="0"/>
              </a:rPr>
              <a:t>Particles are accelerated through electric field and are bended and focalized through magnetic field. </a:t>
            </a:r>
          </a:p>
          <a:p>
            <a:pPr algn="just">
              <a:spcBef>
                <a:spcPct val="0"/>
              </a:spcBef>
              <a:tabLst>
                <a:tab pos="533400" algn="l"/>
              </a:tabLst>
            </a:pPr>
            <a:r>
              <a:rPr lang="en-US" sz="1400" dirty="0" smtClean="0">
                <a:latin typeface="Calibri" pitchFamily="34" charset="0"/>
              </a:rPr>
              <a:t>The basic equation that describe the acceleration/bending /focusing processes is the </a:t>
            </a:r>
            <a:r>
              <a:rPr lang="en-US" sz="1400" b="1" dirty="0" smtClean="0">
                <a:latin typeface="Calibri" pitchFamily="34" charset="0"/>
              </a:rPr>
              <a:t>Lorentz Force</a:t>
            </a:r>
            <a:r>
              <a:rPr lang="en-US" sz="1400" dirty="0" smtClean="0">
                <a:latin typeface="Calibri" pitchFamily="34" charset="0"/>
              </a:rPr>
              <a:t>.</a:t>
            </a:r>
            <a:endParaRPr lang="en-US" sz="1400" b="1" dirty="0">
              <a:latin typeface="Calibri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0" t="32409" r="4714" b="23480"/>
          <a:stretch/>
        </p:blipFill>
        <p:spPr>
          <a:xfrm>
            <a:off x="5386069" y="3063750"/>
            <a:ext cx="1749306" cy="13706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3" r="53523" b="11134"/>
          <a:stretch/>
        </p:blipFill>
        <p:spPr>
          <a:xfrm>
            <a:off x="923625" y="3219737"/>
            <a:ext cx="2065455" cy="168408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827609" y="6429616"/>
            <a:ext cx="2065455" cy="3385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ccia in giù 5"/>
          <p:cNvSpPr/>
          <p:nvPr/>
        </p:nvSpPr>
        <p:spPr>
          <a:xfrm>
            <a:off x="1657896" y="6108084"/>
            <a:ext cx="281824" cy="3215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ccia in giù 21"/>
          <p:cNvSpPr/>
          <p:nvPr/>
        </p:nvSpPr>
        <p:spPr>
          <a:xfrm>
            <a:off x="6792637" y="6138097"/>
            <a:ext cx="281824" cy="3215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151" y="3055262"/>
            <a:ext cx="1387462" cy="135971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86" r="3965" b="3935"/>
          <a:stretch/>
        </p:blipFill>
        <p:spPr>
          <a:xfrm>
            <a:off x="7402519" y="4509359"/>
            <a:ext cx="1072725" cy="122857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565" y="4522374"/>
            <a:ext cx="1750916" cy="1248987"/>
          </a:xfrm>
          <a:prstGeom prst="rect">
            <a:avLst/>
          </a:prstGeom>
        </p:spPr>
      </p:pic>
      <p:pic>
        <p:nvPicPr>
          <p:cNvPr id="26" name="Picture 8" descr="C:\Users\David\Desktop\MASTER LEZIONI\CAS_2016\images4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01" y="4903817"/>
            <a:ext cx="1722719" cy="87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David\Desktop\MASTER LEZIONI\CAS_2016\20080501_dc_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47" y="4903817"/>
            <a:ext cx="1327019" cy="88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Connettore 2 35"/>
          <p:cNvCxnSpPr>
            <a:endCxn id="101389" idx="0"/>
          </p:cNvCxnSpPr>
          <p:nvPr/>
        </p:nvCxnSpPr>
        <p:spPr>
          <a:xfrm>
            <a:off x="2000352" y="1945776"/>
            <a:ext cx="0" cy="3653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/>
          <p:cNvCxnSpPr/>
          <p:nvPr/>
        </p:nvCxnSpPr>
        <p:spPr>
          <a:xfrm>
            <a:off x="7074461" y="1945776"/>
            <a:ext cx="0" cy="2595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319513" y="2601780"/>
            <a:ext cx="32725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dirty="0"/>
              <a:t>To accelerate, we need a force in the direction of motion</a:t>
            </a:r>
            <a:endParaRPr lang="en-US" sz="1400" dirty="0"/>
          </a:p>
        </p:txBody>
      </p:sp>
      <p:sp>
        <p:nvSpPr>
          <p:cNvPr id="17" name="Rettangolo 16"/>
          <p:cNvSpPr/>
          <p:nvPr/>
        </p:nvSpPr>
        <p:spPr>
          <a:xfrm>
            <a:off x="5242842" y="2524160"/>
            <a:ext cx="3622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2</a:t>
            </a:r>
            <a:r>
              <a:rPr lang="en-GB" sz="1400" baseline="30000" dirty="0"/>
              <a:t>nd</a:t>
            </a:r>
            <a:r>
              <a:rPr lang="en-GB" sz="1400" dirty="0"/>
              <a:t> term always perpendicular to motion =&gt; no </a:t>
            </a:r>
            <a:r>
              <a:rPr lang="en-GB" sz="1400" dirty="0" smtClean="0"/>
              <a:t>energy gain</a:t>
            </a:r>
            <a:endParaRPr lang="en-GB" sz="1400" dirty="0"/>
          </a:p>
        </p:txBody>
      </p:sp>
      <p:cxnSp>
        <p:nvCxnSpPr>
          <p:cNvPr id="24" name="Connettore 1 23"/>
          <p:cNvCxnSpPr/>
          <p:nvPr/>
        </p:nvCxnSpPr>
        <p:spPr>
          <a:xfrm>
            <a:off x="2000352" y="1945776"/>
            <a:ext cx="257003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 flipV="1">
            <a:off x="4570382" y="1640541"/>
            <a:ext cx="1" cy="3052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 flipH="1">
            <a:off x="5484782" y="1946211"/>
            <a:ext cx="15896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 flipV="1">
            <a:off x="5484782" y="1667435"/>
            <a:ext cx="0" cy="2787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48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84" name="Picture 1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104" y="1379935"/>
            <a:ext cx="1484312" cy="742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9927" name="Text Box 7"/>
          <p:cNvSpPr txBox="1">
            <a:spLocks noChangeArrowheads="1"/>
          </p:cNvSpPr>
          <p:nvPr/>
        </p:nvSpPr>
        <p:spPr bwMode="auto">
          <a:xfrm>
            <a:off x="39688" y="3752850"/>
            <a:ext cx="2767012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175" indent="-3175">
              <a:defRPr>
                <a:solidFill>
                  <a:schemeClr val="tx1"/>
                </a:solidFill>
                <a:latin typeface="Arial" charset="0"/>
              </a:defRPr>
            </a:lvl1pPr>
            <a:lvl2pPr marL="89376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41605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938338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460625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91782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37502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3222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8942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it-IT" sz="1400" dirty="0">
                <a:latin typeface="+mn-lt"/>
              </a:rPr>
              <a:t>La </a:t>
            </a:r>
            <a:r>
              <a:rPr lang="it-IT" sz="1400" b="1" i="1" dirty="0">
                <a:latin typeface="+mn-lt"/>
              </a:rPr>
              <a:t>particella sincrona</a:t>
            </a:r>
            <a:r>
              <a:rPr lang="it-IT" sz="1400" dirty="0">
                <a:latin typeface="+mn-lt"/>
              </a:rPr>
              <a:t> è quella particella che ad ogni giro:</a:t>
            </a:r>
          </a:p>
          <a:p>
            <a:pPr algn="just"/>
            <a:endParaRPr lang="it-IT" sz="1400" dirty="0">
              <a:latin typeface="+mn-lt"/>
            </a:endParaRPr>
          </a:p>
          <a:p>
            <a:pPr algn="just">
              <a:buFontTx/>
              <a:buAutoNum type="arabicParenR"/>
            </a:pPr>
            <a:r>
              <a:rPr lang="it-IT" sz="1400" dirty="0">
                <a:latin typeface="+mn-lt"/>
              </a:rPr>
              <a:t> ha l’energia nominale che le consente di descrivere sempre la stessa orbita di riferimento;</a:t>
            </a:r>
          </a:p>
          <a:p>
            <a:pPr algn="just">
              <a:buFontTx/>
              <a:buAutoNum type="arabicParenR"/>
            </a:pPr>
            <a:r>
              <a:rPr lang="it-IT" sz="1400" dirty="0">
                <a:latin typeface="+mn-lt"/>
              </a:rPr>
              <a:t> guadagna, passando attraverso la cavità RF, sempre la stessa quantità di energia </a:t>
            </a:r>
            <a:r>
              <a:rPr lang="it-IT" sz="1400" dirty="0" err="1">
                <a:latin typeface="+mn-lt"/>
                <a:sym typeface="Symbol" pitchFamily="18" charset="2"/>
              </a:rPr>
              <a:t>E</a:t>
            </a:r>
            <a:r>
              <a:rPr lang="it-IT" sz="1400" baseline="-25000" dirty="0" err="1">
                <a:latin typeface="+mn-lt"/>
                <a:sym typeface="Symbol" pitchFamily="18" charset="2"/>
              </a:rPr>
              <a:t>p</a:t>
            </a:r>
            <a:endParaRPr lang="it-IT" sz="1400" baseline="-25000" dirty="0">
              <a:latin typeface="+mn-lt"/>
              <a:sym typeface="Symbol" pitchFamily="18" charset="2"/>
            </a:endParaRPr>
          </a:p>
          <a:p>
            <a:pPr algn="just">
              <a:buFontTx/>
              <a:buAutoNum type="arabicParenR"/>
            </a:pPr>
            <a:r>
              <a:rPr lang="it-IT" sz="1400" dirty="0">
                <a:latin typeface="+mn-lt"/>
              </a:rPr>
              <a:t> entra in cavità sempre con la stessa fase rispetto alla tensione accelerante (</a:t>
            </a:r>
            <a:r>
              <a:rPr lang="it-IT" sz="1400" b="1" i="1" dirty="0">
                <a:latin typeface="+mn-lt"/>
              </a:rPr>
              <a:t>fase sincrona</a:t>
            </a:r>
            <a:r>
              <a:rPr lang="it-IT" sz="1400" dirty="0">
                <a:latin typeface="+mn-lt"/>
              </a:rPr>
              <a:t>) e vede sempre la stessa tensione accelerante.</a:t>
            </a:r>
          </a:p>
        </p:txBody>
      </p:sp>
      <p:sp>
        <p:nvSpPr>
          <p:cNvPr id="209953" name="Rectangle 33"/>
          <p:cNvSpPr>
            <a:spLocks noChangeArrowheads="1"/>
          </p:cNvSpPr>
          <p:nvPr/>
        </p:nvSpPr>
        <p:spPr bwMode="auto">
          <a:xfrm>
            <a:off x="0" y="5842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it-IT" sz="1400" dirty="0"/>
              <a:t>All’aumento di energia giro per giro deve corrispondere un </a:t>
            </a:r>
            <a:r>
              <a:rPr lang="it-IT" sz="1400" b="1" i="1" dirty="0"/>
              <a:t>aumento dell’intensità del campo magnetico</a:t>
            </a:r>
            <a:r>
              <a:rPr lang="it-IT" sz="1400" dirty="0"/>
              <a:t> dei dipoli (B) in modo tale da mantenere le particelle sempre sulla stessa orbita.</a:t>
            </a:r>
          </a:p>
        </p:txBody>
      </p:sp>
      <p:sp>
        <p:nvSpPr>
          <p:cNvPr id="209962" name="Line 42"/>
          <p:cNvSpPr>
            <a:spLocks noChangeShapeType="1"/>
          </p:cNvSpPr>
          <p:nvPr/>
        </p:nvSpPr>
        <p:spPr bwMode="auto">
          <a:xfrm flipV="1">
            <a:off x="1665288" y="1366838"/>
            <a:ext cx="0" cy="1589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963" name="Line 43"/>
          <p:cNvSpPr>
            <a:spLocks noChangeShapeType="1"/>
          </p:cNvSpPr>
          <p:nvPr/>
        </p:nvSpPr>
        <p:spPr bwMode="auto">
          <a:xfrm flipV="1">
            <a:off x="1665288" y="2955925"/>
            <a:ext cx="1847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964" name="Text Box 44"/>
          <p:cNvSpPr txBox="1">
            <a:spLocks noChangeArrowheads="1"/>
          </p:cNvSpPr>
          <p:nvPr/>
        </p:nvSpPr>
        <p:spPr bwMode="auto">
          <a:xfrm>
            <a:off x="1500188" y="105886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209965" name="Text Box 45"/>
          <p:cNvSpPr txBox="1">
            <a:spLocks noChangeArrowheads="1"/>
          </p:cNvSpPr>
          <p:nvPr/>
        </p:nvSpPr>
        <p:spPr bwMode="auto">
          <a:xfrm>
            <a:off x="3224213" y="2951163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tempo</a:t>
            </a:r>
          </a:p>
        </p:txBody>
      </p:sp>
      <p:sp>
        <p:nvSpPr>
          <p:cNvPr id="209966" name="Line 46"/>
          <p:cNvSpPr>
            <a:spLocks noChangeShapeType="1"/>
          </p:cNvSpPr>
          <p:nvPr/>
        </p:nvSpPr>
        <p:spPr bwMode="auto">
          <a:xfrm flipV="1">
            <a:off x="1665288" y="1417638"/>
            <a:ext cx="1627187" cy="1290637"/>
          </a:xfrm>
          <a:prstGeom prst="line">
            <a:avLst/>
          </a:prstGeom>
          <a:noFill/>
          <a:ln w="254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011" name="Line 91"/>
          <p:cNvSpPr>
            <a:spLocks noChangeShapeType="1"/>
          </p:cNvSpPr>
          <p:nvPr/>
        </p:nvSpPr>
        <p:spPr bwMode="auto">
          <a:xfrm flipV="1">
            <a:off x="4875213" y="1398588"/>
            <a:ext cx="0" cy="152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012" name="Line 92"/>
          <p:cNvSpPr>
            <a:spLocks noChangeShapeType="1"/>
          </p:cNvSpPr>
          <p:nvPr/>
        </p:nvSpPr>
        <p:spPr bwMode="auto">
          <a:xfrm flipV="1">
            <a:off x="4875213" y="2924175"/>
            <a:ext cx="1871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013" name="Text Box 93"/>
          <p:cNvSpPr txBox="1">
            <a:spLocks noChangeArrowheads="1"/>
          </p:cNvSpPr>
          <p:nvPr/>
        </p:nvSpPr>
        <p:spPr bwMode="auto">
          <a:xfrm>
            <a:off x="4538663" y="1073150"/>
            <a:ext cx="971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Energia</a:t>
            </a:r>
          </a:p>
        </p:txBody>
      </p:sp>
      <p:sp>
        <p:nvSpPr>
          <p:cNvPr id="210014" name="Text Box 94"/>
          <p:cNvSpPr txBox="1">
            <a:spLocks noChangeArrowheads="1"/>
          </p:cNvSpPr>
          <p:nvPr/>
        </p:nvSpPr>
        <p:spPr bwMode="auto">
          <a:xfrm>
            <a:off x="6600825" y="291941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giro</a:t>
            </a:r>
          </a:p>
        </p:txBody>
      </p:sp>
      <p:sp>
        <p:nvSpPr>
          <p:cNvPr id="210015" name="Line 95"/>
          <p:cNvSpPr>
            <a:spLocks noChangeShapeType="1"/>
          </p:cNvSpPr>
          <p:nvPr/>
        </p:nvSpPr>
        <p:spPr bwMode="auto">
          <a:xfrm flipV="1">
            <a:off x="4875213" y="1446213"/>
            <a:ext cx="1647825" cy="12398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016" name="Text Box 96"/>
          <p:cNvSpPr txBox="1">
            <a:spLocks noChangeArrowheads="1"/>
          </p:cNvSpPr>
          <p:nvPr/>
        </p:nvSpPr>
        <p:spPr bwMode="auto">
          <a:xfrm>
            <a:off x="4875213" y="292417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210017" name="Text Box 97"/>
          <p:cNvSpPr txBox="1">
            <a:spLocks noChangeArrowheads="1"/>
          </p:cNvSpPr>
          <p:nvPr/>
        </p:nvSpPr>
        <p:spPr bwMode="auto">
          <a:xfrm>
            <a:off x="5130800" y="292417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210018" name="Text Box 98"/>
          <p:cNvSpPr txBox="1">
            <a:spLocks noChangeArrowheads="1"/>
          </p:cNvSpPr>
          <p:nvPr/>
        </p:nvSpPr>
        <p:spPr bwMode="auto">
          <a:xfrm>
            <a:off x="5386388" y="292417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210019" name="Text Box 99"/>
          <p:cNvSpPr txBox="1">
            <a:spLocks noChangeArrowheads="1"/>
          </p:cNvSpPr>
          <p:nvPr/>
        </p:nvSpPr>
        <p:spPr bwMode="auto">
          <a:xfrm>
            <a:off x="5641975" y="29194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210020" name="Text Box 100"/>
          <p:cNvSpPr txBox="1">
            <a:spLocks noChangeArrowheads="1"/>
          </p:cNvSpPr>
          <p:nvPr/>
        </p:nvSpPr>
        <p:spPr bwMode="auto">
          <a:xfrm>
            <a:off x="5897563" y="29210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210021" name="Text Box 101"/>
          <p:cNvSpPr txBox="1">
            <a:spLocks noChangeArrowheads="1"/>
          </p:cNvSpPr>
          <p:nvPr/>
        </p:nvSpPr>
        <p:spPr bwMode="auto">
          <a:xfrm>
            <a:off x="6153150" y="29162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6</a:t>
            </a:r>
          </a:p>
        </p:txBody>
      </p:sp>
      <p:sp>
        <p:nvSpPr>
          <p:cNvPr id="210022" name="Line 102"/>
          <p:cNvSpPr>
            <a:spLocks noChangeShapeType="1"/>
          </p:cNvSpPr>
          <p:nvPr/>
        </p:nvSpPr>
        <p:spPr bwMode="auto">
          <a:xfrm>
            <a:off x="4964113" y="2590800"/>
            <a:ext cx="0" cy="33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023" name="Line 103"/>
          <p:cNvSpPr>
            <a:spLocks noChangeShapeType="1"/>
          </p:cNvSpPr>
          <p:nvPr/>
        </p:nvSpPr>
        <p:spPr bwMode="auto">
          <a:xfrm>
            <a:off x="5230813" y="2400300"/>
            <a:ext cx="0" cy="523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024" name="Line 104"/>
          <p:cNvSpPr>
            <a:spLocks noChangeShapeType="1"/>
          </p:cNvSpPr>
          <p:nvPr/>
        </p:nvSpPr>
        <p:spPr bwMode="auto">
          <a:xfrm>
            <a:off x="5497513" y="2209800"/>
            <a:ext cx="0" cy="714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025" name="Line 105"/>
          <p:cNvSpPr>
            <a:spLocks noChangeShapeType="1"/>
          </p:cNvSpPr>
          <p:nvPr/>
        </p:nvSpPr>
        <p:spPr bwMode="auto">
          <a:xfrm>
            <a:off x="5764213" y="2019300"/>
            <a:ext cx="1587" cy="904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026" name="Line 106"/>
          <p:cNvSpPr>
            <a:spLocks noChangeShapeType="1"/>
          </p:cNvSpPr>
          <p:nvPr/>
        </p:nvSpPr>
        <p:spPr bwMode="auto">
          <a:xfrm>
            <a:off x="6032500" y="1827213"/>
            <a:ext cx="1588" cy="1096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027" name="Line 107"/>
          <p:cNvSpPr>
            <a:spLocks noChangeShapeType="1"/>
          </p:cNvSpPr>
          <p:nvPr/>
        </p:nvSpPr>
        <p:spPr bwMode="auto">
          <a:xfrm>
            <a:off x="6300788" y="1638300"/>
            <a:ext cx="0" cy="128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028" name="Oval 108"/>
          <p:cNvSpPr>
            <a:spLocks noChangeArrowheads="1"/>
          </p:cNvSpPr>
          <p:nvPr/>
        </p:nvSpPr>
        <p:spPr bwMode="auto">
          <a:xfrm>
            <a:off x="4919663" y="2590800"/>
            <a:ext cx="88900" cy="952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029" name="Oval 109"/>
          <p:cNvSpPr>
            <a:spLocks noChangeArrowheads="1"/>
          </p:cNvSpPr>
          <p:nvPr/>
        </p:nvSpPr>
        <p:spPr bwMode="auto">
          <a:xfrm>
            <a:off x="5186363" y="2381250"/>
            <a:ext cx="90487" cy="952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030" name="Oval 110"/>
          <p:cNvSpPr>
            <a:spLocks noChangeArrowheads="1"/>
          </p:cNvSpPr>
          <p:nvPr/>
        </p:nvSpPr>
        <p:spPr bwMode="auto">
          <a:xfrm>
            <a:off x="5454650" y="2170113"/>
            <a:ext cx="88900" cy="952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031" name="Oval 111"/>
          <p:cNvSpPr>
            <a:spLocks noChangeArrowheads="1"/>
          </p:cNvSpPr>
          <p:nvPr/>
        </p:nvSpPr>
        <p:spPr bwMode="auto">
          <a:xfrm>
            <a:off x="5721350" y="1960563"/>
            <a:ext cx="88900" cy="968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032" name="Oval 112"/>
          <p:cNvSpPr>
            <a:spLocks noChangeArrowheads="1"/>
          </p:cNvSpPr>
          <p:nvPr/>
        </p:nvSpPr>
        <p:spPr bwMode="auto">
          <a:xfrm>
            <a:off x="5989638" y="1751013"/>
            <a:ext cx="88900" cy="952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033" name="Oval 113"/>
          <p:cNvSpPr>
            <a:spLocks noChangeArrowheads="1"/>
          </p:cNvSpPr>
          <p:nvPr/>
        </p:nvSpPr>
        <p:spPr bwMode="auto">
          <a:xfrm>
            <a:off x="6256338" y="1541463"/>
            <a:ext cx="88900" cy="968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037" name="Line 117"/>
          <p:cNvSpPr>
            <a:spLocks noChangeShapeType="1"/>
          </p:cNvSpPr>
          <p:nvPr/>
        </p:nvSpPr>
        <p:spPr bwMode="auto">
          <a:xfrm flipV="1">
            <a:off x="3311525" y="4403725"/>
            <a:ext cx="7938" cy="129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10038" name="Group 118"/>
          <p:cNvGrpSpPr>
            <a:grpSpLocks/>
          </p:cNvGrpSpPr>
          <p:nvPr/>
        </p:nvGrpSpPr>
        <p:grpSpPr bwMode="auto">
          <a:xfrm>
            <a:off x="3311525" y="4818063"/>
            <a:ext cx="5222875" cy="1809750"/>
            <a:chOff x="2423" y="3372"/>
            <a:chExt cx="2948" cy="567"/>
          </a:xfrm>
        </p:grpSpPr>
        <p:sp>
          <p:nvSpPr>
            <p:cNvPr id="210039" name="Freeform 119"/>
            <p:cNvSpPr>
              <a:spLocks/>
            </p:cNvSpPr>
            <p:nvPr/>
          </p:nvSpPr>
          <p:spPr bwMode="auto">
            <a:xfrm>
              <a:off x="2431" y="3375"/>
              <a:ext cx="307" cy="283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040" name="Freeform 120"/>
            <p:cNvSpPr>
              <a:spLocks/>
            </p:cNvSpPr>
            <p:nvPr/>
          </p:nvSpPr>
          <p:spPr bwMode="auto">
            <a:xfrm flipV="1">
              <a:off x="2738" y="3656"/>
              <a:ext cx="306" cy="283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041" name="Freeform 121"/>
            <p:cNvSpPr>
              <a:spLocks/>
            </p:cNvSpPr>
            <p:nvPr/>
          </p:nvSpPr>
          <p:spPr bwMode="auto">
            <a:xfrm>
              <a:off x="3045" y="3375"/>
              <a:ext cx="307" cy="283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0042" name="Group 122"/>
            <p:cNvGrpSpPr>
              <a:grpSpLocks/>
            </p:cNvGrpSpPr>
            <p:nvPr/>
          </p:nvGrpSpPr>
          <p:grpSpPr bwMode="auto">
            <a:xfrm flipV="1">
              <a:off x="3352" y="3372"/>
              <a:ext cx="921" cy="564"/>
              <a:chOff x="4372" y="3140"/>
              <a:chExt cx="921" cy="564"/>
            </a:xfrm>
          </p:grpSpPr>
          <p:sp>
            <p:nvSpPr>
              <p:cNvPr id="210043" name="Freeform 123"/>
              <p:cNvSpPr>
                <a:spLocks/>
              </p:cNvSpPr>
              <p:nvPr/>
            </p:nvSpPr>
            <p:spPr bwMode="auto">
              <a:xfrm>
                <a:off x="4372" y="3140"/>
                <a:ext cx="307" cy="283"/>
              </a:xfrm>
              <a:custGeom>
                <a:avLst/>
                <a:gdLst>
                  <a:gd name="T0" fmla="*/ 0 w 896"/>
                  <a:gd name="T1" fmla="*/ 773 h 777"/>
                  <a:gd name="T2" fmla="*/ 452 w 896"/>
                  <a:gd name="T3" fmla="*/ 1 h 777"/>
                  <a:gd name="T4" fmla="*/ 896 w 896"/>
                  <a:gd name="T5" fmla="*/ 777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96" h="777">
                    <a:moveTo>
                      <a:pt x="0" y="773"/>
                    </a:moveTo>
                    <a:cubicBezTo>
                      <a:pt x="151" y="386"/>
                      <a:pt x="303" y="0"/>
                      <a:pt x="452" y="1"/>
                    </a:cubicBezTo>
                    <a:cubicBezTo>
                      <a:pt x="601" y="2"/>
                      <a:pt x="748" y="389"/>
                      <a:pt x="896" y="777"/>
                    </a:cubicBezTo>
                  </a:path>
                </a:pathLst>
              </a:custGeom>
              <a:noFill/>
              <a:ln w="25400">
                <a:solidFill>
                  <a:srgbClr val="0033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44" name="Freeform 124"/>
              <p:cNvSpPr>
                <a:spLocks/>
              </p:cNvSpPr>
              <p:nvPr/>
            </p:nvSpPr>
            <p:spPr bwMode="auto">
              <a:xfrm flipV="1">
                <a:off x="4679" y="3421"/>
                <a:ext cx="306" cy="283"/>
              </a:xfrm>
              <a:custGeom>
                <a:avLst/>
                <a:gdLst>
                  <a:gd name="T0" fmla="*/ 0 w 896"/>
                  <a:gd name="T1" fmla="*/ 773 h 777"/>
                  <a:gd name="T2" fmla="*/ 452 w 896"/>
                  <a:gd name="T3" fmla="*/ 1 h 777"/>
                  <a:gd name="T4" fmla="*/ 896 w 896"/>
                  <a:gd name="T5" fmla="*/ 777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96" h="777">
                    <a:moveTo>
                      <a:pt x="0" y="773"/>
                    </a:moveTo>
                    <a:cubicBezTo>
                      <a:pt x="151" y="386"/>
                      <a:pt x="303" y="0"/>
                      <a:pt x="452" y="1"/>
                    </a:cubicBezTo>
                    <a:cubicBezTo>
                      <a:pt x="601" y="2"/>
                      <a:pt x="748" y="389"/>
                      <a:pt x="896" y="777"/>
                    </a:cubicBezTo>
                  </a:path>
                </a:pathLst>
              </a:custGeom>
              <a:noFill/>
              <a:ln w="25400">
                <a:solidFill>
                  <a:srgbClr val="0033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45" name="Freeform 125"/>
              <p:cNvSpPr>
                <a:spLocks/>
              </p:cNvSpPr>
              <p:nvPr/>
            </p:nvSpPr>
            <p:spPr bwMode="auto">
              <a:xfrm>
                <a:off x="4986" y="3140"/>
                <a:ext cx="307" cy="283"/>
              </a:xfrm>
              <a:custGeom>
                <a:avLst/>
                <a:gdLst>
                  <a:gd name="T0" fmla="*/ 0 w 896"/>
                  <a:gd name="T1" fmla="*/ 773 h 777"/>
                  <a:gd name="T2" fmla="*/ 452 w 896"/>
                  <a:gd name="T3" fmla="*/ 1 h 777"/>
                  <a:gd name="T4" fmla="*/ 896 w 896"/>
                  <a:gd name="T5" fmla="*/ 777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96" h="777">
                    <a:moveTo>
                      <a:pt x="0" y="773"/>
                    </a:moveTo>
                    <a:cubicBezTo>
                      <a:pt x="151" y="386"/>
                      <a:pt x="303" y="0"/>
                      <a:pt x="452" y="1"/>
                    </a:cubicBezTo>
                    <a:cubicBezTo>
                      <a:pt x="601" y="2"/>
                      <a:pt x="748" y="389"/>
                      <a:pt x="896" y="777"/>
                    </a:cubicBezTo>
                  </a:path>
                </a:pathLst>
              </a:custGeom>
              <a:noFill/>
              <a:ln w="25400">
                <a:solidFill>
                  <a:srgbClr val="0033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0046" name="Group 126"/>
            <p:cNvGrpSpPr>
              <a:grpSpLocks/>
            </p:cNvGrpSpPr>
            <p:nvPr/>
          </p:nvGrpSpPr>
          <p:grpSpPr bwMode="auto">
            <a:xfrm>
              <a:off x="4274" y="3373"/>
              <a:ext cx="921" cy="564"/>
              <a:chOff x="4372" y="3140"/>
              <a:chExt cx="921" cy="564"/>
            </a:xfrm>
          </p:grpSpPr>
          <p:sp>
            <p:nvSpPr>
              <p:cNvPr id="210047" name="Freeform 127"/>
              <p:cNvSpPr>
                <a:spLocks/>
              </p:cNvSpPr>
              <p:nvPr/>
            </p:nvSpPr>
            <p:spPr bwMode="auto">
              <a:xfrm>
                <a:off x="4372" y="3140"/>
                <a:ext cx="307" cy="283"/>
              </a:xfrm>
              <a:custGeom>
                <a:avLst/>
                <a:gdLst>
                  <a:gd name="T0" fmla="*/ 0 w 896"/>
                  <a:gd name="T1" fmla="*/ 773 h 777"/>
                  <a:gd name="T2" fmla="*/ 452 w 896"/>
                  <a:gd name="T3" fmla="*/ 1 h 777"/>
                  <a:gd name="T4" fmla="*/ 896 w 896"/>
                  <a:gd name="T5" fmla="*/ 777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96" h="777">
                    <a:moveTo>
                      <a:pt x="0" y="773"/>
                    </a:moveTo>
                    <a:cubicBezTo>
                      <a:pt x="151" y="386"/>
                      <a:pt x="303" y="0"/>
                      <a:pt x="452" y="1"/>
                    </a:cubicBezTo>
                    <a:cubicBezTo>
                      <a:pt x="601" y="2"/>
                      <a:pt x="748" y="389"/>
                      <a:pt x="896" y="777"/>
                    </a:cubicBezTo>
                  </a:path>
                </a:pathLst>
              </a:custGeom>
              <a:noFill/>
              <a:ln w="25400">
                <a:solidFill>
                  <a:srgbClr val="0033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48" name="Freeform 128"/>
              <p:cNvSpPr>
                <a:spLocks/>
              </p:cNvSpPr>
              <p:nvPr/>
            </p:nvSpPr>
            <p:spPr bwMode="auto">
              <a:xfrm flipV="1">
                <a:off x="4679" y="3421"/>
                <a:ext cx="306" cy="283"/>
              </a:xfrm>
              <a:custGeom>
                <a:avLst/>
                <a:gdLst>
                  <a:gd name="T0" fmla="*/ 0 w 896"/>
                  <a:gd name="T1" fmla="*/ 773 h 777"/>
                  <a:gd name="T2" fmla="*/ 452 w 896"/>
                  <a:gd name="T3" fmla="*/ 1 h 777"/>
                  <a:gd name="T4" fmla="*/ 896 w 896"/>
                  <a:gd name="T5" fmla="*/ 777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96" h="777">
                    <a:moveTo>
                      <a:pt x="0" y="773"/>
                    </a:moveTo>
                    <a:cubicBezTo>
                      <a:pt x="151" y="386"/>
                      <a:pt x="303" y="0"/>
                      <a:pt x="452" y="1"/>
                    </a:cubicBezTo>
                    <a:cubicBezTo>
                      <a:pt x="601" y="2"/>
                      <a:pt x="748" y="389"/>
                      <a:pt x="896" y="777"/>
                    </a:cubicBezTo>
                  </a:path>
                </a:pathLst>
              </a:custGeom>
              <a:noFill/>
              <a:ln w="25400">
                <a:solidFill>
                  <a:srgbClr val="0033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49" name="Freeform 129"/>
              <p:cNvSpPr>
                <a:spLocks/>
              </p:cNvSpPr>
              <p:nvPr/>
            </p:nvSpPr>
            <p:spPr bwMode="auto">
              <a:xfrm>
                <a:off x="4986" y="3140"/>
                <a:ext cx="307" cy="283"/>
              </a:xfrm>
              <a:custGeom>
                <a:avLst/>
                <a:gdLst>
                  <a:gd name="T0" fmla="*/ 0 w 896"/>
                  <a:gd name="T1" fmla="*/ 773 h 777"/>
                  <a:gd name="T2" fmla="*/ 452 w 896"/>
                  <a:gd name="T3" fmla="*/ 1 h 777"/>
                  <a:gd name="T4" fmla="*/ 896 w 896"/>
                  <a:gd name="T5" fmla="*/ 777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96" h="777">
                    <a:moveTo>
                      <a:pt x="0" y="773"/>
                    </a:moveTo>
                    <a:cubicBezTo>
                      <a:pt x="151" y="386"/>
                      <a:pt x="303" y="0"/>
                      <a:pt x="452" y="1"/>
                    </a:cubicBezTo>
                    <a:cubicBezTo>
                      <a:pt x="601" y="2"/>
                      <a:pt x="748" y="389"/>
                      <a:pt x="896" y="777"/>
                    </a:cubicBezTo>
                  </a:path>
                </a:pathLst>
              </a:custGeom>
              <a:noFill/>
              <a:ln w="25400">
                <a:solidFill>
                  <a:srgbClr val="0033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0050" name="Line 130"/>
            <p:cNvSpPr>
              <a:spLocks noChangeShapeType="1"/>
            </p:cNvSpPr>
            <p:nvPr/>
          </p:nvSpPr>
          <p:spPr bwMode="auto">
            <a:xfrm>
              <a:off x="2423" y="3648"/>
              <a:ext cx="29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0051" name="Oval 131"/>
          <p:cNvSpPr>
            <a:spLocks noChangeArrowheads="1"/>
          </p:cNvSpPr>
          <p:nvPr/>
        </p:nvSpPr>
        <p:spPr bwMode="auto">
          <a:xfrm>
            <a:off x="3405188" y="5022850"/>
            <a:ext cx="141287" cy="149225"/>
          </a:xfrm>
          <a:prstGeom prst="ellipse">
            <a:avLst/>
          </a:prstGeom>
          <a:solidFill>
            <a:srgbClr val="FF5F5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052" name="Oval 132"/>
          <p:cNvSpPr>
            <a:spLocks noChangeArrowheads="1"/>
          </p:cNvSpPr>
          <p:nvPr/>
        </p:nvSpPr>
        <p:spPr bwMode="auto">
          <a:xfrm>
            <a:off x="7754938" y="5027613"/>
            <a:ext cx="141287" cy="150812"/>
          </a:xfrm>
          <a:prstGeom prst="ellipse">
            <a:avLst/>
          </a:prstGeom>
          <a:solidFill>
            <a:srgbClr val="FF5F5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053" name="Text Box 133"/>
          <p:cNvSpPr txBox="1">
            <a:spLocks noChangeArrowheads="1"/>
          </p:cNvSpPr>
          <p:nvPr/>
        </p:nvSpPr>
        <p:spPr bwMode="auto">
          <a:xfrm>
            <a:off x="8308975" y="5791200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tempo</a:t>
            </a:r>
          </a:p>
        </p:txBody>
      </p:sp>
      <p:sp>
        <p:nvSpPr>
          <p:cNvPr id="210054" name="Text Box 134"/>
          <p:cNvSpPr txBox="1">
            <a:spLocks noChangeArrowheads="1"/>
          </p:cNvSpPr>
          <p:nvPr/>
        </p:nvSpPr>
        <p:spPr bwMode="auto">
          <a:xfrm>
            <a:off x="2800350" y="4346575"/>
            <a:ext cx="539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V</a:t>
            </a:r>
            <a:r>
              <a:rPr lang="en-US" baseline="-25000"/>
              <a:t>RF</a:t>
            </a:r>
          </a:p>
        </p:txBody>
      </p:sp>
      <p:sp>
        <p:nvSpPr>
          <p:cNvPr id="210055" name="Line 135"/>
          <p:cNvSpPr>
            <a:spLocks noChangeShapeType="1"/>
          </p:cNvSpPr>
          <p:nvPr/>
        </p:nvSpPr>
        <p:spPr bwMode="auto">
          <a:xfrm flipH="1">
            <a:off x="3475038" y="5167313"/>
            <a:ext cx="7937" cy="525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056" name="Line 136"/>
          <p:cNvSpPr>
            <a:spLocks noChangeShapeType="1"/>
          </p:cNvSpPr>
          <p:nvPr/>
        </p:nvSpPr>
        <p:spPr bwMode="auto">
          <a:xfrm flipH="1">
            <a:off x="7823200" y="5154613"/>
            <a:ext cx="7938" cy="525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057" name="Text Box 137"/>
          <p:cNvSpPr txBox="1">
            <a:spLocks noChangeArrowheads="1"/>
          </p:cNvSpPr>
          <p:nvPr/>
        </p:nvSpPr>
        <p:spPr bwMode="auto">
          <a:xfrm>
            <a:off x="3560763" y="4346575"/>
            <a:ext cx="75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giro 1</a:t>
            </a:r>
          </a:p>
        </p:txBody>
      </p:sp>
      <p:sp>
        <p:nvSpPr>
          <p:cNvPr id="210058" name="Text Box 138"/>
          <p:cNvSpPr txBox="1">
            <a:spLocks noChangeArrowheads="1"/>
          </p:cNvSpPr>
          <p:nvPr/>
        </p:nvSpPr>
        <p:spPr bwMode="auto">
          <a:xfrm>
            <a:off x="7950200" y="4346575"/>
            <a:ext cx="75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giro 2</a:t>
            </a:r>
          </a:p>
        </p:txBody>
      </p:sp>
      <p:sp>
        <p:nvSpPr>
          <p:cNvPr id="210059" name="Text Box 139"/>
          <p:cNvSpPr txBox="1">
            <a:spLocks noChangeArrowheads="1"/>
          </p:cNvSpPr>
          <p:nvPr/>
        </p:nvSpPr>
        <p:spPr bwMode="auto">
          <a:xfrm>
            <a:off x="3349625" y="5754688"/>
            <a:ext cx="331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1</a:t>
            </a:r>
          </a:p>
        </p:txBody>
      </p:sp>
      <p:sp>
        <p:nvSpPr>
          <p:cNvPr id="210060" name="Text Box 140"/>
          <p:cNvSpPr txBox="1">
            <a:spLocks noChangeArrowheads="1"/>
          </p:cNvSpPr>
          <p:nvPr/>
        </p:nvSpPr>
        <p:spPr bwMode="auto">
          <a:xfrm>
            <a:off x="7713663" y="5734050"/>
            <a:ext cx="3317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2</a:t>
            </a:r>
          </a:p>
        </p:txBody>
      </p:sp>
      <p:sp>
        <p:nvSpPr>
          <p:cNvPr id="210061" name="Line 141"/>
          <p:cNvSpPr>
            <a:spLocks noChangeShapeType="1"/>
          </p:cNvSpPr>
          <p:nvPr/>
        </p:nvSpPr>
        <p:spPr bwMode="auto">
          <a:xfrm flipV="1">
            <a:off x="7645400" y="1862138"/>
            <a:ext cx="12700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062" name="Text Box 142"/>
          <p:cNvSpPr txBox="1">
            <a:spLocks noChangeArrowheads="1"/>
          </p:cNvSpPr>
          <p:nvPr/>
        </p:nvSpPr>
        <p:spPr bwMode="auto">
          <a:xfrm>
            <a:off x="7231063" y="2319338"/>
            <a:ext cx="123031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/>
              <a:t>Raggio di curvatura</a:t>
            </a:r>
          </a:p>
        </p:txBody>
      </p:sp>
      <p:sp>
        <p:nvSpPr>
          <p:cNvPr id="61" name="Rectangle 2"/>
          <p:cNvSpPr txBox="1">
            <a:spLocks noChangeArrowheads="1"/>
          </p:cNvSpPr>
          <p:nvPr/>
        </p:nvSpPr>
        <p:spPr>
          <a:xfrm>
            <a:off x="611188" y="-10606"/>
            <a:ext cx="8229600" cy="5847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cap="all" dirty="0" smtClean="0">
                <a:latin typeface="+mn-lt"/>
              </a:rPr>
              <a:t>Campo magnetico</a:t>
            </a:r>
            <a:endParaRPr lang="it-IT" sz="3200" b="1" cap="all" dirty="0">
              <a:latin typeface="+mn-lt"/>
            </a:endParaRPr>
          </a:p>
        </p:txBody>
      </p:sp>
      <p:sp>
        <p:nvSpPr>
          <p:cNvPr id="62" name="Rectangle 2"/>
          <p:cNvSpPr txBox="1">
            <a:spLocks noChangeArrowheads="1"/>
          </p:cNvSpPr>
          <p:nvPr/>
        </p:nvSpPr>
        <p:spPr>
          <a:xfrm>
            <a:off x="637053" y="3312289"/>
            <a:ext cx="8229600" cy="5847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cap="all" dirty="0" smtClean="0">
                <a:latin typeface="+mn-lt"/>
              </a:rPr>
              <a:t>Particella sincrona</a:t>
            </a:r>
            <a:endParaRPr lang="it-IT" sz="3200" b="1" cap="al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358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2" name="Text Box 26"/>
          <p:cNvSpPr txBox="1">
            <a:spLocks noChangeArrowheads="1"/>
          </p:cNvSpPr>
          <p:nvPr/>
        </p:nvSpPr>
        <p:spPr bwMode="auto">
          <a:xfrm>
            <a:off x="76200" y="646113"/>
            <a:ext cx="89741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175" indent="-3175">
              <a:defRPr>
                <a:solidFill>
                  <a:schemeClr val="tx1"/>
                </a:solidFill>
                <a:latin typeface="Arial" charset="0"/>
              </a:defRPr>
            </a:lvl1pPr>
            <a:lvl2pPr marL="89376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41605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938338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460625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91782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37502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3222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8942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it-IT" sz="1400" dirty="0">
                <a:latin typeface="+mj-lt"/>
              </a:rPr>
              <a:t>Il moto di una particella </a:t>
            </a:r>
            <a:r>
              <a:rPr lang="it-IT" sz="1400" b="1" i="1" u="sng" dirty="0">
                <a:latin typeface="+mj-lt"/>
              </a:rPr>
              <a:t>non</a:t>
            </a:r>
            <a:r>
              <a:rPr lang="it-IT" sz="1400" dirty="0">
                <a:latin typeface="+mj-lt"/>
              </a:rPr>
              <a:t> sincrona, (“vicina” in posizione ed energia) alla particella sincrona può essere descritto utilizzando le seguenti quantità:</a:t>
            </a:r>
          </a:p>
        </p:txBody>
      </p:sp>
      <p:sp>
        <p:nvSpPr>
          <p:cNvPr id="173084" name="Text Box 28"/>
          <p:cNvSpPr txBox="1">
            <a:spLocks noChangeArrowheads="1"/>
          </p:cNvSpPr>
          <p:nvPr/>
        </p:nvSpPr>
        <p:spPr bwMode="auto">
          <a:xfrm>
            <a:off x="4229100" y="1204913"/>
            <a:ext cx="13398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200">
                <a:latin typeface="+mj-lt"/>
              </a:rPr>
              <a:t>Energia della particella NON sincrona al giro n</a:t>
            </a:r>
          </a:p>
        </p:txBody>
      </p:sp>
      <p:sp>
        <p:nvSpPr>
          <p:cNvPr id="173085" name="Text Box 29"/>
          <p:cNvSpPr txBox="1">
            <a:spLocks noChangeArrowheads="1"/>
          </p:cNvSpPr>
          <p:nvPr/>
        </p:nvSpPr>
        <p:spPr bwMode="auto">
          <a:xfrm>
            <a:off x="6146800" y="1155700"/>
            <a:ext cx="13620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200">
                <a:latin typeface="+mj-lt"/>
              </a:rPr>
              <a:t>Energia della particella sincrona al giro n</a:t>
            </a:r>
          </a:p>
        </p:txBody>
      </p:sp>
      <p:sp>
        <p:nvSpPr>
          <p:cNvPr id="173086" name="Text Box 30"/>
          <p:cNvSpPr txBox="1">
            <a:spLocks noChangeArrowheads="1"/>
          </p:cNvSpPr>
          <p:nvPr/>
        </p:nvSpPr>
        <p:spPr bwMode="auto">
          <a:xfrm>
            <a:off x="7835900" y="1489075"/>
            <a:ext cx="1308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200">
                <a:latin typeface="+mj-lt"/>
              </a:rPr>
              <a:t>Differenza tra le due energie al giro n</a:t>
            </a:r>
          </a:p>
        </p:txBody>
      </p:sp>
      <p:sp>
        <p:nvSpPr>
          <p:cNvPr id="173090" name="Line 34"/>
          <p:cNvSpPr>
            <a:spLocks noChangeShapeType="1"/>
          </p:cNvSpPr>
          <p:nvPr/>
        </p:nvSpPr>
        <p:spPr bwMode="auto">
          <a:xfrm>
            <a:off x="4989513" y="1903413"/>
            <a:ext cx="482600" cy="40640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73091" name="Line 35"/>
          <p:cNvSpPr>
            <a:spLocks noChangeShapeType="1"/>
          </p:cNvSpPr>
          <p:nvPr/>
        </p:nvSpPr>
        <p:spPr bwMode="auto">
          <a:xfrm flipH="1">
            <a:off x="6145213" y="1847850"/>
            <a:ext cx="584200" cy="363538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73092" name="Line 36"/>
          <p:cNvSpPr>
            <a:spLocks noChangeShapeType="1"/>
          </p:cNvSpPr>
          <p:nvPr/>
        </p:nvSpPr>
        <p:spPr bwMode="auto">
          <a:xfrm flipH="1">
            <a:off x="6767513" y="2020888"/>
            <a:ext cx="1074737" cy="30480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73093" name="Text Box 37"/>
          <p:cNvSpPr txBox="1">
            <a:spLocks noChangeArrowheads="1"/>
          </p:cNvSpPr>
          <p:nvPr/>
        </p:nvSpPr>
        <p:spPr bwMode="auto">
          <a:xfrm>
            <a:off x="95250" y="1320800"/>
            <a:ext cx="13573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200">
                <a:latin typeface="+mj-lt"/>
              </a:rPr>
              <a:t>Tempo di arrivo in cavità della particella NON sincrona al giro n</a:t>
            </a:r>
          </a:p>
        </p:txBody>
      </p:sp>
      <p:sp>
        <p:nvSpPr>
          <p:cNvPr id="173094" name="Text Box 38"/>
          <p:cNvSpPr txBox="1">
            <a:spLocks noChangeArrowheads="1"/>
          </p:cNvSpPr>
          <p:nvPr/>
        </p:nvSpPr>
        <p:spPr bwMode="auto">
          <a:xfrm>
            <a:off x="1649413" y="1389063"/>
            <a:ext cx="16144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200">
                <a:latin typeface="+mj-lt"/>
              </a:rPr>
              <a:t>Tempo di arrivo in cavità della particella sincrona al giro n</a:t>
            </a:r>
          </a:p>
        </p:txBody>
      </p:sp>
      <p:sp>
        <p:nvSpPr>
          <p:cNvPr id="173095" name="Text Box 39"/>
          <p:cNvSpPr txBox="1">
            <a:spLocks noChangeArrowheads="1"/>
          </p:cNvSpPr>
          <p:nvPr/>
        </p:nvSpPr>
        <p:spPr bwMode="auto">
          <a:xfrm>
            <a:off x="2052638" y="2625725"/>
            <a:ext cx="12128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200">
                <a:latin typeface="+mj-lt"/>
              </a:rPr>
              <a:t>Differenza tra i due tempi di arrivo al giro n</a:t>
            </a:r>
          </a:p>
        </p:txBody>
      </p:sp>
      <p:sp>
        <p:nvSpPr>
          <p:cNvPr id="173096" name="Line 40"/>
          <p:cNvSpPr>
            <a:spLocks noChangeShapeType="1"/>
          </p:cNvSpPr>
          <p:nvPr/>
        </p:nvSpPr>
        <p:spPr bwMode="auto">
          <a:xfrm>
            <a:off x="881063" y="2136775"/>
            <a:ext cx="341312" cy="174625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73097" name="Line 41"/>
          <p:cNvSpPr>
            <a:spLocks noChangeShapeType="1"/>
          </p:cNvSpPr>
          <p:nvPr/>
        </p:nvSpPr>
        <p:spPr bwMode="auto">
          <a:xfrm flipH="1">
            <a:off x="1712913" y="1968500"/>
            <a:ext cx="261937" cy="27305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73098" name="Line 42"/>
          <p:cNvSpPr>
            <a:spLocks noChangeShapeType="1"/>
          </p:cNvSpPr>
          <p:nvPr/>
        </p:nvSpPr>
        <p:spPr bwMode="auto">
          <a:xfrm flipH="1" flipV="1">
            <a:off x="2197100" y="2473325"/>
            <a:ext cx="349250" cy="188913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73099" name="Line 43"/>
          <p:cNvSpPr>
            <a:spLocks noChangeShapeType="1"/>
          </p:cNvSpPr>
          <p:nvPr/>
        </p:nvSpPr>
        <p:spPr bwMode="auto">
          <a:xfrm flipV="1">
            <a:off x="439738" y="5191125"/>
            <a:ext cx="4257675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73100" name="Line 44"/>
          <p:cNvSpPr>
            <a:spLocks noChangeShapeType="1"/>
          </p:cNvSpPr>
          <p:nvPr/>
        </p:nvSpPr>
        <p:spPr bwMode="auto">
          <a:xfrm flipV="1">
            <a:off x="512763" y="3678238"/>
            <a:ext cx="7937" cy="257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73102" name="Freeform 46"/>
          <p:cNvSpPr>
            <a:spLocks/>
          </p:cNvSpPr>
          <p:nvPr/>
        </p:nvSpPr>
        <p:spPr bwMode="auto">
          <a:xfrm>
            <a:off x="512763" y="3895725"/>
            <a:ext cx="1852612" cy="1298575"/>
          </a:xfrm>
          <a:custGeom>
            <a:avLst/>
            <a:gdLst>
              <a:gd name="T0" fmla="*/ 0 w 896"/>
              <a:gd name="T1" fmla="*/ 773 h 777"/>
              <a:gd name="T2" fmla="*/ 452 w 896"/>
              <a:gd name="T3" fmla="*/ 1 h 777"/>
              <a:gd name="T4" fmla="*/ 896 w 896"/>
              <a:gd name="T5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96" h="777">
                <a:moveTo>
                  <a:pt x="0" y="773"/>
                </a:moveTo>
                <a:cubicBezTo>
                  <a:pt x="151" y="386"/>
                  <a:pt x="303" y="0"/>
                  <a:pt x="452" y="1"/>
                </a:cubicBezTo>
                <a:cubicBezTo>
                  <a:pt x="601" y="2"/>
                  <a:pt x="748" y="389"/>
                  <a:pt x="896" y="777"/>
                </a:cubicBezTo>
              </a:path>
            </a:pathLst>
          </a:custGeom>
          <a:noFill/>
          <a:ln w="254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73103" name="Freeform 47"/>
          <p:cNvSpPr>
            <a:spLocks/>
          </p:cNvSpPr>
          <p:nvPr/>
        </p:nvSpPr>
        <p:spPr bwMode="auto">
          <a:xfrm flipV="1">
            <a:off x="2365375" y="5192713"/>
            <a:ext cx="1852613" cy="1298575"/>
          </a:xfrm>
          <a:custGeom>
            <a:avLst/>
            <a:gdLst>
              <a:gd name="T0" fmla="*/ 0 w 896"/>
              <a:gd name="T1" fmla="*/ 773 h 777"/>
              <a:gd name="T2" fmla="*/ 452 w 896"/>
              <a:gd name="T3" fmla="*/ 1 h 777"/>
              <a:gd name="T4" fmla="*/ 896 w 896"/>
              <a:gd name="T5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96" h="777">
                <a:moveTo>
                  <a:pt x="0" y="773"/>
                </a:moveTo>
                <a:cubicBezTo>
                  <a:pt x="151" y="386"/>
                  <a:pt x="303" y="0"/>
                  <a:pt x="452" y="1"/>
                </a:cubicBezTo>
                <a:cubicBezTo>
                  <a:pt x="601" y="2"/>
                  <a:pt x="748" y="389"/>
                  <a:pt x="896" y="777"/>
                </a:cubicBezTo>
              </a:path>
            </a:pathLst>
          </a:custGeom>
          <a:noFill/>
          <a:ln w="254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73105" name="Text Box 49"/>
          <p:cNvSpPr txBox="1">
            <a:spLocks noChangeArrowheads="1"/>
          </p:cNvSpPr>
          <p:nvPr/>
        </p:nvSpPr>
        <p:spPr bwMode="auto">
          <a:xfrm>
            <a:off x="3763963" y="4813300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+mj-lt"/>
              </a:rPr>
              <a:t>tempo</a:t>
            </a:r>
          </a:p>
        </p:txBody>
      </p:sp>
      <p:sp>
        <p:nvSpPr>
          <p:cNvPr id="173106" name="Text Box 50"/>
          <p:cNvSpPr txBox="1">
            <a:spLocks noChangeArrowheads="1"/>
          </p:cNvSpPr>
          <p:nvPr/>
        </p:nvSpPr>
        <p:spPr bwMode="auto">
          <a:xfrm>
            <a:off x="373063" y="3351213"/>
            <a:ext cx="470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+mj-lt"/>
              </a:rPr>
              <a:t>V</a:t>
            </a:r>
            <a:r>
              <a:rPr lang="en-US" baseline="-25000">
                <a:latin typeface="+mj-lt"/>
              </a:rPr>
              <a:t>RF</a:t>
            </a:r>
          </a:p>
        </p:txBody>
      </p:sp>
      <p:sp>
        <p:nvSpPr>
          <p:cNvPr id="173120" name="Line 64"/>
          <p:cNvSpPr>
            <a:spLocks noChangeShapeType="1"/>
          </p:cNvSpPr>
          <p:nvPr/>
        </p:nvSpPr>
        <p:spPr bwMode="auto">
          <a:xfrm>
            <a:off x="962025" y="4357688"/>
            <a:ext cx="11113" cy="84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73121" name="Text Box 65"/>
          <p:cNvSpPr txBox="1">
            <a:spLocks noChangeArrowheads="1"/>
          </p:cNvSpPr>
          <p:nvPr/>
        </p:nvSpPr>
        <p:spPr bwMode="auto">
          <a:xfrm>
            <a:off x="784225" y="518477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+mj-lt"/>
              </a:rPr>
              <a:t>t</a:t>
            </a:r>
            <a:r>
              <a:rPr lang="en-US" baseline="-25000">
                <a:latin typeface="+mj-lt"/>
              </a:rPr>
              <a:t>s</a:t>
            </a:r>
          </a:p>
        </p:txBody>
      </p:sp>
      <p:sp>
        <p:nvSpPr>
          <p:cNvPr id="173124" name="Line 68"/>
          <p:cNvSpPr>
            <a:spLocks noChangeShapeType="1"/>
          </p:cNvSpPr>
          <p:nvPr/>
        </p:nvSpPr>
        <p:spPr bwMode="auto">
          <a:xfrm>
            <a:off x="1190625" y="4084638"/>
            <a:ext cx="4763" cy="1120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73125" name="Text Box 69"/>
          <p:cNvSpPr txBox="1">
            <a:spLocks noChangeArrowheads="1"/>
          </p:cNvSpPr>
          <p:nvPr/>
        </p:nvSpPr>
        <p:spPr bwMode="auto">
          <a:xfrm>
            <a:off x="1089025" y="5186363"/>
            <a:ext cx="2616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+mj-lt"/>
              </a:rPr>
              <a:t>t</a:t>
            </a:r>
            <a:endParaRPr lang="en-US" baseline="-25000">
              <a:latin typeface="+mj-lt"/>
            </a:endParaRPr>
          </a:p>
        </p:txBody>
      </p:sp>
      <p:grpSp>
        <p:nvGrpSpPr>
          <p:cNvPr id="173169" name="Group 113"/>
          <p:cNvGrpSpPr>
            <a:grpSpLocks/>
          </p:cNvGrpSpPr>
          <p:nvPr/>
        </p:nvGrpSpPr>
        <p:grpSpPr bwMode="auto">
          <a:xfrm>
            <a:off x="717550" y="5715000"/>
            <a:ext cx="733425" cy="42863"/>
            <a:chOff x="617" y="3256"/>
            <a:chExt cx="368" cy="0"/>
          </a:xfrm>
        </p:grpSpPr>
        <p:sp>
          <p:nvSpPr>
            <p:cNvPr id="173126" name="Line 70"/>
            <p:cNvSpPr>
              <a:spLocks noChangeShapeType="1"/>
            </p:cNvSpPr>
            <p:nvPr/>
          </p:nvSpPr>
          <p:spPr bwMode="auto">
            <a:xfrm>
              <a:off x="617" y="3256"/>
              <a:ext cx="1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73127" name="Line 71"/>
            <p:cNvSpPr>
              <a:spLocks noChangeShapeType="1"/>
            </p:cNvSpPr>
            <p:nvPr/>
          </p:nvSpPr>
          <p:spPr bwMode="auto">
            <a:xfrm flipH="1">
              <a:off x="861" y="3256"/>
              <a:ext cx="1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graphicFrame>
        <p:nvGraphicFramePr>
          <p:cNvPr id="173128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498630"/>
              </p:ext>
            </p:extLst>
          </p:nvPr>
        </p:nvGraphicFramePr>
        <p:xfrm>
          <a:off x="971550" y="5821363"/>
          <a:ext cx="266700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70" name="Equation" r:id="rId4" imgW="114120" imgH="139680" progId="Equation.3">
                  <p:embed/>
                </p:oleObj>
              </mc:Choice>
              <mc:Fallback>
                <p:oleObj name="Equation" r:id="rId4" imgW="1141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5821363"/>
                        <a:ext cx="266700" cy="26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131" name="Line 75"/>
          <p:cNvSpPr>
            <a:spLocks noChangeShapeType="1"/>
          </p:cNvSpPr>
          <p:nvPr/>
        </p:nvSpPr>
        <p:spPr bwMode="auto">
          <a:xfrm flipV="1">
            <a:off x="5549900" y="3259138"/>
            <a:ext cx="0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73132" name="Line 76"/>
          <p:cNvSpPr>
            <a:spLocks noChangeShapeType="1"/>
          </p:cNvSpPr>
          <p:nvPr/>
        </p:nvSpPr>
        <p:spPr bwMode="auto">
          <a:xfrm flipV="1">
            <a:off x="5549900" y="5197475"/>
            <a:ext cx="3024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73133" name="Text Box 77"/>
          <p:cNvSpPr txBox="1">
            <a:spLocks noChangeArrowheads="1"/>
          </p:cNvSpPr>
          <p:nvPr/>
        </p:nvSpPr>
        <p:spPr bwMode="auto">
          <a:xfrm>
            <a:off x="5092700" y="2843213"/>
            <a:ext cx="8836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+mj-lt"/>
              </a:rPr>
              <a:t>Energia</a:t>
            </a:r>
          </a:p>
        </p:txBody>
      </p:sp>
      <p:sp>
        <p:nvSpPr>
          <p:cNvPr id="173134" name="Text Box 78"/>
          <p:cNvSpPr txBox="1">
            <a:spLocks noChangeArrowheads="1"/>
          </p:cNvSpPr>
          <p:nvPr/>
        </p:nvSpPr>
        <p:spPr bwMode="auto">
          <a:xfrm>
            <a:off x="8337550" y="5191125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+mj-lt"/>
              </a:rPr>
              <a:t>giro</a:t>
            </a:r>
          </a:p>
        </p:txBody>
      </p:sp>
      <p:sp>
        <p:nvSpPr>
          <p:cNvPr id="173136" name="Text Box 80"/>
          <p:cNvSpPr txBox="1">
            <a:spLocks noChangeArrowheads="1"/>
          </p:cNvSpPr>
          <p:nvPr/>
        </p:nvSpPr>
        <p:spPr bwMode="auto">
          <a:xfrm>
            <a:off x="6559550" y="51419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+mj-lt"/>
              </a:rPr>
              <a:t>n</a:t>
            </a:r>
          </a:p>
        </p:txBody>
      </p:sp>
      <p:sp>
        <p:nvSpPr>
          <p:cNvPr id="173157" name="Line 101"/>
          <p:cNvSpPr>
            <a:spLocks noChangeShapeType="1"/>
          </p:cNvSpPr>
          <p:nvPr/>
        </p:nvSpPr>
        <p:spPr bwMode="auto">
          <a:xfrm>
            <a:off x="5548313" y="4125913"/>
            <a:ext cx="1112837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73158" name="Line 102"/>
          <p:cNvSpPr>
            <a:spLocks noChangeShapeType="1"/>
          </p:cNvSpPr>
          <p:nvPr/>
        </p:nvSpPr>
        <p:spPr bwMode="auto">
          <a:xfrm>
            <a:off x="5573713" y="3744913"/>
            <a:ext cx="1081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73159" name="Text Box 103"/>
          <p:cNvSpPr txBox="1">
            <a:spLocks noChangeArrowheads="1"/>
          </p:cNvSpPr>
          <p:nvPr/>
        </p:nvSpPr>
        <p:spPr bwMode="auto">
          <a:xfrm>
            <a:off x="5113338" y="3527425"/>
            <a:ext cx="2968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+mj-lt"/>
              </a:rPr>
              <a:t>E</a:t>
            </a:r>
            <a:endParaRPr lang="en-US" baseline="-25000">
              <a:latin typeface="+mj-lt"/>
            </a:endParaRPr>
          </a:p>
        </p:txBody>
      </p:sp>
      <p:sp>
        <p:nvSpPr>
          <p:cNvPr id="173160" name="Text Box 104"/>
          <p:cNvSpPr txBox="1">
            <a:spLocks noChangeArrowheads="1"/>
          </p:cNvSpPr>
          <p:nvPr/>
        </p:nvSpPr>
        <p:spPr bwMode="auto">
          <a:xfrm>
            <a:off x="5106988" y="3935413"/>
            <a:ext cx="3577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+mj-lt"/>
              </a:rPr>
              <a:t>E</a:t>
            </a:r>
            <a:r>
              <a:rPr lang="en-US" baseline="-25000">
                <a:latin typeface="+mj-lt"/>
              </a:rPr>
              <a:t>s</a:t>
            </a:r>
          </a:p>
        </p:txBody>
      </p:sp>
      <p:sp>
        <p:nvSpPr>
          <p:cNvPr id="173161" name="Line 105"/>
          <p:cNvSpPr>
            <a:spLocks noChangeShapeType="1"/>
          </p:cNvSpPr>
          <p:nvPr/>
        </p:nvSpPr>
        <p:spPr bwMode="auto">
          <a:xfrm flipH="1">
            <a:off x="6718300" y="3752850"/>
            <a:ext cx="7938" cy="14303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73156" name="Oval 100"/>
          <p:cNvSpPr>
            <a:spLocks noChangeArrowheads="1"/>
          </p:cNvSpPr>
          <p:nvPr/>
        </p:nvSpPr>
        <p:spPr bwMode="auto">
          <a:xfrm>
            <a:off x="6654800" y="3684588"/>
            <a:ext cx="122238" cy="131762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73162" name="Line 106"/>
          <p:cNvSpPr>
            <a:spLocks noChangeShapeType="1"/>
          </p:cNvSpPr>
          <p:nvPr/>
        </p:nvSpPr>
        <p:spPr bwMode="auto">
          <a:xfrm flipV="1">
            <a:off x="5549900" y="3298825"/>
            <a:ext cx="2289175" cy="1701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73155" name="Oval 99"/>
          <p:cNvSpPr>
            <a:spLocks noChangeArrowheads="1"/>
          </p:cNvSpPr>
          <p:nvPr/>
        </p:nvSpPr>
        <p:spPr bwMode="auto">
          <a:xfrm>
            <a:off x="6662738" y="4059238"/>
            <a:ext cx="122237" cy="131762"/>
          </a:xfrm>
          <a:prstGeom prst="ellipse">
            <a:avLst/>
          </a:prstGeom>
          <a:solidFill>
            <a:srgbClr val="FF5F5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73163" name="Oval 107"/>
          <p:cNvSpPr>
            <a:spLocks noChangeArrowheads="1"/>
          </p:cNvSpPr>
          <p:nvPr/>
        </p:nvSpPr>
        <p:spPr bwMode="auto">
          <a:xfrm>
            <a:off x="7251700" y="3638550"/>
            <a:ext cx="122238" cy="131763"/>
          </a:xfrm>
          <a:prstGeom prst="ellipse">
            <a:avLst/>
          </a:prstGeom>
          <a:solidFill>
            <a:srgbClr val="FF5F5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73164" name="Text Box 108"/>
          <p:cNvSpPr txBox="1">
            <a:spLocks noChangeArrowheads="1"/>
          </p:cNvSpPr>
          <p:nvPr/>
        </p:nvSpPr>
        <p:spPr bwMode="auto">
          <a:xfrm>
            <a:off x="5926138" y="5151438"/>
            <a:ext cx="4940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+mj-lt"/>
              </a:rPr>
              <a:t>n-1</a:t>
            </a:r>
          </a:p>
        </p:txBody>
      </p:sp>
      <p:sp>
        <p:nvSpPr>
          <p:cNvPr id="173165" name="Line 109"/>
          <p:cNvSpPr>
            <a:spLocks noChangeShapeType="1"/>
          </p:cNvSpPr>
          <p:nvPr/>
        </p:nvSpPr>
        <p:spPr bwMode="auto">
          <a:xfrm>
            <a:off x="6162675" y="4549775"/>
            <a:ext cx="0" cy="6588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73166" name="Oval 110"/>
          <p:cNvSpPr>
            <a:spLocks noChangeArrowheads="1"/>
          </p:cNvSpPr>
          <p:nvPr/>
        </p:nvSpPr>
        <p:spPr bwMode="auto">
          <a:xfrm>
            <a:off x="6099175" y="4473575"/>
            <a:ext cx="122238" cy="131763"/>
          </a:xfrm>
          <a:prstGeom prst="ellipse">
            <a:avLst/>
          </a:prstGeom>
          <a:solidFill>
            <a:srgbClr val="FF5F5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73167" name="Line 111"/>
          <p:cNvSpPr>
            <a:spLocks noChangeShapeType="1"/>
          </p:cNvSpPr>
          <p:nvPr/>
        </p:nvSpPr>
        <p:spPr bwMode="auto">
          <a:xfrm>
            <a:off x="7323138" y="3730625"/>
            <a:ext cx="0" cy="14716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73168" name="Text Box 112"/>
          <p:cNvSpPr txBox="1">
            <a:spLocks noChangeArrowheads="1"/>
          </p:cNvSpPr>
          <p:nvPr/>
        </p:nvSpPr>
        <p:spPr bwMode="auto">
          <a:xfrm>
            <a:off x="7064375" y="5160963"/>
            <a:ext cx="5389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+mj-lt"/>
              </a:rPr>
              <a:t>n+1</a:t>
            </a:r>
          </a:p>
        </p:txBody>
      </p:sp>
      <p:grpSp>
        <p:nvGrpSpPr>
          <p:cNvPr id="173170" name="Group 114"/>
          <p:cNvGrpSpPr>
            <a:grpSpLocks/>
          </p:cNvGrpSpPr>
          <p:nvPr/>
        </p:nvGrpSpPr>
        <p:grpSpPr bwMode="auto">
          <a:xfrm rot="5400000">
            <a:off x="4394200" y="3906838"/>
            <a:ext cx="1181100" cy="50800"/>
            <a:chOff x="617" y="3256"/>
            <a:chExt cx="368" cy="0"/>
          </a:xfrm>
        </p:grpSpPr>
        <p:sp>
          <p:nvSpPr>
            <p:cNvPr id="173171" name="Line 115"/>
            <p:cNvSpPr>
              <a:spLocks noChangeShapeType="1"/>
            </p:cNvSpPr>
            <p:nvPr/>
          </p:nvSpPr>
          <p:spPr bwMode="auto">
            <a:xfrm>
              <a:off x="617" y="3256"/>
              <a:ext cx="1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73172" name="Line 116"/>
            <p:cNvSpPr>
              <a:spLocks noChangeShapeType="1"/>
            </p:cNvSpPr>
            <p:nvPr/>
          </p:nvSpPr>
          <p:spPr bwMode="auto">
            <a:xfrm flipH="1">
              <a:off x="861" y="3256"/>
              <a:ext cx="1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graphicFrame>
        <p:nvGraphicFramePr>
          <p:cNvPr id="173173" name="Object 1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625890"/>
              </p:ext>
            </p:extLst>
          </p:nvPr>
        </p:nvGraphicFramePr>
        <p:xfrm>
          <a:off x="4714875" y="3786188"/>
          <a:ext cx="242888" cy="26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71" name="Equation" r:id="rId6" imgW="126720" imgH="139680" progId="Equation.3">
                  <p:embed/>
                </p:oleObj>
              </mc:Choice>
              <mc:Fallback>
                <p:oleObj name="Equation" r:id="rId6" imgW="1267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5" y="3786188"/>
                        <a:ext cx="242888" cy="268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112" name="Oval 56"/>
          <p:cNvSpPr>
            <a:spLocks noChangeArrowheads="1"/>
          </p:cNvSpPr>
          <p:nvPr/>
        </p:nvSpPr>
        <p:spPr bwMode="auto">
          <a:xfrm>
            <a:off x="898525" y="4249738"/>
            <a:ext cx="122238" cy="131762"/>
          </a:xfrm>
          <a:prstGeom prst="ellipse">
            <a:avLst/>
          </a:prstGeom>
          <a:solidFill>
            <a:srgbClr val="FF5F5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73123" name="Oval 67"/>
          <p:cNvSpPr>
            <a:spLocks noChangeArrowheads="1"/>
          </p:cNvSpPr>
          <p:nvPr/>
        </p:nvSpPr>
        <p:spPr bwMode="auto">
          <a:xfrm>
            <a:off x="1128713" y="3952875"/>
            <a:ext cx="122237" cy="13176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73176" name="Text Box 120"/>
          <p:cNvSpPr txBox="1">
            <a:spLocks noChangeArrowheads="1"/>
          </p:cNvSpPr>
          <p:nvPr/>
        </p:nvSpPr>
        <p:spPr bwMode="auto">
          <a:xfrm>
            <a:off x="623888" y="6021388"/>
            <a:ext cx="20034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200">
                <a:latin typeface="+mj-lt"/>
                <a:sym typeface="Symbol" pitchFamily="18" charset="2"/>
              </a:rPr>
              <a:t>&gt;0 la particella NON sincrona arriva in ritardo rispetto a quella sincrona</a:t>
            </a: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551444" y="68695"/>
            <a:ext cx="8229600" cy="5847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cap="all" dirty="0" smtClean="0">
                <a:latin typeface="+mn-lt"/>
              </a:rPr>
              <a:t>Particelle non-sincrone</a:t>
            </a:r>
            <a:endParaRPr lang="it-IT" sz="3200" b="1" cap="al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7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7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7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7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7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7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7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7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7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7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7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73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7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7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7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73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7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17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17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17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17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17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17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17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17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173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173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173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17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173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173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173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173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500"/>
                                        <p:tgtEl>
                                          <p:spTgt spid="173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173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500"/>
                                        <p:tgtEl>
                                          <p:spTgt spid="173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500"/>
                                        <p:tgtEl>
                                          <p:spTgt spid="173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2" dur="500"/>
                                        <p:tgtEl>
                                          <p:spTgt spid="173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500"/>
                                        <p:tgtEl>
                                          <p:spTgt spid="173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8" dur="500"/>
                                        <p:tgtEl>
                                          <p:spTgt spid="173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1" dur="500"/>
                                        <p:tgtEl>
                                          <p:spTgt spid="173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173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500"/>
                                        <p:tgtEl>
                                          <p:spTgt spid="173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82" grpId="0"/>
      <p:bldP spid="173084" grpId="0"/>
      <p:bldP spid="173085" grpId="0"/>
      <p:bldP spid="173086" grpId="0"/>
      <p:bldP spid="173090" grpId="0" animBg="1"/>
      <p:bldP spid="173091" grpId="0" animBg="1"/>
      <p:bldP spid="173092" grpId="0" animBg="1"/>
      <p:bldP spid="173093" grpId="0"/>
      <p:bldP spid="173094" grpId="0"/>
      <p:bldP spid="173095" grpId="0"/>
      <p:bldP spid="173096" grpId="0" animBg="1"/>
      <p:bldP spid="173097" grpId="0" animBg="1"/>
      <p:bldP spid="173098" grpId="0" animBg="1"/>
      <p:bldP spid="173099" grpId="0" animBg="1"/>
      <p:bldP spid="173100" grpId="0" animBg="1"/>
      <p:bldP spid="173102" grpId="0" animBg="1"/>
      <p:bldP spid="173103" grpId="0" animBg="1"/>
      <p:bldP spid="173105" grpId="0"/>
      <p:bldP spid="173106" grpId="0"/>
      <p:bldP spid="173120" grpId="0" animBg="1"/>
      <p:bldP spid="173121" grpId="0"/>
      <p:bldP spid="173124" grpId="0" animBg="1"/>
      <p:bldP spid="173125" grpId="0"/>
      <p:bldP spid="173131" grpId="0" animBg="1"/>
      <p:bldP spid="173132" grpId="0" animBg="1"/>
      <p:bldP spid="173133" grpId="0"/>
      <p:bldP spid="173134" grpId="0"/>
      <p:bldP spid="173136" grpId="0"/>
      <p:bldP spid="173157" grpId="0" animBg="1"/>
      <p:bldP spid="173158" grpId="0" animBg="1"/>
      <p:bldP spid="173159" grpId="0"/>
      <p:bldP spid="173160" grpId="0"/>
      <p:bldP spid="173161" grpId="0" animBg="1"/>
      <p:bldP spid="173156" grpId="0" animBg="1"/>
      <p:bldP spid="173162" grpId="0" animBg="1"/>
      <p:bldP spid="173155" grpId="0" animBg="1"/>
      <p:bldP spid="173163" grpId="0" animBg="1"/>
      <p:bldP spid="173164" grpId="0"/>
      <p:bldP spid="173165" grpId="0" animBg="1"/>
      <p:bldP spid="173166" grpId="0" animBg="1"/>
      <p:bldP spid="173167" grpId="0" animBg="1"/>
      <p:bldP spid="173168" grpId="0"/>
      <p:bldP spid="173112" grpId="0" animBg="1"/>
      <p:bldP spid="173123" grpId="0" animBg="1"/>
      <p:bldP spid="17317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2 9"/>
          <p:cNvCxnSpPr>
            <a:endCxn id="5" idx="1"/>
          </p:cNvCxnSpPr>
          <p:nvPr/>
        </p:nvCxnSpPr>
        <p:spPr>
          <a:xfrm flipV="1">
            <a:off x="395536" y="2107668"/>
            <a:ext cx="5248669" cy="274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-1" y="9550"/>
            <a:ext cx="91380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smtClean="0">
                <a:latin typeface="Calibri" pitchFamily="34" charset="0"/>
              </a:rPr>
              <a:t>COME FUNZIONANO GLI ACCELERATORI DI PARTICELLE?</a:t>
            </a:r>
            <a:endParaRPr lang="en-US" sz="3000" b="1" dirty="0">
              <a:latin typeface="Calibri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49814" y="1778614"/>
            <a:ext cx="1357772" cy="712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SORGENTE</a:t>
            </a:r>
            <a:endParaRPr lang="en-US" sz="2000" b="1" dirty="0"/>
          </a:p>
        </p:txBody>
      </p:sp>
      <p:sp>
        <p:nvSpPr>
          <p:cNvPr id="4" name="Rettangolo 3"/>
          <p:cNvSpPr/>
          <p:nvPr/>
        </p:nvSpPr>
        <p:spPr>
          <a:xfrm>
            <a:off x="1907704" y="1877970"/>
            <a:ext cx="2530660" cy="4593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ACCELERATORE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841" y="1513931"/>
            <a:ext cx="1325357" cy="124373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532" y="520998"/>
            <a:ext cx="1325357" cy="68738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457" y="2832103"/>
            <a:ext cx="1210126" cy="1151133"/>
          </a:xfrm>
          <a:prstGeom prst="rect">
            <a:avLst/>
          </a:prstGeom>
        </p:spPr>
      </p:pic>
      <p:cxnSp>
        <p:nvCxnSpPr>
          <p:cNvPr id="16" name="Connettore 4 15"/>
          <p:cNvCxnSpPr>
            <a:endCxn id="7" idx="1"/>
          </p:cNvCxnSpPr>
          <p:nvPr/>
        </p:nvCxnSpPr>
        <p:spPr>
          <a:xfrm rot="5400000" flipH="1" flipV="1">
            <a:off x="6520390" y="932526"/>
            <a:ext cx="1242976" cy="1107308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4 17"/>
          <p:cNvCxnSpPr>
            <a:endCxn id="8" idx="1"/>
          </p:cNvCxnSpPr>
          <p:nvPr/>
        </p:nvCxnSpPr>
        <p:spPr>
          <a:xfrm rot="16200000" flipH="1">
            <a:off x="6517339" y="2178552"/>
            <a:ext cx="1300002" cy="1158233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6588224" y="2105385"/>
            <a:ext cx="110730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nello 22"/>
          <p:cNvSpPr/>
          <p:nvPr/>
        </p:nvSpPr>
        <p:spPr>
          <a:xfrm>
            <a:off x="2036008" y="4085807"/>
            <a:ext cx="2402356" cy="2376265"/>
          </a:xfrm>
          <a:prstGeom prst="donut">
            <a:avLst>
              <a:gd name="adj" fmla="val 1778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5" name="Connettore 2 24"/>
          <p:cNvCxnSpPr/>
          <p:nvPr/>
        </p:nvCxnSpPr>
        <p:spPr>
          <a:xfrm flipV="1">
            <a:off x="395536" y="4325137"/>
            <a:ext cx="2448272" cy="71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23"/>
          <p:cNvSpPr/>
          <p:nvPr/>
        </p:nvSpPr>
        <p:spPr>
          <a:xfrm>
            <a:off x="249814" y="3983236"/>
            <a:ext cx="1357772" cy="712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SORGENTE</a:t>
            </a:r>
            <a:endParaRPr lang="en-US" sz="2000" b="1" dirty="0"/>
          </a:p>
        </p:txBody>
      </p:sp>
      <p:sp>
        <p:nvSpPr>
          <p:cNvPr id="32" name="Ovale 31"/>
          <p:cNvSpPr/>
          <p:nvPr/>
        </p:nvSpPr>
        <p:spPr>
          <a:xfrm>
            <a:off x="2284826" y="4325137"/>
            <a:ext cx="1901528" cy="189760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Connettore 2 36"/>
          <p:cNvCxnSpPr/>
          <p:nvPr/>
        </p:nvCxnSpPr>
        <p:spPr>
          <a:xfrm>
            <a:off x="4186354" y="5273939"/>
            <a:ext cx="0" cy="10919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tangolo 37"/>
          <p:cNvSpPr/>
          <p:nvPr/>
        </p:nvSpPr>
        <p:spPr>
          <a:xfrm>
            <a:off x="3907882" y="6365875"/>
            <a:ext cx="1512168" cy="459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UTILIZZATORE</a:t>
            </a:r>
            <a:endParaRPr lang="en-US" b="1" dirty="0"/>
          </a:p>
        </p:txBody>
      </p:sp>
      <p:pic>
        <p:nvPicPr>
          <p:cNvPr id="41" name="Picture 6" descr="Risultati immagini per circular accelerato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25137"/>
            <a:ext cx="3125864" cy="24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Immagine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4" r="10481"/>
          <a:stretch/>
        </p:blipFill>
        <p:spPr>
          <a:xfrm>
            <a:off x="4663966" y="4372573"/>
            <a:ext cx="1639728" cy="1447334"/>
          </a:xfrm>
          <a:prstGeom prst="rect">
            <a:avLst/>
          </a:prstGeom>
        </p:spPr>
      </p:pic>
      <p:pic>
        <p:nvPicPr>
          <p:cNvPr id="43" name="Picture 16" descr="Risultati immagini per plasma chamb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05" y="2543884"/>
            <a:ext cx="877256" cy="117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87" y="2571124"/>
            <a:ext cx="2110493" cy="141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 descr="Risultati immagini per synchrotr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5" y="5589300"/>
            <a:ext cx="1951939" cy="117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ttangolo 45"/>
          <p:cNvSpPr/>
          <p:nvPr/>
        </p:nvSpPr>
        <p:spPr>
          <a:xfrm>
            <a:off x="0" y="562850"/>
            <a:ext cx="6444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Calibri" pitchFamily="34" charset="0"/>
              </a:rPr>
              <a:t>Un </a:t>
            </a:r>
            <a:r>
              <a:rPr lang="en-US" dirty="0" err="1">
                <a:latin typeface="Calibri" pitchFamily="34" charset="0"/>
              </a:rPr>
              <a:t>acceleratore</a:t>
            </a:r>
            <a:r>
              <a:rPr lang="en-US" dirty="0">
                <a:latin typeface="Calibri" pitchFamily="34" charset="0"/>
              </a:rPr>
              <a:t> di </a:t>
            </a:r>
            <a:r>
              <a:rPr lang="en-US" dirty="0" err="1">
                <a:latin typeface="Calibri" pitchFamily="34" charset="0"/>
              </a:rPr>
              <a:t>particelle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può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essere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considerato</a:t>
            </a:r>
            <a:r>
              <a:rPr lang="en-US" dirty="0">
                <a:latin typeface="Calibri" pitchFamily="34" charset="0"/>
              </a:rPr>
              <a:t> come un </a:t>
            </a:r>
            <a:r>
              <a:rPr lang="en-US" b="1" dirty="0" err="1">
                <a:latin typeface="Calibri" pitchFamily="34" charset="0"/>
              </a:rPr>
              <a:t>dispositivo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che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trasferisce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energia</a:t>
            </a:r>
            <a:r>
              <a:rPr lang="en-US" b="1" dirty="0">
                <a:latin typeface="Calibri" pitchFamily="34" charset="0"/>
              </a:rPr>
              <a:t> a </a:t>
            </a:r>
            <a:r>
              <a:rPr lang="en-US" b="1" dirty="0" err="1">
                <a:latin typeface="Calibri" pitchFamily="34" charset="0"/>
              </a:rPr>
              <a:t>particelle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cariche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</a:rPr>
              <a:t>elettroni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protoni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ioni</a:t>
            </a:r>
            <a:r>
              <a:rPr lang="en-US" dirty="0" smtClean="0">
                <a:latin typeface="Calibri" pitchFamily="34" charset="0"/>
              </a:rPr>
              <a:t>,…) </a:t>
            </a:r>
            <a:r>
              <a:rPr lang="en-US" dirty="0" err="1">
                <a:latin typeface="Calibri" pitchFamily="34" charset="0"/>
              </a:rPr>
              <a:t>attraverso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campi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elettro-magnetici</a:t>
            </a:r>
            <a:r>
              <a:rPr lang="en-US" dirty="0">
                <a:latin typeface="Calibri" pitchFamily="34" charset="0"/>
              </a:rPr>
              <a:t>.</a:t>
            </a:r>
          </a:p>
        </p:txBody>
      </p:sp>
      <p:sp>
        <p:nvSpPr>
          <p:cNvPr id="5" name="Rettangolo 4"/>
          <p:cNvSpPr/>
          <p:nvPr/>
        </p:nvSpPr>
        <p:spPr>
          <a:xfrm>
            <a:off x="5644205" y="1877970"/>
            <a:ext cx="1512168" cy="459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UTILIZZATORE</a:t>
            </a:r>
            <a:endParaRPr lang="en-US" b="1" dirty="0"/>
          </a:p>
        </p:txBody>
      </p:sp>
      <p:pic>
        <p:nvPicPr>
          <p:cNvPr id="105478" name="Picture 6" descr="Risultati immagini per atom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05" y="3129125"/>
            <a:ext cx="806282" cy="70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08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3" grpId="0" animBg="1"/>
      <p:bldP spid="24" grpId="0" animBg="1"/>
      <p:bldP spid="32" grpId="0" animBg="1"/>
      <p:bldP spid="38" grpId="0" animBg="1"/>
      <p:bldP spid="46" grpId="0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11" name="Text Box 7"/>
          <p:cNvSpPr txBox="1">
            <a:spLocks noChangeArrowheads="1"/>
          </p:cNvSpPr>
          <p:nvPr/>
        </p:nvSpPr>
        <p:spPr bwMode="auto">
          <a:xfrm>
            <a:off x="0" y="523875"/>
            <a:ext cx="58896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400"/>
              <a:t>Considerimo una particella </a:t>
            </a:r>
            <a:r>
              <a:rPr lang="en-US" sz="1400" b="1" i="1" u="sng"/>
              <a:t>NON sincrona</a:t>
            </a:r>
            <a:r>
              <a:rPr lang="en-US" sz="1400"/>
              <a:t> che entra in cavità in ritardo rispetto a quella sincrona.</a:t>
            </a:r>
          </a:p>
        </p:txBody>
      </p:sp>
      <p:sp>
        <p:nvSpPr>
          <p:cNvPr id="226312" name="Line 8"/>
          <p:cNvSpPr>
            <a:spLocks noChangeShapeType="1"/>
          </p:cNvSpPr>
          <p:nvPr/>
        </p:nvSpPr>
        <p:spPr bwMode="auto">
          <a:xfrm flipV="1">
            <a:off x="6075363" y="1930400"/>
            <a:ext cx="2989262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3" name="Line 9"/>
          <p:cNvSpPr>
            <a:spLocks noChangeShapeType="1"/>
          </p:cNvSpPr>
          <p:nvPr/>
        </p:nvSpPr>
        <p:spPr bwMode="auto">
          <a:xfrm flipV="1">
            <a:off x="6127750" y="876300"/>
            <a:ext cx="4763" cy="1792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4" name="Freeform 10"/>
          <p:cNvSpPr>
            <a:spLocks/>
          </p:cNvSpPr>
          <p:nvPr/>
        </p:nvSpPr>
        <p:spPr bwMode="auto">
          <a:xfrm>
            <a:off x="6127750" y="1027113"/>
            <a:ext cx="1300163" cy="906462"/>
          </a:xfrm>
          <a:custGeom>
            <a:avLst/>
            <a:gdLst>
              <a:gd name="T0" fmla="*/ 0 w 896"/>
              <a:gd name="T1" fmla="*/ 773 h 777"/>
              <a:gd name="T2" fmla="*/ 452 w 896"/>
              <a:gd name="T3" fmla="*/ 1 h 777"/>
              <a:gd name="T4" fmla="*/ 896 w 896"/>
              <a:gd name="T5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96" h="777">
                <a:moveTo>
                  <a:pt x="0" y="773"/>
                </a:moveTo>
                <a:cubicBezTo>
                  <a:pt x="151" y="386"/>
                  <a:pt x="303" y="0"/>
                  <a:pt x="452" y="1"/>
                </a:cubicBezTo>
                <a:cubicBezTo>
                  <a:pt x="601" y="2"/>
                  <a:pt x="748" y="389"/>
                  <a:pt x="896" y="777"/>
                </a:cubicBezTo>
              </a:path>
            </a:pathLst>
          </a:custGeom>
          <a:noFill/>
          <a:ln w="254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5" name="Freeform 11"/>
          <p:cNvSpPr>
            <a:spLocks/>
          </p:cNvSpPr>
          <p:nvPr/>
        </p:nvSpPr>
        <p:spPr bwMode="auto">
          <a:xfrm flipV="1">
            <a:off x="7427913" y="1931988"/>
            <a:ext cx="1300162" cy="904875"/>
          </a:xfrm>
          <a:custGeom>
            <a:avLst/>
            <a:gdLst>
              <a:gd name="T0" fmla="*/ 0 w 896"/>
              <a:gd name="T1" fmla="*/ 773 h 777"/>
              <a:gd name="T2" fmla="*/ 452 w 896"/>
              <a:gd name="T3" fmla="*/ 1 h 777"/>
              <a:gd name="T4" fmla="*/ 896 w 896"/>
              <a:gd name="T5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96" h="777">
                <a:moveTo>
                  <a:pt x="0" y="773"/>
                </a:moveTo>
                <a:cubicBezTo>
                  <a:pt x="151" y="386"/>
                  <a:pt x="303" y="0"/>
                  <a:pt x="452" y="1"/>
                </a:cubicBezTo>
                <a:cubicBezTo>
                  <a:pt x="601" y="2"/>
                  <a:pt x="748" y="389"/>
                  <a:pt x="896" y="777"/>
                </a:cubicBezTo>
              </a:path>
            </a:pathLst>
          </a:custGeom>
          <a:noFill/>
          <a:ln w="254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6" name="Text Box 12"/>
          <p:cNvSpPr txBox="1">
            <a:spLocks noChangeArrowheads="1"/>
          </p:cNvSpPr>
          <p:nvPr/>
        </p:nvSpPr>
        <p:spPr bwMode="auto">
          <a:xfrm>
            <a:off x="8408988" y="1628775"/>
            <a:ext cx="606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tempo</a:t>
            </a:r>
          </a:p>
        </p:txBody>
      </p:sp>
      <p:sp>
        <p:nvSpPr>
          <p:cNvPr id="226317" name="Text Box 13"/>
          <p:cNvSpPr txBox="1">
            <a:spLocks noChangeArrowheads="1"/>
          </p:cNvSpPr>
          <p:nvPr/>
        </p:nvSpPr>
        <p:spPr bwMode="auto">
          <a:xfrm>
            <a:off x="6045200" y="619125"/>
            <a:ext cx="3738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V</a:t>
            </a:r>
            <a:r>
              <a:rPr lang="en-US" sz="1200" baseline="-25000"/>
              <a:t>RF</a:t>
            </a:r>
          </a:p>
        </p:txBody>
      </p:sp>
      <p:sp>
        <p:nvSpPr>
          <p:cNvPr id="226318" name="Line 14"/>
          <p:cNvSpPr>
            <a:spLocks noChangeShapeType="1"/>
          </p:cNvSpPr>
          <p:nvPr/>
        </p:nvSpPr>
        <p:spPr bwMode="auto">
          <a:xfrm>
            <a:off x="6442075" y="1349375"/>
            <a:ext cx="7938" cy="587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9" name="Text Box 15"/>
          <p:cNvSpPr txBox="1">
            <a:spLocks noChangeArrowheads="1"/>
          </p:cNvSpPr>
          <p:nvPr/>
        </p:nvSpPr>
        <p:spPr bwMode="auto">
          <a:xfrm>
            <a:off x="6318250" y="192563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s</a:t>
            </a:r>
          </a:p>
        </p:txBody>
      </p:sp>
      <p:sp>
        <p:nvSpPr>
          <p:cNvPr id="226320" name="Line 16"/>
          <p:cNvSpPr>
            <a:spLocks noChangeShapeType="1"/>
          </p:cNvSpPr>
          <p:nvPr/>
        </p:nvSpPr>
        <p:spPr bwMode="auto">
          <a:xfrm>
            <a:off x="6602413" y="1158875"/>
            <a:ext cx="4762" cy="781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1" name="Text Box 17"/>
          <p:cNvSpPr txBox="1">
            <a:spLocks noChangeArrowheads="1"/>
          </p:cNvSpPr>
          <p:nvPr/>
        </p:nvSpPr>
        <p:spPr bwMode="auto">
          <a:xfrm>
            <a:off x="6526213" y="1927225"/>
            <a:ext cx="2616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  <a:endParaRPr lang="en-US" baseline="-25000"/>
          </a:p>
        </p:txBody>
      </p:sp>
      <p:grpSp>
        <p:nvGrpSpPr>
          <p:cNvPr id="226322" name="Group 18"/>
          <p:cNvGrpSpPr>
            <a:grpSpLocks/>
          </p:cNvGrpSpPr>
          <p:nvPr/>
        </p:nvGrpSpPr>
        <p:grpSpPr bwMode="auto">
          <a:xfrm>
            <a:off x="6237288" y="2282825"/>
            <a:ext cx="644525" cy="42863"/>
            <a:chOff x="617" y="3256"/>
            <a:chExt cx="368" cy="0"/>
          </a:xfrm>
        </p:grpSpPr>
        <p:sp>
          <p:nvSpPr>
            <p:cNvPr id="226323" name="Line 19"/>
            <p:cNvSpPr>
              <a:spLocks noChangeShapeType="1"/>
            </p:cNvSpPr>
            <p:nvPr/>
          </p:nvSpPr>
          <p:spPr bwMode="auto">
            <a:xfrm>
              <a:off x="617" y="3256"/>
              <a:ext cx="1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24" name="Line 20"/>
            <p:cNvSpPr>
              <a:spLocks noChangeShapeType="1"/>
            </p:cNvSpPr>
            <p:nvPr/>
          </p:nvSpPr>
          <p:spPr bwMode="auto">
            <a:xfrm flipH="1">
              <a:off x="861" y="3256"/>
              <a:ext cx="1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226325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7182113"/>
              </p:ext>
            </p:extLst>
          </p:nvPr>
        </p:nvGraphicFramePr>
        <p:xfrm>
          <a:off x="6432550" y="2328863"/>
          <a:ext cx="271463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81" name="Equation" r:id="rId4" imgW="164880" imgH="228600" progId="Equation.3">
                  <p:embed/>
                </p:oleObj>
              </mc:Choice>
              <mc:Fallback>
                <p:oleObj name="Equation" r:id="rId4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2550" y="2328863"/>
                        <a:ext cx="271463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26" name="Oval 22"/>
          <p:cNvSpPr>
            <a:spLocks noChangeArrowheads="1"/>
          </p:cNvSpPr>
          <p:nvPr/>
        </p:nvSpPr>
        <p:spPr bwMode="auto">
          <a:xfrm>
            <a:off x="6397625" y="1274763"/>
            <a:ext cx="85725" cy="92075"/>
          </a:xfrm>
          <a:prstGeom prst="ellipse">
            <a:avLst/>
          </a:prstGeom>
          <a:solidFill>
            <a:srgbClr val="FF5F5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27" name="Oval 23"/>
          <p:cNvSpPr>
            <a:spLocks noChangeArrowheads="1"/>
          </p:cNvSpPr>
          <p:nvPr/>
        </p:nvSpPr>
        <p:spPr bwMode="auto">
          <a:xfrm>
            <a:off x="6559550" y="1066800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46" name="Line 42"/>
          <p:cNvSpPr>
            <a:spLocks noChangeShapeType="1"/>
          </p:cNvSpPr>
          <p:nvPr/>
        </p:nvSpPr>
        <p:spPr bwMode="auto">
          <a:xfrm flipV="1">
            <a:off x="6108700" y="3951288"/>
            <a:ext cx="2989263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47" name="Line 43"/>
          <p:cNvSpPr>
            <a:spLocks noChangeShapeType="1"/>
          </p:cNvSpPr>
          <p:nvPr/>
        </p:nvSpPr>
        <p:spPr bwMode="auto">
          <a:xfrm flipV="1">
            <a:off x="6161088" y="2897188"/>
            <a:ext cx="4762" cy="1792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48" name="Freeform 44"/>
          <p:cNvSpPr>
            <a:spLocks/>
          </p:cNvSpPr>
          <p:nvPr/>
        </p:nvSpPr>
        <p:spPr bwMode="auto">
          <a:xfrm>
            <a:off x="6161088" y="3048000"/>
            <a:ext cx="1300162" cy="906463"/>
          </a:xfrm>
          <a:custGeom>
            <a:avLst/>
            <a:gdLst>
              <a:gd name="T0" fmla="*/ 0 w 896"/>
              <a:gd name="T1" fmla="*/ 773 h 777"/>
              <a:gd name="T2" fmla="*/ 452 w 896"/>
              <a:gd name="T3" fmla="*/ 1 h 777"/>
              <a:gd name="T4" fmla="*/ 896 w 896"/>
              <a:gd name="T5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96" h="777">
                <a:moveTo>
                  <a:pt x="0" y="773"/>
                </a:moveTo>
                <a:cubicBezTo>
                  <a:pt x="151" y="386"/>
                  <a:pt x="303" y="0"/>
                  <a:pt x="452" y="1"/>
                </a:cubicBezTo>
                <a:cubicBezTo>
                  <a:pt x="601" y="2"/>
                  <a:pt x="748" y="389"/>
                  <a:pt x="896" y="777"/>
                </a:cubicBezTo>
              </a:path>
            </a:pathLst>
          </a:custGeom>
          <a:noFill/>
          <a:ln w="254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49" name="Freeform 45"/>
          <p:cNvSpPr>
            <a:spLocks/>
          </p:cNvSpPr>
          <p:nvPr/>
        </p:nvSpPr>
        <p:spPr bwMode="auto">
          <a:xfrm flipV="1">
            <a:off x="7461250" y="3952875"/>
            <a:ext cx="1300163" cy="904875"/>
          </a:xfrm>
          <a:custGeom>
            <a:avLst/>
            <a:gdLst>
              <a:gd name="T0" fmla="*/ 0 w 896"/>
              <a:gd name="T1" fmla="*/ 773 h 777"/>
              <a:gd name="T2" fmla="*/ 452 w 896"/>
              <a:gd name="T3" fmla="*/ 1 h 777"/>
              <a:gd name="T4" fmla="*/ 896 w 896"/>
              <a:gd name="T5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96" h="777">
                <a:moveTo>
                  <a:pt x="0" y="773"/>
                </a:moveTo>
                <a:cubicBezTo>
                  <a:pt x="151" y="386"/>
                  <a:pt x="303" y="0"/>
                  <a:pt x="452" y="1"/>
                </a:cubicBezTo>
                <a:cubicBezTo>
                  <a:pt x="601" y="2"/>
                  <a:pt x="748" y="389"/>
                  <a:pt x="896" y="777"/>
                </a:cubicBezTo>
              </a:path>
            </a:pathLst>
          </a:custGeom>
          <a:noFill/>
          <a:ln w="254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50" name="Text Box 46"/>
          <p:cNvSpPr txBox="1">
            <a:spLocks noChangeArrowheads="1"/>
          </p:cNvSpPr>
          <p:nvPr/>
        </p:nvSpPr>
        <p:spPr bwMode="auto">
          <a:xfrm>
            <a:off x="8442325" y="3649663"/>
            <a:ext cx="606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tempo</a:t>
            </a:r>
          </a:p>
        </p:txBody>
      </p:sp>
      <p:sp>
        <p:nvSpPr>
          <p:cNvPr id="226351" name="Text Box 47"/>
          <p:cNvSpPr txBox="1">
            <a:spLocks noChangeArrowheads="1"/>
          </p:cNvSpPr>
          <p:nvPr/>
        </p:nvSpPr>
        <p:spPr bwMode="auto">
          <a:xfrm>
            <a:off x="6078538" y="2640013"/>
            <a:ext cx="3738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V</a:t>
            </a:r>
            <a:r>
              <a:rPr lang="en-US" sz="1200" baseline="-25000"/>
              <a:t>RF</a:t>
            </a:r>
          </a:p>
        </p:txBody>
      </p:sp>
      <p:sp>
        <p:nvSpPr>
          <p:cNvPr id="226352" name="Line 48"/>
          <p:cNvSpPr>
            <a:spLocks noChangeShapeType="1"/>
          </p:cNvSpPr>
          <p:nvPr/>
        </p:nvSpPr>
        <p:spPr bwMode="auto">
          <a:xfrm>
            <a:off x="6475413" y="3370263"/>
            <a:ext cx="7937" cy="587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53" name="Text Box 49"/>
          <p:cNvSpPr txBox="1">
            <a:spLocks noChangeArrowheads="1"/>
          </p:cNvSpPr>
          <p:nvPr/>
        </p:nvSpPr>
        <p:spPr bwMode="auto">
          <a:xfrm>
            <a:off x="6351588" y="394652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s</a:t>
            </a:r>
          </a:p>
        </p:txBody>
      </p:sp>
      <p:sp>
        <p:nvSpPr>
          <p:cNvPr id="226354" name="Line 50"/>
          <p:cNvSpPr>
            <a:spLocks noChangeShapeType="1"/>
          </p:cNvSpPr>
          <p:nvPr/>
        </p:nvSpPr>
        <p:spPr bwMode="auto">
          <a:xfrm>
            <a:off x="6572250" y="3275013"/>
            <a:ext cx="12700" cy="693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55" name="Text Box 51"/>
          <p:cNvSpPr txBox="1">
            <a:spLocks noChangeArrowheads="1"/>
          </p:cNvSpPr>
          <p:nvPr/>
        </p:nvSpPr>
        <p:spPr bwMode="auto">
          <a:xfrm>
            <a:off x="6559550" y="3948113"/>
            <a:ext cx="2616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  <a:endParaRPr lang="en-US" baseline="-25000"/>
          </a:p>
        </p:txBody>
      </p:sp>
      <p:sp>
        <p:nvSpPr>
          <p:cNvPr id="226357" name="Line 53"/>
          <p:cNvSpPr>
            <a:spLocks noChangeShapeType="1"/>
          </p:cNvSpPr>
          <p:nvPr/>
        </p:nvSpPr>
        <p:spPr bwMode="auto">
          <a:xfrm>
            <a:off x="6373813" y="4303713"/>
            <a:ext cx="168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58" name="Line 54"/>
          <p:cNvSpPr>
            <a:spLocks noChangeShapeType="1"/>
          </p:cNvSpPr>
          <p:nvPr/>
        </p:nvSpPr>
        <p:spPr bwMode="auto">
          <a:xfrm flipH="1">
            <a:off x="6635750" y="4303713"/>
            <a:ext cx="168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26359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9945102"/>
              </p:ext>
            </p:extLst>
          </p:nvPr>
        </p:nvGraphicFramePr>
        <p:xfrm>
          <a:off x="6392863" y="4349750"/>
          <a:ext cx="417512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82" name="Equation" r:id="rId6" imgW="253800" imgH="228600" progId="Equation.3">
                  <p:embed/>
                </p:oleObj>
              </mc:Choice>
              <mc:Fallback>
                <p:oleObj name="Equation" r:id="rId6" imgW="253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2863" y="4349750"/>
                        <a:ext cx="417512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60" name="Oval 56"/>
          <p:cNvSpPr>
            <a:spLocks noChangeArrowheads="1"/>
          </p:cNvSpPr>
          <p:nvPr/>
        </p:nvSpPr>
        <p:spPr bwMode="auto">
          <a:xfrm>
            <a:off x="6430963" y="3295650"/>
            <a:ext cx="85725" cy="92075"/>
          </a:xfrm>
          <a:prstGeom prst="ellipse">
            <a:avLst/>
          </a:prstGeom>
          <a:solidFill>
            <a:srgbClr val="FF5F5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61" name="Oval 57"/>
          <p:cNvSpPr>
            <a:spLocks noChangeArrowheads="1"/>
          </p:cNvSpPr>
          <p:nvPr/>
        </p:nvSpPr>
        <p:spPr bwMode="auto">
          <a:xfrm>
            <a:off x="6529388" y="3182938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65" name="Line 61"/>
          <p:cNvSpPr>
            <a:spLocks noChangeShapeType="1"/>
          </p:cNvSpPr>
          <p:nvPr/>
        </p:nvSpPr>
        <p:spPr bwMode="auto">
          <a:xfrm flipV="1">
            <a:off x="1595438" y="4530725"/>
            <a:ext cx="11112" cy="129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6436" name="Group 132"/>
          <p:cNvGrpSpPr>
            <a:grpSpLocks/>
          </p:cNvGrpSpPr>
          <p:nvPr/>
        </p:nvGrpSpPr>
        <p:grpSpPr bwMode="auto">
          <a:xfrm>
            <a:off x="1614488" y="4945063"/>
            <a:ext cx="5649912" cy="1809750"/>
            <a:chOff x="1017" y="3115"/>
            <a:chExt cx="3559" cy="1140"/>
          </a:xfrm>
        </p:grpSpPr>
        <p:sp>
          <p:nvSpPr>
            <p:cNvPr id="226367" name="Freeform 63"/>
            <p:cNvSpPr>
              <a:spLocks/>
            </p:cNvSpPr>
            <p:nvPr/>
          </p:nvSpPr>
          <p:spPr bwMode="auto">
            <a:xfrm>
              <a:off x="1017" y="3115"/>
              <a:ext cx="277" cy="575"/>
            </a:xfrm>
            <a:custGeom>
              <a:avLst/>
              <a:gdLst>
                <a:gd name="T0" fmla="*/ 0 w 277"/>
                <a:gd name="T1" fmla="*/ 0 h 575"/>
                <a:gd name="T2" fmla="*/ 123 w 277"/>
                <a:gd name="T3" fmla="*/ 224 h 575"/>
                <a:gd name="T4" fmla="*/ 277 w 277"/>
                <a:gd name="T5" fmla="*/ 57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7" h="575">
                  <a:moveTo>
                    <a:pt x="0" y="0"/>
                  </a:moveTo>
                  <a:cubicBezTo>
                    <a:pt x="20" y="37"/>
                    <a:pt x="77" y="128"/>
                    <a:pt x="123" y="224"/>
                  </a:cubicBezTo>
                  <a:cubicBezTo>
                    <a:pt x="169" y="320"/>
                    <a:pt x="245" y="502"/>
                    <a:pt x="277" y="575"/>
                  </a:cubicBezTo>
                </a:path>
              </a:pathLst>
            </a:custGeom>
            <a:noFill/>
            <a:ln w="25400" cap="flat">
              <a:solidFill>
                <a:srgbClr val="0033CC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68" name="Freeform 64"/>
            <p:cNvSpPr>
              <a:spLocks/>
            </p:cNvSpPr>
            <p:nvPr/>
          </p:nvSpPr>
          <p:spPr bwMode="auto">
            <a:xfrm flipV="1">
              <a:off x="1294" y="3686"/>
              <a:ext cx="654" cy="569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 cap="flat">
              <a:solidFill>
                <a:srgbClr val="0033CC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69" name="Freeform 65"/>
            <p:cNvSpPr>
              <a:spLocks/>
            </p:cNvSpPr>
            <p:nvPr/>
          </p:nvSpPr>
          <p:spPr bwMode="auto">
            <a:xfrm>
              <a:off x="1951" y="3121"/>
              <a:ext cx="656" cy="569"/>
            </a:xfrm>
            <a:custGeom>
              <a:avLst/>
              <a:gdLst>
                <a:gd name="T0" fmla="*/ 0 w 896"/>
                <a:gd name="T1" fmla="*/ 773 h 777"/>
                <a:gd name="T2" fmla="*/ 452 w 896"/>
                <a:gd name="T3" fmla="*/ 1 h 777"/>
                <a:gd name="T4" fmla="*/ 896 w 896"/>
                <a:gd name="T5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" h="777">
                  <a:moveTo>
                    <a:pt x="0" y="773"/>
                  </a:moveTo>
                  <a:cubicBezTo>
                    <a:pt x="151" y="386"/>
                    <a:pt x="303" y="0"/>
                    <a:pt x="452" y="1"/>
                  </a:cubicBezTo>
                  <a:cubicBezTo>
                    <a:pt x="601" y="2"/>
                    <a:pt x="748" y="389"/>
                    <a:pt x="896" y="777"/>
                  </a:cubicBezTo>
                </a:path>
              </a:pathLst>
            </a:custGeom>
            <a:noFill/>
            <a:ln w="25400" cap="flat">
              <a:solidFill>
                <a:srgbClr val="0033CC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6370" name="Group 66"/>
            <p:cNvGrpSpPr>
              <a:grpSpLocks/>
            </p:cNvGrpSpPr>
            <p:nvPr/>
          </p:nvGrpSpPr>
          <p:grpSpPr bwMode="auto">
            <a:xfrm flipV="1">
              <a:off x="2607" y="3115"/>
              <a:ext cx="1969" cy="1134"/>
              <a:chOff x="4372" y="3140"/>
              <a:chExt cx="921" cy="564"/>
            </a:xfrm>
          </p:grpSpPr>
          <p:sp>
            <p:nvSpPr>
              <p:cNvPr id="226371" name="Freeform 67"/>
              <p:cNvSpPr>
                <a:spLocks/>
              </p:cNvSpPr>
              <p:nvPr/>
            </p:nvSpPr>
            <p:spPr bwMode="auto">
              <a:xfrm>
                <a:off x="4372" y="3140"/>
                <a:ext cx="307" cy="283"/>
              </a:xfrm>
              <a:custGeom>
                <a:avLst/>
                <a:gdLst>
                  <a:gd name="T0" fmla="*/ 0 w 896"/>
                  <a:gd name="T1" fmla="*/ 773 h 777"/>
                  <a:gd name="T2" fmla="*/ 452 w 896"/>
                  <a:gd name="T3" fmla="*/ 1 h 777"/>
                  <a:gd name="T4" fmla="*/ 896 w 896"/>
                  <a:gd name="T5" fmla="*/ 777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96" h="777">
                    <a:moveTo>
                      <a:pt x="0" y="773"/>
                    </a:moveTo>
                    <a:cubicBezTo>
                      <a:pt x="151" y="386"/>
                      <a:pt x="303" y="0"/>
                      <a:pt x="452" y="1"/>
                    </a:cubicBezTo>
                    <a:cubicBezTo>
                      <a:pt x="601" y="2"/>
                      <a:pt x="748" y="389"/>
                      <a:pt x="896" y="777"/>
                    </a:cubicBezTo>
                  </a:path>
                </a:pathLst>
              </a:custGeom>
              <a:noFill/>
              <a:ln w="25400" cap="flat">
                <a:solidFill>
                  <a:srgbClr val="0033CC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72" name="Freeform 68"/>
              <p:cNvSpPr>
                <a:spLocks/>
              </p:cNvSpPr>
              <p:nvPr/>
            </p:nvSpPr>
            <p:spPr bwMode="auto">
              <a:xfrm flipV="1">
                <a:off x="4679" y="3421"/>
                <a:ext cx="306" cy="283"/>
              </a:xfrm>
              <a:custGeom>
                <a:avLst/>
                <a:gdLst>
                  <a:gd name="T0" fmla="*/ 0 w 896"/>
                  <a:gd name="T1" fmla="*/ 773 h 777"/>
                  <a:gd name="T2" fmla="*/ 452 w 896"/>
                  <a:gd name="T3" fmla="*/ 1 h 777"/>
                  <a:gd name="T4" fmla="*/ 896 w 896"/>
                  <a:gd name="T5" fmla="*/ 777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96" h="777">
                    <a:moveTo>
                      <a:pt x="0" y="773"/>
                    </a:moveTo>
                    <a:cubicBezTo>
                      <a:pt x="151" y="386"/>
                      <a:pt x="303" y="0"/>
                      <a:pt x="452" y="1"/>
                    </a:cubicBezTo>
                    <a:cubicBezTo>
                      <a:pt x="601" y="2"/>
                      <a:pt x="748" y="389"/>
                      <a:pt x="896" y="777"/>
                    </a:cubicBezTo>
                  </a:path>
                </a:pathLst>
              </a:custGeom>
              <a:noFill/>
              <a:ln w="25400" cap="flat">
                <a:solidFill>
                  <a:srgbClr val="0033CC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73" name="Freeform 69"/>
              <p:cNvSpPr>
                <a:spLocks/>
              </p:cNvSpPr>
              <p:nvPr/>
            </p:nvSpPr>
            <p:spPr bwMode="auto">
              <a:xfrm>
                <a:off x="4986" y="3140"/>
                <a:ext cx="307" cy="283"/>
              </a:xfrm>
              <a:custGeom>
                <a:avLst/>
                <a:gdLst>
                  <a:gd name="T0" fmla="*/ 0 w 896"/>
                  <a:gd name="T1" fmla="*/ 773 h 777"/>
                  <a:gd name="T2" fmla="*/ 452 w 896"/>
                  <a:gd name="T3" fmla="*/ 1 h 777"/>
                  <a:gd name="T4" fmla="*/ 896 w 896"/>
                  <a:gd name="T5" fmla="*/ 777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96" h="777">
                    <a:moveTo>
                      <a:pt x="0" y="773"/>
                    </a:moveTo>
                    <a:cubicBezTo>
                      <a:pt x="151" y="386"/>
                      <a:pt x="303" y="0"/>
                      <a:pt x="452" y="1"/>
                    </a:cubicBezTo>
                    <a:cubicBezTo>
                      <a:pt x="601" y="2"/>
                      <a:pt x="748" y="389"/>
                      <a:pt x="896" y="777"/>
                    </a:cubicBezTo>
                  </a:path>
                </a:pathLst>
              </a:custGeom>
              <a:noFill/>
              <a:ln w="25400" cap="flat">
                <a:solidFill>
                  <a:srgbClr val="0033CC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26378" name="Line 74"/>
          <p:cNvSpPr>
            <a:spLocks noChangeShapeType="1"/>
          </p:cNvSpPr>
          <p:nvPr/>
        </p:nvSpPr>
        <p:spPr bwMode="auto">
          <a:xfrm>
            <a:off x="1595438" y="5826125"/>
            <a:ext cx="6684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81" name="Text Box 77"/>
          <p:cNvSpPr txBox="1">
            <a:spLocks noChangeArrowheads="1"/>
          </p:cNvSpPr>
          <p:nvPr/>
        </p:nvSpPr>
        <p:spPr bwMode="auto">
          <a:xfrm>
            <a:off x="7659688" y="543401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giro</a:t>
            </a:r>
          </a:p>
        </p:txBody>
      </p:sp>
      <p:graphicFrame>
        <p:nvGraphicFramePr>
          <p:cNvPr id="226389" name="Object 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304547"/>
              </p:ext>
            </p:extLst>
          </p:nvPr>
        </p:nvGraphicFramePr>
        <p:xfrm>
          <a:off x="1230313" y="4332288"/>
          <a:ext cx="615950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83" name="Equation" r:id="rId8" imgW="114120" imgH="139680" progId="Equation.3">
                  <p:embed/>
                </p:oleObj>
              </mc:Choice>
              <mc:Fallback>
                <p:oleObj name="Equation" r:id="rId8" imgW="1141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0313" y="4332288"/>
                        <a:ext cx="615950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93" name="Oval 89"/>
          <p:cNvSpPr>
            <a:spLocks noChangeArrowheads="1"/>
          </p:cNvSpPr>
          <p:nvPr/>
        </p:nvSpPr>
        <p:spPr bwMode="auto">
          <a:xfrm>
            <a:off x="1658938" y="5040313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94" name="Oval 90"/>
          <p:cNvSpPr>
            <a:spLocks noChangeArrowheads="1"/>
          </p:cNvSpPr>
          <p:nvPr/>
        </p:nvSpPr>
        <p:spPr bwMode="auto">
          <a:xfrm>
            <a:off x="1843088" y="5407025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95" name="Oval 91"/>
          <p:cNvSpPr>
            <a:spLocks noChangeArrowheads="1"/>
          </p:cNvSpPr>
          <p:nvPr/>
        </p:nvSpPr>
        <p:spPr bwMode="auto">
          <a:xfrm>
            <a:off x="2011363" y="5853113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96" name="Oval 92"/>
          <p:cNvSpPr>
            <a:spLocks noChangeArrowheads="1"/>
          </p:cNvSpPr>
          <p:nvPr/>
        </p:nvSpPr>
        <p:spPr bwMode="auto">
          <a:xfrm>
            <a:off x="2219325" y="6307138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97" name="Oval 93"/>
          <p:cNvSpPr>
            <a:spLocks noChangeArrowheads="1"/>
          </p:cNvSpPr>
          <p:nvPr/>
        </p:nvSpPr>
        <p:spPr bwMode="auto">
          <a:xfrm>
            <a:off x="2530475" y="6697663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98" name="Oval 94"/>
          <p:cNvSpPr>
            <a:spLocks noChangeArrowheads="1"/>
          </p:cNvSpPr>
          <p:nvPr/>
        </p:nvSpPr>
        <p:spPr bwMode="auto">
          <a:xfrm>
            <a:off x="2809875" y="6364288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99" name="Oval 95"/>
          <p:cNvSpPr>
            <a:spLocks noChangeArrowheads="1"/>
          </p:cNvSpPr>
          <p:nvPr/>
        </p:nvSpPr>
        <p:spPr bwMode="auto">
          <a:xfrm>
            <a:off x="2994025" y="5953125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00" name="Oval 96"/>
          <p:cNvSpPr>
            <a:spLocks noChangeArrowheads="1"/>
          </p:cNvSpPr>
          <p:nvPr/>
        </p:nvSpPr>
        <p:spPr bwMode="auto">
          <a:xfrm>
            <a:off x="3178175" y="5502275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04" name="Oval 100"/>
          <p:cNvSpPr>
            <a:spLocks noChangeArrowheads="1"/>
          </p:cNvSpPr>
          <p:nvPr/>
        </p:nvSpPr>
        <p:spPr bwMode="auto">
          <a:xfrm>
            <a:off x="3338513" y="5135563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05" name="Oval 101"/>
          <p:cNvSpPr>
            <a:spLocks noChangeArrowheads="1"/>
          </p:cNvSpPr>
          <p:nvPr/>
        </p:nvSpPr>
        <p:spPr bwMode="auto">
          <a:xfrm>
            <a:off x="3744913" y="5032375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06" name="Oval 102"/>
          <p:cNvSpPr>
            <a:spLocks noChangeArrowheads="1"/>
          </p:cNvSpPr>
          <p:nvPr/>
        </p:nvSpPr>
        <p:spPr bwMode="auto">
          <a:xfrm>
            <a:off x="3929063" y="5399088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07" name="Oval 103"/>
          <p:cNvSpPr>
            <a:spLocks noChangeArrowheads="1"/>
          </p:cNvSpPr>
          <p:nvPr/>
        </p:nvSpPr>
        <p:spPr bwMode="auto">
          <a:xfrm>
            <a:off x="4097338" y="5845175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08" name="Oval 104"/>
          <p:cNvSpPr>
            <a:spLocks noChangeArrowheads="1"/>
          </p:cNvSpPr>
          <p:nvPr/>
        </p:nvSpPr>
        <p:spPr bwMode="auto">
          <a:xfrm>
            <a:off x="4305300" y="6299200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09" name="Oval 105"/>
          <p:cNvSpPr>
            <a:spLocks noChangeArrowheads="1"/>
          </p:cNvSpPr>
          <p:nvPr/>
        </p:nvSpPr>
        <p:spPr bwMode="auto">
          <a:xfrm>
            <a:off x="4616450" y="6689725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10" name="Oval 106"/>
          <p:cNvSpPr>
            <a:spLocks noChangeArrowheads="1"/>
          </p:cNvSpPr>
          <p:nvPr/>
        </p:nvSpPr>
        <p:spPr bwMode="auto">
          <a:xfrm>
            <a:off x="4895850" y="6356350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11" name="Oval 107"/>
          <p:cNvSpPr>
            <a:spLocks noChangeArrowheads="1"/>
          </p:cNvSpPr>
          <p:nvPr/>
        </p:nvSpPr>
        <p:spPr bwMode="auto">
          <a:xfrm>
            <a:off x="5080000" y="5945188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12" name="Oval 108"/>
          <p:cNvSpPr>
            <a:spLocks noChangeArrowheads="1"/>
          </p:cNvSpPr>
          <p:nvPr/>
        </p:nvSpPr>
        <p:spPr bwMode="auto">
          <a:xfrm>
            <a:off x="5264150" y="5494338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13" name="Oval 109"/>
          <p:cNvSpPr>
            <a:spLocks noChangeArrowheads="1"/>
          </p:cNvSpPr>
          <p:nvPr/>
        </p:nvSpPr>
        <p:spPr bwMode="auto">
          <a:xfrm>
            <a:off x="5437188" y="5137150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14" name="Oval 110"/>
          <p:cNvSpPr>
            <a:spLocks noChangeArrowheads="1"/>
          </p:cNvSpPr>
          <p:nvPr/>
        </p:nvSpPr>
        <p:spPr bwMode="auto">
          <a:xfrm>
            <a:off x="5843588" y="5033963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15" name="Oval 111"/>
          <p:cNvSpPr>
            <a:spLocks noChangeArrowheads="1"/>
          </p:cNvSpPr>
          <p:nvPr/>
        </p:nvSpPr>
        <p:spPr bwMode="auto">
          <a:xfrm>
            <a:off x="6027738" y="5400675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16" name="Oval 112"/>
          <p:cNvSpPr>
            <a:spLocks noChangeArrowheads="1"/>
          </p:cNvSpPr>
          <p:nvPr/>
        </p:nvSpPr>
        <p:spPr bwMode="auto">
          <a:xfrm>
            <a:off x="6196013" y="5846763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17" name="Oval 113"/>
          <p:cNvSpPr>
            <a:spLocks noChangeArrowheads="1"/>
          </p:cNvSpPr>
          <p:nvPr/>
        </p:nvSpPr>
        <p:spPr bwMode="auto">
          <a:xfrm>
            <a:off x="6403975" y="6300788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18" name="Oval 114"/>
          <p:cNvSpPr>
            <a:spLocks noChangeArrowheads="1"/>
          </p:cNvSpPr>
          <p:nvPr/>
        </p:nvSpPr>
        <p:spPr bwMode="auto">
          <a:xfrm>
            <a:off x="6715125" y="6691313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19" name="Oval 115"/>
          <p:cNvSpPr>
            <a:spLocks noChangeArrowheads="1"/>
          </p:cNvSpPr>
          <p:nvPr/>
        </p:nvSpPr>
        <p:spPr bwMode="auto">
          <a:xfrm>
            <a:off x="6994525" y="6357938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20" name="Oval 116"/>
          <p:cNvSpPr>
            <a:spLocks noChangeArrowheads="1"/>
          </p:cNvSpPr>
          <p:nvPr/>
        </p:nvSpPr>
        <p:spPr bwMode="auto">
          <a:xfrm>
            <a:off x="7178675" y="5946775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23" name="Text Box 119"/>
          <p:cNvSpPr txBox="1">
            <a:spLocks noChangeArrowheads="1"/>
          </p:cNvSpPr>
          <p:nvPr/>
        </p:nvSpPr>
        <p:spPr bwMode="auto">
          <a:xfrm>
            <a:off x="1520825" y="57832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226424" name="Text Box 120"/>
          <p:cNvSpPr txBox="1">
            <a:spLocks noChangeArrowheads="1"/>
          </p:cNvSpPr>
          <p:nvPr/>
        </p:nvSpPr>
        <p:spPr bwMode="auto">
          <a:xfrm>
            <a:off x="1758950" y="57975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226425" name="Text Box 121"/>
          <p:cNvSpPr txBox="1">
            <a:spLocks noChangeArrowheads="1"/>
          </p:cNvSpPr>
          <p:nvPr/>
        </p:nvSpPr>
        <p:spPr bwMode="auto">
          <a:xfrm>
            <a:off x="1957388" y="5495925"/>
            <a:ext cx="4603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3…</a:t>
            </a:r>
          </a:p>
        </p:txBody>
      </p:sp>
      <p:sp>
        <p:nvSpPr>
          <p:cNvPr id="226427" name="Line 123"/>
          <p:cNvSpPr>
            <a:spLocks noChangeShapeType="1"/>
          </p:cNvSpPr>
          <p:nvPr/>
        </p:nvSpPr>
        <p:spPr bwMode="auto">
          <a:xfrm flipV="1">
            <a:off x="1703388" y="5113338"/>
            <a:ext cx="0" cy="722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428" name="Line 124"/>
          <p:cNvSpPr>
            <a:spLocks noChangeShapeType="1"/>
          </p:cNvSpPr>
          <p:nvPr/>
        </p:nvSpPr>
        <p:spPr bwMode="auto">
          <a:xfrm flipV="1">
            <a:off x="1892300" y="5434013"/>
            <a:ext cx="0" cy="404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431" name="Text Box 127"/>
          <p:cNvSpPr txBox="1">
            <a:spLocks noChangeArrowheads="1"/>
          </p:cNvSpPr>
          <p:nvPr/>
        </p:nvSpPr>
        <p:spPr bwMode="auto">
          <a:xfrm>
            <a:off x="7756525" y="874713"/>
            <a:ext cx="7195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giro n</a:t>
            </a:r>
          </a:p>
        </p:txBody>
      </p:sp>
      <p:sp>
        <p:nvSpPr>
          <p:cNvPr id="226432" name="Text Box 128"/>
          <p:cNvSpPr txBox="1">
            <a:spLocks noChangeArrowheads="1"/>
          </p:cNvSpPr>
          <p:nvPr/>
        </p:nvSpPr>
        <p:spPr bwMode="auto">
          <a:xfrm>
            <a:off x="7710488" y="3249613"/>
            <a:ext cx="9519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giro n+1</a:t>
            </a:r>
          </a:p>
        </p:txBody>
      </p:sp>
      <p:sp>
        <p:nvSpPr>
          <p:cNvPr id="226433" name="Text Box 129"/>
          <p:cNvSpPr txBox="1">
            <a:spLocks noChangeArrowheads="1"/>
          </p:cNvSpPr>
          <p:nvPr/>
        </p:nvSpPr>
        <p:spPr bwMode="auto">
          <a:xfrm>
            <a:off x="0" y="1047750"/>
            <a:ext cx="58896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400" dirty="0"/>
              <a:t>La </a:t>
            </a:r>
            <a:r>
              <a:rPr lang="en-US" sz="1400" b="1" i="1" u="sng" dirty="0" err="1"/>
              <a:t>tensione</a:t>
            </a:r>
            <a:r>
              <a:rPr lang="en-US" sz="1400" b="1" i="1" u="sng" dirty="0"/>
              <a:t> </a:t>
            </a:r>
            <a:r>
              <a:rPr lang="en-US" sz="1400" b="1" i="1" u="sng" dirty="0" err="1"/>
              <a:t>accelerante</a:t>
            </a:r>
            <a:r>
              <a:rPr lang="en-US" sz="1400" b="1" i="1" u="sng" dirty="0"/>
              <a:t> vista </a:t>
            </a:r>
            <a:r>
              <a:rPr lang="en-US" sz="1400" b="1" i="1" u="sng" dirty="0" err="1"/>
              <a:t>dalla</a:t>
            </a:r>
            <a:r>
              <a:rPr lang="en-US" sz="1400" b="1" i="1" u="sng" dirty="0"/>
              <a:t> </a:t>
            </a:r>
            <a:r>
              <a:rPr lang="en-US" sz="1400" b="1" i="1" u="sng" dirty="0" err="1"/>
              <a:t>particella</a:t>
            </a:r>
            <a:r>
              <a:rPr lang="en-US" sz="1400" b="1" i="1" u="sng" dirty="0"/>
              <a:t> è </a:t>
            </a:r>
            <a:r>
              <a:rPr lang="en-US" sz="1400" b="1" i="1" u="sng" dirty="0" err="1"/>
              <a:t>maggiore</a:t>
            </a:r>
            <a:r>
              <a:rPr lang="en-US" sz="1400" dirty="0"/>
              <a:t> di </a:t>
            </a:r>
            <a:r>
              <a:rPr lang="en-US" sz="1400" dirty="0" err="1"/>
              <a:t>quella</a:t>
            </a:r>
            <a:r>
              <a:rPr lang="en-US" sz="1400" dirty="0"/>
              <a:t> vista </a:t>
            </a:r>
            <a:r>
              <a:rPr lang="en-US" sz="1400" dirty="0" err="1"/>
              <a:t>dalla</a:t>
            </a:r>
            <a:r>
              <a:rPr lang="en-US" sz="1400" dirty="0"/>
              <a:t> </a:t>
            </a:r>
            <a:r>
              <a:rPr lang="en-US" sz="1400" dirty="0" err="1"/>
              <a:t>particella</a:t>
            </a:r>
            <a:r>
              <a:rPr lang="en-US" sz="1400" dirty="0"/>
              <a:t> </a:t>
            </a:r>
            <a:r>
              <a:rPr lang="en-US" sz="1400" dirty="0" err="1"/>
              <a:t>sincrona</a:t>
            </a:r>
            <a:r>
              <a:rPr lang="en-US" sz="1400" dirty="0"/>
              <a:t>. </a:t>
            </a:r>
          </a:p>
        </p:txBody>
      </p:sp>
      <p:sp>
        <p:nvSpPr>
          <p:cNvPr id="226434" name="Text Box 130"/>
          <p:cNvSpPr txBox="1">
            <a:spLocks noChangeArrowheads="1"/>
          </p:cNvSpPr>
          <p:nvPr/>
        </p:nvSpPr>
        <p:spPr bwMode="auto">
          <a:xfrm>
            <a:off x="0" y="1574800"/>
            <a:ext cx="588962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400"/>
              <a:t>A questa maggiore accelerazione corrisponde un aumento di velocità e, quindi, al giro successivo la particella NON sincrona avrà </a:t>
            </a:r>
            <a:r>
              <a:rPr lang="en-US" sz="1400" b="1" i="1" u="sng"/>
              <a:t>recuperato parte del suo “svantaggio”</a:t>
            </a:r>
            <a:r>
              <a:rPr lang="en-US" sz="1400"/>
              <a:t> rispetto a quella sincrona e si troverà più vicina. Viceversa se una particella arriva prima della particella sincrona in cavità vede una tensione in cavità minore e al giro successivo arriverà un po’ più in ritardo.</a:t>
            </a:r>
          </a:p>
        </p:txBody>
      </p:sp>
      <p:sp>
        <p:nvSpPr>
          <p:cNvPr id="226435" name="Text Box 131"/>
          <p:cNvSpPr txBox="1">
            <a:spLocks noChangeArrowheads="1"/>
          </p:cNvSpPr>
          <p:nvPr/>
        </p:nvSpPr>
        <p:spPr bwMode="auto">
          <a:xfrm>
            <a:off x="0" y="3014663"/>
            <a:ext cx="588962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400"/>
              <a:t>In altre parole </a:t>
            </a:r>
            <a:r>
              <a:rPr lang="en-US" sz="1400" b="1" i="1" u="sng"/>
              <a:t>le particelle NON sincrone oscillano stabilmente intorno alla particella (o fase) sincrona </a:t>
            </a:r>
            <a:r>
              <a:rPr lang="en-US" sz="1400"/>
              <a:t>(Principio della stabilità di fase.) Le oscillazioni delle particelle non sincrone intorno alla fase sincrona vengono dette </a:t>
            </a:r>
            <a:r>
              <a:rPr lang="en-US" sz="1400" b="1" i="1" u="sng"/>
              <a:t>OSCILLAZIONI DI SINCROTRONE. </a:t>
            </a:r>
            <a:r>
              <a:rPr lang="en-US" sz="1400"/>
              <a:t>La corrispondente frequenza viene detta </a:t>
            </a:r>
            <a:r>
              <a:rPr lang="en-US" sz="1400" b="1" i="1" u="sng"/>
              <a:t>FREQUENZA DI SINCROTRONE</a:t>
            </a: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637053" y="0"/>
            <a:ext cx="8229600" cy="5847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 smtClean="0">
                <a:latin typeface="+mn-lt"/>
              </a:rPr>
              <a:t>OSCILLAZIONI DI SINCROTRONE</a:t>
            </a:r>
            <a:endParaRPr lang="it-IT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316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6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6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26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26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26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26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26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26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26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26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2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2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2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2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2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2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26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2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26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26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26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26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26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26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26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26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226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226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226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26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226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226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226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26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22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4.44444E-6 C -0.00017 -0.00024 -0.01805 0.03865 -0.01822 0.03842 C -0.0184 0.03819 -0.00086 -0.00162 -0.00121 -0.00186 C -0.00156 -0.00209 -0.02031 0.03726 -0.02013 0.03703 C -0.01996 0.0368 0.0007 -0.00348 0.00018 -0.00325 C -4.16667E-6 -0.00278 -0.02083 0.03981 -0.021 0.04004 C -0.02118 0.0405 -0.00086 0.00023 -0.00052 4.44444E-6 Z " pathEditMode="relative" rAng="0" ptsTypes="aaaaaaa">
                                      <p:cBhvr>
                                        <p:cTn id="123" dur="5000" fill="hold"/>
                                        <p:tgtEl>
                                          <p:spTgt spid="2263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22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1" dur="500"/>
                                        <p:tgtEl>
                                          <p:spTgt spid="226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500"/>
                                        <p:tgtEl>
                                          <p:spTgt spid="226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226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22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226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226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226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22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226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4" dur="500"/>
                                        <p:tgtEl>
                                          <p:spTgt spid="22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22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22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5" dur="500"/>
                                        <p:tgtEl>
                                          <p:spTgt spid="22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8" dur="500"/>
                                        <p:tgtEl>
                                          <p:spTgt spid="22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1" dur="500"/>
                                        <p:tgtEl>
                                          <p:spTgt spid="22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4" dur="500"/>
                                        <p:tgtEl>
                                          <p:spTgt spid="22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7" dur="500"/>
                                        <p:tgtEl>
                                          <p:spTgt spid="22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0" dur="500"/>
                                        <p:tgtEl>
                                          <p:spTgt spid="22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3" dur="500"/>
                                        <p:tgtEl>
                                          <p:spTgt spid="22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6" dur="500"/>
                                        <p:tgtEl>
                                          <p:spTgt spid="22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9" dur="500"/>
                                        <p:tgtEl>
                                          <p:spTgt spid="22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2" dur="500"/>
                                        <p:tgtEl>
                                          <p:spTgt spid="22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5" dur="500"/>
                                        <p:tgtEl>
                                          <p:spTgt spid="22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8" dur="500"/>
                                        <p:tgtEl>
                                          <p:spTgt spid="226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1" dur="500"/>
                                        <p:tgtEl>
                                          <p:spTgt spid="226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4" dur="500"/>
                                        <p:tgtEl>
                                          <p:spTgt spid="226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7" dur="500"/>
                                        <p:tgtEl>
                                          <p:spTgt spid="22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0" dur="500"/>
                                        <p:tgtEl>
                                          <p:spTgt spid="226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3" dur="500"/>
                                        <p:tgtEl>
                                          <p:spTgt spid="226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6" dur="500"/>
                                        <p:tgtEl>
                                          <p:spTgt spid="226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9" dur="500"/>
                                        <p:tgtEl>
                                          <p:spTgt spid="22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2" dur="500"/>
                                        <p:tgtEl>
                                          <p:spTgt spid="226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5" dur="500"/>
                                        <p:tgtEl>
                                          <p:spTgt spid="226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 nodeType="clickPar">
                      <p:stCondLst>
                        <p:cond delay="indefinite"/>
                      </p:stCondLst>
                      <p:childTnLst>
                        <p:par>
                          <p:cTn id="2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0" dur="2000"/>
                                        <p:tgtEl>
                                          <p:spTgt spid="22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1" grpId="0"/>
      <p:bldP spid="226312" grpId="0" animBg="1"/>
      <p:bldP spid="226313" grpId="0" animBg="1"/>
      <p:bldP spid="226314" grpId="0" animBg="1"/>
      <p:bldP spid="226315" grpId="0" animBg="1"/>
      <p:bldP spid="226316" grpId="0"/>
      <p:bldP spid="226317" grpId="0"/>
      <p:bldP spid="226318" grpId="0" animBg="1"/>
      <p:bldP spid="226319" grpId="0"/>
      <p:bldP spid="226320" grpId="0" animBg="1"/>
      <p:bldP spid="226321" grpId="0"/>
      <p:bldP spid="226326" grpId="0" animBg="1"/>
      <p:bldP spid="226327" grpId="0" animBg="1"/>
      <p:bldP spid="226346" grpId="0" animBg="1"/>
      <p:bldP spid="226347" grpId="0" animBg="1"/>
      <p:bldP spid="226348" grpId="0" animBg="1"/>
      <p:bldP spid="226349" grpId="0" animBg="1"/>
      <p:bldP spid="226350" grpId="0"/>
      <p:bldP spid="226351" grpId="0"/>
      <p:bldP spid="226352" grpId="0" animBg="1"/>
      <p:bldP spid="226353" grpId="0"/>
      <p:bldP spid="226354" grpId="0" animBg="1"/>
      <p:bldP spid="226355" grpId="0"/>
      <p:bldP spid="226357" grpId="0" animBg="1"/>
      <p:bldP spid="226358" grpId="0" animBg="1"/>
      <p:bldP spid="226360" grpId="0" animBg="1"/>
      <p:bldP spid="226361" grpId="0" animBg="1"/>
      <p:bldP spid="226361" grpId="1" animBg="1"/>
      <p:bldP spid="226365" grpId="0" animBg="1"/>
      <p:bldP spid="226378" grpId="0" animBg="1"/>
      <p:bldP spid="226381" grpId="0"/>
      <p:bldP spid="226393" grpId="0" animBg="1"/>
      <p:bldP spid="226394" grpId="0" animBg="1"/>
      <p:bldP spid="226395" grpId="0" animBg="1"/>
      <p:bldP spid="226396" grpId="0" animBg="1"/>
      <p:bldP spid="226397" grpId="0" animBg="1"/>
      <p:bldP spid="226398" grpId="0" animBg="1"/>
      <p:bldP spid="226399" grpId="0" animBg="1"/>
      <p:bldP spid="226400" grpId="0" animBg="1"/>
      <p:bldP spid="226404" grpId="0" animBg="1"/>
      <p:bldP spid="226405" grpId="0" animBg="1"/>
      <p:bldP spid="226406" grpId="0" animBg="1"/>
      <p:bldP spid="226407" grpId="0" animBg="1"/>
      <p:bldP spid="226408" grpId="0" animBg="1"/>
      <p:bldP spid="226409" grpId="0" animBg="1"/>
      <p:bldP spid="226410" grpId="0" animBg="1"/>
      <p:bldP spid="226411" grpId="0" animBg="1"/>
      <p:bldP spid="226412" grpId="0" animBg="1"/>
      <p:bldP spid="226413" grpId="0" animBg="1"/>
      <p:bldP spid="226414" grpId="0" animBg="1"/>
      <p:bldP spid="226415" grpId="0" animBg="1"/>
      <p:bldP spid="226416" grpId="0" animBg="1"/>
      <p:bldP spid="226417" grpId="0" animBg="1"/>
      <p:bldP spid="226418" grpId="0" animBg="1"/>
      <p:bldP spid="226419" grpId="0" animBg="1"/>
      <p:bldP spid="226420" grpId="0" animBg="1"/>
      <p:bldP spid="226423" grpId="0"/>
      <p:bldP spid="226424" grpId="0"/>
      <p:bldP spid="226425" grpId="0"/>
      <p:bldP spid="226427" grpId="0" animBg="1"/>
      <p:bldP spid="226428" grpId="0" animBg="1"/>
      <p:bldP spid="226431" grpId="0"/>
      <p:bldP spid="226432" grpId="0"/>
      <p:bldP spid="226433" grpId="0"/>
      <p:bldP spid="226434" grpId="0"/>
      <p:bldP spid="2264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20" name="Line 12"/>
          <p:cNvSpPr>
            <a:spLocks noChangeShapeType="1"/>
          </p:cNvSpPr>
          <p:nvPr/>
        </p:nvSpPr>
        <p:spPr bwMode="auto">
          <a:xfrm flipV="1">
            <a:off x="417513" y="3570288"/>
            <a:ext cx="11112" cy="1290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22" name="Freeform 14"/>
          <p:cNvSpPr>
            <a:spLocks/>
          </p:cNvSpPr>
          <p:nvPr/>
        </p:nvSpPr>
        <p:spPr bwMode="auto">
          <a:xfrm>
            <a:off x="422275" y="3954463"/>
            <a:ext cx="1041400" cy="903287"/>
          </a:xfrm>
          <a:custGeom>
            <a:avLst/>
            <a:gdLst>
              <a:gd name="T0" fmla="*/ 0 w 896"/>
              <a:gd name="T1" fmla="*/ 773 h 777"/>
              <a:gd name="T2" fmla="*/ 452 w 896"/>
              <a:gd name="T3" fmla="*/ 1 h 777"/>
              <a:gd name="T4" fmla="*/ 896 w 896"/>
              <a:gd name="T5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96" h="777">
                <a:moveTo>
                  <a:pt x="0" y="773"/>
                </a:moveTo>
                <a:cubicBezTo>
                  <a:pt x="151" y="386"/>
                  <a:pt x="303" y="0"/>
                  <a:pt x="452" y="1"/>
                </a:cubicBezTo>
                <a:cubicBezTo>
                  <a:pt x="601" y="2"/>
                  <a:pt x="748" y="389"/>
                  <a:pt x="896" y="777"/>
                </a:cubicBezTo>
              </a:path>
            </a:pathLst>
          </a:custGeom>
          <a:noFill/>
          <a:ln w="25400" cap="flat">
            <a:solidFill>
              <a:srgbClr val="0033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23" name="Freeform 15"/>
          <p:cNvSpPr>
            <a:spLocks/>
          </p:cNvSpPr>
          <p:nvPr/>
        </p:nvSpPr>
        <p:spPr bwMode="auto">
          <a:xfrm flipV="1">
            <a:off x="1463675" y="4881563"/>
            <a:ext cx="1038225" cy="903287"/>
          </a:xfrm>
          <a:custGeom>
            <a:avLst/>
            <a:gdLst>
              <a:gd name="T0" fmla="*/ 0 w 896"/>
              <a:gd name="T1" fmla="*/ 773 h 777"/>
              <a:gd name="T2" fmla="*/ 452 w 896"/>
              <a:gd name="T3" fmla="*/ 1 h 777"/>
              <a:gd name="T4" fmla="*/ 896 w 896"/>
              <a:gd name="T5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96" h="777">
                <a:moveTo>
                  <a:pt x="0" y="773"/>
                </a:moveTo>
                <a:cubicBezTo>
                  <a:pt x="151" y="386"/>
                  <a:pt x="303" y="0"/>
                  <a:pt x="452" y="1"/>
                </a:cubicBezTo>
                <a:cubicBezTo>
                  <a:pt x="601" y="2"/>
                  <a:pt x="748" y="389"/>
                  <a:pt x="896" y="777"/>
                </a:cubicBezTo>
              </a:path>
            </a:pathLst>
          </a:custGeom>
          <a:noFill/>
          <a:ln w="25400" cap="flat">
            <a:solidFill>
              <a:srgbClr val="0033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24" name="Freeform 16"/>
          <p:cNvSpPr>
            <a:spLocks/>
          </p:cNvSpPr>
          <p:nvPr/>
        </p:nvSpPr>
        <p:spPr bwMode="auto">
          <a:xfrm>
            <a:off x="2506663" y="3978275"/>
            <a:ext cx="1041400" cy="903288"/>
          </a:xfrm>
          <a:custGeom>
            <a:avLst/>
            <a:gdLst>
              <a:gd name="T0" fmla="*/ 0 w 896"/>
              <a:gd name="T1" fmla="*/ 773 h 777"/>
              <a:gd name="T2" fmla="*/ 452 w 896"/>
              <a:gd name="T3" fmla="*/ 1 h 777"/>
              <a:gd name="T4" fmla="*/ 896 w 896"/>
              <a:gd name="T5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96" h="777">
                <a:moveTo>
                  <a:pt x="0" y="773"/>
                </a:moveTo>
                <a:cubicBezTo>
                  <a:pt x="151" y="386"/>
                  <a:pt x="303" y="0"/>
                  <a:pt x="452" y="1"/>
                </a:cubicBezTo>
                <a:cubicBezTo>
                  <a:pt x="601" y="2"/>
                  <a:pt x="748" y="389"/>
                  <a:pt x="896" y="777"/>
                </a:cubicBezTo>
              </a:path>
            </a:pathLst>
          </a:custGeom>
          <a:noFill/>
          <a:ln w="25400" cap="flat">
            <a:solidFill>
              <a:srgbClr val="0033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29" name="Line 21"/>
          <p:cNvSpPr>
            <a:spLocks noChangeShapeType="1"/>
          </p:cNvSpPr>
          <p:nvPr/>
        </p:nvSpPr>
        <p:spPr bwMode="auto">
          <a:xfrm flipV="1">
            <a:off x="409575" y="4865688"/>
            <a:ext cx="3494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30" name="Text Box 22"/>
          <p:cNvSpPr txBox="1">
            <a:spLocks noChangeArrowheads="1"/>
          </p:cNvSpPr>
          <p:nvPr/>
        </p:nvSpPr>
        <p:spPr bwMode="auto">
          <a:xfrm>
            <a:off x="3460750" y="4484688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giro</a:t>
            </a:r>
          </a:p>
        </p:txBody>
      </p:sp>
      <p:graphicFrame>
        <p:nvGraphicFramePr>
          <p:cNvPr id="222231" name="Object 23"/>
          <p:cNvGraphicFramePr>
            <a:graphicFrameLocks noChangeAspect="1"/>
          </p:cNvGraphicFramePr>
          <p:nvPr/>
        </p:nvGraphicFramePr>
        <p:xfrm>
          <a:off x="0" y="3448050"/>
          <a:ext cx="684213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42" name="Equation" r:id="rId4" imgW="126720" imgH="139680" progId="Equation.3">
                  <p:embed/>
                </p:oleObj>
              </mc:Choice>
              <mc:Fallback>
                <p:oleObj name="Equation" r:id="rId4" imgW="1267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448050"/>
                        <a:ext cx="684213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235" name="Oval 27"/>
          <p:cNvSpPr>
            <a:spLocks noChangeArrowheads="1"/>
          </p:cNvSpPr>
          <p:nvPr/>
        </p:nvSpPr>
        <p:spPr bwMode="auto">
          <a:xfrm>
            <a:off x="1211263" y="4286250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236" name="Oval 28"/>
          <p:cNvSpPr>
            <a:spLocks noChangeArrowheads="1"/>
          </p:cNvSpPr>
          <p:nvPr/>
        </p:nvSpPr>
        <p:spPr bwMode="auto">
          <a:xfrm>
            <a:off x="1420813" y="4876800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237" name="Oval 29"/>
          <p:cNvSpPr>
            <a:spLocks noChangeArrowheads="1"/>
          </p:cNvSpPr>
          <p:nvPr/>
        </p:nvSpPr>
        <p:spPr bwMode="auto">
          <a:xfrm>
            <a:off x="1628775" y="5330825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238" name="Oval 30"/>
          <p:cNvSpPr>
            <a:spLocks noChangeArrowheads="1"/>
          </p:cNvSpPr>
          <p:nvPr/>
        </p:nvSpPr>
        <p:spPr bwMode="auto">
          <a:xfrm>
            <a:off x="1939925" y="5721350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239" name="Oval 31"/>
          <p:cNvSpPr>
            <a:spLocks noChangeArrowheads="1"/>
          </p:cNvSpPr>
          <p:nvPr/>
        </p:nvSpPr>
        <p:spPr bwMode="auto">
          <a:xfrm>
            <a:off x="2219325" y="5387975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240" name="Oval 32"/>
          <p:cNvSpPr>
            <a:spLocks noChangeArrowheads="1"/>
          </p:cNvSpPr>
          <p:nvPr/>
        </p:nvSpPr>
        <p:spPr bwMode="auto">
          <a:xfrm>
            <a:off x="2403475" y="4976813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241" name="Oval 33"/>
          <p:cNvSpPr>
            <a:spLocks noChangeArrowheads="1"/>
          </p:cNvSpPr>
          <p:nvPr/>
        </p:nvSpPr>
        <p:spPr bwMode="auto">
          <a:xfrm>
            <a:off x="2587625" y="4525963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242" name="Oval 34"/>
          <p:cNvSpPr>
            <a:spLocks noChangeArrowheads="1"/>
          </p:cNvSpPr>
          <p:nvPr/>
        </p:nvSpPr>
        <p:spPr bwMode="auto">
          <a:xfrm>
            <a:off x="2747963" y="4159250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243" name="Oval 35"/>
          <p:cNvSpPr>
            <a:spLocks noChangeArrowheads="1"/>
          </p:cNvSpPr>
          <p:nvPr/>
        </p:nvSpPr>
        <p:spPr bwMode="auto">
          <a:xfrm>
            <a:off x="3154363" y="4056063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244" name="Oval 36"/>
          <p:cNvSpPr>
            <a:spLocks noChangeArrowheads="1"/>
          </p:cNvSpPr>
          <p:nvPr/>
        </p:nvSpPr>
        <p:spPr bwMode="auto">
          <a:xfrm>
            <a:off x="3338513" y="4422775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259" name="Text Box 51"/>
          <p:cNvSpPr txBox="1">
            <a:spLocks noChangeArrowheads="1"/>
          </p:cNvSpPr>
          <p:nvPr/>
        </p:nvSpPr>
        <p:spPr bwMode="auto">
          <a:xfrm>
            <a:off x="277813" y="48323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222260" name="Text Box 52"/>
          <p:cNvSpPr txBox="1">
            <a:spLocks noChangeArrowheads="1"/>
          </p:cNvSpPr>
          <p:nvPr/>
        </p:nvSpPr>
        <p:spPr bwMode="auto">
          <a:xfrm>
            <a:off x="473075" y="485457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222261" name="Text Box 53"/>
          <p:cNvSpPr txBox="1">
            <a:spLocks noChangeArrowheads="1"/>
          </p:cNvSpPr>
          <p:nvPr/>
        </p:nvSpPr>
        <p:spPr bwMode="auto">
          <a:xfrm>
            <a:off x="715963" y="48434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222262" name="Line 54"/>
          <p:cNvSpPr>
            <a:spLocks noChangeShapeType="1"/>
          </p:cNvSpPr>
          <p:nvPr/>
        </p:nvSpPr>
        <p:spPr bwMode="auto">
          <a:xfrm flipV="1">
            <a:off x="615950" y="4405313"/>
            <a:ext cx="0" cy="454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63" name="Line 55"/>
          <p:cNvSpPr>
            <a:spLocks noChangeShapeType="1"/>
          </p:cNvSpPr>
          <p:nvPr/>
        </p:nvSpPr>
        <p:spPr bwMode="auto">
          <a:xfrm flipV="1">
            <a:off x="879475" y="3978275"/>
            <a:ext cx="0" cy="885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330" name="Text Box 122"/>
          <p:cNvSpPr txBox="1">
            <a:spLocks noChangeArrowheads="1"/>
          </p:cNvSpPr>
          <p:nvPr/>
        </p:nvSpPr>
        <p:spPr bwMode="auto">
          <a:xfrm>
            <a:off x="0" y="682625"/>
            <a:ext cx="914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400" dirty="0" err="1"/>
              <a:t>Alle</a:t>
            </a:r>
            <a:r>
              <a:rPr lang="en-US" sz="1400" dirty="0"/>
              <a:t> </a:t>
            </a:r>
            <a:r>
              <a:rPr lang="en-US" sz="1400" dirty="0" err="1"/>
              <a:t>oscillazioni</a:t>
            </a:r>
            <a:r>
              <a:rPr lang="en-US" sz="1400" dirty="0"/>
              <a:t> in </a:t>
            </a:r>
            <a:r>
              <a:rPr lang="en-US" sz="1400" dirty="0" err="1"/>
              <a:t>posizione</a:t>
            </a:r>
            <a:r>
              <a:rPr lang="en-US" sz="1400" dirty="0"/>
              <a:t> </a:t>
            </a:r>
            <a:r>
              <a:rPr lang="en-US" sz="1400" dirty="0" err="1"/>
              <a:t>attorno</a:t>
            </a:r>
            <a:r>
              <a:rPr lang="en-US" sz="1400" dirty="0"/>
              <a:t> </a:t>
            </a:r>
            <a:r>
              <a:rPr lang="en-US" sz="1400" dirty="0" err="1"/>
              <a:t>alla</a:t>
            </a:r>
            <a:r>
              <a:rPr lang="en-US" sz="1400" dirty="0"/>
              <a:t> </a:t>
            </a:r>
            <a:r>
              <a:rPr lang="en-US" sz="1400" dirty="0" err="1"/>
              <a:t>particella</a:t>
            </a:r>
            <a:r>
              <a:rPr lang="en-US" sz="1400" dirty="0"/>
              <a:t> </a:t>
            </a:r>
            <a:r>
              <a:rPr lang="en-US" sz="1400" dirty="0" err="1"/>
              <a:t>sincrona</a:t>
            </a:r>
            <a:r>
              <a:rPr lang="en-US" sz="1400" dirty="0"/>
              <a:t> </a:t>
            </a:r>
            <a:r>
              <a:rPr lang="en-US" sz="1400" dirty="0" err="1"/>
              <a:t>corrispondono</a:t>
            </a:r>
            <a:r>
              <a:rPr lang="en-US" sz="1400" dirty="0"/>
              <a:t> </a:t>
            </a:r>
            <a:r>
              <a:rPr lang="en-US" sz="1400" b="1" i="1" u="sng" dirty="0" err="1"/>
              <a:t>oscillazioni</a:t>
            </a:r>
            <a:r>
              <a:rPr lang="en-US" sz="1400" b="1" i="1" u="sng" dirty="0"/>
              <a:t> in </a:t>
            </a:r>
            <a:r>
              <a:rPr lang="en-US" sz="1400" b="1" i="1" u="sng" dirty="0" err="1"/>
              <a:t>energia</a:t>
            </a:r>
            <a:r>
              <a:rPr lang="en-US" sz="1400" dirty="0"/>
              <a:t>.</a:t>
            </a:r>
          </a:p>
        </p:txBody>
      </p:sp>
      <p:sp>
        <p:nvSpPr>
          <p:cNvPr id="222331" name="Line 123"/>
          <p:cNvSpPr>
            <a:spLocks noChangeShapeType="1"/>
          </p:cNvSpPr>
          <p:nvPr/>
        </p:nvSpPr>
        <p:spPr bwMode="auto">
          <a:xfrm flipV="1">
            <a:off x="382588" y="1314450"/>
            <a:ext cx="11112" cy="129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333" name="Freeform 125"/>
          <p:cNvSpPr>
            <a:spLocks/>
          </p:cNvSpPr>
          <p:nvPr/>
        </p:nvSpPr>
        <p:spPr bwMode="auto">
          <a:xfrm>
            <a:off x="401638" y="1728788"/>
            <a:ext cx="439737" cy="912812"/>
          </a:xfrm>
          <a:custGeom>
            <a:avLst/>
            <a:gdLst>
              <a:gd name="T0" fmla="*/ 0 w 277"/>
              <a:gd name="T1" fmla="*/ 0 h 575"/>
              <a:gd name="T2" fmla="*/ 123 w 277"/>
              <a:gd name="T3" fmla="*/ 224 h 575"/>
              <a:gd name="T4" fmla="*/ 277 w 277"/>
              <a:gd name="T5" fmla="*/ 575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7" h="575">
                <a:moveTo>
                  <a:pt x="0" y="0"/>
                </a:moveTo>
                <a:cubicBezTo>
                  <a:pt x="20" y="37"/>
                  <a:pt x="77" y="128"/>
                  <a:pt x="123" y="224"/>
                </a:cubicBezTo>
                <a:cubicBezTo>
                  <a:pt x="169" y="320"/>
                  <a:pt x="245" y="502"/>
                  <a:pt x="277" y="575"/>
                </a:cubicBezTo>
              </a:path>
            </a:pathLst>
          </a:custGeom>
          <a:noFill/>
          <a:ln w="25400" cap="flat">
            <a:solidFill>
              <a:srgbClr val="0033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334" name="Freeform 126"/>
          <p:cNvSpPr>
            <a:spLocks/>
          </p:cNvSpPr>
          <p:nvPr/>
        </p:nvSpPr>
        <p:spPr bwMode="auto">
          <a:xfrm flipV="1">
            <a:off x="841375" y="2635250"/>
            <a:ext cx="1038225" cy="903288"/>
          </a:xfrm>
          <a:custGeom>
            <a:avLst/>
            <a:gdLst>
              <a:gd name="T0" fmla="*/ 0 w 896"/>
              <a:gd name="T1" fmla="*/ 773 h 777"/>
              <a:gd name="T2" fmla="*/ 452 w 896"/>
              <a:gd name="T3" fmla="*/ 1 h 777"/>
              <a:gd name="T4" fmla="*/ 896 w 896"/>
              <a:gd name="T5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96" h="777">
                <a:moveTo>
                  <a:pt x="0" y="773"/>
                </a:moveTo>
                <a:cubicBezTo>
                  <a:pt x="151" y="386"/>
                  <a:pt x="303" y="0"/>
                  <a:pt x="452" y="1"/>
                </a:cubicBezTo>
                <a:cubicBezTo>
                  <a:pt x="601" y="2"/>
                  <a:pt x="748" y="389"/>
                  <a:pt x="896" y="777"/>
                </a:cubicBezTo>
              </a:path>
            </a:pathLst>
          </a:custGeom>
          <a:noFill/>
          <a:ln w="25400" cap="flat">
            <a:solidFill>
              <a:srgbClr val="0033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335" name="Freeform 127"/>
          <p:cNvSpPr>
            <a:spLocks/>
          </p:cNvSpPr>
          <p:nvPr/>
        </p:nvSpPr>
        <p:spPr bwMode="auto">
          <a:xfrm>
            <a:off x="1884363" y="1738313"/>
            <a:ext cx="1041400" cy="903287"/>
          </a:xfrm>
          <a:custGeom>
            <a:avLst/>
            <a:gdLst>
              <a:gd name="T0" fmla="*/ 0 w 896"/>
              <a:gd name="T1" fmla="*/ 773 h 777"/>
              <a:gd name="T2" fmla="*/ 452 w 896"/>
              <a:gd name="T3" fmla="*/ 1 h 777"/>
              <a:gd name="T4" fmla="*/ 896 w 896"/>
              <a:gd name="T5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96" h="777">
                <a:moveTo>
                  <a:pt x="0" y="773"/>
                </a:moveTo>
                <a:cubicBezTo>
                  <a:pt x="151" y="386"/>
                  <a:pt x="303" y="0"/>
                  <a:pt x="452" y="1"/>
                </a:cubicBezTo>
                <a:cubicBezTo>
                  <a:pt x="601" y="2"/>
                  <a:pt x="748" y="389"/>
                  <a:pt x="896" y="777"/>
                </a:cubicBezTo>
              </a:path>
            </a:pathLst>
          </a:custGeom>
          <a:noFill/>
          <a:ln w="25400" cap="flat">
            <a:solidFill>
              <a:srgbClr val="0033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340" name="Line 132"/>
          <p:cNvSpPr>
            <a:spLocks noChangeShapeType="1"/>
          </p:cNvSpPr>
          <p:nvPr/>
        </p:nvSpPr>
        <p:spPr bwMode="auto">
          <a:xfrm>
            <a:off x="382588" y="2609850"/>
            <a:ext cx="3144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341" name="Text Box 133"/>
          <p:cNvSpPr txBox="1">
            <a:spLocks noChangeArrowheads="1"/>
          </p:cNvSpPr>
          <p:nvPr/>
        </p:nvSpPr>
        <p:spPr bwMode="auto">
          <a:xfrm>
            <a:off x="3187700" y="2192338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giro</a:t>
            </a:r>
          </a:p>
        </p:txBody>
      </p:sp>
      <p:graphicFrame>
        <p:nvGraphicFramePr>
          <p:cNvPr id="222342" name="Object 134"/>
          <p:cNvGraphicFramePr>
            <a:graphicFrameLocks noChangeAspect="1"/>
          </p:cNvGraphicFramePr>
          <p:nvPr/>
        </p:nvGraphicFramePr>
        <p:xfrm>
          <a:off x="17463" y="1116013"/>
          <a:ext cx="615950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43" name="Equation" r:id="rId6" imgW="114120" imgH="139680" progId="Equation.3">
                  <p:embed/>
                </p:oleObj>
              </mc:Choice>
              <mc:Fallback>
                <p:oleObj name="Equation" r:id="rId6" imgW="1141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116013"/>
                        <a:ext cx="615950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343" name="Oval 135"/>
          <p:cNvSpPr>
            <a:spLocks noChangeArrowheads="1"/>
          </p:cNvSpPr>
          <p:nvPr/>
        </p:nvSpPr>
        <p:spPr bwMode="auto">
          <a:xfrm>
            <a:off x="379413" y="1698625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344" name="Oval 136"/>
          <p:cNvSpPr>
            <a:spLocks noChangeArrowheads="1"/>
          </p:cNvSpPr>
          <p:nvPr/>
        </p:nvSpPr>
        <p:spPr bwMode="auto">
          <a:xfrm>
            <a:off x="587375" y="2071688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345" name="Oval 137"/>
          <p:cNvSpPr>
            <a:spLocks noChangeArrowheads="1"/>
          </p:cNvSpPr>
          <p:nvPr/>
        </p:nvSpPr>
        <p:spPr bwMode="auto">
          <a:xfrm>
            <a:off x="798513" y="2636838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346" name="Oval 138"/>
          <p:cNvSpPr>
            <a:spLocks noChangeArrowheads="1"/>
          </p:cNvSpPr>
          <p:nvPr/>
        </p:nvSpPr>
        <p:spPr bwMode="auto">
          <a:xfrm>
            <a:off x="1006475" y="3090863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347" name="Oval 139"/>
          <p:cNvSpPr>
            <a:spLocks noChangeArrowheads="1"/>
          </p:cNvSpPr>
          <p:nvPr/>
        </p:nvSpPr>
        <p:spPr bwMode="auto">
          <a:xfrm>
            <a:off x="1317625" y="3481388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348" name="Oval 140"/>
          <p:cNvSpPr>
            <a:spLocks noChangeArrowheads="1"/>
          </p:cNvSpPr>
          <p:nvPr/>
        </p:nvSpPr>
        <p:spPr bwMode="auto">
          <a:xfrm>
            <a:off x="1597025" y="3148013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349" name="Oval 141"/>
          <p:cNvSpPr>
            <a:spLocks noChangeArrowheads="1"/>
          </p:cNvSpPr>
          <p:nvPr/>
        </p:nvSpPr>
        <p:spPr bwMode="auto">
          <a:xfrm>
            <a:off x="1781175" y="2736850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350" name="Oval 142"/>
          <p:cNvSpPr>
            <a:spLocks noChangeArrowheads="1"/>
          </p:cNvSpPr>
          <p:nvPr/>
        </p:nvSpPr>
        <p:spPr bwMode="auto">
          <a:xfrm>
            <a:off x="1965325" y="2286000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351" name="Oval 143"/>
          <p:cNvSpPr>
            <a:spLocks noChangeArrowheads="1"/>
          </p:cNvSpPr>
          <p:nvPr/>
        </p:nvSpPr>
        <p:spPr bwMode="auto">
          <a:xfrm>
            <a:off x="2125663" y="1919288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352" name="Oval 144"/>
          <p:cNvSpPr>
            <a:spLocks noChangeArrowheads="1"/>
          </p:cNvSpPr>
          <p:nvPr/>
        </p:nvSpPr>
        <p:spPr bwMode="auto">
          <a:xfrm>
            <a:off x="2532063" y="1816100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353" name="Oval 145"/>
          <p:cNvSpPr>
            <a:spLocks noChangeArrowheads="1"/>
          </p:cNvSpPr>
          <p:nvPr/>
        </p:nvSpPr>
        <p:spPr bwMode="auto">
          <a:xfrm>
            <a:off x="2716213" y="2182813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354" name="Oval 146"/>
          <p:cNvSpPr>
            <a:spLocks noChangeArrowheads="1"/>
          </p:cNvSpPr>
          <p:nvPr/>
        </p:nvSpPr>
        <p:spPr bwMode="auto">
          <a:xfrm>
            <a:off x="2884488" y="2628900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368" name="Text Box 160"/>
          <p:cNvSpPr txBox="1">
            <a:spLocks noChangeArrowheads="1"/>
          </p:cNvSpPr>
          <p:nvPr/>
        </p:nvSpPr>
        <p:spPr bwMode="auto">
          <a:xfrm>
            <a:off x="307975" y="25669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222369" name="Text Box 161"/>
          <p:cNvSpPr txBox="1">
            <a:spLocks noChangeArrowheads="1"/>
          </p:cNvSpPr>
          <p:nvPr/>
        </p:nvSpPr>
        <p:spPr bwMode="auto">
          <a:xfrm>
            <a:off x="488950" y="25463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222370" name="Text Box 162"/>
          <p:cNvSpPr txBox="1">
            <a:spLocks noChangeArrowheads="1"/>
          </p:cNvSpPr>
          <p:nvPr/>
        </p:nvSpPr>
        <p:spPr bwMode="auto">
          <a:xfrm>
            <a:off x="744538" y="2279650"/>
            <a:ext cx="539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3…</a:t>
            </a:r>
          </a:p>
        </p:txBody>
      </p:sp>
      <p:sp>
        <p:nvSpPr>
          <p:cNvPr id="222371" name="Line 163"/>
          <p:cNvSpPr>
            <a:spLocks noChangeShapeType="1"/>
          </p:cNvSpPr>
          <p:nvPr/>
        </p:nvSpPr>
        <p:spPr bwMode="auto">
          <a:xfrm flipV="1">
            <a:off x="431800" y="1795463"/>
            <a:ext cx="0" cy="823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372" name="Line 164"/>
          <p:cNvSpPr>
            <a:spLocks noChangeShapeType="1"/>
          </p:cNvSpPr>
          <p:nvPr/>
        </p:nvSpPr>
        <p:spPr bwMode="auto">
          <a:xfrm flipV="1">
            <a:off x="620713" y="2166938"/>
            <a:ext cx="0" cy="43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373" name="Oval 165"/>
          <p:cNvSpPr>
            <a:spLocks noChangeArrowheads="1"/>
          </p:cNvSpPr>
          <p:nvPr/>
        </p:nvSpPr>
        <p:spPr bwMode="auto">
          <a:xfrm>
            <a:off x="390525" y="4800600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374" name="Oval 166"/>
          <p:cNvSpPr>
            <a:spLocks noChangeArrowheads="1"/>
          </p:cNvSpPr>
          <p:nvPr/>
        </p:nvSpPr>
        <p:spPr bwMode="auto">
          <a:xfrm>
            <a:off x="561975" y="4354513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375" name="Oval 167"/>
          <p:cNvSpPr>
            <a:spLocks noChangeArrowheads="1"/>
          </p:cNvSpPr>
          <p:nvPr/>
        </p:nvSpPr>
        <p:spPr bwMode="auto">
          <a:xfrm>
            <a:off x="831850" y="3922713"/>
            <a:ext cx="85725" cy="92075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386" name="Line 178"/>
          <p:cNvSpPr>
            <a:spLocks noChangeShapeType="1"/>
          </p:cNvSpPr>
          <p:nvPr/>
        </p:nvSpPr>
        <p:spPr bwMode="auto">
          <a:xfrm flipV="1">
            <a:off x="6562725" y="2309813"/>
            <a:ext cx="3175" cy="21732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387" name="Line 179"/>
          <p:cNvSpPr>
            <a:spLocks noChangeShapeType="1"/>
          </p:cNvSpPr>
          <p:nvPr/>
        </p:nvSpPr>
        <p:spPr bwMode="auto">
          <a:xfrm flipV="1">
            <a:off x="5053013" y="3543300"/>
            <a:ext cx="3235325" cy="4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388" name="Oval 180"/>
          <p:cNvSpPr>
            <a:spLocks noChangeArrowheads="1"/>
          </p:cNvSpPr>
          <p:nvPr/>
        </p:nvSpPr>
        <p:spPr bwMode="auto">
          <a:xfrm>
            <a:off x="5402263" y="2817813"/>
            <a:ext cx="2319337" cy="1444625"/>
          </a:xfrm>
          <a:prstGeom prst="ellipse">
            <a:avLst/>
          </a:prstGeom>
          <a:noFill/>
          <a:ln w="3175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389" name="Line 181"/>
          <p:cNvSpPr>
            <a:spLocks noChangeShapeType="1"/>
          </p:cNvSpPr>
          <p:nvPr/>
        </p:nvSpPr>
        <p:spPr bwMode="auto">
          <a:xfrm flipH="1" flipV="1">
            <a:off x="6821488" y="2816225"/>
            <a:ext cx="385762" cy="119063"/>
          </a:xfrm>
          <a:prstGeom prst="line">
            <a:avLst/>
          </a:prstGeom>
          <a:noFill/>
          <a:ln w="22225">
            <a:solidFill>
              <a:srgbClr val="00CC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22390" name="Object 182"/>
          <p:cNvGraphicFramePr>
            <a:graphicFrameLocks noChangeAspect="1"/>
          </p:cNvGraphicFramePr>
          <p:nvPr/>
        </p:nvGraphicFramePr>
        <p:xfrm>
          <a:off x="8170863" y="3579813"/>
          <a:ext cx="615950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44" name="Equation" r:id="rId8" imgW="114120" imgH="139680" progId="Equation.3">
                  <p:embed/>
                </p:oleObj>
              </mc:Choice>
              <mc:Fallback>
                <p:oleObj name="Equation" r:id="rId8" imgW="1141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0863" y="3579813"/>
                        <a:ext cx="615950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2391" name="Object 183"/>
          <p:cNvGraphicFramePr>
            <a:graphicFrameLocks noChangeAspect="1"/>
          </p:cNvGraphicFramePr>
          <p:nvPr/>
        </p:nvGraphicFramePr>
        <p:xfrm>
          <a:off x="6067425" y="2100263"/>
          <a:ext cx="684213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45" name="Equation" r:id="rId9" imgW="126720" imgH="139680" progId="Equation.3">
                  <p:embed/>
                </p:oleObj>
              </mc:Choice>
              <mc:Fallback>
                <p:oleObj name="Equation" r:id="rId9" imgW="1267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7425" y="2100263"/>
                        <a:ext cx="684213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392" name="Oval 184"/>
          <p:cNvSpPr>
            <a:spLocks noChangeArrowheads="1"/>
          </p:cNvSpPr>
          <p:nvPr/>
        </p:nvSpPr>
        <p:spPr bwMode="auto">
          <a:xfrm>
            <a:off x="7643813" y="3467100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393" name="Oval 185"/>
          <p:cNvSpPr>
            <a:spLocks noChangeArrowheads="1"/>
          </p:cNvSpPr>
          <p:nvPr/>
        </p:nvSpPr>
        <p:spPr bwMode="auto">
          <a:xfrm>
            <a:off x="6469063" y="3433763"/>
            <a:ext cx="173037" cy="179387"/>
          </a:xfrm>
          <a:prstGeom prst="ellipse">
            <a:avLst/>
          </a:prstGeom>
          <a:solidFill>
            <a:srgbClr val="FF5F5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394" name="Text Box 186"/>
          <p:cNvSpPr txBox="1">
            <a:spLocks noChangeArrowheads="1"/>
          </p:cNvSpPr>
          <p:nvPr/>
        </p:nvSpPr>
        <p:spPr bwMode="auto">
          <a:xfrm>
            <a:off x="4697413" y="4235450"/>
            <a:ext cx="922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/>
              <a:t>Particella sincrona</a:t>
            </a:r>
          </a:p>
        </p:txBody>
      </p:sp>
      <p:sp>
        <p:nvSpPr>
          <p:cNvPr id="222395" name="Line 187"/>
          <p:cNvSpPr>
            <a:spLocks noChangeShapeType="1"/>
          </p:cNvSpPr>
          <p:nvPr/>
        </p:nvSpPr>
        <p:spPr bwMode="auto">
          <a:xfrm flipV="1">
            <a:off x="5400675" y="3605213"/>
            <a:ext cx="1041400" cy="652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396" name="Oval 188"/>
          <p:cNvSpPr>
            <a:spLocks noChangeArrowheads="1"/>
          </p:cNvSpPr>
          <p:nvPr/>
        </p:nvSpPr>
        <p:spPr bwMode="auto">
          <a:xfrm>
            <a:off x="7232650" y="2919413"/>
            <a:ext cx="165100" cy="163512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397" name="Oval 189"/>
          <p:cNvSpPr>
            <a:spLocks noChangeArrowheads="1"/>
          </p:cNvSpPr>
          <p:nvPr/>
        </p:nvSpPr>
        <p:spPr bwMode="auto">
          <a:xfrm>
            <a:off x="6483350" y="2738438"/>
            <a:ext cx="165100" cy="163512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399" name="Text Box 191"/>
          <p:cNvSpPr txBox="1">
            <a:spLocks noChangeArrowheads="1"/>
          </p:cNvSpPr>
          <p:nvPr/>
        </p:nvSpPr>
        <p:spPr bwMode="auto">
          <a:xfrm>
            <a:off x="7713663" y="31178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222400" name="Text Box 192"/>
          <p:cNvSpPr txBox="1">
            <a:spLocks noChangeArrowheads="1"/>
          </p:cNvSpPr>
          <p:nvPr/>
        </p:nvSpPr>
        <p:spPr bwMode="auto">
          <a:xfrm>
            <a:off x="7269163" y="25971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222401" name="Text Box 193"/>
          <p:cNvSpPr txBox="1">
            <a:spLocks noChangeArrowheads="1"/>
          </p:cNvSpPr>
          <p:nvPr/>
        </p:nvSpPr>
        <p:spPr bwMode="auto">
          <a:xfrm>
            <a:off x="6621463" y="24399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222402" name="Text Box 194"/>
          <p:cNvSpPr txBox="1">
            <a:spLocks noChangeArrowheads="1"/>
          </p:cNvSpPr>
          <p:nvPr/>
        </p:nvSpPr>
        <p:spPr bwMode="auto">
          <a:xfrm>
            <a:off x="4259263" y="5008563"/>
            <a:ext cx="457676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400"/>
              <a:t>Nel piano (</a:t>
            </a:r>
            <a:r>
              <a:rPr lang="en-US" sz="1400">
                <a:sym typeface="Symbol" pitchFamily="18" charset="2"/>
              </a:rPr>
              <a:t>,</a:t>
            </a:r>
            <a:r>
              <a:rPr lang="en-US" sz="1400"/>
              <a:t>) detto </a:t>
            </a:r>
            <a:r>
              <a:rPr lang="en-US" sz="1400" b="1" i="1" u="sng"/>
              <a:t>spazio delle fasi longitudinale</a:t>
            </a:r>
            <a:r>
              <a:rPr lang="en-US" sz="1400"/>
              <a:t> una particella non sincrona descrive una ellisse che percorre con una frequenza pari prorpio alla frequenza di sincrotrone.</a:t>
            </a:r>
          </a:p>
        </p:txBody>
      </p:sp>
      <p:sp>
        <p:nvSpPr>
          <p:cNvPr id="69" name="Rectangle 2"/>
          <p:cNvSpPr txBox="1">
            <a:spLocks noChangeArrowheads="1"/>
          </p:cNvSpPr>
          <p:nvPr/>
        </p:nvSpPr>
        <p:spPr>
          <a:xfrm>
            <a:off x="0" y="33196"/>
            <a:ext cx="9144000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 smtClean="0">
                <a:latin typeface="+mn-lt"/>
              </a:rPr>
              <a:t>OSCILLAZIONI DI SINCROTRONE NELLO SPAZIO DELLE FASI</a:t>
            </a:r>
            <a:endParaRPr lang="it-IT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588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2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2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2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2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2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22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2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2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2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2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2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2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2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2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2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2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2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2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22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22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2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22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22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2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2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22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222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22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2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2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222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2" dur="500"/>
                                        <p:tgtEl>
                                          <p:spTgt spid="222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5" dur="500"/>
                                        <p:tgtEl>
                                          <p:spTgt spid="222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22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222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22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22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22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222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222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3" dur="500"/>
                                        <p:tgtEl>
                                          <p:spTgt spid="222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6" dur="500"/>
                                        <p:tgtEl>
                                          <p:spTgt spid="222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22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500"/>
                                        <p:tgtEl>
                                          <p:spTgt spid="22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8" dur="500"/>
                                        <p:tgtEl>
                                          <p:spTgt spid="22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1" dur="500"/>
                                        <p:tgtEl>
                                          <p:spTgt spid="22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4" dur="500"/>
                                        <p:tgtEl>
                                          <p:spTgt spid="22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222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0" dur="500"/>
                                        <p:tgtEl>
                                          <p:spTgt spid="222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3" dur="500"/>
                                        <p:tgtEl>
                                          <p:spTgt spid="22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6" dur="500"/>
                                        <p:tgtEl>
                                          <p:spTgt spid="22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9" dur="500"/>
                                        <p:tgtEl>
                                          <p:spTgt spid="22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2" dur="500"/>
                                        <p:tgtEl>
                                          <p:spTgt spid="22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5" dur="500"/>
                                        <p:tgtEl>
                                          <p:spTgt spid="22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8" dur="500"/>
                                        <p:tgtEl>
                                          <p:spTgt spid="22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1" dur="500"/>
                                        <p:tgtEl>
                                          <p:spTgt spid="22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4" dur="500"/>
                                        <p:tgtEl>
                                          <p:spTgt spid="22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7" dur="500"/>
                                        <p:tgtEl>
                                          <p:spTgt spid="22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0" dur="500"/>
                                        <p:tgtEl>
                                          <p:spTgt spid="22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3" dur="500"/>
                                        <p:tgtEl>
                                          <p:spTgt spid="22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6" dur="500"/>
                                        <p:tgtEl>
                                          <p:spTgt spid="22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9" dur="500"/>
                                        <p:tgtEl>
                                          <p:spTgt spid="222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2" dur="500"/>
                                        <p:tgtEl>
                                          <p:spTgt spid="222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5" dur="500"/>
                                        <p:tgtEl>
                                          <p:spTgt spid="22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8" dur="500"/>
                                        <p:tgtEl>
                                          <p:spTgt spid="222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1" dur="500"/>
                                        <p:tgtEl>
                                          <p:spTgt spid="222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4" dur="500"/>
                                        <p:tgtEl>
                                          <p:spTgt spid="222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C 0.06892 -1.11111E-6 0.125 0.04676 0.125 0.1044 C 0.125 0.16181 0.06892 0.2088 4.44444E-6 0.2088 C -0.06893 0.2088 -0.125 0.16181 -0.125 0.1044 C -0.125 0.04676 -0.06893 -1.11111E-6 4.44444E-6 -1.11111E-6 Z " pathEditMode="relative" rAng="0" ptsTypes="fffff">
                                      <p:cBhvr>
                                        <p:cTn id="228" dur="2000" spd="-100000" fill="hold"/>
                                        <p:tgtEl>
                                          <p:spTgt spid="222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40"/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22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6" dur="500"/>
                                        <p:tgtEl>
                                          <p:spTgt spid="222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9" dur="500"/>
                                        <p:tgtEl>
                                          <p:spTgt spid="22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 nodeType="clickPar">
                      <p:stCondLst>
                        <p:cond delay="indefinite"/>
                      </p:stCondLst>
                      <p:childTnLst>
                        <p:par>
                          <p:cTn id="2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4" dur="500"/>
                                        <p:tgtEl>
                                          <p:spTgt spid="22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20" grpId="0" animBg="1"/>
      <p:bldP spid="222222" grpId="0" animBg="1"/>
      <p:bldP spid="222223" grpId="0" animBg="1"/>
      <p:bldP spid="222224" grpId="0" animBg="1"/>
      <p:bldP spid="222229" grpId="0" animBg="1"/>
      <p:bldP spid="222230" grpId="0"/>
      <p:bldP spid="222235" grpId="0" animBg="1"/>
      <p:bldP spid="222236" grpId="0" animBg="1"/>
      <p:bldP spid="222237" grpId="0" animBg="1"/>
      <p:bldP spid="222238" grpId="0" animBg="1"/>
      <p:bldP spid="222239" grpId="0" animBg="1"/>
      <p:bldP spid="222240" grpId="0" animBg="1"/>
      <p:bldP spid="222241" grpId="0" animBg="1"/>
      <p:bldP spid="222242" grpId="0" animBg="1"/>
      <p:bldP spid="222243" grpId="0" animBg="1"/>
      <p:bldP spid="222244" grpId="0" animBg="1"/>
      <p:bldP spid="222259" grpId="0"/>
      <p:bldP spid="222260" grpId="0"/>
      <p:bldP spid="222261" grpId="0"/>
      <p:bldP spid="222262" grpId="0" animBg="1"/>
      <p:bldP spid="222263" grpId="0" animBg="1"/>
      <p:bldP spid="222331" grpId="0" animBg="1"/>
      <p:bldP spid="222333" grpId="0" animBg="1"/>
      <p:bldP spid="222334" grpId="0" animBg="1"/>
      <p:bldP spid="222335" grpId="0" animBg="1"/>
      <p:bldP spid="222340" grpId="0" animBg="1"/>
      <p:bldP spid="222341" grpId="0"/>
      <p:bldP spid="222343" grpId="0" animBg="1"/>
      <p:bldP spid="222344" grpId="0" animBg="1"/>
      <p:bldP spid="222345" grpId="0" animBg="1"/>
      <p:bldP spid="222346" grpId="0" animBg="1"/>
      <p:bldP spid="222347" grpId="0" animBg="1"/>
      <p:bldP spid="222348" grpId="0" animBg="1"/>
      <p:bldP spid="222349" grpId="0" animBg="1"/>
      <p:bldP spid="222350" grpId="0" animBg="1"/>
      <p:bldP spid="222351" grpId="0" animBg="1"/>
      <p:bldP spid="222352" grpId="0" animBg="1"/>
      <p:bldP spid="222353" grpId="0" animBg="1"/>
      <p:bldP spid="222354" grpId="0" animBg="1"/>
      <p:bldP spid="222368" grpId="0"/>
      <p:bldP spid="222369" grpId="0"/>
      <p:bldP spid="222370" grpId="0"/>
      <p:bldP spid="222371" grpId="0" animBg="1"/>
      <p:bldP spid="222372" grpId="0" animBg="1"/>
      <p:bldP spid="222373" grpId="0" animBg="1"/>
      <p:bldP spid="222374" grpId="0" animBg="1"/>
      <p:bldP spid="222375" grpId="0" animBg="1"/>
      <p:bldP spid="222386" grpId="0" animBg="1"/>
      <p:bldP spid="222387" grpId="0" animBg="1"/>
      <p:bldP spid="222388" grpId="0" animBg="1"/>
      <p:bldP spid="222389" grpId="0" animBg="1"/>
      <p:bldP spid="222392" grpId="0" animBg="1"/>
      <p:bldP spid="222392" grpId="1" animBg="1"/>
      <p:bldP spid="222393" grpId="0" animBg="1"/>
      <p:bldP spid="222394" grpId="0"/>
      <p:bldP spid="222395" grpId="0" animBg="1"/>
      <p:bldP spid="222396" grpId="0" animBg="1"/>
      <p:bldP spid="222396" grpId="1" animBg="1"/>
      <p:bldP spid="222397" grpId="0" animBg="1"/>
      <p:bldP spid="222397" grpId="1" animBg="1"/>
      <p:bldP spid="222399" grpId="0"/>
      <p:bldP spid="222399" grpId="1"/>
      <p:bldP spid="222400" grpId="0"/>
      <p:bldP spid="222400" grpId="1"/>
      <p:bldP spid="222401" grpId="0"/>
      <p:bldP spid="222401" grpId="1"/>
      <p:bldP spid="22240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63" name="Freeform 11" descr="5%"/>
          <p:cNvSpPr>
            <a:spLocks/>
          </p:cNvSpPr>
          <p:nvPr/>
        </p:nvSpPr>
        <p:spPr bwMode="auto">
          <a:xfrm>
            <a:off x="4071938" y="5049838"/>
            <a:ext cx="2471737" cy="1466850"/>
          </a:xfrm>
          <a:custGeom>
            <a:avLst/>
            <a:gdLst>
              <a:gd name="T0" fmla="*/ 0 w 1557"/>
              <a:gd name="T1" fmla="*/ 924 h 924"/>
              <a:gd name="T2" fmla="*/ 101 w 1557"/>
              <a:gd name="T3" fmla="*/ 892 h 924"/>
              <a:gd name="T4" fmla="*/ 176 w 1557"/>
              <a:gd name="T5" fmla="*/ 844 h 924"/>
              <a:gd name="T6" fmla="*/ 240 w 1557"/>
              <a:gd name="T7" fmla="*/ 774 h 924"/>
              <a:gd name="T8" fmla="*/ 288 w 1557"/>
              <a:gd name="T9" fmla="*/ 673 h 924"/>
              <a:gd name="T10" fmla="*/ 331 w 1557"/>
              <a:gd name="T11" fmla="*/ 572 h 924"/>
              <a:gd name="T12" fmla="*/ 352 w 1557"/>
              <a:gd name="T13" fmla="*/ 454 h 924"/>
              <a:gd name="T14" fmla="*/ 405 w 1557"/>
              <a:gd name="T15" fmla="*/ 337 h 924"/>
              <a:gd name="T16" fmla="*/ 448 w 1557"/>
              <a:gd name="T17" fmla="*/ 246 h 924"/>
              <a:gd name="T18" fmla="*/ 517 w 1557"/>
              <a:gd name="T19" fmla="*/ 161 h 924"/>
              <a:gd name="T20" fmla="*/ 581 w 1557"/>
              <a:gd name="T21" fmla="*/ 102 h 924"/>
              <a:gd name="T22" fmla="*/ 688 w 1557"/>
              <a:gd name="T23" fmla="*/ 38 h 924"/>
              <a:gd name="T24" fmla="*/ 757 w 1557"/>
              <a:gd name="T25" fmla="*/ 12 h 924"/>
              <a:gd name="T26" fmla="*/ 832 w 1557"/>
              <a:gd name="T27" fmla="*/ 12 h 924"/>
              <a:gd name="T28" fmla="*/ 896 w 1557"/>
              <a:gd name="T29" fmla="*/ 12 h 924"/>
              <a:gd name="T30" fmla="*/ 992 w 1557"/>
              <a:gd name="T31" fmla="*/ 86 h 924"/>
              <a:gd name="T32" fmla="*/ 1019 w 1557"/>
              <a:gd name="T33" fmla="*/ 140 h 924"/>
              <a:gd name="T34" fmla="*/ 1072 w 1557"/>
              <a:gd name="T35" fmla="*/ 257 h 924"/>
              <a:gd name="T36" fmla="*/ 1109 w 1557"/>
              <a:gd name="T37" fmla="*/ 380 h 924"/>
              <a:gd name="T38" fmla="*/ 1152 w 1557"/>
              <a:gd name="T39" fmla="*/ 470 h 924"/>
              <a:gd name="T40" fmla="*/ 1184 w 1557"/>
              <a:gd name="T41" fmla="*/ 598 h 924"/>
              <a:gd name="T42" fmla="*/ 1205 w 1557"/>
              <a:gd name="T43" fmla="*/ 673 h 924"/>
              <a:gd name="T44" fmla="*/ 1253 w 1557"/>
              <a:gd name="T45" fmla="*/ 764 h 924"/>
              <a:gd name="T46" fmla="*/ 1323 w 1557"/>
              <a:gd name="T47" fmla="*/ 828 h 924"/>
              <a:gd name="T48" fmla="*/ 1413 w 1557"/>
              <a:gd name="T49" fmla="*/ 860 h 924"/>
              <a:gd name="T50" fmla="*/ 1557 w 1557"/>
              <a:gd name="T51" fmla="*/ 913 h 9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57" h="924">
                <a:moveTo>
                  <a:pt x="0" y="924"/>
                </a:moveTo>
                <a:cubicBezTo>
                  <a:pt x="36" y="914"/>
                  <a:pt x="72" y="905"/>
                  <a:pt x="101" y="892"/>
                </a:cubicBezTo>
                <a:cubicBezTo>
                  <a:pt x="130" y="879"/>
                  <a:pt x="153" y="864"/>
                  <a:pt x="176" y="844"/>
                </a:cubicBezTo>
                <a:cubicBezTo>
                  <a:pt x="199" y="824"/>
                  <a:pt x="221" y="803"/>
                  <a:pt x="240" y="774"/>
                </a:cubicBezTo>
                <a:cubicBezTo>
                  <a:pt x="259" y="745"/>
                  <a:pt x="273" y="707"/>
                  <a:pt x="288" y="673"/>
                </a:cubicBezTo>
                <a:cubicBezTo>
                  <a:pt x="303" y="639"/>
                  <a:pt x="320" y="608"/>
                  <a:pt x="331" y="572"/>
                </a:cubicBezTo>
                <a:cubicBezTo>
                  <a:pt x="342" y="536"/>
                  <a:pt x="340" y="493"/>
                  <a:pt x="352" y="454"/>
                </a:cubicBezTo>
                <a:cubicBezTo>
                  <a:pt x="364" y="415"/>
                  <a:pt x="389" y="372"/>
                  <a:pt x="405" y="337"/>
                </a:cubicBezTo>
                <a:cubicBezTo>
                  <a:pt x="421" y="302"/>
                  <a:pt x="429" y="275"/>
                  <a:pt x="448" y="246"/>
                </a:cubicBezTo>
                <a:cubicBezTo>
                  <a:pt x="467" y="217"/>
                  <a:pt x="495" y="185"/>
                  <a:pt x="517" y="161"/>
                </a:cubicBezTo>
                <a:cubicBezTo>
                  <a:pt x="539" y="137"/>
                  <a:pt x="553" y="122"/>
                  <a:pt x="581" y="102"/>
                </a:cubicBezTo>
                <a:cubicBezTo>
                  <a:pt x="609" y="82"/>
                  <a:pt x="659" y="53"/>
                  <a:pt x="688" y="38"/>
                </a:cubicBezTo>
                <a:cubicBezTo>
                  <a:pt x="717" y="23"/>
                  <a:pt x="733" y="16"/>
                  <a:pt x="757" y="12"/>
                </a:cubicBezTo>
                <a:cubicBezTo>
                  <a:pt x="781" y="8"/>
                  <a:pt x="809" y="12"/>
                  <a:pt x="832" y="12"/>
                </a:cubicBezTo>
                <a:cubicBezTo>
                  <a:pt x="855" y="12"/>
                  <a:pt x="869" y="0"/>
                  <a:pt x="896" y="12"/>
                </a:cubicBezTo>
                <a:cubicBezTo>
                  <a:pt x="923" y="24"/>
                  <a:pt x="972" y="65"/>
                  <a:pt x="992" y="86"/>
                </a:cubicBezTo>
                <a:cubicBezTo>
                  <a:pt x="1012" y="107"/>
                  <a:pt x="1006" y="112"/>
                  <a:pt x="1019" y="140"/>
                </a:cubicBezTo>
                <a:cubicBezTo>
                  <a:pt x="1032" y="168"/>
                  <a:pt x="1057" y="217"/>
                  <a:pt x="1072" y="257"/>
                </a:cubicBezTo>
                <a:cubicBezTo>
                  <a:pt x="1087" y="297"/>
                  <a:pt x="1096" y="345"/>
                  <a:pt x="1109" y="380"/>
                </a:cubicBezTo>
                <a:cubicBezTo>
                  <a:pt x="1122" y="415"/>
                  <a:pt x="1140" y="434"/>
                  <a:pt x="1152" y="470"/>
                </a:cubicBezTo>
                <a:cubicBezTo>
                  <a:pt x="1164" y="506"/>
                  <a:pt x="1175" y="564"/>
                  <a:pt x="1184" y="598"/>
                </a:cubicBezTo>
                <a:cubicBezTo>
                  <a:pt x="1193" y="632"/>
                  <a:pt x="1194" y="645"/>
                  <a:pt x="1205" y="673"/>
                </a:cubicBezTo>
                <a:cubicBezTo>
                  <a:pt x="1216" y="701"/>
                  <a:pt x="1233" y="738"/>
                  <a:pt x="1253" y="764"/>
                </a:cubicBezTo>
                <a:cubicBezTo>
                  <a:pt x="1273" y="790"/>
                  <a:pt x="1297" y="812"/>
                  <a:pt x="1323" y="828"/>
                </a:cubicBezTo>
                <a:cubicBezTo>
                  <a:pt x="1349" y="844"/>
                  <a:pt x="1374" y="846"/>
                  <a:pt x="1413" y="860"/>
                </a:cubicBezTo>
                <a:cubicBezTo>
                  <a:pt x="1452" y="874"/>
                  <a:pt x="1504" y="893"/>
                  <a:pt x="1557" y="913"/>
                </a:cubicBezTo>
              </a:path>
            </a:pathLst>
          </a:custGeom>
          <a:pattFill prst="pct5">
            <a:fgClr>
              <a:srgbClr val="0000FF"/>
            </a:fgClr>
            <a:bgClr>
              <a:srgbClr val="FFFFFF"/>
            </a:bgClr>
          </a:pattFill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8360" name="Line 8"/>
          <p:cNvSpPr>
            <a:spLocks noChangeShapeType="1"/>
          </p:cNvSpPr>
          <p:nvPr/>
        </p:nvSpPr>
        <p:spPr bwMode="auto">
          <a:xfrm flipV="1">
            <a:off x="5241925" y="4772025"/>
            <a:ext cx="7938" cy="1755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8362" name="Text Box 10"/>
          <p:cNvSpPr txBox="1">
            <a:spLocks noChangeArrowheads="1"/>
          </p:cNvSpPr>
          <p:nvPr/>
        </p:nvSpPr>
        <p:spPr bwMode="auto">
          <a:xfrm>
            <a:off x="5095875" y="64912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228364" name="Line 12"/>
          <p:cNvSpPr>
            <a:spLocks noChangeShapeType="1"/>
          </p:cNvSpPr>
          <p:nvPr/>
        </p:nvSpPr>
        <p:spPr bwMode="auto">
          <a:xfrm flipV="1">
            <a:off x="5249863" y="1533525"/>
            <a:ext cx="3175" cy="2554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8365" name="Line 13"/>
          <p:cNvSpPr>
            <a:spLocks noChangeShapeType="1"/>
          </p:cNvSpPr>
          <p:nvPr/>
        </p:nvSpPr>
        <p:spPr bwMode="auto">
          <a:xfrm flipV="1">
            <a:off x="3740150" y="2767013"/>
            <a:ext cx="3235325" cy="4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28366" name="Object 14"/>
          <p:cNvGraphicFramePr>
            <a:graphicFrameLocks noChangeAspect="1"/>
          </p:cNvGraphicFramePr>
          <p:nvPr/>
        </p:nvGraphicFramePr>
        <p:xfrm>
          <a:off x="6883400" y="2778125"/>
          <a:ext cx="61595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6" name="Equation" r:id="rId4" imgW="114120" imgH="139680" progId="Equation.3">
                  <p:embed/>
                </p:oleObj>
              </mc:Choice>
              <mc:Fallback>
                <p:oleObj name="Equation" r:id="rId4" imgW="1141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3400" y="2778125"/>
                        <a:ext cx="615950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8367" name="Oval 15"/>
          <p:cNvSpPr>
            <a:spLocks noChangeArrowheads="1"/>
          </p:cNvSpPr>
          <p:nvPr/>
        </p:nvSpPr>
        <p:spPr bwMode="auto">
          <a:xfrm>
            <a:off x="5830888" y="2098675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68" name="Oval 16"/>
          <p:cNvSpPr>
            <a:spLocks noChangeArrowheads="1"/>
          </p:cNvSpPr>
          <p:nvPr/>
        </p:nvSpPr>
        <p:spPr bwMode="auto">
          <a:xfrm>
            <a:off x="5156200" y="2657475"/>
            <a:ext cx="173038" cy="179388"/>
          </a:xfrm>
          <a:prstGeom prst="ellipse">
            <a:avLst/>
          </a:prstGeom>
          <a:solidFill>
            <a:srgbClr val="FF5F5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71" name="Oval 19"/>
          <p:cNvSpPr>
            <a:spLocks noChangeArrowheads="1"/>
          </p:cNvSpPr>
          <p:nvPr/>
        </p:nvSpPr>
        <p:spPr bwMode="auto">
          <a:xfrm>
            <a:off x="5607050" y="2238375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72" name="Oval 20"/>
          <p:cNvSpPr>
            <a:spLocks noChangeArrowheads="1"/>
          </p:cNvSpPr>
          <p:nvPr/>
        </p:nvSpPr>
        <p:spPr bwMode="auto">
          <a:xfrm>
            <a:off x="5821363" y="2378075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73" name="Oval 21"/>
          <p:cNvSpPr>
            <a:spLocks noChangeArrowheads="1"/>
          </p:cNvSpPr>
          <p:nvPr/>
        </p:nvSpPr>
        <p:spPr bwMode="auto">
          <a:xfrm>
            <a:off x="6056313" y="2263775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74" name="Oval 22"/>
          <p:cNvSpPr>
            <a:spLocks noChangeArrowheads="1"/>
          </p:cNvSpPr>
          <p:nvPr/>
        </p:nvSpPr>
        <p:spPr bwMode="auto">
          <a:xfrm>
            <a:off x="5627688" y="2454275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75" name="Oval 23"/>
          <p:cNvSpPr>
            <a:spLocks noChangeArrowheads="1"/>
          </p:cNvSpPr>
          <p:nvPr/>
        </p:nvSpPr>
        <p:spPr bwMode="auto">
          <a:xfrm>
            <a:off x="5995988" y="2449513"/>
            <a:ext cx="165100" cy="163512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76" name="Oval 24"/>
          <p:cNvSpPr>
            <a:spLocks noChangeArrowheads="1"/>
          </p:cNvSpPr>
          <p:nvPr/>
        </p:nvSpPr>
        <p:spPr bwMode="auto">
          <a:xfrm>
            <a:off x="5838825" y="2606675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77" name="Oval 25"/>
          <p:cNvSpPr>
            <a:spLocks noChangeArrowheads="1"/>
          </p:cNvSpPr>
          <p:nvPr/>
        </p:nvSpPr>
        <p:spPr bwMode="auto">
          <a:xfrm>
            <a:off x="5545138" y="2674938"/>
            <a:ext cx="165100" cy="163512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78" name="Oval 26"/>
          <p:cNvSpPr>
            <a:spLocks noChangeArrowheads="1"/>
          </p:cNvSpPr>
          <p:nvPr/>
        </p:nvSpPr>
        <p:spPr bwMode="auto">
          <a:xfrm>
            <a:off x="5321300" y="2814638"/>
            <a:ext cx="165100" cy="163512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79" name="Oval 27"/>
          <p:cNvSpPr>
            <a:spLocks noChangeArrowheads="1"/>
          </p:cNvSpPr>
          <p:nvPr/>
        </p:nvSpPr>
        <p:spPr bwMode="auto">
          <a:xfrm>
            <a:off x="5535613" y="2954338"/>
            <a:ext cx="165100" cy="163512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80" name="Oval 28"/>
          <p:cNvSpPr>
            <a:spLocks noChangeArrowheads="1"/>
          </p:cNvSpPr>
          <p:nvPr/>
        </p:nvSpPr>
        <p:spPr bwMode="auto">
          <a:xfrm>
            <a:off x="5770563" y="2840038"/>
            <a:ext cx="165100" cy="163512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81" name="Oval 29"/>
          <p:cNvSpPr>
            <a:spLocks noChangeArrowheads="1"/>
          </p:cNvSpPr>
          <p:nvPr/>
        </p:nvSpPr>
        <p:spPr bwMode="auto">
          <a:xfrm>
            <a:off x="5341938" y="3030538"/>
            <a:ext cx="165100" cy="163512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82" name="Oval 30"/>
          <p:cNvSpPr>
            <a:spLocks noChangeArrowheads="1"/>
          </p:cNvSpPr>
          <p:nvPr/>
        </p:nvSpPr>
        <p:spPr bwMode="auto">
          <a:xfrm>
            <a:off x="5710238" y="3025775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83" name="Oval 31"/>
          <p:cNvSpPr>
            <a:spLocks noChangeArrowheads="1"/>
          </p:cNvSpPr>
          <p:nvPr/>
        </p:nvSpPr>
        <p:spPr bwMode="auto">
          <a:xfrm>
            <a:off x="5553075" y="3182938"/>
            <a:ext cx="165100" cy="163512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84" name="Oval 32"/>
          <p:cNvSpPr>
            <a:spLocks noChangeArrowheads="1"/>
          </p:cNvSpPr>
          <p:nvPr/>
        </p:nvSpPr>
        <p:spPr bwMode="auto">
          <a:xfrm>
            <a:off x="5243513" y="1933575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85" name="Oval 33"/>
          <p:cNvSpPr>
            <a:spLocks noChangeArrowheads="1"/>
          </p:cNvSpPr>
          <p:nvPr/>
        </p:nvSpPr>
        <p:spPr bwMode="auto">
          <a:xfrm>
            <a:off x="5019675" y="2073275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86" name="Oval 34"/>
          <p:cNvSpPr>
            <a:spLocks noChangeArrowheads="1"/>
          </p:cNvSpPr>
          <p:nvPr/>
        </p:nvSpPr>
        <p:spPr bwMode="auto">
          <a:xfrm>
            <a:off x="5233988" y="2212975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87" name="Oval 35"/>
          <p:cNvSpPr>
            <a:spLocks noChangeArrowheads="1"/>
          </p:cNvSpPr>
          <p:nvPr/>
        </p:nvSpPr>
        <p:spPr bwMode="auto">
          <a:xfrm>
            <a:off x="5468938" y="2098675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88" name="Oval 36"/>
          <p:cNvSpPr>
            <a:spLocks noChangeArrowheads="1"/>
          </p:cNvSpPr>
          <p:nvPr/>
        </p:nvSpPr>
        <p:spPr bwMode="auto">
          <a:xfrm>
            <a:off x="5040313" y="2289175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89" name="Oval 37"/>
          <p:cNvSpPr>
            <a:spLocks noChangeArrowheads="1"/>
          </p:cNvSpPr>
          <p:nvPr/>
        </p:nvSpPr>
        <p:spPr bwMode="auto">
          <a:xfrm>
            <a:off x="5408613" y="2284413"/>
            <a:ext cx="165100" cy="163512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90" name="Oval 38"/>
          <p:cNvSpPr>
            <a:spLocks noChangeArrowheads="1"/>
          </p:cNvSpPr>
          <p:nvPr/>
        </p:nvSpPr>
        <p:spPr bwMode="auto">
          <a:xfrm>
            <a:off x="5251450" y="2441575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91" name="Oval 39"/>
          <p:cNvSpPr>
            <a:spLocks noChangeArrowheads="1"/>
          </p:cNvSpPr>
          <p:nvPr/>
        </p:nvSpPr>
        <p:spPr bwMode="auto">
          <a:xfrm>
            <a:off x="4722813" y="2301875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92" name="Oval 40"/>
          <p:cNvSpPr>
            <a:spLocks noChangeArrowheads="1"/>
          </p:cNvSpPr>
          <p:nvPr/>
        </p:nvSpPr>
        <p:spPr bwMode="auto">
          <a:xfrm>
            <a:off x="4498975" y="2441575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93" name="Oval 41"/>
          <p:cNvSpPr>
            <a:spLocks noChangeArrowheads="1"/>
          </p:cNvSpPr>
          <p:nvPr/>
        </p:nvSpPr>
        <p:spPr bwMode="auto">
          <a:xfrm>
            <a:off x="4713288" y="2581275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94" name="Oval 42"/>
          <p:cNvSpPr>
            <a:spLocks noChangeArrowheads="1"/>
          </p:cNvSpPr>
          <p:nvPr/>
        </p:nvSpPr>
        <p:spPr bwMode="auto">
          <a:xfrm>
            <a:off x="4948238" y="2466975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95" name="Oval 43"/>
          <p:cNvSpPr>
            <a:spLocks noChangeArrowheads="1"/>
          </p:cNvSpPr>
          <p:nvPr/>
        </p:nvSpPr>
        <p:spPr bwMode="auto">
          <a:xfrm>
            <a:off x="4519613" y="2657475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96" name="Oval 44"/>
          <p:cNvSpPr>
            <a:spLocks noChangeArrowheads="1"/>
          </p:cNvSpPr>
          <p:nvPr/>
        </p:nvSpPr>
        <p:spPr bwMode="auto">
          <a:xfrm>
            <a:off x="4887913" y="2652713"/>
            <a:ext cx="165100" cy="163512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97" name="Oval 45"/>
          <p:cNvSpPr>
            <a:spLocks noChangeArrowheads="1"/>
          </p:cNvSpPr>
          <p:nvPr/>
        </p:nvSpPr>
        <p:spPr bwMode="auto">
          <a:xfrm>
            <a:off x="4730750" y="2809875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98" name="Oval 46"/>
          <p:cNvSpPr>
            <a:spLocks noChangeArrowheads="1"/>
          </p:cNvSpPr>
          <p:nvPr/>
        </p:nvSpPr>
        <p:spPr bwMode="auto">
          <a:xfrm>
            <a:off x="4911725" y="2914650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99" name="Oval 47"/>
          <p:cNvSpPr>
            <a:spLocks noChangeArrowheads="1"/>
          </p:cNvSpPr>
          <p:nvPr/>
        </p:nvSpPr>
        <p:spPr bwMode="auto">
          <a:xfrm>
            <a:off x="4687888" y="3054350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400" name="Oval 48"/>
          <p:cNvSpPr>
            <a:spLocks noChangeArrowheads="1"/>
          </p:cNvSpPr>
          <p:nvPr/>
        </p:nvSpPr>
        <p:spPr bwMode="auto">
          <a:xfrm>
            <a:off x="4902200" y="3194050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401" name="Oval 49"/>
          <p:cNvSpPr>
            <a:spLocks noChangeArrowheads="1"/>
          </p:cNvSpPr>
          <p:nvPr/>
        </p:nvSpPr>
        <p:spPr bwMode="auto">
          <a:xfrm>
            <a:off x="5137150" y="3079750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402" name="Oval 50"/>
          <p:cNvSpPr>
            <a:spLocks noChangeArrowheads="1"/>
          </p:cNvSpPr>
          <p:nvPr/>
        </p:nvSpPr>
        <p:spPr bwMode="auto">
          <a:xfrm>
            <a:off x="4708525" y="3270250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403" name="Oval 51"/>
          <p:cNvSpPr>
            <a:spLocks noChangeArrowheads="1"/>
          </p:cNvSpPr>
          <p:nvPr/>
        </p:nvSpPr>
        <p:spPr bwMode="auto">
          <a:xfrm>
            <a:off x="5076825" y="3265488"/>
            <a:ext cx="165100" cy="163512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404" name="Oval 52"/>
          <p:cNvSpPr>
            <a:spLocks noChangeArrowheads="1"/>
          </p:cNvSpPr>
          <p:nvPr/>
        </p:nvSpPr>
        <p:spPr bwMode="auto">
          <a:xfrm>
            <a:off x="4919663" y="3422650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28405" name="Object 53"/>
          <p:cNvGraphicFramePr>
            <a:graphicFrameLocks noChangeAspect="1"/>
          </p:cNvGraphicFramePr>
          <p:nvPr/>
        </p:nvGraphicFramePr>
        <p:xfrm>
          <a:off x="4806950" y="1339850"/>
          <a:ext cx="684213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7" name="Equation" r:id="rId6" imgW="126720" imgH="139680" progId="Equation.3">
                  <p:embed/>
                </p:oleObj>
              </mc:Choice>
              <mc:Fallback>
                <p:oleObj name="Equation" r:id="rId6" imgW="1267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950" y="1339850"/>
                        <a:ext cx="684213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8406" name="Line 54"/>
          <p:cNvSpPr>
            <a:spLocks noChangeShapeType="1"/>
          </p:cNvSpPr>
          <p:nvPr/>
        </p:nvSpPr>
        <p:spPr bwMode="auto">
          <a:xfrm flipV="1">
            <a:off x="3744913" y="6511925"/>
            <a:ext cx="3235325" cy="4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28407" name="Object 55"/>
          <p:cNvGraphicFramePr>
            <a:graphicFrameLocks noChangeAspect="1"/>
          </p:cNvGraphicFramePr>
          <p:nvPr/>
        </p:nvGraphicFramePr>
        <p:xfrm>
          <a:off x="6616700" y="6083300"/>
          <a:ext cx="61595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8" name="Equation" r:id="rId8" imgW="114120" imgH="139680" progId="Equation.3">
                  <p:embed/>
                </p:oleObj>
              </mc:Choice>
              <mc:Fallback>
                <p:oleObj name="Equation" r:id="rId8" imgW="1141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6700" y="6083300"/>
                        <a:ext cx="615950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8408" name="Line 56"/>
          <p:cNvSpPr>
            <a:spLocks noChangeShapeType="1"/>
          </p:cNvSpPr>
          <p:nvPr/>
        </p:nvSpPr>
        <p:spPr bwMode="auto">
          <a:xfrm flipV="1">
            <a:off x="431800" y="1487488"/>
            <a:ext cx="3175" cy="25542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28409" name="Object 57"/>
          <p:cNvGraphicFramePr>
            <a:graphicFrameLocks noChangeAspect="1"/>
          </p:cNvGraphicFramePr>
          <p:nvPr/>
        </p:nvGraphicFramePr>
        <p:xfrm>
          <a:off x="-11113" y="1293813"/>
          <a:ext cx="684213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9" name="Equation" r:id="rId9" imgW="126720" imgH="139680" progId="Equation.3">
                  <p:embed/>
                </p:oleObj>
              </mc:Choice>
              <mc:Fallback>
                <p:oleObj name="Equation" r:id="rId9" imgW="1267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113" y="1293813"/>
                        <a:ext cx="684213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8412" name="Freeform 60" descr="5%"/>
          <p:cNvSpPr>
            <a:spLocks/>
          </p:cNvSpPr>
          <p:nvPr/>
        </p:nvSpPr>
        <p:spPr bwMode="auto">
          <a:xfrm rot="5400000">
            <a:off x="431800" y="1984376"/>
            <a:ext cx="1463675" cy="1466850"/>
          </a:xfrm>
          <a:custGeom>
            <a:avLst/>
            <a:gdLst>
              <a:gd name="T0" fmla="*/ 0 w 1557"/>
              <a:gd name="T1" fmla="*/ 924 h 924"/>
              <a:gd name="T2" fmla="*/ 101 w 1557"/>
              <a:gd name="T3" fmla="*/ 892 h 924"/>
              <a:gd name="T4" fmla="*/ 176 w 1557"/>
              <a:gd name="T5" fmla="*/ 844 h 924"/>
              <a:gd name="T6" fmla="*/ 240 w 1557"/>
              <a:gd name="T7" fmla="*/ 774 h 924"/>
              <a:gd name="T8" fmla="*/ 288 w 1557"/>
              <a:gd name="T9" fmla="*/ 673 h 924"/>
              <a:gd name="T10" fmla="*/ 331 w 1557"/>
              <a:gd name="T11" fmla="*/ 572 h 924"/>
              <a:gd name="T12" fmla="*/ 352 w 1557"/>
              <a:gd name="T13" fmla="*/ 454 h 924"/>
              <a:gd name="T14" fmla="*/ 405 w 1557"/>
              <a:gd name="T15" fmla="*/ 337 h 924"/>
              <a:gd name="T16" fmla="*/ 448 w 1557"/>
              <a:gd name="T17" fmla="*/ 246 h 924"/>
              <a:gd name="T18" fmla="*/ 517 w 1557"/>
              <a:gd name="T19" fmla="*/ 161 h 924"/>
              <a:gd name="T20" fmla="*/ 581 w 1557"/>
              <a:gd name="T21" fmla="*/ 102 h 924"/>
              <a:gd name="T22" fmla="*/ 688 w 1557"/>
              <a:gd name="T23" fmla="*/ 38 h 924"/>
              <a:gd name="T24" fmla="*/ 757 w 1557"/>
              <a:gd name="T25" fmla="*/ 12 h 924"/>
              <a:gd name="T26" fmla="*/ 832 w 1557"/>
              <a:gd name="T27" fmla="*/ 12 h 924"/>
              <a:gd name="T28" fmla="*/ 896 w 1557"/>
              <a:gd name="T29" fmla="*/ 12 h 924"/>
              <a:gd name="T30" fmla="*/ 992 w 1557"/>
              <a:gd name="T31" fmla="*/ 86 h 924"/>
              <a:gd name="T32" fmla="*/ 1019 w 1557"/>
              <a:gd name="T33" fmla="*/ 140 h 924"/>
              <a:gd name="T34" fmla="*/ 1072 w 1557"/>
              <a:gd name="T35" fmla="*/ 257 h 924"/>
              <a:gd name="T36" fmla="*/ 1109 w 1557"/>
              <a:gd name="T37" fmla="*/ 380 h 924"/>
              <a:gd name="T38" fmla="*/ 1152 w 1557"/>
              <a:gd name="T39" fmla="*/ 470 h 924"/>
              <a:gd name="T40" fmla="*/ 1184 w 1557"/>
              <a:gd name="T41" fmla="*/ 598 h 924"/>
              <a:gd name="T42" fmla="*/ 1205 w 1557"/>
              <a:gd name="T43" fmla="*/ 673 h 924"/>
              <a:gd name="T44" fmla="*/ 1253 w 1557"/>
              <a:gd name="T45" fmla="*/ 764 h 924"/>
              <a:gd name="T46" fmla="*/ 1323 w 1557"/>
              <a:gd name="T47" fmla="*/ 828 h 924"/>
              <a:gd name="T48" fmla="*/ 1413 w 1557"/>
              <a:gd name="T49" fmla="*/ 860 h 924"/>
              <a:gd name="T50" fmla="*/ 1557 w 1557"/>
              <a:gd name="T51" fmla="*/ 913 h 9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57" h="924">
                <a:moveTo>
                  <a:pt x="0" y="924"/>
                </a:moveTo>
                <a:cubicBezTo>
                  <a:pt x="36" y="914"/>
                  <a:pt x="72" y="905"/>
                  <a:pt x="101" y="892"/>
                </a:cubicBezTo>
                <a:cubicBezTo>
                  <a:pt x="130" y="879"/>
                  <a:pt x="153" y="864"/>
                  <a:pt x="176" y="844"/>
                </a:cubicBezTo>
                <a:cubicBezTo>
                  <a:pt x="199" y="824"/>
                  <a:pt x="221" y="803"/>
                  <a:pt x="240" y="774"/>
                </a:cubicBezTo>
                <a:cubicBezTo>
                  <a:pt x="259" y="745"/>
                  <a:pt x="273" y="707"/>
                  <a:pt x="288" y="673"/>
                </a:cubicBezTo>
                <a:cubicBezTo>
                  <a:pt x="303" y="639"/>
                  <a:pt x="320" y="608"/>
                  <a:pt x="331" y="572"/>
                </a:cubicBezTo>
                <a:cubicBezTo>
                  <a:pt x="342" y="536"/>
                  <a:pt x="340" y="493"/>
                  <a:pt x="352" y="454"/>
                </a:cubicBezTo>
                <a:cubicBezTo>
                  <a:pt x="364" y="415"/>
                  <a:pt x="389" y="372"/>
                  <a:pt x="405" y="337"/>
                </a:cubicBezTo>
                <a:cubicBezTo>
                  <a:pt x="421" y="302"/>
                  <a:pt x="429" y="275"/>
                  <a:pt x="448" y="246"/>
                </a:cubicBezTo>
                <a:cubicBezTo>
                  <a:pt x="467" y="217"/>
                  <a:pt x="495" y="185"/>
                  <a:pt x="517" y="161"/>
                </a:cubicBezTo>
                <a:cubicBezTo>
                  <a:pt x="539" y="137"/>
                  <a:pt x="553" y="122"/>
                  <a:pt x="581" y="102"/>
                </a:cubicBezTo>
                <a:cubicBezTo>
                  <a:pt x="609" y="82"/>
                  <a:pt x="659" y="53"/>
                  <a:pt x="688" y="38"/>
                </a:cubicBezTo>
                <a:cubicBezTo>
                  <a:pt x="717" y="23"/>
                  <a:pt x="733" y="16"/>
                  <a:pt x="757" y="12"/>
                </a:cubicBezTo>
                <a:cubicBezTo>
                  <a:pt x="781" y="8"/>
                  <a:pt x="809" y="12"/>
                  <a:pt x="832" y="12"/>
                </a:cubicBezTo>
                <a:cubicBezTo>
                  <a:pt x="855" y="12"/>
                  <a:pt x="869" y="0"/>
                  <a:pt x="896" y="12"/>
                </a:cubicBezTo>
                <a:cubicBezTo>
                  <a:pt x="923" y="24"/>
                  <a:pt x="972" y="65"/>
                  <a:pt x="992" y="86"/>
                </a:cubicBezTo>
                <a:cubicBezTo>
                  <a:pt x="1012" y="107"/>
                  <a:pt x="1006" y="112"/>
                  <a:pt x="1019" y="140"/>
                </a:cubicBezTo>
                <a:cubicBezTo>
                  <a:pt x="1032" y="168"/>
                  <a:pt x="1057" y="217"/>
                  <a:pt x="1072" y="257"/>
                </a:cubicBezTo>
                <a:cubicBezTo>
                  <a:pt x="1087" y="297"/>
                  <a:pt x="1096" y="345"/>
                  <a:pt x="1109" y="380"/>
                </a:cubicBezTo>
                <a:cubicBezTo>
                  <a:pt x="1122" y="415"/>
                  <a:pt x="1140" y="434"/>
                  <a:pt x="1152" y="470"/>
                </a:cubicBezTo>
                <a:cubicBezTo>
                  <a:pt x="1164" y="506"/>
                  <a:pt x="1175" y="564"/>
                  <a:pt x="1184" y="598"/>
                </a:cubicBezTo>
                <a:cubicBezTo>
                  <a:pt x="1193" y="632"/>
                  <a:pt x="1194" y="645"/>
                  <a:pt x="1205" y="673"/>
                </a:cubicBezTo>
                <a:cubicBezTo>
                  <a:pt x="1216" y="701"/>
                  <a:pt x="1233" y="738"/>
                  <a:pt x="1253" y="764"/>
                </a:cubicBezTo>
                <a:cubicBezTo>
                  <a:pt x="1273" y="790"/>
                  <a:pt x="1297" y="812"/>
                  <a:pt x="1323" y="828"/>
                </a:cubicBezTo>
                <a:cubicBezTo>
                  <a:pt x="1349" y="844"/>
                  <a:pt x="1374" y="846"/>
                  <a:pt x="1413" y="860"/>
                </a:cubicBezTo>
                <a:cubicBezTo>
                  <a:pt x="1452" y="874"/>
                  <a:pt x="1504" y="893"/>
                  <a:pt x="1557" y="913"/>
                </a:cubicBezTo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FF5F5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8413" name="Line 61"/>
          <p:cNvSpPr>
            <a:spLocks noChangeShapeType="1"/>
          </p:cNvSpPr>
          <p:nvPr/>
        </p:nvSpPr>
        <p:spPr bwMode="auto">
          <a:xfrm flipV="1">
            <a:off x="446088" y="2770188"/>
            <a:ext cx="1971675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8414" name="Text Box 62"/>
          <p:cNvSpPr txBox="1">
            <a:spLocks noChangeArrowheads="1"/>
          </p:cNvSpPr>
          <p:nvPr/>
        </p:nvSpPr>
        <p:spPr bwMode="auto">
          <a:xfrm>
            <a:off x="4102100" y="4545013"/>
            <a:ext cx="10572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/>
              <a:t>Numero di particelle</a:t>
            </a:r>
          </a:p>
        </p:txBody>
      </p:sp>
      <p:sp>
        <p:nvSpPr>
          <p:cNvPr id="228416" name="Text Box 64"/>
          <p:cNvSpPr txBox="1">
            <a:spLocks noChangeArrowheads="1"/>
          </p:cNvSpPr>
          <p:nvPr/>
        </p:nvSpPr>
        <p:spPr bwMode="auto">
          <a:xfrm>
            <a:off x="1957388" y="2847975"/>
            <a:ext cx="10572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/>
              <a:t>Numero di particelle</a:t>
            </a:r>
          </a:p>
        </p:txBody>
      </p:sp>
      <p:sp>
        <p:nvSpPr>
          <p:cNvPr id="228417" name="Line 65"/>
          <p:cNvSpPr>
            <a:spLocks noChangeShapeType="1"/>
          </p:cNvSpPr>
          <p:nvPr/>
        </p:nvSpPr>
        <p:spPr bwMode="auto">
          <a:xfrm>
            <a:off x="4038600" y="5735638"/>
            <a:ext cx="550863" cy="0"/>
          </a:xfrm>
          <a:prstGeom prst="line">
            <a:avLst/>
          </a:prstGeom>
          <a:noFill/>
          <a:ln w="8890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8418" name="Line 66"/>
          <p:cNvSpPr>
            <a:spLocks noChangeShapeType="1"/>
          </p:cNvSpPr>
          <p:nvPr/>
        </p:nvSpPr>
        <p:spPr bwMode="auto">
          <a:xfrm flipH="1">
            <a:off x="5954713" y="5781675"/>
            <a:ext cx="500062" cy="0"/>
          </a:xfrm>
          <a:prstGeom prst="line">
            <a:avLst/>
          </a:prstGeom>
          <a:noFill/>
          <a:ln w="8890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8419" name="Text Box 67"/>
          <p:cNvSpPr txBox="1">
            <a:spLocks noChangeArrowheads="1"/>
          </p:cNvSpPr>
          <p:nvPr/>
        </p:nvSpPr>
        <p:spPr bwMode="auto">
          <a:xfrm>
            <a:off x="6364288" y="5170488"/>
            <a:ext cx="13414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/>
              <a:t>Lunghezza del pacchetto</a:t>
            </a:r>
          </a:p>
        </p:txBody>
      </p:sp>
      <p:sp>
        <p:nvSpPr>
          <p:cNvPr id="228420" name="Line 68"/>
          <p:cNvSpPr>
            <a:spLocks noChangeShapeType="1"/>
          </p:cNvSpPr>
          <p:nvPr/>
        </p:nvSpPr>
        <p:spPr bwMode="auto">
          <a:xfrm flipV="1">
            <a:off x="1146175" y="3074988"/>
            <a:ext cx="0" cy="533400"/>
          </a:xfrm>
          <a:prstGeom prst="line">
            <a:avLst/>
          </a:prstGeom>
          <a:noFill/>
          <a:ln w="88900">
            <a:solidFill>
              <a:srgbClr val="FF5F5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8421" name="Line 69"/>
          <p:cNvSpPr>
            <a:spLocks noChangeShapeType="1"/>
          </p:cNvSpPr>
          <p:nvPr/>
        </p:nvSpPr>
        <p:spPr bwMode="auto">
          <a:xfrm flipH="1">
            <a:off x="1141413" y="1698625"/>
            <a:ext cx="0" cy="558800"/>
          </a:xfrm>
          <a:prstGeom prst="line">
            <a:avLst/>
          </a:prstGeom>
          <a:noFill/>
          <a:ln w="88900">
            <a:solidFill>
              <a:srgbClr val="FF5F5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8423" name="Text Box 71"/>
          <p:cNvSpPr txBox="1">
            <a:spLocks noChangeArrowheads="1"/>
          </p:cNvSpPr>
          <p:nvPr/>
        </p:nvSpPr>
        <p:spPr bwMode="auto">
          <a:xfrm>
            <a:off x="722313" y="3659188"/>
            <a:ext cx="134143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dirty="0" err="1" smtClean="0"/>
              <a:t>Distribuzione</a:t>
            </a:r>
            <a:r>
              <a:rPr lang="en-US" sz="1400" dirty="0" smtClean="0"/>
              <a:t> di </a:t>
            </a:r>
            <a:r>
              <a:rPr lang="en-US" sz="1400" dirty="0" err="1" smtClean="0"/>
              <a:t>energia</a:t>
            </a:r>
            <a:r>
              <a:rPr lang="en-US" sz="1400" dirty="0" smtClean="0"/>
              <a:t> (Energy spread)</a:t>
            </a:r>
            <a:endParaRPr lang="en-US" sz="1400" dirty="0"/>
          </a:p>
        </p:txBody>
      </p:sp>
      <p:sp>
        <p:nvSpPr>
          <p:cNvPr id="228425" name="Text Box 73"/>
          <p:cNvSpPr txBox="1">
            <a:spLocks noChangeArrowheads="1"/>
          </p:cNvSpPr>
          <p:nvPr/>
        </p:nvSpPr>
        <p:spPr bwMode="auto">
          <a:xfrm>
            <a:off x="0" y="476672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600" dirty="0">
                <a:latin typeface="+mj-lt"/>
              </a:rPr>
              <a:t>In un </a:t>
            </a:r>
            <a:r>
              <a:rPr lang="en-US" sz="1600" dirty="0" err="1">
                <a:latin typeface="+mj-lt"/>
              </a:rPr>
              <a:t>certo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istante</a:t>
            </a:r>
            <a:r>
              <a:rPr lang="en-US" sz="1600" dirty="0">
                <a:latin typeface="+mj-lt"/>
              </a:rPr>
              <a:t> le </a:t>
            </a:r>
            <a:r>
              <a:rPr lang="en-US" sz="1600" b="1" i="1" dirty="0">
                <a:latin typeface="+mj-lt"/>
              </a:rPr>
              <a:t>N </a:t>
            </a:r>
            <a:r>
              <a:rPr lang="en-US" sz="1600" b="1" i="1" dirty="0" err="1">
                <a:latin typeface="+mj-lt"/>
              </a:rPr>
              <a:t>particelle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che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compongono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il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pacchetto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sono</a:t>
            </a:r>
            <a:r>
              <a:rPr lang="en-US" sz="1600" dirty="0">
                <a:latin typeface="+mj-lt"/>
              </a:rPr>
              <a:t> </a:t>
            </a:r>
            <a:r>
              <a:rPr lang="en-US" sz="1600" b="1" i="1" dirty="0" err="1">
                <a:latin typeface="+mj-lt"/>
              </a:rPr>
              <a:t>distribuite</a:t>
            </a:r>
            <a:r>
              <a:rPr lang="en-US" sz="1600" b="1" i="1" dirty="0">
                <a:latin typeface="+mj-lt"/>
              </a:rPr>
              <a:t> </a:t>
            </a:r>
            <a:r>
              <a:rPr lang="en-US" sz="1600" b="1" i="1" dirty="0" err="1">
                <a:latin typeface="+mj-lt"/>
              </a:rPr>
              <a:t>intorno</a:t>
            </a:r>
            <a:r>
              <a:rPr lang="en-US" sz="1600" b="1" i="1" dirty="0">
                <a:latin typeface="+mj-lt"/>
              </a:rPr>
              <a:t> </a:t>
            </a:r>
            <a:r>
              <a:rPr lang="en-US" sz="1600" b="1" i="1" dirty="0" err="1">
                <a:latin typeface="+mj-lt"/>
              </a:rPr>
              <a:t>alla</a:t>
            </a:r>
            <a:r>
              <a:rPr lang="en-US" sz="1600" b="1" i="1" dirty="0">
                <a:latin typeface="+mj-lt"/>
              </a:rPr>
              <a:t> </a:t>
            </a:r>
            <a:r>
              <a:rPr lang="en-US" sz="1600" b="1" i="1" dirty="0" err="1">
                <a:latin typeface="+mj-lt"/>
              </a:rPr>
              <a:t>particella</a:t>
            </a:r>
            <a:r>
              <a:rPr lang="en-US" sz="1600" b="1" i="1" dirty="0">
                <a:latin typeface="+mj-lt"/>
              </a:rPr>
              <a:t> </a:t>
            </a:r>
            <a:r>
              <a:rPr lang="en-US" sz="1600" b="1" i="1" dirty="0" err="1">
                <a:latin typeface="+mj-lt"/>
              </a:rPr>
              <a:t>sincrona</a:t>
            </a:r>
            <a:r>
              <a:rPr lang="en-US" sz="1600" dirty="0">
                <a:latin typeface="+mj-lt"/>
              </a:rPr>
              <a:t> e </a:t>
            </a:r>
            <a:r>
              <a:rPr lang="en-US" sz="1600" dirty="0" err="1">
                <a:latin typeface="+mj-lt"/>
              </a:rPr>
              <a:t>oscillano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intorno</a:t>
            </a:r>
            <a:r>
              <a:rPr lang="en-US" sz="1600" dirty="0">
                <a:latin typeface="+mj-lt"/>
              </a:rPr>
              <a:t> a </a:t>
            </a:r>
            <a:r>
              <a:rPr lang="en-US" sz="1600" dirty="0" err="1">
                <a:latin typeface="+mj-lt"/>
              </a:rPr>
              <a:t>questa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stabilmente</a:t>
            </a:r>
            <a:r>
              <a:rPr lang="en-US" sz="1600" dirty="0">
                <a:latin typeface="+mj-lt"/>
              </a:rPr>
              <a:t> e con la </a:t>
            </a:r>
            <a:r>
              <a:rPr lang="en-US" sz="1600" dirty="0" err="1">
                <a:latin typeface="+mj-lt"/>
              </a:rPr>
              <a:t>stessa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frequenza</a:t>
            </a:r>
            <a:r>
              <a:rPr lang="en-US" sz="1600" dirty="0">
                <a:latin typeface="+mj-lt"/>
              </a:rPr>
              <a:t> </a:t>
            </a:r>
            <a:r>
              <a:rPr lang="en-US" sz="1600" b="1" i="1" dirty="0" err="1">
                <a:latin typeface="+mj-lt"/>
              </a:rPr>
              <a:t>descrivendo</a:t>
            </a:r>
            <a:r>
              <a:rPr lang="en-US" sz="1600" b="1" i="1" dirty="0">
                <a:latin typeface="+mj-lt"/>
              </a:rPr>
              <a:t> </a:t>
            </a:r>
            <a:r>
              <a:rPr lang="en-US" sz="1600" b="1" i="1" dirty="0" err="1">
                <a:latin typeface="+mj-lt"/>
              </a:rPr>
              <a:t>delle</a:t>
            </a:r>
            <a:r>
              <a:rPr lang="en-US" sz="1600" b="1" i="1" dirty="0">
                <a:latin typeface="+mj-lt"/>
              </a:rPr>
              <a:t> </a:t>
            </a:r>
            <a:r>
              <a:rPr lang="en-US" sz="1600" b="1" i="1" dirty="0" err="1">
                <a:latin typeface="+mj-lt"/>
              </a:rPr>
              <a:t>ellissi</a:t>
            </a:r>
            <a:r>
              <a:rPr lang="en-US" sz="1600" dirty="0">
                <a:latin typeface="+mj-lt"/>
              </a:rPr>
              <a:t> di area </a:t>
            </a:r>
            <a:r>
              <a:rPr lang="en-US" sz="1600" dirty="0" err="1">
                <a:latin typeface="+mj-lt"/>
              </a:rPr>
              <a:t>diversa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nello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spazio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delle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fasi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228426" name="Text Box 74"/>
          <p:cNvSpPr txBox="1">
            <a:spLocks noChangeArrowheads="1"/>
          </p:cNvSpPr>
          <p:nvPr/>
        </p:nvSpPr>
        <p:spPr bwMode="auto">
          <a:xfrm>
            <a:off x="3328988" y="3543300"/>
            <a:ext cx="922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/>
              <a:t>Particella sincrona</a:t>
            </a:r>
          </a:p>
        </p:txBody>
      </p:sp>
      <p:sp>
        <p:nvSpPr>
          <p:cNvPr id="228427" name="Line 75"/>
          <p:cNvSpPr>
            <a:spLocks noChangeShapeType="1"/>
          </p:cNvSpPr>
          <p:nvPr/>
        </p:nvSpPr>
        <p:spPr bwMode="auto">
          <a:xfrm flipV="1">
            <a:off x="4097338" y="2813050"/>
            <a:ext cx="1076325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8428" name="Rectangle 76" descr="5%"/>
          <p:cNvSpPr>
            <a:spLocks noChangeArrowheads="1"/>
          </p:cNvSpPr>
          <p:nvPr/>
        </p:nvSpPr>
        <p:spPr bwMode="auto">
          <a:xfrm>
            <a:off x="5556250" y="5138738"/>
            <a:ext cx="88900" cy="1371600"/>
          </a:xfrm>
          <a:prstGeom prst="rect">
            <a:avLst/>
          </a:prstGeom>
          <a:pattFill prst="pct5">
            <a:fgClr>
              <a:srgbClr val="0033CC"/>
            </a:fgClr>
            <a:bgClr>
              <a:schemeClr val="bg1"/>
            </a:bgClr>
          </a:pattFill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410" name="Line 58"/>
          <p:cNvSpPr>
            <a:spLocks noChangeShapeType="1"/>
          </p:cNvSpPr>
          <p:nvPr/>
        </p:nvSpPr>
        <p:spPr bwMode="auto">
          <a:xfrm flipH="1">
            <a:off x="5603875" y="2189163"/>
            <a:ext cx="7938" cy="42767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8429" name="Text Box 77"/>
          <p:cNvSpPr txBox="1">
            <a:spLocks noChangeArrowheads="1"/>
          </p:cNvSpPr>
          <p:nvPr/>
        </p:nvSpPr>
        <p:spPr bwMode="auto">
          <a:xfrm>
            <a:off x="34925" y="25511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66" name="Rectangle 2"/>
          <p:cNvSpPr txBox="1">
            <a:spLocks noChangeArrowheads="1"/>
          </p:cNvSpPr>
          <p:nvPr/>
        </p:nvSpPr>
        <p:spPr>
          <a:xfrm>
            <a:off x="0" y="20172"/>
            <a:ext cx="9144000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cap="all" dirty="0" smtClean="0">
                <a:latin typeface="+mn-lt"/>
              </a:rPr>
              <a:t>Lunghezza del pacchetto di particelle</a:t>
            </a:r>
            <a:endParaRPr lang="it-IT" sz="2800" b="1" cap="all" dirty="0">
              <a:latin typeface="+mn-lt"/>
            </a:endParaRPr>
          </a:p>
        </p:txBody>
      </p:sp>
      <p:sp>
        <p:nvSpPr>
          <p:cNvPr id="3" name="Ovale 2"/>
          <p:cNvSpPr/>
          <p:nvPr/>
        </p:nvSpPr>
        <p:spPr>
          <a:xfrm rot="2473223">
            <a:off x="4505793" y="1478320"/>
            <a:ext cx="1494487" cy="25008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15"/>
          <p:cNvSpPr>
            <a:spLocks noChangeArrowheads="1"/>
          </p:cNvSpPr>
          <p:nvPr/>
        </p:nvSpPr>
        <p:spPr bwMode="auto">
          <a:xfrm>
            <a:off x="5597927" y="1896268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CasellaDiTesto 3"/>
          <p:cNvSpPr txBox="1"/>
          <p:nvPr/>
        </p:nvSpPr>
        <p:spPr>
          <a:xfrm>
            <a:off x="6364288" y="1584532"/>
            <a:ext cx="2689225" cy="10772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 smtClean="0"/>
              <a:t>L’area</a:t>
            </a:r>
            <a:r>
              <a:rPr lang="en-US" sz="1600" dirty="0" smtClean="0"/>
              <a:t> </a:t>
            </a:r>
            <a:r>
              <a:rPr lang="en-US" sz="1600" dirty="0" err="1" smtClean="0"/>
              <a:t>dell’ellisse</a:t>
            </a:r>
            <a:r>
              <a:rPr lang="en-US" sz="1600" dirty="0" smtClean="0"/>
              <a:t> </a:t>
            </a:r>
            <a:r>
              <a:rPr lang="en-US" sz="1600" dirty="0" err="1" smtClean="0"/>
              <a:t>che</a:t>
            </a:r>
            <a:r>
              <a:rPr lang="en-US" sz="1600" dirty="0" smtClean="0"/>
              <a:t> </a:t>
            </a:r>
            <a:r>
              <a:rPr lang="en-US" sz="1600" dirty="0" err="1" smtClean="0"/>
              <a:t>racchiude</a:t>
            </a:r>
            <a:r>
              <a:rPr lang="en-US" sz="1600" dirty="0" smtClean="0"/>
              <a:t> </a:t>
            </a:r>
            <a:r>
              <a:rPr lang="en-US" sz="1600" dirty="0" err="1" smtClean="0"/>
              <a:t>tutte</a:t>
            </a:r>
            <a:r>
              <a:rPr lang="en-US" sz="1600" dirty="0" smtClean="0"/>
              <a:t> le </a:t>
            </a:r>
            <a:r>
              <a:rPr lang="en-US" sz="1600" dirty="0" err="1" smtClean="0"/>
              <a:t>particelle</a:t>
            </a:r>
            <a:r>
              <a:rPr lang="en-US" sz="1600" dirty="0" smtClean="0"/>
              <a:t> </a:t>
            </a:r>
            <a:r>
              <a:rPr lang="en-US" sz="1600" dirty="0" err="1" smtClean="0"/>
              <a:t>si</a:t>
            </a:r>
            <a:r>
              <a:rPr lang="en-US" sz="1600" dirty="0" smtClean="0"/>
              <a:t> </a:t>
            </a:r>
            <a:r>
              <a:rPr lang="en-US" sz="1600" dirty="0" err="1" smtClean="0"/>
              <a:t>chiama</a:t>
            </a:r>
            <a:r>
              <a:rPr lang="en-US" sz="1600" dirty="0" smtClean="0"/>
              <a:t> </a:t>
            </a:r>
            <a:r>
              <a:rPr lang="en-US" sz="1600" b="1" i="1" dirty="0" err="1" smtClean="0"/>
              <a:t>emittanza</a:t>
            </a:r>
            <a:r>
              <a:rPr lang="en-US" sz="1600" dirty="0" smtClean="0"/>
              <a:t> (in </a:t>
            </a:r>
            <a:r>
              <a:rPr lang="en-US" sz="1600" dirty="0" err="1" smtClean="0"/>
              <a:t>questo</a:t>
            </a:r>
            <a:r>
              <a:rPr lang="en-US" sz="1600" dirty="0" smtClean="0"/>
              <a:t> </a:t>
            </a:r>
            <a:r>
              <a:rPr lang="en-US" sz="1600" dirty="0" err="1" smtClean="0"/>
              <a:t>caso</a:t>
            </a:r>
            <a:r>
              <a:rPr lang="en-US" sz="1600" dirty="0" smtClean="0"/>
              <a:t> “</a:t>
            </a:r>
            <a:r>
              <a:rPr lang="en-US" sz="1600" dirty="0" err="1" smtClean="0"/>
              <a:t>longitudinale</a:t>
            </a:r>
            <a:r>
              <a:rPr lang="en-US" sz="1600" dirty="0" smtClean="0"/>
              <a:t>”)</a:t>
            </a:r>
            <a:endParaRPr lang="en-US" sz="1600" dirty="0"/>
          </a:p>
        </p:txBody>
      </p:sp>
      <p:sp>
        <p:nvSpPr>
          <p:cNvPr id="71" name="CasellaDiTesto 70"/>
          <p:cNvSpPr txBox="1"/>
          <p:nvPr/>
        </p:nvSpPr>
        <p:spPr>
          <a:xfrm>
            <a:off x="1886686" y="4433471"/>
            <a:ext cx="1524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 smtClean="0"/>
              <a:t>Spazio</a:t>
            </a:r>
            <a:r>
              <a:rPr lang="en-US" sz="1600" dirty="0" smtClean="0"/>
              <a:t> </a:t>
            </a:r>
            <a:r>
              <a:rPr lang="en-US" sz="1600" dirty="0" err="1" smtClean="0"/>
              <a:t>delle</a:t>
            </a:r>
            <a:r>
              <a:rPr lang="en-US" sz="1600" dirty="0" smtClean="0"/>
              <a:t> </a:t>
            </a:r>
            <a:r>
              <a:rPr lang="en-US" sz="1600" dirty="0" err="1" smtClean="0"/>
              <a:t>fasi</a:t>
            </a:r>
            <a:endParaRPr lang="en-US" sz="1600" dirty="0" smtClean="0"/>
          </a:p>
          <a:p>
            <a:pPr algn="just"/>
            <a:r>
              <a:rPr lang="en-US" sz="1600" dirty="0" err="1" smtClean="0"/>
              <a:t>longitudinale</a:t>
            </a:r>
            <a:endParaRPr lang="en-US" sz="1600" dirty="0"/>
          </a:p>
        </p:txBody>
      </p:sp>
      <p:cxnSp>
        <p:nvCxnSpPr>
          <p:cNvPr id="6" name="Connettore 2 5"/>
          <p:cNvCxnSpPr/>
          <p:nvPr/>
        </p:nvCxnSpPr>
        <p:spPr>
          <a:xfrm flipV="1">
            <a:off x="3328988" y="3811588"/>
            <a:ext cx="985043" cy="62188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2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5013131"/>
              </p:ext>
            </p:extLst>
          </p:nvPr>
        </p:nvGraphicFramePr>
        <p:xfrm>
          <a:off x="7538469" y="3649332"/>
          <a:ext cx="1293812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90" name="Equation" r:id="rId10" imgW="672840" imgH="228600" progId="Equation.3">
                  <p:embed/>
                </p:oleObj>
              </mc:Choice>
              <mc:Fallback>
                <p:oleObj name="Equation" r:id="rId10" imgW="672840" imgH="228600" progId="Equation.3">
                  <p:embed/>
                  <p:pic>
                    <p:nvPicPr>
                      <p:cNvPr id="173083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8469" y="3649332"/>
                        <a:ext cx="1293812" cy="439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168781"/>
              </p:ext>
            </p:extLst>
          </p:nvPr>
        </p:nvGraphicFramePr>
        <p:xfrm>
          <a:off x="7648800" y="3161506"/>
          <a:ext cx="107315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91" name="Equation" r:id="rId12" imgW="558720" imgH="228600" progId="Equation.3">
                  <p:embed/>
                </p:oleObj>
              </mc:Choice>
              <mc:Fallback>
                <p:oleObj name="Equation" r:id="rId12" imgW="558720" imgH="228600" progId="Equation.3">
                  <p:embed/>
                  <p:pic>
                    <p:nvPicPr>
                      <p:cNvPr id="173129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8800" y="3161506"/>
                        <a:ext cx="1073150" cy="439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Line 178"/>
          <p:cNvSpPr>
            <a:spLocks noChangeShapeType="1"/>
          </p:cNvSpPr>
          <p:nvPr/>
        </p:nvSpPr>
        <p:spPr bwMode="auto">
          <a:xfrm flipV="1">
            <a:off x="1638046" y="4781565"/>
            <a:ext cx="3175" cy="21732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Line 179"/>
          <p:cNvSpPr>
            <a:spLocks noChangeShapeType="1"/>
          </p:cNvSpPr>
          <p:nvPr/>
        </p:nvSpPr>
        <p:spPr bwMode="auto">
          <a:xfrm flipV="1">
            <a:off x="128334" y="6015052"/>
            <a:ext cx="3235325" cy="4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" name="Oval 180"/>
          <p:cNvSpPr>
            <a:spLocks noChangeArrowheads="1"/>
          </p:cNvSpPr>
          <p:nvPr/>
        </p:nvSpPr>
        <p:spPr bwMode="auto">
          <a:xfrm>
            <a:off x="477584" y="5289565"/>
            <a:ext cx="2319337" cy="1444625"/>
          </a:xfrm>
          <a:prstGeom prst="ellipse">
            <a:avLst/>
          </a:prstGeom>
          <a:noFill/>
          <a:ln w="3175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Line 181"/>
          <p:cNvSpPr>
            <a:spLocks noChangeShapeType="1"/>
          </p:cNvSpPr>
          <p:nvPr/>
        </p:nvSpPr>
        <p:spPr bwMode="auto">
          <a:xfrm flipH="1" flipV="1">
            <a:off x="1896809" y="5287977"/>
            <a:ext cx="385762" cy="119063"/>
          </a:xfrm>
          <a:prstGeom prst="line">
            <a:avLst/>
          </a:prstGeom>
          <a:noFill/>
          <a:ln w="22225">
            <a:solidFill>
              <a:srgbClr val="00CC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78" name="Object 1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8856168"/>
              </p:ext>
            </p:extLst>
          </p:nvPr>
        </p:nvGraphicFramePr>
        <p:xfrm>
          <a:off x="3246184" y="6051565"/>
          <a:ext cx="615950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92" name="Equation" r:id="rId14" imgW="114120" imgH="139680" progId="Equation.3">
                  <p:embed/>
                </p:oleObj>
              </mc:Choice>
              <mc:Fallback>
                <p:oleObj name="Equation" r:id="rId14" imgW="114120" imgH="139680" progId="Equation.3">
                  <p:embed/>
                  <p:pic>
                    <p:nvPicPr>
                      <p:cNvPr id="222390" name="Object 1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6184" y="6051565"/>
                        <a:ext cx="615950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1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985711"/>
              </p:ext>
            </p:extLst>
          </p:nvPr>
        </p:nvGraphicFramePr>
        <p:xfrm>
          <a:off x="1142746" y="4572015"/>
          <a:ext cx="684213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93" name="Equation" r:id="rId15" imgW="126720" imgH="139680" progId="Equation.3">
                  <p:embed/>
                </p:oleObj>
              </mc:Choice>
              <mc:Fallback>
                <p:oleObj name="Equation" r:id="rId15" imgW="126720" imgH="139680" progId="Equation.3">
                  <p:embed/>
                  <p:pic>
                    <p:nvPicPr>
                      <p:cNvPr id="222391" name="Object 1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746" y="4572015"/>
                        <a:ext cx="684213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Oval 184"/>
          <p:cNvSpPr>
            <a:spLocks noChangeArrowheads="1"/>
          </p:cNvSpPr>
          <p:nvPr/>
        </p:nvSpPr>
        <p:spPr bwMode="auto">
          <a:xfrm>
            <a:off x="2719134" y="5938852"/>
            <a:ext cx="165100" cy="163513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Oval 185"/>
          <p:cNvSpPr>
            <a:spLocks noChangeArrowheads="1"/>
          </p:cNvSpPr>
          <p:nvPr/>
        </p:nvSpPr>
        <p:spPr bwMode="auto">
          <a:xfrm>
            <a:off x="1544384" y="5905515"/>
            <a:ext cx="173037" cy="179387"/>
          </a:xfrm>
          <a:prstGeom prst="ellipse">
            <a:avLst/>
          </a:prstGeom>
          <a:solidFill>
            <a:srgbClr val="FF5F5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Text Box 186"/>
          <p:cNvSpPr txBox="1">
            <a:spLocks noChangeArrowheads="1"/>
          </p:cNvSpPr>
          <p:nvPr/>
        </p:nvSpPr>
        <p:spPr bwMode="auto">
          <a:xfrm>
            <a:off x="-98140" y="6274609"/>
            <a:ext cx="922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 dirty="0" err="1"/>
              <a:t>Particella</a:t>
            </a:r>
            <a:r>
              <a:rPr lang="en-US" sz="1200" dirty="0"/>
              <a:t> </a:t>
            </a:r>
            <a:r>
              <a:rPr lang="en-US" sz="1200" dirty="0" err="1"/>
              <a:t>sincrona</a:t>
            </a:r>
            <a:endParaRPr lang="en-US" sz="1200" dirty="0"/>
          </a:p>
        </p:txBody>
      </p:sp>
      <p:sp>
        <p:nvSpPr>
          <p:cNvPr id="83" name="Line 187"/>
          <p:cNvSpPr>
            <a:spLocks noChangeShapeType="1"/>
          </p:cNvSpPr>
          <p:nvPr/>
        </p:nvSpPr>
        <p:spPr bwMode="auto">
          <a:xfrm flipV="1">
            <a:off x="475996" y="6076965"/>
            <a:ext cx="1041400" cy="652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Oval 188"/>
          <p:cNvSpPr>
            <a:spLocks noChangeArrowheads="1"/>
          </p:cNvSpPr>
          <p:nvPr/>
        </p:nvSpPr>
        <p:spPr bwMode="auto">
          <a:xfrm>
            <a:off x="2307971" y="5391165"/>
            <a:ext cx="165100" cy="163512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" name="Oval 189"/>
          <p:cNvSpPr>
            <a:spLocks noChangeArrowheads="1"/>
          </p:cNvSpPr>
          <p:nvPr/>
        </p:nvSpPr>
        <p:spPr bwMode="auto">
          <a:xfrm>
            <a:off x="1558671" y="5210190"/>
            <a:ext cx="165100" cy="163512"/>
          </a:xfrm>
          <a:prstGeom prst="ellipse">
            <a:avLst/>
          </a:prstGeom>
          <a:solidFill>
            <a:srgbClr val="00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Text Box 191"/>
          <p:cNvSpPr txBox="1">
            <a:spLocks noChangeArrowheads="1"/>
          </p:cNvSpPr>
          <p:nvPr/>
        </p:nvSpPr>
        <p:spPr bwMode="auto">
          <a:xfrm>
            <a:off x="2788984" y="5589602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87" name="Text Box 192"/>
          <p:cNvSpPr txBox="1">
            <a:spLocks noChangeArrowheads="1"/>
          </p:cNvSpPr>
          <p:nvPr/>
        </p:nvSpPr>
        <p:spPr bwMode="auto">
          <a:xfrm>
            <a:off x="2344484" y="5068902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88" name="Text Box 193"/>
          <p:cNvSpPr txBox="1">
            <a:spLocks noChangeArrowheads="1"/>
          </p:cNvSpPr>
          <p:nvPr/>
        </p:nvSpPr>
        <p:spPr bwMode="auto">
          <a:xfrm>
            <a:off x="1696784" y="4911740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1766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22E-6 C 0.06893 2.22222E-6 0.125 0.04676 0.125 0.1044 C 0.125 0.1618 0.06893 0.20879 -3.88889E-6 0.20879 C -0.06892 0.20879 -0.125 0.1618 -0.125 0.1044 C -0.125 0.04676 -0.06892 2.22222E-6 -3.88889E-6 2.22222E-6 Z " pathEditMode="relative" rAng="0" ptsTypes="AAAAA">
                                      <p:cBhvr>
                                        <p:cTn id="71" dur="2000" spd="-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4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28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28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228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228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228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8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8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228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228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7" dur="500"/>
                                        <p:tgtEl>
                                          <p:spTgt spid="228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0" dur="500"/>
                                        <p:tgtEl>
                                          <p:spTgt spid="228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228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228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500"/>
                                        <p:tgtEl>
                                          <p:spTgt spid="228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228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228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228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228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228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228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500"/>
                                        <p:tgtEl>
                                          <p:spTgt spid="22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0" dur="500"/>
                                        <p:tgtEl>
                                          <p:spTgt spid="228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3" dur="500"/>
                                        <p:tgtEl>
                                          <p:spTgt spid="228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63" grpId="0" animBg="1"/>
      <p:bldP spid="228360" grpId="0" animBg="1"/>
      <p:bldP spid="228362" grpId="0"/>
      <p:bldP spid="228406" grpId="0" animBg="1"/>
      <p:bldP spid="228408" grpId="0" animBg="1"/>
      <p:bldP spid="228412" grpId="0" animBg="1"/>
      <p:bldP spid="228413" grpId="0" animBg="1"/>
      <p:bldP spid="228414" grpId="0"/>
      <p:bldP spid="228416" grpId="0"/>
      <p:bldP spid="228417" grpId="0" animBg="1"/>
      <p:bldP spid="228418" grpId="0" animBg="1"/>
      <p:bldP spid="228419" grpId="0"/>
      <p:bldP spid="228420" grpId="0" animBg="1"/>
      <p:bldP spid="228421" grpId="0" animBg="1"/>
      <p:bldP spid="228423" grpId="0"/>
      <p:bldP spid="228428" grpId="0" animBg="1"/>
      <p:bldP spid="228428" grpId="1" animBg="1"/>
      <p:bldP spid="228410" grpId="0" animBg="1"/>
      <p:bldP spid="228410" grpId="1" animBg="1"/>
      <p:bldP spid="228429" grpId="0"/>
      <p:bldP spid="74" grpId="0" animBg="1"/>
      <p:bldP spid="75" grpId="0" animBg="1"/>
      <p:bldP spid="76" grpId="0" animBg="1"/>
      <p:bldP spid="77" grpId="0" animBg="1"/>
      <p:bldP spid="80" grpId="0" animBg="1"/>
      <p:bldP spid="80" grpId="1" animBg="1"/>
      <p:bldP spid="81" grpId="0" animBg="1"/>
      <p:bldP spid="82" grpId="0"/>
      <p:bldP spid="83" grpId="0" animBg="1"/>
      <p:bldP spid="84" grpId="0" animBg="1"/>
      <p:bldP spid="84" grpId="1" animBg="1"/>
      <p:bldP spid="85" grpId="0" animBg="1"/>
      <p:bldP spid="85" grpId="1" animBg="1"/>
      <p:bldP spid="86" grpId="0"/>
      <p:bldP spid="86" grpId="1"/>
      <p:bldP spid="87" grpId="0"/>
      <p:bldP spid="87" grpId="1"/>
      <p:bldP spid="88" grpId="0"/>
      <p:bldP spid="88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24744"/>
            <a:ext cx="2376264" cy="81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397" y="624819"/>
            <a:ext cx="1302268" cy="12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1107639" y="2311094"/>
            <a:ext cx="17854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 smtClean="0"/>
              <a:t>ACCELERATION</a:t>
            </a:r>
            <a:endParaRPr lang="en-US" sz="2000" b="1" dirty="0"/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5614031" y="2159909"/>
            <a:ext cx="29208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000" b="1" dirty="0" smtClean="0"/>
              <a:t>BENDING AND FOCUSING</a:t>
            </a:r>
            <a:endParaRPr lang="en-US" sz="2000" b="1" dirty="0"/>
          </a:p>
        </p:txBody>
      </p:sp>
      <p:sp>
        <p:nvSpPr>
          <p:cNvPr id="101423" name="Text Box 47"/>
          <p:cNvSpPr txBox="1">
            <a:spLocks noChangeArrowheads="1"/>
          </p:cNvSpPr>
          <p:nvPr/>
        </p:nvSpPr>
        <p:spPr bwMode="auto">
          <a:xfrm>
            <a:off x="6040835" y="6429616"/>
            <a:ext cx="19287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1600" dirty="0" smtClean="0"/>
              <a:t>Transverse Dynamics</a:t>
            </a:r>
            <a:endParaRPr lang="en-US" sz="1600" dirty="0"/>
          </a:p>
        </p:txBody>
      </p:sp>
      <p:sp>
        <p:nvSpPr>
          <p:cNvPr id="101425" name="Text Box 49"/>
          <p:cNvSpPr txBox="1">
            <a:spLocks noChangeArrowheads="1"/>
          </p:cNvSpPr>
          <p:nvPr/>
        </p:nvSpPr>
        <p:spPr bwMode="auto">
          <a:xfrm>
            <a:off x="827609" y="6429616"/>
            <a:ext cx="20654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1600" dirty="0" smtClean="0"/>
              <a:t>Longitudinal Dynamics</a:t>
            </a:r>
            <a:endParaRPr lang="en-US" sz="1600" dirty="0"/>
          </a:p>
        </p:txBody>
      </p:sp>
      <p:sp>
        <p:nvSpPr>
          <p:cNvPr id="51" name="CasellaDiTesto 50"/>
          <p:cNvSpPr txBox="1"/>
          <p:nvPr/>
        </p:nvSpPr>
        <p:spPr>
          <a:xfrm>
            <a:off x="319513" y="2069"/>
            <a:ext cx="8447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LORENTZ FORCE: ACCELERATION AND FOCUSING</a:t>
            </a:r>
            <a:endParaRPr lang="en-US" sz="3200" b="1" dirty="0"/>
          </a:p>
        </p:txBody>
      </p:sp>
      <p:sp>
        <p:nvSpPr>
          <p:cNvPr id="52" name="Rettangolo 51"/>
          <p:cNvSpPr/>
          <p:nvPr/>
        </p:nvSpPr>
        <p:spPr>
          <a:xfrm>
            <a:off x="-3236" y="548679"/>
            <a:ext cx="9147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tabLst>
                <a:tab pos="533400" algn="l"/>
              </a:tabLst>
            </a:pPr>
            <a:r>
              <a:rPr lang="en-US" sz="1400" dirty="0" smtClean="0">
                <a:latin typeface="Calibri" pitchFamily="34" charset="0"/>
              </a:rPr>
              <a:t>Particles are accelerated through electric field and are bended and focalized through magnetic field. </a:t>
            </a:r>
          </a:p>
          <a:p>
            <a:pPr algn="just">
              <a:spcBef>
                <a:spcPct val="0"/>
              </a:spcBef>
              <a:tabLst>
                <a:tab pos="533400" algn="l"/>
              </a:tabLst>
            </a:pPr>
            <a:r>
              <a:rPr lang="en-US" sz="1400" dirty="0" smtClean="0">
                <a:latin typeface="Calibri" pitchFamily="34" charset="0"/>
              </a:rPr>
              <a:t>The basic equation that describe the acceleration/bending /focusing processes is the </a:t>
            </a:r>
            <a:r>
              <a:rPr lang="en-US" sz="1400" b="1" dirty="0" smtClean="0">
                <a:latin typeface="Calibri" pitchFamily="34" charset="0"/>
              </a:rPr>
              <a:t>Lorentz Force</a:t>
            </a:r>
            <a:r>
              <a:rPr lang="en-US" sz="1400" dirty="0" smtClean="0">
                <a:latin typeface="Calibri" pitchFamily="34" charset="0"/>
              </a:rPr>
              <a:t>.</a:t>
            </a:r>
            <a:endParaRPr lang="en-US" sz="1400" b="1" dirty="0">
              <a:latin typeface="Calibri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0" t="32409" r="4714" b="23480"/>
          <a:stretch/>
        </p:blipFill>
        <p:spPr>
          <a:xfrm>
            <a:off x="5386069" y="3063750"/>
            <a:ext cx="1749306" cy="13706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3" r="53523" b="11134"/>
          <a:stretch/>
        </p:blipFill>
        <p:spPr>
          <a:xfrm>
            <a:off x="923625" y="3219737"/>
            <a:ext cx="2065455" cy="168408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827609" y="6429616"/>
            <a:ext cx="2065455" cy="3385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ccia in giù 5"/>
          <p:cNvSpPr/>
          <p:nvPr/>
        </p:nvSpPr>
        <p:spPr>
          <a:xfrm>
            <a:off x="1657896" y="6108084"/>
            <a:ext cx="281824" cy="3215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ccia in giù 21"/>
          <p:cNvSpPr/>
          <p:nvPr/>
        </p:nvSpPr>
        <p:spPr>
          <a:xfrm>
            <a:off x="6792637" y="6138097"/>
            <a:ext cx="281824" cy="3215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151" y="3055262"/>
            <a:ext cx="1387462" cy="135971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86" r="3965" b="3935"/>
          <a:stretch/>
        </p:blipFill>
        <p:spPr>
          <a:xfrm>
            <a:off x="7402519" y="4509359"/>
            <a:ext cx="1072725" cy="122857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565" y="4522374"/>
            <a:ext cx="1750916" cy="1248987"/>
          </a:xfrm>
          <a:prstGeom prst="rect">
            <a:avLst/>
          </a:prstGeom>
        </p:spPr>
      </p:pic>
      <p:pic>
        <p:nvPicPr>
          <p:cNvPr id="26" name="Picture 8" descr="C:\Users\David\Desktop\MASTER LEZIONI\CAS_2016\images4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01" y="4903817"/>
            <a:ext cx="1722719" cy="87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David\Desktop\MASTER LEZIONI\CAS_2016\20080501_dc_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47" y="4903817"/>
            <a:ext cx="1327019" cy="88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Connettore 2 35"/>
          <p:cNvCxnSpPr>
            <a:endCxn id="101389" idx="0"/>
          </p:cNvCxnSpPr>
          <p:nvPr/>
        </p:nvCxnSpPr>
        <p:spPr>
          <a:xfrm>
            <a:off x="2000352" y="1945776"/>
            <a:ext cx="0" cy="3653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/>
          <p:cNvCxnSpPr/>
          <p:nvPr/>
        </p:nvCxnSpPr>
        <p:spPr>
          <a:xfrm>
            <a:off x="7074461" y="1945776"/>
            <a:ext cx="0" cy="2595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319513" y="2601780"/>
            <a:ext cx="32725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dirty="0"/>
              <a:t>To accelerate, we need a force in the direction of motion</a:t>
            </a:r>
            <a:endParaRPr lang="en-US" sz="1400" dirty="0"/>
          </a:p>
        </p:txBody>
      </p:sp>
      <p:sp>
        <p:nvSpPr>
          <p:cNvPr id="17" name="Rettangolo 16"/>
          <p:cNvSpPr/>
          <p:nvPr/>
        </p:nvSpPr>
        <p:spPr>
          <a:xfrm>
            <a:off x="5242842" y="2524160"/>
            <a:ext cx="3622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2</a:t>
            </a:r>
            <a:r>
              <a:rPr lang="en-GB" sz="1400" baseline="30000" dirty="0"/>
              <a:t>nd</a:t>
            </a:r>
            <a:r>
              <a:rPr lang="en-GB" sz="1400" dirty="0"/>
              <a:t> term always perpendicular to motion =&gt; no </a:t>
            </a:r>
            <a:r>
              <a:rPr lang="en-GB" sz="1400" dirty="0" smtClean="0"/>
              <a:t>energy gain</a:t>
            </a:r>
            <a:endParaRPr lang="en-GB" sz="1400" dirty="0"/>
          </a:p>
        </p:txBody>
      </p:sp>
      <p:cxnSp>
        <p:nvCxnSpPr>
          <p:cNvPr id="24" name="Connettore 1 23"/>
          <p:cNvCxnSpPr/>
          <p:nvPr/>
        </p:nvCxnSpPr>
        <p:spPr>
          <a:xfrm>
            <a:off x="2000352" y="1945776"/>
            <a:ext cx="257003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 flipV="1">
            <a:off x="4570382" y="1640541"/>
            <a:ext cx="1" cy="3052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 flipH="1">
            <a:off x="5484782" y="1946211"/>
            <a:ext cx="15896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 flipV="1">
            <a:off x="5484782" y="1667435"/>
            <a:ext cx="0" cy="2787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15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02565E-7 L 0.5566 -7.02565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33857"/>
            <a:ext cx="9144000" cy="584775"/>
          </a:xfrm>
          <a:noFill/>
          <a:ln/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chemeClr val="tx1"/>
                </a:solidFill>
                <a:latin typeface="+mn-lt"/>
              </a:rPr>
              <a:t>TRANSVERSE PHASE SPACE AND EMITTANCE</a:t>
            </a:r>
            <a:endParaRPr lang="it-IT" sz="3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30757" name="Text Box 5"/>
          <p:cNvSpPr txBox="1">
            <a:spLocks noChangeArrowheads="1"/>
          </p:cNvSpPr>
          <p:nvPr/>
        </p:nvSpPr>
        <p:spPr bwMode="auto">
          <a:xfrm>
            <a:off x="0" y="1240200"/>
            <a:ext cx="4064000" cy="83099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just" eaLnBrk="0" hangingPunct="0"/>
            <a:r>
              <a:rPr lang="en-US" sz="1600" dirty="0" smtClean="0"/>
              <a:t>At a certain point in the machine each particle has a given transverse position and angle with respect to the direction of propagation</a:t>
            </a:r>
            <a:endParaRPr lang="en-US" sz="1600" dirty="0"/>
          </a:p>
        </p:txBody>
      </p:sp>
      <p:sp>
        <p:nvSpPr>
          <p:cNvPr id="330771" name="AutoShape 19"/>
          <p:cNvSpPr>
            <a:spLocks noChangeArrowheads="1"/>
          </p:cNvSpPr>
          <p:nvPr/>
        </p:nvSpPr>
        <p:spPr bwMode="auto">
          <a:xfrm>
            <a:off x="4247671" y="1881962"/>
            <a:ext cx="876300" cy="431800"/>
          </a:xfrm>
          <a:prstGeom prst="rightArrow">
            <a:avLst>
              <a:gd name="adj1" fmla="val 50000"/>
              <a:gd name="adj2" fmla="val 5073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0774" name="Line 22"/>
          <p:cNvSpPr>
            <a:spLocks noChangeShapeType="1"/>
          </p:cNvSpPr>
          <p:nvPr/>
        </p:nvSpPr>
        <p:spPr bwMode="auto">
          <a:xfrm>
            <a:off x="5196202" y="2172725"/>
            <a:ext cx="31670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775" name="Text Box 23"/>
          <p:cNvSpPr txBox="1">
            <a:spLocks noChangeArrowheads="1"/>
          </p:cNvSpPr>
          <p:nvPr/>
        </p:nvSpPr>
        <p:spPr bwMode="auto">
          <a:xfrm>
            <a:off x="7822982" y="2264454"/>
            <a:ext cx="13210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1600" dirty="0" err="1" smtClean="0"/>
              <a:t>Direction</a:t>
            </a:r>
            <a:r>
              <a:rPr lang="it-IT" sz="1600" dirty="0" smtClean="0"/>
              <a:t> of </a:t>
            </a:r>
            <a:r>
              <a:rPr lang="it-IT" sz="1600" dirty="0" err="1" smtClean="0"/>
              <a:t>propagation</a:t>
            </a:r>
            <a:r>
              <a:rPr lang="it-IT" sz="1600" dirty="0" smtClean="0"/>
              <a:t> s</a:t>
            </a:r>
            <a:endParaRPr lang="it-IT" sz="1600" dirty="0"/>
          </a:p>
        </p:txBody>
      </p:sp>
      <p:sp>
        <p:nvSpPr>
          <p:cNvPr id="330777" name="Line 25"/>
          <p:cNvSpPr>
            <a:spLocks noChangeShapeType="1"/>
          </p:cNvSpPr>
          <p:nvPr/>
        </p:nvSpPr>
        <p:spPr bwMode="auto">
          <a:xfrm flipV="1">
            <a:off x="6132034" y="1640984"/>
            <a:ext cx="36036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776" name="Oval 24"/>
          <p:cNvSpPr>
            <a:spLocks noChangeArrowheads="1"/>
          </p:cNvSpPr>
          <p:nvPr/>
        </p:nvSpPr>
        <p:spPr bwMode="auto">
          <a:xfrm>
            <a:off x="6060596" y="1928322"/>
            <a:ext cx="142875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0794" name="Line 42"/>
          <p:cNvSpPr>
            <a:spLocks noChangeShapeType="1"/>
          </p:cNvSpPr>
          <p:nvPr/>
        </p:nvSpPr>
        <p:spPr bwMode="auto">
          <a:xfrm flipV="1">
            <a:off x="6347934" y="2144222"/>
            <a:ext cx="360363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795" name="Oval 43"/>
          <p:cNvSpPr>
            <a:spLocks noChangeArrowheads="1"/>
          </p:cNvSpPr>
          <p:nvPr/>
        </p:nvSpPr>
        <p:spPr bwMode="auto">
          <a:xfrm>
            <a:off x="6276496" y="2144222"/>
            <a:ext cx="142875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0796" name="Line 44"/>
          <p:cNvSpPr>
            <a:spLocks noChangeShapeType="1"/>
          </p:cNvSpPr>
          <p:nvPr/>
        </p:nvSpPr>
        <p:spPr bwMode="auto">
          <a:xfrm>
            <a:off x="5916134" y="2360122"/>
            <a:ext cx="3603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797" name="Oval 45"/>
          <p:cNvSpPr>
            <a:spLocks noChangeArrowheads="1"/>
          </p:cNvSpPr>
          <p:nvPr/>
        </p:nvSpPr>
        <p:spPr bwMode="auto">
          <a:xfrm>
            <a:off x="5844696" y="2287097"/>
            <a:ext cx="142875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0798" name="Line 46"/>
          <p:cNvSpPr>
            <a:spLocks noChangeShapeType="1"/>
          </p:cNvSpPr>
          <p:nvPr/>
        </p:nvSpPr>
        <p:spPr bwMode="auto">
          <a:xfrm>
            <a:off x="6563834" y="1928322"/>
            <a:ext cx="43180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799" name="Oval 47"/>
          <p:cNvSpPr>
            <a:spLocks noChangeArrowheads="1"/>
          </p:cNvSpPr>
          <p:nvPr/>
        </p:nvSpPr>
        <p:spPr bwMode="auto">
          <a:xfrm>
            <a:off x="6492396" y="1855297"/>
            <a:ext cx="142875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0800" name="Line 48"/>
          <p:cNvSpPr>
            <a:spLocks noChangeShapeType="1"/>
          </p:cNvSpPr>
          <p:nvPr/>
        </p:nvSpPr>
        <p:spPr bwMode="auto">
          <a:xfrm flipV="1">
            <a:off x="6563834" y="2288684"/>
            <a:ext cx="504825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01" name="Oval 49"/>
          <p:cNvSpPr>
            <a:spLocks noChangeArrowheads="1"/>
          </p:cNvSpPr>
          <p:nvPr/>
        </p:nvSpPr>
        <p:spPr bwMode="auto">
          <a:xfrm>
            <a:off x="6492396" y="2287097"/>
            <a:ext cx="142875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0802" name="Line 50"/>
          <p:cNvSpPr>
            <a:spLocks noChangeShapeType="1"/>
          </p:cNvSpPr>
          <p:nvPr/>
        </p:nvSpPr>
        <p:spPr bwMode="auto">
          <a:xfrm flipV="1">
            <a:off x="6383652" y="1594624"/>
            <a:ext cx="36036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03" name="Oval 51"/>
          <p:cNvSpPr>
            <a:spLocks noChangeArrowheads="1"/>
          </p:cNvSpPr>
          <p:nvPr/>
        </p:nvSpPr>
        <p:spPr bwMode="auto">
          <a:xfrm>
            <a:off x="6312215" y="1881962"/>
            <a:ext cx="142875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804" name="Line 52"/>
          <p:cNvSpPr>
            <a:spLocks noChangeShapeType="1"/>
          </p:cNvSpPr>
          <p:nvPr/>
        </p:nvSpPr>
        <p:spPr bwMode="auto">
          <a:xfrm flipV="1">
            <a:off x="6925784" y="2144222"/>
            <a:ext cx="36036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05" name="Oval 53"/>
          <p:cNvSpPr>
            <a:spLocks noChangeArrowheads="1"/>
          </p:cNvSpPr>
          <p:nvPr/>
        </p:nvSpPr>
        <p:spPr bwMode="auto">
          <a:xfrm>
            <a:off x="6854346" y="2431559"/>
            <a:ext cx="142875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0806" name="Line 54"/>
          <p:cNvSpPr>
            <a:spLocks noChangeShapeType="1"/>
          </p:cNvSpPr>
          <p:nvPr/>
        </p:nvSpPr>
        <p:spPr bwMode="auto">
          <a:xfrm flipV="1">
            <a:off x="6636859" y="1783859"/>
            <a:ext cx="36036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07" name="Oval 55"/>
          <p:cNvSpPr>
            <a:spLocks noChangeArrowheads="1"/>
          </p:cNvSpPr>
          <p:nvPr/>
        </p:nvSpPr>
        <p:spPr bwMode="auto">
          <a:xfrm>
            <a:off x="6565421" y="2071197"/>
            <a:ext cx="142875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0808" name="Line 56"/>
          <p:cNvSpPr>
            <a:spLocks noChangeShapeType="1"/>
          </p:cNvSpPr>
          <p:nvPr/>
        </p:nvSpPr>
        <p:spPr bwMode="auto">
          <a:xfrm>
            <a:off x="6924196" y="2217247"/>
            <a:ext cx="431800" cy="214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09" name="Oval 57"/>
          <p:cNvSpPr>
            <a:spLocks noChangeArrowheads="1"/>
          </p:cNvSpPr>
          <p:nvPr/>
        </p:nvSpPr>
        <p:spPr bwMode="auto">
          <a:xfrm>
            <a:off x="6852759" y="2144222"/>
            <a:ext cx="142875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0814" name="Text Box 62"/>
          <p:cNvSpPr txBox="1">
            <a:spLocks noChangeArrowheads="1"/>
          </p:cNvSpPr>
          <p:nvPr/>
        </p:nvSpPr>
        <p:spPr bwMode="auto">
          <a:xfrm>
            <a:off x="-14329" y="6334780"/>
            <a:ext cx="5210531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The area in the phase space occupied by the bunch is called </a:t>
            </a:r>
            <a:r>
              <a:rPr lang="en-US" sz="1400" b="1" dirty="0" smtClean="0"/>
              <a:t>transverse </a:t>
            </a:r>
            <a:r>
              <a:rPr lang="en-US" sz="1400" b="1" dirty="0" err="1" smtClean="0"/>
              <a:t>emittance</a:t>
            </a:r>
            <a:endParaRPr lang="en-US" sz="1400" b="1" i="1" dirty="0"/>
          </a:p>
        </p:txBody>
      </p:sp>
      <p:sp>
        <p:nvSpPr>
          <p:cNvPr id="40" name="Line 22"/>
          <p:cNvSpPr>
            <a:spLocks noChangeShapeType="1"/>
          </p:cNvSpPr>
          <p:nvPr/>
        </p:nvSpPr>
        <p:spPr bwMode="auto">
          <a:xfrm flipV="1">
            <a:off x="5617120" y="1412776"/>
            <a:ext cx="0" cy="140026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CasellaDiTesto 1"/>
          <p:cNvSpPr txBox="1"/>
          <p:nvPr/>
        </p:nvSpPr>
        <p:spPr>
          <a:xfrm>
            <a:off x="5333068" y="124020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2" name="CasellaDiTesto 41"/>
          <p:cNvSpPr txBox="1"/>
          <p:nvPr/>
        </p:nvSpPr>
        <p:spPr>
          <a:xfrm>
            <a:off x="6680580" y="1556792"/>
            <a:ext cx="34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dirty="0" smtClean="0"/>
              <a:t>’</a:t>
            </a:r>
            <a:endParaRPr lang="en-US" dirty="0"/>
          </a:p>
        </p:txBody>
      </p:sp>
      <p:cxnSp>
        <p:nvCxnSpPr>
          <p:cNvPr id="4" name="Connettore 1 3"/>
          <p:cNvCxnSpPr>
            <a:stCxn id="330803" idx="6"/>
          </p:cNvCxnSpPr>
          <p:nvPr/>
        </p:nvCxnSpPr>
        <p:spPr>
          <a:xfrm flipV="1">
            <a:off x="6455090" y="1954193"/>
            <a:ext cx="1069758" cy="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24"/>
          <p:cNvSpPr>
            <a:spLocks noChangeArrowheads="1"/>
          </p:cNvSpPr>
          <p:nvPr/>
        </p:nvSpPr>
        <p:spPr bwMode="auto">
          <a:xfrm>
            <a:off x="6049168" y="2141120"/>
            <a:ext cx="142875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24"/>
          <p:cNvSpPr>
            <a:spLocks noChangeArrowheads="1"/>
          </p:cNvSpPr>
          <p:nvPr/>
        </p:nvSpPr>
        <p:spPr bwMode="auto">
          <a:xfrm>
            <a:off x="6265192" y="2357144"/>
            <a:ext cx="142875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604" y="3212976"/>
            <a:ext cx="4213758" cy="3137691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0"/>
          <a:stretch/>
        </p:blipFill>
        <p:spPr bwMode="auto">
          <a:xfrm>
            <a:off x="85796" y="2348299"/>
            <a:ext cx="4142630" cy="259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543651"/>
            <a:ext cx="9108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Similarly to what </a:t>
            </a:r>
            <a:r>
              <a:rPr lang="en-US" sz="1600" dirty="0" smtClean="0"/>
              <a:t>we have </a:t>
            </a:r>
            <a:r>
              <a:rPr lang="en-US" sz="1600" dirty="0"/>
              <a:t>in the longitudinal plane also in the transverse plane the particles perform oscillations (called </a:t>
            </a:r>
            <a:r>
              <a:rPr lang="en-US" sz="1600" b="1" dirty="0"/>
              <a:t>betatron oscillations</a:t>
            </a:r>
            <a:r>
              <a:rPr lang="en-US" sz="1600" dirty="0"/>
              <a:t>) </a:t>
            </a:r>
            <a:r>
              <a:rPr lang="en-US" sz="1600" dirty="0" smtClean="0"/>
              <a:t>due to </a:t>
            </a:r>
            <a:r>
              <a:rPr lang="en-US" sz="1600" dirty="0"/>
              <a:t>the </a:t>
            </a:r>
            <a:r>
              <a:rPr lang="en-US" sz="1600" dirty="0" smtClean="0"/>
              <a:t>force provided by </a:t>
            </a:r>
            <a:r>
              <a:rPr lang="en-US" sz="1600" dirty="0" err="1" smtClean="0"/>
              <a:t>quadrupoles</a:t>
            </a:r>
            <a:r>
              <a:rPr lang="en-US" sz="1600" dirty="0"/>
              <a:t>.</a:t>
            </a:r>
          </a:p>
        </p:txBody>
      </p:sp>
      <p:sp>
        <p:nvSpPr>
          <p:cNvPr id="35" name="Line 50"/>
          <p:cNvSpPr>
            <a:spLocks noChangeShapeType="1"/>
          </p:cNvSpPr>
          <p:nvPr/>
        </p:nvSpPr>
        <p:spPr bwMode="auto">
          <a:xfrm flipV="1">
            <a:off x="7524848" y="1928321"/>
            <a:ext cx="0" cy="2327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CasellaDiTesto 35"/>
          <p:cNvSpPr txBox="1"/>
          <p:nvPr/>
        </p:nvSpPr>
        <p:spPr>
          <a:xfrm>
            <a:off x="7547775" y="1759991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7" name="Oval 51"/>
          <p:cNvSpPr>
            <a:spLocks noChangeArrowheads="1"/>
          </p:cNvSpPr>
          <p:nvPr/>
        </p:nvSpPr>
        <p:spPr bwMode="auto">
          <a:xfrm>
            <a:off x="7214709" y="4365104"/>
            <a:ext cx="142875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CasellaDiTesto 37"/>
          <p:cNvSpPr txBox="1"/>
          <p:nvPr/>
        </p:nvSpPr>
        <p:spPr>
          <a:xfrm>
            <a:off x="6643274" y="3028310"/>
            <a:ext cx="3475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8796469" y="4725144"/>
            <a:ext cx="2840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1" name="Line 22"/>
          <p:cNvSpPr>
            <a:spLocks noChangeShapeType="1"/>
          </p:cNvSpPr>
          <p:nvPr/>
        </p:nvSpPr>
        <p:spPr bwMode="auto">
          <a:xfrm flipH="1" flipV="1">
            <a:off x="6816246" y="3397641"/>
            <a:ext cx="12310" cy="2953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22"/>
          <p:cNvSpPr>
            <a:spLocks noChangeShapeType="1"/>
          </p:cNvSpPr>
          <p:nvPr/>
        </p:nvSpPr>
        <p:spPr bwMode="auto">
          <a:xfrm>
            <a:off x="4835839" y="4941168"/>
            <a:ext cx="396063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7" name="Connettore 2 6"/>
          <p:cNvCxnSpPr>
            <a:stCxn id="330803" idx="4"/>
            <a:endCxn id="37" idx="1"/>
          </p:cNvCxnSpPr>
          <p:nvPr/>
        </p:nvCxnSpPr>
        <p:spPr>
          <a:xfrm>
            <a:off x="6383653" y="2026425"/>
            <a:ext cx="851980" cy="23598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rco 4"/>
          <p:cNvSpPr/>
          <p:nvPr/>
        </p:nvSpPr>
        <p:spPr>
          <a:xfrm>
            <a:off x="6528115" y="1700809"/>
            <a:ext cx="221000" cy="51254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9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0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814" grpId="0"/>
      <p:bldP spid="37" grpId="0" animBg="1"/>
      <p:bldP spid="38" grpId="0" animBg="1"/>
      <p:bldP spid="39" grpId="0" animBg="1"/>
      <p:bldP spid="41" grpId="0" animBg="1"/>
      <p:bldP spid="4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108520" y="0"/>
            <a:ext cx="92525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</a:rPr>
              <a:t>APPLICAZIONI MEDICHE: PRODUZIONE DI RADIOISOTOPI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5842" y="966106"/>
            <a:ext cx="5328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err="1" smtClean="0"/>
              <a:t>Produzione</a:t>
            </a:r>
            <a:r>
              <a:rPr lang="en-US" sz="1600" b="1" dirty="0" smtClean="0"/>
              <a:t> di </a:t>
            </a:r>
            <a:r>
              <a:rPr lang="en-US" sz="1600" b="1" dirty="0" err="1" smtClean="0"/>
              <a:t>radioisotopi</a:t>
            </a:r>
            <a:r>
              <a:rPr lang="en-US" sz="1600" dirty="0" smtClean="0"/>
              <a:t>: </a:t>
            </a:r>
            <a:r>
              <a:rPr lang="en-US" sz="1600" dirty="0" err="1" smtClean="0"/>
              <a:t>protoni</a:t>
            </a:r>
            <a:r>
              <a:rPr lang="en-US" sz="1600" dirty="0" smtClean="0"/>
              <a:t> da </a:t>
            </a:r>
            <a:r>
              <a:rPr lang="en-US" sz="1600" dirty="0"/>
              <a:t>7-100 MeV </a:t>
            </a:r>
            <a:r>
              <a:rPr lang="en-US" sz="1600" dirty="0" err="1" smtClean="0"/>
              <a:t>accelerati</a:t>
            </a:r>
            <a:r>
              <a:rPr lang="en-US" sz="1600" dirty="0" smtClean="0"/>
              <a:t> con </a:t>
            </a:r>
            <a:r>
              <a:rPr lang="en-US" sz="1600" dirty="0" err="1" smtClean="0"/>
              <a:t>ciclotroni</a:t>
            </a:r>
            <a:r>
              <a:rPr lang="en-US" sz="1600" dirty="0" smtClean="0"/>
              <a:t> </a:t>
            </a:r>
            <a:r>
              <a:rPr lang="en-US" sz="1600" dirty="0"/>
              <a:t>o </a:t>
            </a:r>
            <a:r>
              <a:rPr lang="en-US" sz="1600" dirty="0" smtClean="0"/>
              <a:t>linac (</a:t>
            </a:r>
            <a:r>
              <a:rPr lang="en-US" sz="1600" dirty="0"/>
              <a:t>50 </a:t>
            </a:r>
            <a:r>
              <a:rPr lang="en-US" sz="1600" dirty="0" err="1" smtClean="0"/>
              <a:t>isotopi</a:t>
            </a:r>
            <a:r>
              <a:rPr lang="en-US" sz="1600" dirty="0" smtClean="0"/>
              <a:t>, </a:t>
            </a:r>
            <a:r>
              <a:rPr lang="en-US" sz="1600" dirty="0" err="1" smtClean="0"/>
              <a:t>utilizzati</a:t>
            </a:r>
            <a:r>
              <a:rPr lang="en-US" sz="1600" dirty="0" smtClean="0"/>
              <a:t> per </a:t>
            </a:r>
            <a:r>
              <a:rPr lang="en-US" sz="1600" dirty="0" err="1" smtClean="0"/>
              <a:t>diagnostica</a:t>
            </a:r>
            <a:r>
              <a:rPr lang="en-US" sz="1600" dirty="0" smtClean="0"/>
              <a:t> e </a:t>
            </a:r>
            <a:r>
              <a:rPr lang="en-US" sz="1600" dirty="0" err="1" smtClean="0"/>
              <a:t>trattamento</a:t>
            </a:r>
            <a:r>
              <a:rPr lang="en-US" sz="1600" dirty="0" smtClean="0"/>
              <a:t> </a:t>
            </a:r>
            <a:r>
              <a:rPr lang="en-US" sz="1600" dirty="0" err="1" smtClean="0"/>
              <a:t>sono</a:t>
            </a:r>
            <a:r>
              <a:rPr lang="en-US" sz="1600" dirty="0" smtClean="0"/>
              <a:t> </a:t>
            </a:r>
            <a:r>
              <a:rPr lang="en-US" sz="1600" dirty="0" err="1" smtClean="0"/>
              <a:t>prodotti</a:t>
            </a:r>
            <a:r>
              <a:rPr lang="en-US" sz="1600" dirty="0" smtClean="0"/>
              <a:t> con </a:t>
            </a:r>
            <a:r>
              <a:rPr lang="en-US" sz="1600" dirty="0" err="1" smtClean="0"/>
              <a:t>acceleratori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331" y="1466539"/>
            <a:ext cx="3779728" cy="276983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486743" y="1097207"/>
            <a:ext cx="3621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PET</a:t>
            </a:r>
            <a:r>
              <a:rPr lang="en-US" dirty="0" smtClean="0"/>
              <a:t>: </a:t>
            </a:r>
            <a:r>
              <a:rPr lang="en-US" dirty="0" err="1" smtClean="0"/>
              <a:t>diagnostica</a:t>
            </a:r>
            <a:r>
              <a:rPr lang="en-US" dirty="0" smtClean="0"/>
              <a:t> </a:t>
            </a:r>
            <a:r>
              <a:rPr lang="en-US" dirty="0" err="1" smtClean="0"/>
              <a:t>medica</a:t>
            </a:r>
            <a:r>
              <a:rPr lang="en-US" dirty="0" smtClean="0"/>
              <a:t> (</a:t>
            </a:r>
            <a:r>
              <a:rPr lang="en-US" dirty="0" err="1" smtClean="0"/>
              <a:t>oncologica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2" t="29332" r="13234" b="35714"/>
          <a:stretch/>
        </p:blipFill>
        <p:spPr bwMode="auto">
          <a:xfrm>
            <a:off x="548099" y="1826929"/>
            <a:ext cx="2190781" cy="175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0" name="Picture 4" descr="https://upload.wikimedia.org/wikipedia/commons/thumb/3/3d/PET-MIPS-anim.gif/220px-PET-MIPS-anim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36" y="1995793"/>
            <a:ext cx="1456563" cy="219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6" name="Picture 2" descr="ECAT-Exact-HR--PET-Scann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467" y="4680947"/>
            <a:ext cx="247650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2" name="Picture 8" descr="Risultati immagini per radioisotopi produzio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424" y="4836967"/>
            <a:ext cx="3040398" cy="168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0" y="5356802"/>
            <a:ext cx="3088366" cy="14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 descr="cyc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9" y="3626148"/>
            <a:ext cx="2188203" cy="174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07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-28414" y="605984"/>
            <a:ext cx="47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Si </a:t>
            </a:r>
            <a:r>
              <a:rPr lang="en-US" sz="1600" dirty="0" err="1" smtClean="0"/>
              <a:t>irraggiano</a:t>
            </a:r>
            <a:r>
              <a:rPr lang="en-US" sz="1600" dirty="0" smtClean="0"/>
              <a:t> le masse </a:t>
            </a:r>
            <a:r>
              <a:rPr lang="en-US" sz="1600" dirty="0" err="1" smtClean="0"/>
              <a:t>tumorali</a:t>
            </a:r>
            <a:r>
              <a:rPr lang="en-US" sz="1600" dirty="0" smtClean="0"/>
              <a:t> con </a:t>
            </a:r>
            <a:r>
              <a:rPr lang="en-US" sz="1600" dirty="0" err="1" smtClean="0"/>
              <a:t>fasci</a:t>
            </a:r>
            <a:r>
              <a:rPr lang="en-US" sz="1600" dirty="0" smtClean="0"/>
              <a:t> </a:t>
            </a:r>
            <a:r>
              <a:rPr lang="en-US" sz="1600" dirty="0"/>
              <a:t>di </a:t>
            </a:r>
            <a:r>
              <a:rPr lang="en-US" sz="1600" b="1" dirty="0" err="1"/>
              <a:t>raggi</a:t>
            </a:r>
            <a:r>
              <a:rPr lang="en-US" sz="1600" b="1" dirty="0"/>
              <a:t> X o </a:t>
            </a:r>
            <a:r>
              <a:rPr lang="en-US" sz="1600" b="1" dirty="0" err="1" smtClean="0"/>
              <a:t>elettroni</a:t>
            </a:r>
            <a:endParaRPr lang="en-US" sz="1600" b="1" dirty="0"/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396" y="1139804"/>
            <a:ext cx="2710798" cy="2543858"/>
          </a:xfrm>
          <a:prstGeom prst="rect">
            <a:avLst/>
          </a:prstGeom>
        </p:spPr>
      </p:pic>
      <p:cxnSp>
        <p:nvCxnSpPr>
          <p:cNvPr id="4" name="Connettore 2 3"/>
          <p:cNvCxnSpPr>
            <a:stCxn id="5" idx="3"/>
          </p:cNvCxnSpPr>
          <p:nvPr/>
        </p:nvCxnSpPr>
        <p:spPr>
          <a:xfrm>
            <a:off x="6125891" y="2626273"/>
            <a:ext cx="1026601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4866455" y="2364663"/>
            <a:ext cx="1259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Sistema</a:t>
            </a:r>
            <a:r>
              <a:rPr lang="en-US" sz="1400" dirty="0" smtClean="0"/>
              <a:t> di </a:t>
            </a:r>
            <a:r>
              <a:rPr lang="en-US" sz="1400" dirty="0" err="1" smtClean="0"/>
              <a:t>collimazione</a:t>
            </a:r>
            <a:endParaRPr lang="en-US" sz="1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184585" y="616584"/>
            <a:ext cx="2145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Foglio</a:t>
            </a:r>
            <a:r>
              <a:rPr lang="en-US" sz="1400" dirty="0" smtClean="0"/>
              <a:t> </a:t>
            </a:r>
            <a:r>
              <a:rPr lang="en-US" sz="1400" dirty="0" err="1" smtClean="0"/>
              <a:t>metallico</a:t>
            </a:r>
            <a:r>
              <a:rPr lang="en-US" sz="1400" dirty="0" smtClean="0"/>
              <a:t> per la </a:t>
            </a:r>
            <a:r>
              <a:rPr lang="en-US" sz="1400" dirty="0" err="1" smtClean="0"/>
              <a:t>produzione</a:t>
            </a:r>
            <a:r>
              <a:rPr lang="en-US" sz="1400" dirty="0" smtClean="0"/>
              <a:t> di </a:t>
            </a:r>
            <a:r>
              <a:rPr lang="en-US" sz="1400" dirty="0" err="1" smtClean="0"/>
              <a:t>raggi</a:t>
            </a:r>
            <a:r>
              <a:rPr lang="en-US" sz="1400" dirty="0" smtClean="0"/>
              <a:t> x</a:t>
            </a:r>
            <a:endParaRPr lang="en-US" sz="1400" dirty="0"/>
          </a:p>
        </p:txBody>
      </p:sp>
      <p:cxnSp>
        <p:nvCxnSpPr>
          <p:cNvPr id="7" name="Connettore 2 6"/>
          <p:cNvCxnSpPr/>
          <p:nvPr/>
        </p:nvCxnSpPr>
        <p:spPr>
          <a:xfrm>
            <a:off x="6228302" y="1106131"/>
            <a:ext cx="1135449" cy="69288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8302712" y="798354"/>
            <a:ext cx="627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LINAC</a:t>
            </a:r>
            <a:endParaRPr lang="en-US" sz="1400" dirty="0"/>
          </a:p>
        </p:txBody>
      </p:sp>
      <p:cxnSp>
        <p:nvCxnSpPr>
          <p:cNvPr id="9" name="Connettore 2 8"/>
          <p:cNvCxnSpPr>
            <a:stCxn id="8" idx="2"/>
          </p:cNvCxnSpPr>
          <p:nvPr/>
        </p:nvCxnSpPr>
        <p:spPr>
          <a:xfrm flipH="1">
            <a:off x="8160606" y="1106131"/>
            <a:ext cx="455794" cy="1016085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Risultati immagini per x ray accelera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4"/>
          <a:stretch/>
        </p:blipFill>
        <p:spPr bwMode="auto">
          <a:xfrm>
            <a:off x="365" y="1336148"/>
            <a:ext cx="4704217" cy="20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489" y="3844699"/>
            <a:ext cx="3163951" cy="2968677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-108520" y="0"/>
            <a:ext cx="9252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</a:rPr>
              <a:t>APPLICAZIONI MEDICHE: RADIOTERAPIA</a:t>
            </a:r>
            <a:endParaRPr lang="en-US" sz="3200" b="1" dirty="0">
              <a:latin typeface="Calibri" pitchFamily="34" charset="0"/>
            </a:endParaRPr>
          </a:p>
        </p:txBody>
      </p:sp>
      <p:pic>
        <p:nvPicPr>
          <p:cNvPr id="97282" name="Picture 2" descr="Risultati immagini per radiothera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65029"/>
            <a:ext cx="4524704" cy="302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77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214" name="Picture 22" descr="adro1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"/>
          <a:stretch/>
        </p:blipFill>
        <p:spPr>
          <a:xfrm>
            <a:off x="3076" y="1916831"/>
            <a:ext cx="1662108" cy="74508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215" name="Picture 23" descr="adro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271" y="2358476"/>
            <a:ext cx="1889919" cy="7082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216" name="Picture 24" descr="raggix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855" y="1556792"/>
            <a:ext cx="1953025" cy="70239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222" name="Picture 30" descr="Immagin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3" y="4184024"/>
            <a:ext cx="3404362" cy="26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74" y="584775"/>
            <a:ext cx="2871725" cy="190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-36512" y="532090"/>
            <a:ext cx="63087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/>
              <a:t>Terapia</a:t>
            </a:r>
            <a:r>
              <a:rPr lang="en-US" sz="1400" dirty="0"/>
              <a:t> </a:t>
            </a:r>
            <a:r>
              <a:rPr lang="en-US" sz="1400" dirty="0" err="1" smtClean="0"/>
              <a:t>antitumorale</a:t>
            </a:r>
            <a:r>
              <a:rPr lang="en-US" sz="1400" dirty="0" smtClean="0"/>
              <a:t> </a:t>
            </a:r>
            <a:r>
              <a:rPr lang="en-US" sz="1400" dirty="0" err="1" smtClean="0"/>
              <a:t>basata</a:t>
            </a:r>
            <a:r>
              <a:rPr lang="en-US" sz="1400" dirty="0" smtClean="0"/>
              <a:t> </a:t>
            </a:r>
            <a:r>
              <a:rPr lang="en-US" sz="1400" dirty="0" err="1" smtClean="0"/>
              <a:t>sull’</a:t>
            </a:r>
            <a:r>
              <a:rPr lang="en-US" sz="1400" b="1" dirty="0" err="1" smtClean="0"/>
              <a:t>irraggiamento</a:t>
            </a:r>
            <a:r>
              <a:rPr lang="en-US" sz="1400" b="1" dirty="0" smtClean="0"/>
              <a:t> con </a:t>
            </a:r>
            <a:r>
              <a:rPr lang="en-US" sz="1400" b="1" dirty="0" err="1"/>
              <a:t>protoni</a:t>
            </a:r>
            <a:r>
              <a:rPr lang="en-US" sz="1400" b="1" dirty="0"/>
              <a:t> e </a:t>
            </a:r>
            <a:r>
              <a:rPr lang="en-US" sz="1400" b="1" dirty="0" err="1"/>
              <a:t>ioni</a:t>
            </a:r>
            <a:r>
              <a:rPr lang="en-US" sz="1400" b="1" dirty="0"/>
              <a:t> </a:t>
            </a:r>
            <a:r>
              <a:rPr lang="en-US" sz="1400" b="1" dirty="0" err="1" smtClean="0"/>
              <a:t>pesanti</a:t>
            </a:r>
            <a:r>
              <a:rPr lang="en-US" sz="1400" b="1" dirty="0" smtClean="0"/>
              <a:t> (C)</a:t>
            </a:r>
            <a:r>
              <a:rPr lang="en-US" sz="1400" dirty="0" smtClean="0"/>
              <a:t>.</a:t>
            </a:r>
          </a:p>
          <a:p>
            <a:pPr algn="just"/>
            <a:r>
              <a:rPr lang="en-US" sz="1400" dirty="0" smtClean="0"/>
              <a:t>E’ </a:t>
            </a:r>
            <a:r>
              <a:rPr lang="en-US" sz="1400" dirty="0" err="1" smtClean="0"/>
              <a:t>più</a:t>
            </a:r>
            <a:r>
              <a:rPr lang="en-US" sz="1400" dirty="0" smtClean="0"/>
              <a:t> </a:t>
            </a:r>
            <a:r>
              <a:rPr lang="en-US" sz="1400" dirty="0" err="1"/>
              <a:t>efficace</a:t>
            </a:r>
            <a:r>
              <a:rPr lang="en-US" sz="1400" dirty="0"/>
              <a:t> e </a:t>
            </a:r>
            <a:r>
              <a:rPr lang="en-US" sz="1400" dirty="0" err="1"/>
              <a:t>più</a:t>
            </a:r>
            <a:r>
              <a:rPr lang="en-US" sz="1400" dirty="0"/>
              <a:t> </a:t>
            </a:r>
            <a:r>
              <a:rPr lang="en-US" sz="1400" dirty="0" err="1"/>
              <a:t>localizzata</a:t>
            </a:r>
            <a:r>
              <a:rPr lang="en-US" sz="1400" dirty="0"/>
              <a:t> (</a:t>
            </a:r>
            <a:r>
              <a:rPr lang="en-US" sz="1400" b="1" dirty="0" err="1"/>
              <a:t>risonanza</a:t>
            </a:r>
            <a:r>
              <a:rPr lang="en-US" sz="1400" b="1" dirty="0"/>
              <a:t> di Bragg</a:t>
            </a:r>
            <a:r>
              <a:rPr lang="en-US" sz="1400" dirty="0" smtClean="0"/>
              <a:t>) </a:t>
            </a:r>
            <a:r>
              <a:rPr lang="en-US" sz="1400" dirty="0" err="1" smtClean="0"/>
              <a:t>rispetto</a:t>
            </a:r>
            <a:r>
              <a:rPr lang="en-US" sz="1400" dirty="0" smtClean="0"/>
              <a:t> a </a:t>
            </a:r>
            <a:r>
              <a:rPr lang="en-US" sz="1400" dirty="0" err="1" smtClean="0"/>
              <a:t>quella</a:t>
            </a:r>
            <a:r>
              <a:rPr lang="en-US" sz="1400" dirty="0" smtClean="0"/>
              <a:t> </a:t>
            </a:r>
            <a:r>
              <a:rPr lang="en-US" sz="1400" dirty="0" err="1" smtClean="0"/>
              <a:t>basata</a:t>
            </a:r>
            <a:r>
              <a:rPr lang="en-US" sz="1400" dirty="0" smtClean="0"/>
              <a:t> </a:t>
            </a:r>
            <a:r>
              <a:rPr lang="en-US" sz="1400" dirty="0" err="1" smtClean="0"/>
              <a:t>su</a:t>
            </a:r>
            <a:r>
              <a:rPr lang="en-US" sz="1400" dirty="0" smtClean="0"/>
              <a:t> </a:t>
            </a:r>
            <a:r>
              <a:rPr lang="en-US" sz="1400" dirty="0" err="1" smtClean="0"/>
              <a:t>elettroni</a:t>
            </a:r>
            <a:r>
              <a:rPr lang="en-US" sz="1400" dirty="0" smtClean="0"/>
              <a:t> o </a:t>
            </a:r>
            <a:r>
              <a:rPr lang="en-US" sz="1400" dirty="0" err="1" smtClean="0"/>
              <a:t>raggi</a:t>
            </a:r>
            <a:r>
              <a:rPr lang="en-US" sz="1400" dirty="0" smtClean="0"/>
              <a:t> X</a:t>
            </a:r>
            <a:endParaRPr lang="en-US" sz="1400" dirty="0"/>
          </a:p>
          <a:p>
            <a:pPr algn="just"/>
            <a:r>
              <a:rPr lang="en-US" sz="1400" dirty="0" err="1"/>
              <a:t>Centri</a:t>
            </a:r>
            <a:r>
              <a:rPr lang="en-US" sz="1400" dirty="0"/>
              <a:t> in </a:t>
            </a:r>
            <a:r>
              <a:rPr lang="en-US" sz="1400" dirty="0" err="1"/>
              <a:t>funzione</a:t>
            </a:r>
            <a:r>
              <a:rPr lang="en-US" sz="1400" dirty="0"/>
              <a:t>: CNAO a Pavia, PSI a </a:t>
            </a:r>
            <a:r>
              <a:rPr lang="en-US" sz="1400" dirty="0" err="1"/>
              <a:t>Zurigo</a:t>
            </a:r>
            <a:r>
              <a:rPr lang="en-US" sz="1400" dirty="0"/>
              <a:t>, Loma Linda in California, </a:t>
            </a:r>
            <a:r>
              <a:rPr lang="en-US" sz="1400" dirty="0" err="1"/>
              <a:t>Giappone</a:t>
            </a:r>
            <a:r>
              <a:rPr lang="en-US" sz="1400" dirty="0"/>
              <a:t>,…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1043608" y="0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Calibri" pitchFamily="34" charset="0"/>
              </a:rPr>
              <a:t>APPLICAZIONI MEDICHE: ADROTERAPIA</a:t>
            </a:r>
            <a:endParaRPr lang="en-US" sz="3200" b="1" dirty="0">
              <a:latin typeface="Calibri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371" y="4061816"/>
            <a:ext cx="3914239" cy="274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/>
        </p:blipFill>
        <p:spPr bwMode="auto">
          <a:xfrm>
            <a:off x="3769895" y="1475353"/>
            <a:ext cx="1335505" cy="159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165" y="2518329"/>
            <a:ext cx="2317941" cy="148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nettore 2 3"/>
          <p:cNvCxnSpPr/>
          <p:nvPr/>
        </p:nvCxnSpPr>
        <p:spPr>
          <a:xfrm flipV="1">
            <a:off x="1475656" y="1988840"/>
            <a:ext cx="576064" cy="28803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1475656" y="2288551"/>
            <a:ext cx="423664" cy="41079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7635638" y="6550223"/>
            <a:ext cx="1508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M. </a:t>
            </a:r>
            <a:r>
              <a:rPr lang="en-US" sz="1400" dirty="0" err="1" smtClean="0"/>
              <a:t>Pullia</a:t>
            </a:r>
            <a:endParaRPr lang="en-US" sz="1400" dirty="0"/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6" t="9501" r="2559" b="58001"/>
          <a:stretch/>
        </p:blipFill>
        <p:spPr bwMode="auto">
          <a:xfrm>
            <a:off x="3375190" y="3129520"/>
            <a:ext cx="3062989" cy="97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1"/>
          <a:stretch/>
        </p:blipFill>
        <p:spPr bwMode="auto">
          <a:xfrm>
            <a:off x="4892725" y="1475352"/>
            <a:ext cx="1335505" cy="159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33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4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4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4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-14473"/>
            <a:ext cx="9144000" cy="107721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Calibri" pitchFamily="34" charset="0"/>
              </a:rPr>
              <a:t>ESPLORARE LA MATERIA CON RADIAZIONE DI LUNGHEZZA D’ONDA SEMPRE PIU’ PICCOLA</a:t>
            </a:r>
            <a:endParaRPr lang="en-GB" altLang="en-GB" sz="3200" b="1" dirty="0">
              <a:latin typeface="Calibri" pitchFamily="34" charset="0"/>
            </a:endParaRPr>
          </a:p>
        </p:txBody>
      </p:sp>
      <p:pic>
        <p:nvPicPr>
          <p:cNvPr id="90116" name="Picture 4" descr="Risultati immagini per microscop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43" y="1775666"/>
            <a:ext cx="1953998" cy="19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8" name="Picture 6" descr="Risultati immagini per optical microscope image cellul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188" y="3973355"/>
            <a:ext cx="963556" cy="8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0" name="Picture 8" descr="Risultati immagini per optical microscope insec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" y="4005064"/>
            <a:ext cx="1228534" cy="84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-1" y="1136036"/>
            <a:ext cx="214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Luce </a:t>
            </a:r>
            <a:r>
              <a:rPr lang="en-US" sz="1600" b="1" dirty="0" err="1" smtClean="0"/>
              <a:t>visibile</a:t>
            </a:r>
            <a:r>
              <a:rPr lang="en-US" sz="1600" dirty="0" smtClean="0"/>
              <a:t>: </a:t>
            </a:r>
          </a:p>
          <a:p>
            <a:pPr algn="ctr"/>
            <a:r>
              <a:rPr lang="en-US" sz="1600" dirty="0" smtClean="0"/>
              <a:t>400-700 nm (</a:t>
            </a:r>
            <a:r>
              <a:rPr lang="en-US" sz="1600" dirty="0" smtClean="0">
                <a:sym typeface="Symbol"/>
              </a:rPr>
              <a:t>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-7</a:t>
            </a:r>
            <a:r>
              <a:rPr lang="en-US" sz="1600" dirty="0" smtClean="0"/>
              <a:t> m) </a:t>
            </a:r>
            <a:endParaRPr lang="en-US" sz="1600" dirty="0"/>
          </a:p>
        </p:txBody>
      </p:sp>
      <p:cxnSp>
        <p:nvCxnSpPr>
          <p:cNvPr id="5" name="Connettore 2 4"/>
          <p:cNvCxnSpPr/>
          <p:nvPr/>
        </p:nvCxnSpPr>
        <p:spPr>
          <a:xfrm flipV="1">
            <a:off x="1113827" y="4653136"/>
            <a:ext cx="504055" cy="46805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652820" y="5121188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1-10 </a:t>
            </a:r>
            <a:r>
              <a:rPr lang="en-US" dirty="0" smtClean="0">
                <a:sym typeface="Symbol"/>
              </a:rPr>
              <a:t>m</a:t>
            </a:r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07504" y="5445224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Risoluzione</a:t>
            </a:r>
            <a:r>
              <a:rPr lang="en-US" dirty="0" smtClean="0"/>
              <a:t> 200 nm</a:t>
            </a:r>
            <a:endParaRPr lang="en-US" dirty="0"/>
          </a:p>
        </p:txBody>
      </p:sp>
      <p:sp>
        <p:nvSpPr>
          <p:cNvPr id="9" name="Freccia a destra 8"/>
          <p:cNvSpPr/>
          <p:nvPr/>
        </p:nvSpPr>
        <p:spPr>
          <a:xfrm>
            <a:off x="1955726" y="2406055"/>
            <a:ext cx="432048" cy="1252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sellaDiTesto 13"/>
          <p:cNvSpPr txBox="1"/>
          <p:nvPr/>
        </p:nvSpPr>
        <p:spPr>
          <a:xfrm>
            <a:off x="2471913" y="1116355"/>
            <a:ext cx="2429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Raggi</a:t>
            </a:r>
            <a:r>
              <a:rPr lang="en-US" sz="1600" b="1" dirty="0" smtClean="0"/>
              <a:t> X</a:t>
            </a:r>
            <a:r>
              <a:rPr lang="en-US" sz="1600" dirty="0" smtClean="0"/>
              <a:t>: </a:t>
            </a:r>
          </a:p>
          <a:p>
            <a:pPr algn="ctr"/>
            <a:r>
              <a:rPr lang="en-US" sz="1600" dirty="0" smtClean="0"/>
              <a:t>0.01-10 nm (</a:t>
            </a:r>
            <a:r>
              <a:rPr lang="en-US" sz="1600" dirty="0" smtClean="0">
                <a:sym typeface="Symbol"/>
              </a:rPr>
              <a:t>10</a:t>
            </a:r>
            <a:r>
              <a:rPr lang="en-US" sz="1600" baseline="30000" dirty="0" smtClean="0">
                <a:sym typeface="Symbol"/>
              </a:rPr>
              <a:t>-11</a:t>
            </a:r>
            <a:r>
              <a:rPr lang="en-US" sz="1600" dirty="0" smtClean="0">
                <a:sym typeface="Symbol"/>
              </a:rPr>
              <a:t>-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-8</a:t>
            </a:r>
            <a:r>
              <a:rPr lang="en-US" sz="1600" dirty="0" smtClean="0"/>
              <a:t> m)</a:t>
            </a:r>
            <a:endParaRPr lang="en-US" sz="1600" dirty="0"/>
          </a:p>
        </p:txBody>
      </p:sp>
      <p:pic>
        <p:nvPicPr>
          <p:cNvPr id="90124" name="Picture 12" descr="Risultati immagini per molecular crystal dimensi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75" y="1794104"/>
            <a:ext cx="1701739" cy="178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ttore 2 10"/>
          <p:cNvCxnSpPr/>
          <p:nvPr/>
        </p:nvCxnSpPr>
        <p:spPr>
          <a:xfrm>
            <a:off x="3565084" y="3592531"/>
            <a:ext cx="432048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2783299" y="3655219"/>
            <a:ext cx="2148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ym typeface="Symbol"/>
              </a:rPr>
              <a:t>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-10</a:t>
            </a:r>
            <a:r>
              <a:rPr lang="en-US" sz="1600" dirty="0" smtClean="0"/>
              <a:t> m </a:t>
            </a:r>
            <a:endParaRPr lang="en-US" sz="1600" dirty="0"/>
          </a:p>
        </p:txBody>
      </p:sp>
      <p:pic>
        <p:nvPicPr>
          <p:cNvPr id="90126" name="Picture 14" descr="Risultati immagini per x ray im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6" y="3999831"/>
            <a:ext cx="1572677" cy="174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/>
          <p:cNvSpPr txBox="1"/>
          <p:nvPr/>
        </p:nvSpPr>
        <p:spPr>
          <a:xfrm>
            <a:off x="5940152" y="1116355"/>
            <a:ext cx="2429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Particelle</a:t>
            </a:r>
            <a:r>
              <a:rPr lang="en-US" sz="1600" b="1" dirty="0" smtClean="0"/>
              <a:t> accelerate</a:t>
            </a:r>
            <a:endParaRPr lang="en-US" sz="1600" dirty="0" smtClean="0"/>
          </a:p>
          <a:p>
            <a:pPr algn="ctr"/>
            <a:r>
              <a:rPr lang="en-US" sz="1600" dirty="0" smtClean="0"/>
              <a:t>&lt;0.01 nm (</a:t>
            </a:r>
            <a:r>
              <a:rPr lang="en-US" sz="1600" dirty="0" smtClean="0">
                <a:sym typeface="Symbol"/>
              </a:rPr>
              <a:t>&lt;10</a:t>
            </a:r>
            <a:r>
              <a:rPr lang="en-US" sz="1600" baseline="30000" dirty="0" smtClean="0">
                <a:sym typeface="Symbol"/>
              </a:rPr>
              <a:t>-11</a:t>
            </a:r>
            <a:r>
              <a:rPr lang="en-US" sz="1600" dirty="0" smtClean="0"/>
              <a:t>m)</a:t>
            </a:r>
            <a:endParaRPr lang="en-US" sz="1600" dirty="0"/>
          </a:p>
        </p:txBody>
      </p:sp>
      <p:sp>
        <p:nvSpPr>
          <p:cNvPr id="13" name="Parentesi graffa aperta 12"/>
          <p:cNvSpPr/>
          <p:nvPr/>
        </p:nvSpPr>
        <p:spPr>
          <a:xfrm rot="16200000">
            <a:off x="2087801" y="3609097"/>
            <a:ext cx="448367" cy="4520031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14"/>
          <p:cNvSpPr txBox="1"/>
          <p:nvPr/>
        </p:nvSpPr>
        <p:spPr>
          <a:xfrm>
            <a:off x="1856293" y="6021288"/>
            <a:ext cx="915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FOTONI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5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4756" y="1664532"/>
            <a:ext cx="1859961" cy="1870500"/>
          </a:xfrm>
          <a:prstGeom prst="rect">
            <a:avLst/>
          </a:prstGeom>
        </p:spPr>
      </p:pic>
      <p:pic>
        <p:nvPicPr>
          <p:cNvPr id="90128" name="Picture 16" descr="https://upload.wikimedia.org/wikipedia/commons/c/c5/Electron_Microscop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336" y="3729664"/>
            <a:ext cx="1435042" cy="191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30" name="Picture 18" descr="Risultati immagini per dualismo onda corpuscolo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366" y="3576292"/>
            <a:ext cx="1446456" cy="96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eccia a destra 27"/>
          <p:cNvSpPr/>
          <p:nvPr/>
        </p:nvSpPr>
        <p:spPr>
          <a:xfrm>
            <a:off x="4932040" y="2406055"/>
            <a:ext cx="432048" cy="1252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entesi graffa aperta 28"/>
          <p:cNvSpPr/>
          <p:nvPr/>
        </p:nvSpPr>
        <p:spPr>
          <a:xfrm rot="16200000">
            <a:off x="6757371" y="3692769"/>
            <a:ext cx="448367" cy="4324891"/>
          </a:xfrm>
          <a:prstGeom prst="lef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asellaDiTesto 29"/>
          <p:cNvSpPr txBox="1"/>
          <p:nvPr/>
        </p:nvSpPr>
        <p:spPr>
          <a:xfrm>
            <a:off x="5682288" y="6007391"/>
            <a:ext cx="259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PARTICELLE IN GENERALE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90132" name="Picture 20" descr="Risultati immagini per electronic microscope images virus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8"/>
          <a:stretch/>
        </p:blipFill>
        <p:spPr bwMode="auto">
          <a:xfrm>
            <a:off x="6801366" y="4777621"/>
            <a:ext cx="1446456" cy="87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8247822" y="4030345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=h/p</a:t>
            </a:r>
            <a:endParaRPr lang="en-US" dirty="0"/>
          </a:p>
        </p:txBody>
      </p:sp>
      <p:sp>
        <p:nvSpPr>
          <p:cNvPr id="17" name="Rettangolo 16"/>
          <p:cNvSpPr/>
          <p:nvPr/>
        </p:nvSpPr>
        <p:spPr>
          <a:xfrm>
            <a:off x="2471913" y="1116355"/>
            <a:ext cx="2347197" cy="46982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0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0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0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0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0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0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 animBg="1"/>
      <p:bldP spid="14" grpId="0"/>
      <p:bldP spid="20" grpId="0"/>
      <p:bldP spid="22" grpId="0"/>
      <p:bldP spid="13" grpId="0" animBg="1"/>
      <p:bldP spid="15" grpId="0"/>
      <p:bldP spid="28" grpId="0" animBg="1"/>
      <p:bldP spid="29" grpId="0" animBg="1"/>
      <p:bldP spid="30" grpId="0"/>
      <p:bldP spid="16" grpId="0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9"/>
          <p:cNvSpPr>
            <a:spLocks noChangeArrowheads="1"/>
          </p:cNvSpPr>
          <p:nvPr/>
        </p:nvSpPr>
        <p:spPr bwMode="auto">
          <a:xfrm>
            <a:off x="4904426" y="508664"/>
            <a:ext cx="4106862" cy="2844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9213" name="AutoShape 13"/>
          <p:cNvSpPr>
            <a:spLocks noChangeArrowheads="1"/>
          </p:cNvSpPr>
          <p:nvPr/>
        </p:nvSpPr>
        <p:spPr bwMode="auto">
          <a:xfrm>
            <a:off x="4499992" y="1425449"/>
            <a:ext cx="362554" cy="977719"/>
          </a:xfrm>
          <a:prstGeom prst="rightArrow">
            <a:avLst>
              <a:gd name="adj1" fmla="val 50000"/>
              <a:gd name="adj2" fmla="val 5181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034" y="3429000"/>
            <a:ext cx="4064614" cy="1306859"/>
          </a:xfrm>
          <a:prstGeom prst="rect">
            <a:avLst/>
          </a:prstGeom>
        </p:spPr>
      </p:pic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-36512" y="-42317"/>
            <a:ext cx="918027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700" b="1" cap="all" dirty="0" smtClean="0"/>
              <a:t>LE PARTICELLE IN MOVIMENTO POSSONO EMETTERE RAGGI X?</a:t>
            </a:r>
            <a:endParaRPr lang="en-US" sz="2700" b="1" cap="all" dirty="0"/>
          </a:p>
        </p:txBody>
      </p:sp>
      <p:graphicFrame>
        <p:nvGraphicFramePr>
          <p:cNvPr id="32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2562298"/>
              </p:ext>
            </p:extLst>
          </p:nvPr>
        </p:nvGraphicFramePr>
        <p:xfrm>
          <a:off x="7765037" y="2528015"/>
          <a:ext cx="1180097" cy="767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8" name="Equazione" r:id="rId5" imgW="685800" imgH="444240" progId="Equation.3">
                  <p:embed/>
                </p:oleObj>
              </mc:Choice>
              <mc:Fallback>
                <p:oleObj name="Equazione" r:id="rId5" imgW="6858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5037" y="2528015"/>
                        <a:ext cx="1180097" cy="76754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noFill/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AutoShape 24"/>
          <p:cNvSpPr>
            <a:spLocks noChangeArrowheads="1"/>
          </p:cNvSpPr>
          <p:nvPr/>
        </p:nvSpPr>
        <p:spPr bwMode="auto">
          <a:xfrm rot="18875427">
            <a:off x="5847400" y="1000788"/>
            <a:ext cx="3378200" cy="3589337"/>
          </a:xfrm>
          <a:custGeom>
            <a:avLst/>
            <a:gdLst>
              <a:gd name="G0" fmla="+- 3375 0 0"/>
              <a:gd name="G1" fmla="+- -8924463 0 0"/>
              <a:gd name="G2" fmla="+- 0 0 -8924463"/>
              <a:gd name="T0" fmla="*/ 0 256 1"/>
              <a:gd name="T1" fmla="*/ 180 256 1"/>
              <a:gd name="G3" fmla="+- -8924463 T0 T1"/>
              <a:gd name="T2" fmla="*/ 0 256 1"/>
              <a:gd name="T3" fmla="*/ 90 256 1"/>
              <a:gd name="G4" fmla="+- -8924463 T2 T3"/>
              <a:gd name="G5" fmla="*/ G4 2 1"/>
              <a:gd name="T4" fmla="*/ 90 256 1"/>
              <a:gd name="T5" fmla="*/ 0 256 1"/>
              <a:gd name="G6" fmla="+- -8924463 T4 T5"/>
              <a:gd name="G7" fmla="*/ G6 2 1"/>
              <a:gd name="G8" fmla="abs -8924463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3375"/>
              <a:gd name="G18" fmla="*/ 3375 1 2"/>
              <a:gd name="G19" fmla="+- G18 5400 0"/>
              <a:gd name="G20" fmla="cos G19 -8924463"/>
              <a:gd name="G21" fmla="sin G19 -8924463"/>
              <a:gd name="G22" fmla="+- G20 10800 0"/>
              <a:gd name="G23" fmla="+- G21 10800 0"/>
              <a:gd name="G24" fmla="+- 10800 0 G20"/>
              <a:gd name="G25" fmla="+- 3375 10800 0"/>
              <a:gd name="G26" fmla="?: G9 G17 G25"/>
              <a:gd name="G27" fmla="?: G9 0 21600"/>
              <a:gd name="G28" fmla="cos 10800 -8924463"/>
              <a:gd name="G29" fmla="sin 10800 -8924463"/>
              <a:gd name="G30" fmla="sin 3375 -8924463"/>
              <a:gd name="G31" fmla="+- G28 10800 0"/>
              <a:gd name="G32" fmla="+- G29 10800 0"/>
              <a:gd name="G33" fmla="+- G30 10800 0"/>
              <a:gd name="G34" fmla="?: G4 0 G31"/>
              <a:gd name="G35" fmla="?: -8924463 G34 0"/>
              <a:gd name="G36" fmla="?: G6 G35 G31"/>
              <a:gd name="G37" fmla="+- 21600 0 G36"/>
              <a:gd name="G38" fmla="?: G4 0 G33"/>
              <a:gd name="G39" fmla="?: -8924463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686 w 21600"/>
              <a:gd name="T15" fmla="*/ 5891 h 21600"/>
              <a:gd name="T16" fmla="*/ 10800 w 21600"/>
              <a:gd name="T17" fmla="*/ 7425 h 21600"/>
              <a:gd name="T18" fmla="*/ 15914 w 21600"/>
              <a:gd name="T19" fmla="*/ 5891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8365" y="8463"/>
                </a:moveTo>
                <a:cubicBezTo>
                  <a:pt x="9001" y="7799"/>
                  <a:pt x="9880" y="7424"/>
                  <a:pt x="10800" y="7425"/>
                </a:cubicBezTo>
                <a:cubicBezTo>
                  <a:pt x="11719" y="7425"/>
                  <a:pt x="12598" y="7799"/>
                  <a:pt x="13234" y="8463"/>
                </a:cubicBezTo>
                <a:lnTo>
                  <a:pt x="18591" y="3321"/>
                </a:lnTo>
                <a:cubicBezTo>
                  <a:pt x="16555" y="1199"/>
                  <a:pt x="13741" y="-1"/>
                  <a:pt x="10799" y="0"/>
                </a:cubicBezTo>
                <a:cubicBezTo>
                  <a:pt x="7858" y="0"/>
                  <a:pt x="5044" y="1199"/>
                  <a:pt x="3008" y="3321"/>
                </a:cubicBezTo>
                <a:close/>
              </a:path>
            </a:pathLst>
          </a:custGeom>
          <a:solidFill>
            <a:srgbClr val="FFBA5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26"/>
          <p:cNvSpPr>
            <a:spLocks noChangeArrowheads="1"/>
          </p:cNvSpPr>
          <p:nvPr/>
        </p:nvSpPr>
        <p:spPr bwMode="auto">
          <a:xfrm>
            <a:off x="6242688" y="2710526"/>
            <a:ext cx="160338" cy="169863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Arc 27"/>
          <p:cNvSpPr>
            <a:spLocks/>
          </p:cNvSpPr>
          <p:nvPr/>
        </p:nvSpPr>
        <p:spPr bwMode="auto">
          <a:xfrm flipH="1">
            <a:off x="6326826" y="1559589"/>
            <a:ext cx="1209675" cy="12096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" name="Group 38"/>
          <p:cNvGrpSpPr>
            <a:grpSpLocks/>
          </p:cNvGrpSpPr>
          <p:nvPr/>
        </p:nvGrpSpPr>
        <p:grpSpPr bwMode="auto">
          <a:xfrm rot="-732888">
            <a:off x="6558601" y="1203989"/>
            <a:ext cx="268287" cy="703262"/>
            <a:chOff x="1052" y="2773"/>
            <a:chExt cx="228" cy="640"/>
          </a:xfrm>
        </p:grpSpPr>
        <p:grpSp>
          <p:nvGrpSpPr>
            <p:cNvPr id="25" name="Group 29"/>
            <p:cNvGrpSpPr>
              <a:grpSpLocks/>
            </p:cNvGrpSpPr>
            <p:nvPr/>
          </p:nvGrpSpPr>
          <p:grpSpPr bwMode="auto">
            <a:xfrm rot="-4088006">
              <a:off x="874" y="3088"/>
              <a:ext cx="503" cy="148"/>
              <a:chOff x="548" y="3085"/>
              <a:chExt cx="2916" cy="1140"/>
            </a:xfrm>
          </p:grpSpPr>
          <p:sp>
            <p:nvSpPr>
              <p:cNvPr id="37" name="Freeform 30"/>
              <p:cNvSpPr>
                <a:spLocks/>
              </p:cNvSpPr>
              <p:nvPr/>
            </p:nvSpPr>
            <p:spPr bwMode="auto">
              <a:xfrm>
                <a:off x="548" y="3091"/>
                <a:ext cx="486" cy="569"/>
              </a:xfrm>
              <a:custGeom>
                <a:avLst/>
                <a:gdLst>
                  <a:gd name="T0" fmla="*/ 0 w 896"/>
                  <a:gd name="T1" fmla="*/ 773 h 777"/>
                  <a:gd name="T2" fmla="*/ 452 w 896"/>
                  <a:gd name="T3" fmla="*/ 1 h 777"/>
                  <a:gd name="T4" fmla="*/ 896 w 896"/>
                  <a:gd name="T5" fmla="*/ 777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96" h="777">
                    <a:moveTo>
                      <a:pt x="0" y="773"/>
                    </a:moveTo>
                    <a:cubicBezTo>
                      <a:pt x="151" y="386"/>
                      <a:pt x="303" y="0"/>
                      <a:pt x="452" y="1"/>
                    </a:cubicBezTo>
                    <a:cubicBezTo>
                      <a:pt x="601" y="2"/>
                      <a:pt x="748" y="389"/>
                      <a:pt x="896" y="777"/>
                    </a:cubicBezTo>
                  </a:path>
                </a:pathLst>
              </a:custGeom>
              <a:noFill/>
              <a:ln w="25400" cap="flat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31"/>
              <p:cNvSpPr>
                <a:spLocks/>
              </p:cNvSpPr>
              <p:nvPr/>
            </p:nvSpPr>
            <p:spPr bwMode="auto">
              <a:xfrm flipV="1">
                <a:off x="1034" y="3656"/>
                <a:ext cx="484" cy="569"/>
              </a:xfrm>
              <a:custGeom>
                <a:avLst/>
                <a:gdLst>
                  <a:gd name="T0" fmla="*/ 0 w 896"/>
                  <a:gd name="T1" fmla="*/ 773 h 777"/>
                  <a:gd name="T2" fmla="*/ 452 w 896"/>
                  <a:gd name="T3" fmla="*/ 1 h 777"/>
                  <a:gd name="T4" fmla="*/ 896 w 896"/>
                  <a:gd name="T5" fmla="*/ 777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96" h="777">
                    <a:moveTo>
                      <a:pt x="0" y="773"/>
                    </a:moveTo>
                    <a:cubicBezTo>
                      <a:pt x="151" y="386"/>
                      <a:pt x="303" y="0"/>
                      <a:pt x="452" y="1"/>
                    </a:cubicBezTo>
                    <a:cubicBezTo>
                      <a:pt x="601" y="2"/>
                      <a:pt x="748" y="389"/>
                      <a:pt x="896" y="777"/>
                    </a:cubicBezTo>
                  </a:path>
                </a:pathLst>
              </a:custGeom>
              <a:noFill/>
              <a:ln w="25400" cap="flat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32"/>
              <p:cNvSpPr>
                <a:spLocks/>
              </p:cNvSpPr>
              <p:nvPr/>
            </p:nvSpPr>
            <p:spPr bwMode="auto">
              <a:xfrm>
                <a:off x="1520" y="3091"/>
                <a:ext cx="486" cy="569"/>
              </a:xfrm>
              <a:custGeom>
                <a:avLst/>
                <a:gdLst>
                  <a:gd name="T0" fmla="*/ 0 w 896"/>
                  <a:gd name="T1" fmla="*/ 773 h 777"/>
                  <a:gd name="T2" fmla="*/ 452 w 896"/>
                  <a:gd name="T3" fmla="*/ 1 h 777"/>
                  <a:gd name="T4" fmla="*/ 896 w 896"/>
                  <a:gd name="T5" fmla="*/ 777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96" h="777">
                    <a:moveTo>
                      <a:pt x="0" y="773"/>
                    </a:moveTo>
                    <a:cubicBezTo>
                      <a:pt x="151" y="386"/>
                      <a:pt x="303" y="0"/>
                      <a:pt x="452" y="1"/>
                    </a:cubicBezTo>
                    <a:cubicBezTo>
                      <a:pt x="601" y="2"/>
                      <a:pt x="748" y="389"/>
                      <a:pt x="896" y="777"/>
                    </a:cubicBezTo>
                  </a:path>
                </a:pathLst>
              </a:custGeom>
              <a:noFill/>
              <a:ln w="25400" cap="flat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0" name="Group 33"/>
              <p:cNvGrpSpPr>
                <a:grpSpLocks/>
              </p:cNvGrpSpPr>
              <p:nvPr/>
            </p:nvGrpSpPr>
            <p:grpSpPr bwMode="auto">
              <a:xfrm flipV="1">
                <a:off x="2006" y="3085"/>
                <a:ext cx="1458" cy="1134"/>
                <a:chOff x="4372" y="3140"/>
                <a:chExt cx="921" cy="564"/>
              </a:xfrm>
            </p:grpSpPr>
            <p:sp>
              <p:nvSpPr>
                <p:cNvPr id="41" name="Freeform 34"/>
                <p:cNvSpPr>
                  <a:spLocks/>
                </p:cNvSpPr>
                <p:nvPr/>
              </p:nvSpPr>
              <p:spPr bwMode="auto">
                <a:xfrm>
                  <a:off x="4372" y="3140"/>
                  <a:ext cx="307" cy="283"/>
                </a:xfrm>
                <a:custGeom>
                  <a:avLst/>
                  <a:gdLst>
                    <a:gd name="T0" fmla="*/ 0 w 896"/>
                    <a:gd name="T1" fmla="*/ 773 h 777"/>
                    <a:gd name="T2" fmla="*/ 452 w 896"/>
                    <a:gd name="T3" fmla="*/ 1 h 777"/>
                    <a:gd name="T4" fmla="*/ 896 w 896"/>
                    <a:gd name="T5" fmla="*/ 777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96" h="777">
                      <a:moveTo>
                        <a:pt x="0" y="773"/>
                      </a:moveTo>
                      <a:cubicBezTo>
                        <a:pt x="151" y="386"/>
                        <a:pt x="303" y="0"/>
                        <a:pt x="452" y="1"/>
                      </a:cubicBezTo>
                      <a:cubicBezTo>
                        <a:pt x="601" y="2"/>
                        <a:pt x="748" y="389"/>
                        <a:pt x="896" y="777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Freeform 35"/>
                <p:cNvSpPr>
                  <a:spLocks/>
                </p:cNvSpPr>
                <p:nvPr/>
              </p:nvSpPr>
              <p:spPr bwMode="auto">
                <a:xfrm flipV="1">
                  <a:off x="4679" y="3421"/>
                  <a:ext cx="306" cy="283"/>
                </a:xfrm>
                <a:custGeom>
                  <a:avLst/>
                  <a:gdLst>
                    <a:gd name="T0" fmla="*/ 0 w 896"/>
                    <a:gd name="T1" fmla="*/ 773 h 777"/>
                    <a:gd name="T2" fmla="*/ 452 w 896"/>
                    <a:gd name="T3" fmla="*/ 1 h 777"/>
                    <a:gd name="T4" fmla="*/ 896 w 896"/>
                    <a:gd name="T5" fmla="*/ 777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96" h="777">
                      <a:moveTo>
                        <a:pt x="0" y="773"/>
                      </a:moveTo>
                      <a:cubicBezTo>
                        <a:pt x="151" y="386"/>
                        <a:pt x="303" y="0"/>
                        <a:pt x="452" y="1"/>
                      </a:cubicBezTo>
                      <a:cubicBezTo>
                        <a:pt x="601" y="2"/>
                        <a:pt x="748" y="389"/>
                        <a:pt x="896" y="777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Freeform 36"/>
                <p:cNvSpPr>
                  <a:spLocks/>
                </p:cNvSpPr>
                <p:nvPr/>
              </p:nvSpPr>
              <p:spPr bwMode="auto">
                <a:xfrm>
                  <a:off x="4986" y="3140"/>
                  <a:ext cx="307" cy="283"/>
                </a:xfrm>
                <a:custGeom>
                  <a:avLst/>
                  <a:gdLst>
                    <a:gd name="T0" fmla="*/ 0 w 896"/>
                    <a:gd name="T1" fmla="*/ 773 h 777"/>
                    <a:gd name="T2" fmla="*/ 452 w 896"/>
                    <a:gd name="T3" fmla="*/ 1 h 777"/>
                    <a:gd name="T4" fmla="*/ 896 w 896"/>
                    <a:gd name="T5" fmla="*/ 777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96" h="777">
                      <a:moveTo>
                        <a:pt x="0" y="773"/>
                      </a:moveTo>
                      <a:cubicBezTo>
                        <a:pt x="151" y="386"/>
                        <a:pt x="303" y="0"/>
                        <a:pt x="452" y="1"/>
                      </a:cubicBezTo>
                      <a:cubicBezTo>
                        <a:pt x="601" y="2"/>
                        <a:pt x="748" y="389"/>
                        <a:pt x="896" y="777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1" name="Line 37"/>
            <p:cNvSpPr>
              <a:spLocks noChangeShapeType="1"/>
            </p:cNvSpPr>
            <p:nvPr/>
          </p:nvSpPr>
          <p:spPr bwMode="auto">
            <a:xfrm flipV="1">
              <a:off x="1211" y="2773"/>
              <a:ext cx="69" cy="15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5" name="Connettore 2 4"/>
          <p:cNvCxnSpPr/>
          <p:nvPr/>
        </p:nvCxnSpPr>
        <p:spPr>
          <a:xfrm flipV="1">
            <a:off x="5630005" y="2880389"/>
            <a:ext cx="599045" cy="19533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175748" y="2984132"/>
            <a:ext cx="1068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elettrone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44" name="Connettore 2 43"/>
          <p:cNvCxnSpPr/>
          <p:nvPr/>
        </p:nvCxnSpPr>
        <p:spPr>
          <a:xfrm flipV="1">
            <a:off x="5761807" y="508664"/>
            <a:ext cx="1031676" cy="44732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/>
          <p:cNvSpPr txBox="1"/>
          <p:nvPr/>
        </p:nvSpPr>
        <p:spPr>
          <a:xfrm>
            <a:off x="5307550" y="864394"/>
            <a:ext cx="81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fotone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7" name="Immagine 4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" t="3674" r="4217" b="54364"/>
          <a:stretch/>
        </p:blipFill>
        <p:spPr>
          <a:xfrm>
            <a:off x="179512" y="3168798"/>
            <a:ext cx="4649285" cy="1793001"/>
          </a:xfrm>
          <a:prstGeom prst="rect">
            <a:avLst/>
          </a:prstGeom>
        </p:spPr>
      </p:pic>
      <p:pic>
        <p:nvPicPr>
          <p:cNvPr id="48" name="Immagine 4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52038" r="5245" b="6833"/>
          <a:stretch/>
        </p:blipFill>
        <p:spPr>
          <a:xfrm>
            <a:off x="54551" y="5006947"/>
            <a:ext cx="4733473" cy="1767323"/>
          </a:xfrm>
          <a:prstGeom prst="rect">
            <a:avLst/>
          </a:prstGeom>
        </p:spPr>
      </p:pic>
      <p:sp>
        <p:nvSpPr>
          <p:cNvPr id="179211" name="Text Box 11"/>
          <p:cNvSpPr txBox="1">
            <a:spLocks noChangeArrowheads="1"/>
          </p:cNvSpPr>
          <p:nvPr/>
        </p:nvSpPr>
        <p:spPr bwMode="auto">
          <a:xfrm>
            <a:off x="11951" y="548680"/>
            <a:ext cx="44160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881063" indent="-342900"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403350" indent="-342900"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925638" indent="-342900"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447925" indent="-342900"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905125" indent="-342900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3362325" indent="-342900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819525" indent="-342900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4276725" indent="-342900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it-IT" sz="1600" dirty="0" smtClean="0">
                <a:latin typeface="+mj-lt"/>
              </a:rPr>
              <a:t>Una particelle carica ad una certa energia che viene fatta curvare tramite un magnete emette </a:t>
            </a:r>
            <a:r>
              <a:rPr lang="it-IT" sz="1600" b="1" dirty="0" smtClean="0">
                <a:latin typeface="+mj-lt"/>
              </a:rPr>
              <a:t>radiazione elettromagnetica </a:t>
            </a:r>
            <a:r>
              <a:rPr lang="it-IT" sz="1600" dirty="0" smtClean="0">
                <a:latin typeface="+mj-lt"/>
              </a:rPr>
              <a:t>(luce di sincrotrone).</a:t>
            </a:r>
          </a:p>
        </p:txBody>
      </p:sp>
      <p:pic>
        <p:nvPicPr>
          <p:cNvPr id="80091" name="Picture 219" descr="Immagine correlat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2" t="6288" r="8079" b="11865"/>
          <a:stretch/>
        </p:blipFill>
        <p:spPr bwMode="auto">
          <a:xfrm>
            <a:off x="5492303" y="4725145"/>
            <a:ext cx="2810279" cy="208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ttore 2 8"/>
          <p:cNvCxnSpPr/>
          <p:nvPr/>
        </p:nvCxnSpPr>
        <p:spPr>
          <a:xfrm flipV="1">
            <a:off x="6897442" y="5157192"/>
            <a:ext cx="639059" cy="504056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6804248" y="5013176"/>
            <a:ext cx="352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sym typeface="Symbol"/>
              </a:rPr>
              <a:t>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41008" y="1275389"/>
            <a:ext cx="441603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881063" indent="-342900"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403350" indent="-342900"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925638" indent="-342900"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447925" indent="-342900"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905125" indent="-342900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3362325" indent="-342900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819525" indent="-342900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4276725" indent="-342900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endParaRPr lang="it-IT" sz="800" dirty="0">
              <a:latin typeface="+mj-lt"/>
            </a:endParaRPr>
          </a:p>
          <a:p>
            <a:pPr algn="just"/>
            <a:r>
              <a:rPr lang="it-IT" sz="1600" dirty="0" smtClean="0">
                <a:latin typeface="+mj-lt"/>
              </a:rPr>
              <a:t>Tale fenomeno è tanto più accentuato quanto più la particella è relativistica (</a:t>
            </a:r>
            <a:r>
              <a:rPr lang="it-IT" sz="1600" b="1" dirty="0" smtClean="0">
                <a:latin typeface="+mj-lt"/>
                <a:sym typeface="Symbol"/>
              </a:rPr>
              <a:t>&gt;1</a:t>
            </a:r>
            <a:r>
              <a:rPr lang="it-IT" sz="1600" dirty="0" smtClean="0">
                <a:latin typeface="+mj-lt"/>
              </a:rPr>
              <a:t>) ovvero </a:t>
            </a:r>
            <a:r>
              <a:rPr lang="it-IT" sz="1600" dirty="0">
                <a:latin typeface="+mj-lt"/>
              </a:rPr>
              <a:t>si </a:t>
            </a:r>
            <a:r>
              <a:rPr lang="it-IT" sz="1600" dirty="0" smtClean="0">
                <a:latin typeface="+mj-lt"/>
              </a:rPr>
              <a:t>muove </a:t>
            </a:r>
            <a:r>
              <a:rPr lang="it-IT" sz="1600" dirty="0">
                <a:latin typeface="+mj-lt"/>
              </a:rPr>
              <a:t>a </a:t>
            </a:r>
            <a:r>
              <a:rPr lang="it-IT" sz="1600" b="1" dirty="0">
                <a:latin typeface="+mj-lt"/>
              </a:rPr>
              <a:t>velocità prossime a quella della luce</a:t>
            </a:r>
            <a:r>
              <a:rPr lang="it-IT" sz="1600" dirty="0" smtClean="0">
                <a:latin typeface="+mj-lt"/>
              </a:rPr>
              <a:t>.</a:t>
            </a:r>
          </a:p>
          <a:p>
            <a:pPr algn="just"/>
            <a:endParaRPr lang="it-IT" sz="800" dirty="0">
              <a:latin typeface="+mj-lt"/>
            </a:endParaRPr>
          </a:p>
          <a:p>
            <a:pPr algn="just"/>
            <a:r>
              <a:rPr lang="it-IT" sz="1600" dirty="0" smtClean="0">
                <a:latin typeface="+mj-lt"/>
              </a:rPr>
              <a:t>Ne consegue che </a:t>
            </a:r>
            <a:r>
              <a:rPr lang="it-IT" sz="1600" b="1" dirty="0" smtClean="0">
                <a:latin typeface="+mj-lt"/>
              </a:rPr>
              <a:t>solo le macchine ad elettroni </a:t>
            </a:r>
            <a:r>
              <a:rPr lang="it-IT" sz="1600" dirty="0" smtClean="0">
                <a:latin typeface="+mj-lt"/>
              </a:rPr>
              <a:t>(</a:t>
            </a:r>
            <a:r>
              <a:rPr lang="it-IT" sz="1600" b="1" dirty="0" smtClean="0">
                <a:latin typeface="+mj-lt"/>
              </a:rPr>
              <a:t>particelle leggere</a:t>
            </a:r>
            <a:r>
              <a:rPr lang="it-IT" sz="1600" dirty="0" smtClean="0">
                <a:latin typeface="+mj-lt"/>
              </a:rPr>
              <a:t>) emettono fotoni (eccetto LHC!).</a:t>
            </a:r>
            <a:endParaRPr lang="it-IT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2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9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88889E-6 -2.59259E-6 C 8.88889E-6 -0.01111 8.88889E-6 -0.02199 0.00192 -0.03333 C 0.00383 -0.04467 0.00695 -0.05602 0.01112 -0.06805 C 0.01528 -0.08009 0.02205 -0.09537 0.02692 -0.10509 C 0.03178 -0.11481 0.03577 -0.1206 0.0408 -0.12731 C 0.04584 -0.13403 0.05087 -0.13958 0.05747 -0.14583 C 0.06407 -0.15208 0.07344 -0.15995 0.08056 -0.16435 C 0.08768 -0.16875 0.09324 -0.17037 0.10001 -0.17292 C 0.10678 -0.17546 0.1158 -0.17917 0.12136 -0.18032 C 0.12692 -0.18148 0.13004 -0.18102 0.13334 -0.18032 " pathEditMode="relative" ptsTypes="aaaaaaaaa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747 0.05857 L 0.04427 -0.13148 " pathEditMode="relative" ptsTypes="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0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9213" grpId="0" animBg="1"/>
      <p:bldP spid="20" grpId="0" animBg="1"/>
      <p:bldP spid="21" grpId="0" animBg="1"/>
      <p:bldP spid="21" grpId="1" animBg="1"/>
      <p:bldP spid="22" grpId="0" animBg="1"/>
      <p:bldP spid="6" grpId="0"/>
      <p:bldP spid="45" grpId="0"/>
      <p:bldP spid="179211" grpId="0"/>
      <p:bldP spid="11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1" y="9550"/>
            <a:ext cx="913802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SORGENTI DI PARTICELLE</a:t>
            </a:r>
            <a:endParaRPr lang="en-US" sz="3400" b="1" dirty="0">
              <a:latin typeface="Calibri" pitchFamily="34" charset="0"/>
            </a:endParaRPr>
          </a:p>
        </p:txBody>
      </p:sp>
      <p:pic>
        <p:nvPicPr>
          <p:cNvPr id="88068" name="Picture 4" descr="Source: www.quora.com Fig: Protonof Hydrogen at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6" t="12139" r="12424" b="13805"/>
          <a:stretch/>
        </p:blipFill>
        <p:spPr bwMode="auto">
          <a:xfrm>
            <a:off x="112763" y="4960895"/>
            <a:ext cx="1722933" cy="169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2" name="Picture 8" descr="Risultati immagini per photoelectric effec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68" y="642234"/>
            <a:ext cx="2596059" cy="194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4" name="Picture 10" descr="Risultati immagini per filament electron emiss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79" y="2400864"/>
            <a:ext cx="2177169" cy="179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6" name="Picture 12" descr="Risultati immagini per incandescent filam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04922"/>
            <a:ext cx="2822790" cy="159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8" name="Picture 14" descr="Risultati immagini per las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217" y="983000"/>
            <a:ext cx="2162018" cy="126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80" name="Picture 16" descr="Risultati immagini per plasma chamb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020" y="4617638"/>
            <a:ext cx="1581187" cy="210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84" name="Picture 20" descr="Risultati immagini per electromagnetic wav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854" y="4369994"/>
            <a:ext cx="2388157" cy="104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86" name="Picture 22" descr="Risultati immagini per forno a microond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4"/>
          <a:stretch/>
        </p:blipFill>
        <p:spPr bwMode="auto">
          <a:xfrm>
            <a:off x="2088134" y="5639157"/>
            <a:ext cx="1255386" cy="106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33179" y="594325"/>
            <a:ext cx="11938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err="1" smtClean="0"/>
              <a:t>Elettroni</a:t>
            </a:r>
            <a:endParaRPr lang="en-US" sz="2200" b="1" i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12763" y="4348707"/>
            <a:ext cx="10456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err="1" smtClean="0"/>
              <a:t>Protoni</a:t>
            </a:r>
            <a:endParaRPr lang="en-US" sz="2200" b="1" i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832944" y="744316"/>
            <a:ext cx="32258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err="1" smtClean="0"/>
              <a:t>Gli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Elettroni</a:t>
            </a:r>
            <a:r>
              <a:rPr lang="en-US" sz="1600" dirty="0" smtClean="0"/>
              <a:t> </a:t>
            </a:r>
            <a:r>
              <a:rPr lang="en-US" sz="1600" dirty="0" err="1" smtClean="0"/>
              <a:t>possono</a:t>
            </a:r>
            <a:r>
              <a:rPr lang="en-US" sz="1600" dirty="0" smtClean="0"/>
              <a:t> </a:t>
            </a:r>
            <a:r>
              <a:rPr lang="en-US" sz="1600" dirty="0" err="1" smtClean="0"/>
              <a:t>essere</a:t>
            </a:r>
            <a:r>
              <a:rPr lang="en-US" sz="1600" dirty="0" smtClean="0"/>
              <a:t> </a:t>
            </a:r>
            <a:r>
              <a:rPr lang="en-US" sz="1600" dirty="0" err="1" smtClean="0"/>
              <a:t>prodotti</a:t>
            </a:r>
            <a:r>
              <a:rPr lang="en-US" sz="1600" dirty="0" smtClean="0"/>
              <a:t> </a:t>
            </a:r>
            <a:r>
              <a:rPr lang="en-US" sz="1600" dirty="0" err="1" smtClean="0"/>
              <a:t>attraverso</a:t>
            </a:r>
            <a:r>
              <a:rPr lang="en-US" sz="1600" dirty="0" smtClean="0"/>
              <a:t> </a:t>
            </a:r>
            <a:r>
              <a:rPr lang="en-US" sz="1600" dirty="0" err="1" smtClean="0"/>
              <a:t>impulsi</a:t>
            </a:r>
            <a:r>
              <a:rPr lang="en-US" sz="1600" dirty="0" smtClean="0"/>
              <a:t> di </a:t>
            </a:r>
            <a:r>
              <a:rPr lang="en-US" sz="1600" dirty="0" err="1" smtClean="0"/>
              <a:t>luce</a:t>
            </a:r>
            <a:r>
              <a:rPr lang="en-US" sz="1600" dirty="0" smtClean="0"/>
              <a:t> laser </a:t>
            </a:r>
            <a:r>
              <a:rPr lang="en-US" sz="1600" dirty="0" err="1" smtClean="0"/>
              <a:t>che</a:t>
            </a:r>
            <a:r>
              <a:rPr lang="en-US" sz="1600" dirty="0" smtClean="0"/>
              <a:t> </a:t>
            </a:r>
            <a:r>
              <a:rPr lang="en-US" sz="1600" dirty="0" err="1" smtClean="0"/>
              <a:t>colpiscono</a:t>
            </a:r>
            <a:r>
              <a:rPr lang="en-US" sz="1600" dirty="0" smtClean="0"/>
              <a:t> </a:t>
            </a:r>
            <a:r>
              <a:rPr lang="en-US" sz="1600" dirty="0" err="1" smtClean="0"/>
              <a:t>una</a:t>
            </a:r>
            <a:r>
              <a:rPr lang="en-US" sz="1600" dirty="0" smtClean="0"/>
              <a:t> </a:t>
            </a:r>
            <a:r>
              <a:rPr lang="en-US" sz="1600" dirty="0" err="1" smtClean="0"/>
              <a:t>superficie</a:t>
            </a:r>
            <a:r>
              <a:rPr lang="en-US" sz="1600" dirty="0" smtClean="0"/>
              <a:t> </a:t>
            </a:r>
            <a:r>
              <a:rPr lang="en-US" sz="1600" dirty="0" err="1" smtClean="0"/>
              <a:t>metallica</a:t>
            </a:r>
            <a:r>
              <a:rPr lang="en-US" sz="1600" dirty="0" smtClean="0"/>
              <a:t> (</a:t>
            </a:r>
            <a:r>
              <a:rPr lang="en-US" sz="1600" dirty="0" err="1" smtClean="0"/>
              <a:t>effetto</a:t>
            </a:r>
            <a:r>
              <a:rPr lang="en-US" sz="1600" dirty="0" smtClean="0"/>
              <a:t> </a:t>
            </a:r>
            <a:r>
              <a:rPr lang="en-US" sz="1600" b="1" dirty="0" err="1" smtClean="0"/>
              <a:t>foto-elettrico</a:t>
            </a:r>
            <a:r>
              <a:rPr lang="en-US" sz="1600" dirty="0" smtClean="0"/>
              <a:t>) o </a:t>
            </a:r>
            <a:r>
              <a:rPr lang="en-US" sz="1600" dirty="0" err="1" smtClean="0"/>
              <a:t>filmenti</a:t>
            </a:r>
            <a:r>
              <a:rPr lang="en-US" sz="1600" dirty="0" smtClean="0"/>
              <a:t> </a:t>
            </a:r>
            <a:r>
              <a:rPr lang="en-US" sz="1600" dirty="0" err="1" smtClean="0"/>
              <a:t>portati</a:t>
            </a:r>
            <a:r>
              <a:rPr lang="en-US" sz="1600" dirty="0" smtClean="0"/>
              <a:t> </a:t>
            </a:r>
            <a:r>
              <a:rPr lang="en-US" sz="1600" dirty="0" err="1" smtClean="0"/>
              <a:t>all’incandescenza</a:t>
            </a:r>
            <a:r>
              <a:rPr lang="en-US" sz="1600" dirty="0" smtClean="0"/>
              <a:t> (</a:t>
            </a:r>
            <a:r>
              <a:rPr lang="en-US" sz="1600" b="1" dirty="0" err="1" smtClean="0"/>
              <a:t>effetto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termoionico</a:t>
            </a:r>
            <a:r>
              <a:rPr lang="en-US" sz="1600" dirty="0" smtClean="0"/>
              <a:t>).</a:t>
            </a:r>
            <a:endParaRPr lang="en-US" sz="16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6725050" y="4518328"/>
            <a:ext cx="2333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I </a:t>
            </a:r>
            <a:r>
              <a:rPr lang="en-US" sz="1600" b="1" dirty="0" err="1" smtClean="0"/>
              <a:t>protoni</a:t>
            </a:r>
            <a:r>
              <a:rPr lang="en-US" sz="1600" dirty="0" smtClean="0"/>
              <a:t> </a:t>
            </a:r>
            <a:r>
              <a:rPr lang="en-US" sz="1600" dirty="0" err="1" smtClean="0"/>
              <a:t>possono</a:t>
            </a:r>
            <a:r>
              <a:rPr lang="en-US" sz="1600" dirty="0" smtClean="0"/>
              <a:t> </a:t>
            </a:r>
            <a:r>
              <a:rPr lang="en-US" sz="1600" dirty="0" err="1" smtClean="0"/>
              <a:t>essere</a:t>
            </a:r>
            <a:r>
              <a:rPr lang="en-US" sz="1600" dirty="0" smtClean="0"/>
              <a:t> </a:t>
            </a:r>
            <a:r>
              <a:rPr lang="en-US" sz="1600" dirty="0" err="1" smtClean="0"/>
              <a:t>generati</a:t>
            </a:r>
            <a:r>
              <a:rPr lang="en-US" sz="1600" dirty="0" smtClean="0"/>
              <a:t> a </a:t>
            </a:r>
            <a:r>
              <a:rPr lang="en-US" sz="1600" dirty="0" err="1" smtClean="0"/>
              <a:t>partire</a:t>
            </a:r>
            <a:r>
              <a:rPr lang="en-US" sz="1600" dirty="0" smtClean="0"/>
              <a:t> da </a:t>
            </a:r>
            <a:r>
              <a:rPr lang="en-US" sz="1600" dirty="0" err="1" smtClean="0"/>
              <a:t>molecole</a:t>
            </a:r>
            <a:r>
              <a:rPr lang="en-US" sz="1600" dirty="0" smtClean="0"/>
              <a:t> di </a:t>
            </a:r>
            <a:r>
              <a:rPr lang="en-US" sz="1600" b="1" dirty="0" err="1" smtClean="0"/>
              <a:t>idrogeno</a:t>
            </a:r>
            <a:r>
              <a:rPr lang="en-US" sz="1600" b="1" dirty="0" smtClean="0"/>
              <a:t> </a:t>
            </a:r>
            <a:r>
              <a:rPr lang="en-US" sz="1600" dirty="0" err="1" smtClean="0"/>
              <a:t>che</a:t>
            </a:r>
            <a:r>
              <a:rPr lang="en-US" sz="1600" dirty="0" smtClean="0"/>
              <a:t> </a:t>
            </a:r>
            <a:r>
              <a:rPr lang="en-US" sz="1600" dirty="0" err="1" smtClean="0"/>
              <a:t>vengono</a:t>
            </a:r>
            <a:r>
              <a:rPr lang="en-US" sz="1600" dirty="0" smtClean="0"/>
              <a:t> </a:t>
            </a:r>
            <a:r>
              <a:rPr lang="en-US" sz="1600" dirty="0" err="1" smtClean="0"/>
              <a:t>portate</a:t>
            </a:r>
            <a:r>
              <a:rPr lang="en-US" sz="1600" dirty="0" smtClean="0"/>
              <a:t> </a:t>
            </a:r>
            <a:r>
              <a:rPr lang="en-US" sz="1600" dirty="0" err="1" smtClean="0"/>
              <a:t>allo</a:t>
            </a:r>
            <a:r>
              <a:rPr lang="en-US" sz="1600" dirty="0" smtClean="0"/>
              <a:t> </a:t>
            </a:r>
            <a:r>
              <a:rPr lang="en-US" sz="1600" dirty="0" err="1" smtClean="0"/>
              <a:t>stato</a:t>
            </a:r>
            <a:r>
              <a:rPr lang="en-US" sz="1600" dirty="0" smtClean="0"/>
              <a:t> di plasma da </a:t>
            </a:r>
            <a:r>
              <a:rPr lang="en-US" sz="1600" dirty="0" err="1" smtClean="0"/>
              <a:t>sorgenti</a:t>
            </a:r>
            <a:r>
              <a:rPr lang="en-US" sz="1600" dirty="0" smtClean="0"/>
              <a:t> a </a:t>
            </a:r>
            <a:r>
              <a:rPr lang="en-US" sz="1600" dirty="0" err="1" smtClean="0"/>
              <a:t>radiofrequenza</a:t>
            </a:r>
            <a:endParaRPr lang="en-US" sz="1600" dirty="0"/>
          </a:p>
        </p:txBody>
      </p:sp>
      <p:grpSp>
        <p:nvGrpSpPr>
          <p:cNvPr id="6" name="Gruppo 5"/>
          <p:cNvGrpSpPr/>
          <p:nvPr/>
        </p:nvGrpSpPr>
        <p:grpSpPr>
          <a:xfrm>
            <a:off x="3579730" y="5571331"/>
            <a:ext cx="1009030" cy="1002715"/>
            <a:chOff x="3579730" y="5571331"/>
            <a:chExt cx="1009030" cy="1002715"/>
          </a:xfrm>
        </p:grpSpPr>
        <p:sp>
          <p:nvSpPr>
            <p:cNvPr id="5" name="Ovale 4"/>
            <p:cNvSpPr/>
            <p:nvPr/>
          </p:nvSpPr>
          <p:spPr>
            <a:xfrm>
              <a:off x="3635870" y="5672490"/>
              <a:ext cx="144020" cy="1356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e 15"/>
            <p:cNvSpPr/>
            <p:nvPr/>
          </p:nvSpPr>
          <p:spPr>
            <a:xfrm>
              <a:off x="3860280" y="5571331"/>
              <a:ext cx="144020" cy="13565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e 17"/>
            <p:cNvSpPr/>
            <p:nvPr/>
          </p:nvSpPr>
          <p:spPr>
            <a:xfrm>
              <a:off x="4004300" y="5706982"/>
              <a:ext cx="144020" cy="1356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e 18"/>
            <p:cNvSpPr/>
            <p:nvPr/>
          </p:nvSpPr>
          <p:spPr>
            <a:xfrm>
              <a:off x="3808960" y="5805569"/>
              <a:ext cx="144020" cy="13565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e 19"/>
            <p:cNvSpPr/>
            <p:nvPr/>
          </p:nvSpPr>
          <p:spPr>
            <a:xfrm>
              <a:off x="3987540" y="5927207"/>
              <a:ext cx="144020" cy="1356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e 20"/>
            <p:cNvSpPr/>
            <p:nvPr/>
          </p:nvSpPr>
          <p:spPr>
            <a:xfrm>
              <a:off x="4211950" y="5826048"/>
              <a:ext cx="144020" cy="13565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e 21"/>
            <p:cNvSpPr/>
            <p:nvPr/>
          </p:nvSpPr>
          <p:spPr>
            <a:xfrm>
              <a:off x="4355970" y="5961699"/>
              <a:ext cx="144020" cy="1356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e 22"/>
            <p:cNvSpPr/>
            <p:nvPr/>
          </p:nvSpPr>
          <p:spPr>
            <a:xfrm>
              <a:off x="4160630" y="6060286"/>
              <a:ext cx="144020" cy="13565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e 23"/>
            <p:cNvSpPr/>
            <p:nvPr/>
          </p:nvSpPr>
          <p:spPr>
            <a:xfrm>
              <a:off x="3579730" y="6114098"/>
              <a:ext cx="144020" cy="1356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e 24"/>
            <p:cNvSpPr/>
            <p:nvPr/>
          </p:nvSpPr>
          <p:spPr>
            <a:xfrm>
              <a:off x="3804140" y="6012939"/>
              <a:ext cx="144020" cy="13565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e 25"/>
            <p:cNvSpPr/>
            <p:nvPr/>
          </p:nvSpPr>
          <p:spPr>
            <a:xfrm>
              <a:off x="3948160" y="6148590"/>
              <a:ext cx="144020" cy="1356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e 26"/>
            <p:cNvSpPr/>
            <p:nvPr/>
          </p:nvSpPr>
          <p:spPr>
            <a:xfrm>
              <a:off x="3752820" y="6247177"/>
              <a:ext cx="144020" cy="13565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e 27"/>
            <p:cNvSpPr/>
            <p:nvPr/>
          </p:nvSpPr>
          <p:spPr>
            <a:xfrm>
              <a:off x="4076310" y="6305316"/>
              <a:ext cx="144020" cy="1356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e 28"/>
            <p:cNvSpPr/>
            <p:nvPr/>
          </p:nvSpPr>
          <p:spPr>
            <a:xfrm>
              <a:off x="4300720" y="6204157"/>
              <a:ext cx="144020" cy="13565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e 29"/>
            <p:cNvSpPr/>
            <p:nvPr/>
          </p:nvSpPr>
          <p:spPr>
            <a:xfrm>
              <a:off x="4444740" y="6339808"/>
              <a:ext cx="144020" cy="1356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e 30"/>
            <p:cNvSpPr/>
            <p:nvPr/>
          </p:nvSpPr>
          <p:spPr>
            <a:xfrm>
              <a:off x="4249400" y="6438395"/>
              <a:ext cx="144020" cy="13565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Picture 6" descr="Risultati immagini per atom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332" y="2343826"/>
            <a:ext cx="1843302" cy="16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41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8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8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8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4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1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b="9917"/>
          <a:stretch>
            <a:fillRect/>
          </a:stretch>
        </p:blipFill>
        <p:spPr bwMode="auto">
          <a:xfrm>
            <a:off x="1438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5139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</a:t>
            </a:r>
            <a:endParaRPr lang="en-US" sz="3200" b="1" cap="all" dirty="0"/>
          </a:p>
        </p:txBody>
      </p:sp>
      <p:sp>
        <p:nvSpPr>
          <p:cNvPr id="475140" name="Text Box 4"/>
          <p:cNvSpPr txBox="1">
            <a:spLocks noChangeArrowheads="1"/>
          </p:cNvSpPr>
          <p:nvPr/>
        </p:nvSpPr>
        <p:spPr bwMode="auto">
          <a:xfrm>
            <a:off x="395288" y="981075"/>
            <a:ext cx="254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dirty="0"/>
              <a:t>Campo </a:t>
            </a:r>
            <a:r>
              <a:rPr lang="en-US" sz="1800" dirty="0" err="1"/>
              <a:t>elettrico</a:t>
            </a:r>
            <a:endParaRPr lang="en-US" sz="1800" dirty="0"/>
          </a:p>
        </p:txBody>
      </p:sp>
      <p:sp>
        <p:nvSpPr>
          <p:cNvPr id="475141" name="Line 5"/>
          <p:cNvSpPr>
            <a:spLocks noChangeShapeType="1"/>
          </p:cNvSpPr>
          <p:nvPr/>
        </p:nvSpPr>
        <p:spPr bwMode="auto">
          <a:xfrm>
            <a:off x="1438276" y="1347789"/>
            <a:ext cx="1404937" cy="2081212"/>
          </a:xfrm>
          <a:prstGeom prst="line">
            <a:avLst/>
          </a:prstGeom>
          <a:noFill/>
          <a:ln w="698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5142" name="Rectangle 6"/>
          <p:cNvSpPr>
            <a:spLocks noChangeArrowheads="1"/>
          </p:cNvSpPr>
          <p:nvPr/>
        </p:nvSpPr>
        <p:spPr bwMode="auto">
          <a:xfrm>
            <a:off x="7172324" y="1508932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 err="1"/>
              <a:t>Carica</a:t>
            </a:r>
            <a:r>
              <a:rPr lang="en-US" sz="1800" dirty="0"/>
              <a:t> </a:t>
            </a:r>
            <a:r>
              <a:rPr lang="en-US" sz="1800" dirty="0" err="1"/>
              <a:t>ferma</a:t>
            </a:r>
            <a:endParaRPr lang="en-US" sz="1800" dirty="0"/>
          </a:p>
        </p:txBody>
      </p:sp>
      <p:sp>
        <p:nvSpPr>
          <p:cNvPr id="475143" name="Line 7"/>
          <p:cNvSpPr>
            <a:spLocks noChangeShapeType="1"/>
          </p:cNvSpPr>
          <p:nvPr/>
        </p:nvSpPr>
        <p:spPr bwMode="auto">
          <a:xfrm flipH="1">
            <a:off x="4571999" y="1772770"/>
            <a:ext cx="2600323" cy="2808755"/>
          </a:xfrm>
          <a:prstGeom prst="line">
            <a:avLst/>
          </a:prstGeom>
          <a:noFill/>
          <a:ln w="698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7514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6381750"/>
            <a:ext cx="483235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38" name="Picture 2" descr="Risultati immagini per coulomb 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023" y="1144265"/>
            <a:ext cx="3421529" cy="16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1438276" y="1347788"/>
            <a:ext cx="1765572" cy="281012"/>
          </a:xfrm>
          <a:prstGeom prst="line">
            <a:avLst/>
          </a:prstGeom>
          <a:noFill/>
          <a:ln w="698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5364108" y="1772770"/>
            <a:ext cx="1808215" cy="194177"/>
          </a:xfrm>
          <a:prstGeom prst="line">
            <a:avLst/>
          </a:prstGeom>
          <a:noFill/>
          <a:ln w="698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7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7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140" grpId="0"/>
      <p:bldP spid="475141" grpId="0" animBg="1"/>
      <p:bldP spid="475142" grpId="0"/>
      <p:bldP spid="475143" grpId="0" animBg="1"/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4" b="9879"/>
          <a:stretch>
            <a:fillRect/>
          </a:stretch>
        </p:blipFill>
        <p:spPr bwMode="auto">
          <a:xfrm>
            <a:off x="1438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7188" name="Rectangle 4"/>
          <p:cNvSpPr>
            <a:spLocks noChangeArrowheads="1"/>
          </p:cNvSpPr>
          <p:nvPr/>
        </p:nvSpPr>
        <p:spPr bwMode="auto">
          <a:xfrm>
            <a:off x="2386278" y="2458133"/>
            <a:ext cx="15971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800" dirty="0" err="1"/>
              <a:t>Carica</a:t>
            </a:r>
            <a:r>
              <a:rPr lang="en-US" sz="1800" dirty="0"/>
              <a:t> in </a:t>
            </a:r>
            <a:r>
              <a:rPr lang="en-US" sz="1800" dirty="0" err="1"/>
              <a:t>movimento</a:t>
            </a:r>
            <a:endParaRPr lang="en-US" sz="1800" dirty="0"/>
          </a:p>
        </p:txBody>
      </p:sp>
      <p:sp>
        <p:nvSpPr>
          <p:cNvPr id="477189" name="Line 5"/>
          <p:cNvSpPr>
            <a:spLocks noChangeShapeType="1"/>
          </p:cNvSpPr>
          <p:nvPr/>
        </p:nvSpPr>
        <p:spPr bwMode="auto">
          <a:xfrm>
            <a:off x="3649330" y="2781299"/>
            <a:ext cx="566820" cy="1727995"/>
          </a:xfrm>
          <a:prstGeom prst="line">
            <a:avLst/>
          </a:prstGeom>
          <a:noFill/>
          <a:ln w="698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190" name="Rectangle 6"/>
          <p:cNvSpPr>
            <a:spLocks noChangeArrowheads="1"/>
          </p:cNvSpPr>
          <p:nvPr/>
        </p:nvSpPr>
        <p:spPr bwMode="auto">
          <a:xfrm>
            <a:off x="7308304" y="6093296"/>
            <a:ext cx="16557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dirty="0" err="1"/>
              <a:t>Traiettoria</a:t>
            </a:r>
            <a:r>
              <a:rPr lang="en-US" sz="1800" dirty="0"/>
              <a:t> </a:t>
            </a:r>
            <a:r>
              <a:rPr lang="en-US" sz="1800" dirty="0" err="1"/>
              <a:t>rettilinea</a:t>
            </a:r>
            <a:endParaRPr lang="en-US" sz="1800" dirty="0"/>
          </a:p>
        </p:txBody>
      </p:sp>
      <p:sp>
        <p:nvSpPr>
          <p:cNvPr id="477191" name="Line 7"/>
          <p:cNvSpPr>
            <a:spLocks noChangeShapeType="1"/>
          </p:cNvSpPr>
          <p:nvPr/>
        </p:nvSpPr>
        <p:spPr bwMode="auto">
          <a:xfrm flipH="1" flipV="1">
            <a:off x="6228183" y="4797151"/>
            <a:ext cx="1584175" cy="1368151"/>
          </a:xfrm>
          <a:prstGeom prst="line">
            <a:avLst/>
          </a:prstGeom>
          <a:noFill/>
          <a:ln w="698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192" name="Rectangle 8"/>
          <p:cNvSpPr>
            <a:spLocks noChangeArrowheads="1"/>
          </p:cNvSpPr>
          <p:nvPr/>
        </p:nvSpPr>
        <p:spPr bwMode="auto">
          <a:xfrm>
            <a:off x="7200403" y="1639888"/>
            <a:ext cx="194359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800" dirty="0" err="1"/>
              <a:t>Contrazione</a:t>
            </a:r>
            <a:r>
              <a:rPr lang="en-US" sz="1800" dirty="0"/>
              <a:t> </a:t>
            </a:r>
            <a:r>
              <a:rPr lang="en-US" sz="1800" dirty="0" err="1"/>
              <a:t>relativistica</a:t>
            </a:r>
            <a:r>
              <a:rPr lang="en-US" sz="1800" dirty="0"/>
              <a:t> </a:t>
            </a:r>
            <a:r>
              <a:rPr lang="en-US" sz="1800" dirty="0" err="1"/>
              <a:t>delle</a:t>
            </a:r>
            <a:r>
              <a:rPr lang="en-US" sz="1800" dirty="0"/>
              <a:t> </a:t>
            </a:r>
            <a:r>
              <a:rPr lang="en-US" sz="1800" dirty="0" err="1"/>
              <a:t>linee</a:t>
            </a:r>
            <a:r>
              <a:rPr lang="en-US" sz="1800" dirty="0"/>
              <a:t> di </a:t>
            </a:r>
            <a:r>
              <a:rPr lang="en-US" sz="1800" dirty="0" err="1"/>
              <a:t>forza</a:t>
            </a:r>
            <a:r>
              <a:rPr lang="en-US" sz="1800" dirty="0"/>
              <a:t> di campo E</a:t>
            </a:r>
          </a:p>
        </p:txBody>
      </p:sp>
      <p:sp>
        <p:nvSpPr>
          <p:cNvPr id="477193" name="Line 9"/>
          <p:cNvSpPr>
            <a:spLocks noChangeShapeType="1"/>
          </p:cNvSpPr>
          <p:nvPr/>
        </p:nvSpPr>
        <p:spPr bwMode="auto">
          <a:xfrm flipH="1">
            <a:off x="4860031" y="2781299"/>
            <a:ext cx="2376260" cy="827881"/>
          </a:xfrm>
          <a:prstGeom prst="line">
            <a:avLst/>
          </a:prstGeom>
          <a:noFill/>
          <a:ln w="698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</a:t>
            </a:r>
            <a:endParaRPr lang="en-US" sz="3200" b="1" cap="all" dirty="0"/>
          </a:p>
        </p:txBody>
      </p:sp>
      <p:cxnSp>
        <p:nvCxnSpPr>
          <p:cNvPr id="19" name="Connettore 2 18"/>
          <p:cNvCxnSpPr/>
          <p:nvPr/>
        </p:nvCxnSpPr>
        <p:spPr>
          <a:xfrm flipV="1">
            <a:off x="3923927" y="1273035"/>
            <a:ext cx="0" cy="5723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 flipH="1">
            <a:off x="3347864" y="1844822"/>
            <a:ext cx="576063" cy="60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/>
          <p:nvPr/>
        </p:nvCxnSpPr>
        <p:spPr>
          <a:xfrm>
            <a:off x="3923927" y="1844823"/>
            <a:ext cx="584447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>
            <a:off x="3923926" y="1845423"/>
            <a:ext cx="1" cy="57546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/>
          <p:nvPr/>
        </p:nvCxnSpPr>
        <p:spPr>
          <a:xfrm flipV="1">
            <a:off x="3923927" y="1309737"/>
            <a:ext cx="211910" cy="53508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/>
          <p:cNvCxnSpPr/>
          <p:nvPr/>
        </p:nvCxnSpPr>
        <p:spPr>
          <a:xfrm flipH="1" flipV="1">
            <a:off x="3385700" y="1628611"/>
            <a:ext cx="538227" cy="2168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/>
          <p:nvPr/>
        </p:nvCxnSpPr>
        <p:spPr>
          <a:xfrm>
            <a:off x="3923927" y="1845424"/>
            <a:ext cx="541766" cy="2080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/>
          <p:nvPr/>
        </p:nvCxnSpPr>
        <p:spPr>
          <a:xfrm flipH="1">
            <a:off x="3704243" y="1844823"/>
            <a:ext cx="219684" cy="53314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/>
          <p:cNvCxnSpPr/>
          <p:nvPr/>
        </p:nvCxnSpPr>
        <p:spPr>
          <a:xfrm flipH="1" flipV="1">
            <a:off x="3704589" y="1309738"/>
            <a:ext cx="219338" cy="5350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/>
          <p:nvPr/>
        </p:nvCxnSpPr>
        <p:spPr>
          <a:xfrm flipV="1">
            <a:off x="3923926" y="1628612"/>
            <a:ext cx="530799" cy="2168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/>
          <p:nvPr/>
        </p:nvCxnSpPr>
        <p:spPr>
          <a:xfrm flipH="1">
            <a:off x="3374732" y="1844822"/>
            <a:ext cx="549195" cy="20865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>
            <a:off x="3923926" y="1845424"/>
            <a:ext cx="212256" cy="53254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/>
          <p:cNvCxnSpPr/>
          <p:nvPr/>
        </p:nvCxnSpPr>
        <p:spPr>
          <a:xfrm flipV="1">
            <a:off x="3923927" y="1434521"/>
            <a:ext cx="408260" cy="41030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/>
          <p:cNvCxnSpPr/>
          <p:nvPr/>
        </p:nvCxnSpPr>
        <p:spPr>
          <a:xfrm flipH="1" flipV="1">
            <a:off x="3517088" y="1434944"/>
            <a:ext cx="406839" cy="40987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/>
          <p:cNvCxnSpPr/>
          <p:nvPr/>
        </p:nvCxnSpPr>
        <p:spPr>
          <a:xfrm>
            <a:off x="3923926" y="1844822"/>
            <a:ext cx="414191" cy="41030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/>
          <p:cNvCxnSpPr/>
          <p:nvPr/>
        </p:nvCxnSpPr>
        <p:spPr>
          <a:xfrm flipH="1">
            <a:off x="3517513" y="1844822"/>
            <a:ext cx="406414" cy="40437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ttore 2 97"/>
          <p:cNvCxnSpPr/>
          <p:nvPr/>
        </p:nvCxnSpPr>
        <p:spPr>
          <a:xfrm flipH="1" flipV="1">
            <a:off x="5035468" y="1058291"/>
            <a:ext cx="1" cy="7836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ttore 2 98"/>
          <p:cNvCxnSpPr/>
          <p:nvPr/>
        </p:nvCxnSpPr>
        <p:spPr>
          <a:xfrm flipH="1">
            <a:off x="4860031" y="1841320"/>
            <a:ext cx="17544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ttore 2 99"/>
          <p:cNvCxnSpPr/>
          <p:nvPr/>
        </p:nvCxnSpPr>
        <p:spPr>
          <a:xfrm>
            <a:off x="5035469" y="1841321"/>
            <a:ext cx="184602" cy="410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ttore 2 101"/>
          <p:cNvCxnSpPr/>
          <p:nvPr/>
        </p:nvCxnSpPr>
        <p:spPr>
          <a:xfrm flipV="1">
            <a:off x="5035469" y="1124744"/>
            <a:ext cx="105955" cy="71657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ttore 2 102"/>
          <p:cNvCxnSpPr/>
          <p:nvPr/>
        </p:nvCxnSpPr>
        <p:spPr>
          <a:xfrm flipH="1" flipV="1">
            <a:off x="4860031" y="1636169"/>
            <a:ext cx="175439" cy="20575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2 105"/>
          <p:cNvCxnSpPr/>
          <p:nvPr/>
        </p:nvCxnSpPr>
        <p:spPr>
          <a:xfrm flipH="1" flipV="1">
            <a:off x="4928259" y="1124744"/>
            <a:ext cx="107211" cy="71657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ttore 2 106"/>
          <p:cNvCxnSpPr/>
          <p:nvPr/>
        </p:nvCxnSpPr>
        <p:spPr>
          <a:xfrm flipV="1">
            <a:off x="5035468" y="1628612"/>
            <a:ext cx="184603" cy="21331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ttore 2 109"/>
          <p:cNvCxnSpPr/>
          <p:nvPr/>
        </p:nvCxnSpPr>
        <p:spPr>
          <a:xfrm flipV="1">
            <a:off x="5035469" y="1340768"/>
            <a:ext cx="184602" cy="50055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ttore 2 110"/>
          <p:cNvCxnSpPr/>
          <p:nvPr/>
        </p:nvCxnSpPr>
        <p:spPr>
          <a:xfrm flipH="1" flipV="1">
            <a:off x="4860031" y="1412776"/>
            <a:ext cx="175440" cy="42854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7222" name="Gruppo 477221"/>
          <p:cNvGrpSpPr/>
          <p:nvPr/>
        </p:nvGrpSpPr>
        <p:grpSpPr>
          <a:xfrm flipV="1">
            <a:off x="4862490" y="1841320"/>
            <a:ext cx="360040" cy="783632"/>
            <a:chOff x="5012432" y="1210691"/>
            <a:chExt cx="360040" cy="783632"/>
          </a:xfrm>
        </p:grpSpPr>
        <p:cxnSp>
          <p:nvCxnSpPr>
            <p:cNvPr id="130" name="Connettore 2 129"/>
            <p:cNvCxnSpPr/>
            <p:nvPr/>
          </p:nvCxnSpPr>
          <p:spPr>
            <a:xfrm flipH="1" flipV="1">
              <a:off x="5187869" y="1210691"/>
              <a:ext cx="1" cy="78363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2 130"/>
            <p:cNvCxnSpPr/>
            <p:nvPr/>
          </p:nvCxnSpPr>
          <p:spPr>
            <a:xfrm flipV="1">
              <a:off x="5187870" y="1270739"/>
              <a:ext cx="105955" cy="72298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ttore 2 131"/>
            <p:cNvCxnSpPr/>
            <p:nvPr/>
          </p:nvCxnSpPr>
          <p:spPr>
            <a:xfrm flipH="1" flipV="1">
              <a:off x="5012432" y="1788569"/>
              <a:ext cx="175439" cy="205754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ttore 2 132"/>
            <p:cNvCxnSpPr/>
            <p:nvPr/>
          </p:nvCxnSpPr>
          <p:spPr>
            <a:xfrm flipH="1" flipV="1">
              <a:off x="5078201" y="1270739"/>
              <a:ext cx="109670" cy="72298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2 133"/>
            <p:cNvCxnSpPr/>
            <p:nvPr/>
          </p:nvCxnSpPr>
          <p:spPr>
            <a:xfrm flipV="1">
              <a:off x="5187869" y="1781012"/>
              <a:ext cx="184603" cy="21331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2 134"/>
            <p:cNvCxnSpPr/>
            <p:nvPr/>
          </p:nvCxnSpPr>
          <p:spPr>
            <a:xfrm flipV="1">
              <a:off x="5187870" y="1493168"/>
              <a:ext cx="184602" cy="500553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2 135"/>
            <p:cNvCxnSpPr/>
            <p:nvPr/>
          </p:nvCxnSpPr>
          <p:spPr>
            <a:xfrm flipH="1" flipV="1">
              <a:off x="5012432" y="1565176"/>
              <a:ext cx="175440" cy="42854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8" name="Ovale 137"/>
          <p:cNvSpPr/>
          <p:nvPr/>
        </p:nvSpPr>
        <p:spPr>
          <a:xfrm>
            <a:off x="3851919" y="1773114"/>
            <a:ext cx="144016" cy="144016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e 1"/>
          <p:cNvSpPr/>
          <p:nvPr/>
        </p:nvSpPr>
        <p:spPr>
          <a:xfrm>
            <a:off x="4967760" y="1769312"/>
            <a:ext cx="144016" cy="144016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7228" name="Connettore 2 477227"/>
          <p:cNvCxnSpPr>
            <a:stCxn id="2" idx="6"/>
          </p:cNvCxnSpPr>
          <p:nvPr/>
        </p:nvCxnSpPr>
        <p:spPr>
          <a:xfrm>
            <a:off x="5111776" y="1841320"/>
            <a:ext cx="540343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7229" name="CasellaDiTesto 477228"/>
          <p:cNvSpPr txBox="1"/>
          <p:nvPr/>
        </p:nvSpPr>
        <p:spPr>
          <a:xfrm>
            <a:off x="5356007" y="1863805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</a:t>
            </a:r>
            <a:r>
              <a:rPr lang="en-US" dirty="0" err="1" smtClean="0">
                <a:sym typeface="Symbol"/>
              </a:rPr>
              <a:t>c</a:t>
            </a:r>
            <a:endParaRPr lang="en-US" dirty="0"/>
          </a:p>
        </p:txBody>
      </p:sp>
      <p:sp>
        <p:nvSpPr>
          <p:cNvPr id="146" name="Line 9"/>
          <p:cNvSpPr>
            <a:spLocks noChangeShapeType="1"/>
          </p:cNvSpPr>
          <p:nvPr/>
        </p:nvSpPr>
        <p:spPr bwMode="auto">
          <a:xfrm flipH="1" flipV="1">
            <a:off x="5336636" y="2342474"/>
            <a:ext cx="1899658" cy="438825"/>
          </a:xfrm>
          <a:prstGeom prst="line">
            <a:avLst/>
          </a:prstGeom>
          <a:noFill/>
          <a:ln w="698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5"/>
          <p:cNvSpPr>
            <a:spLocks noChangeShapeType="1"/>
          </p:cNvSpPr>
          <p:nvPr/>
        </p:nvSpPr>
        <p:spPr bwMode="auto">
          <a:xfrm flipV="1">
            <a:off x="3654813" y="1949449"/>
            <a:ext cx="1133217" cy="881062"/>
          </a:xfrm>
          <a:prstGeom prst="line">
            <a:avLst/>
          </a:prstGeom>
          <a:noFill/>
          <a:ln w="698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1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7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88" grpId="0"/>
      <p:bldP spid="477189" grpId="0" animBg="1"/>
      <p:bldP spid="477190" grpId="0"/>
      <p:bldP spid="477191" grpId="0" animBg="1"/>
      <p:bldP spid="477192" grpId="0"/>
      <p:bldP spid="477193" grpId="0" animBg="1"/>
      <p:bldP spid="2" grpId="0" animBg="1"/>
      <p:bldP spid="477229" grpId="0"/>
      <p:bldP spid="146" grpId="0" animBg="1"/>
      <p:bldP spid="4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4" b="9879"/>
          <a:stretch>
            <a:fillRect/>
          </a:stretch>
        </p:blipFill>
        <p:spPr bwMode="auto">
          <a:xfrm>
            <a:off x="1438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</a:t>
            </a:r>
            <a:endParaRPr lang="en-US" sz="3200" b="1" cap="all" dirty="0"/>
          </a:p>
        </p:txBody>
      </p:sp>
    </p:spTree>
    <p:extLst>
      <p:ext uri="{BB962C8B-B14F-4D97-AF65-F5344CB8AC3E}">
        <p14:creationId xmlns:p14="http://schemas.microsoft.com/office/powerpoint/2010/main" val="258102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2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4" b="9879"/>
          <a:stretch>
            <a:fillRect/>
          </a:stretch>
        </p:blipFill>
        <p:spPr bwMode="auto">
          <a:xfrm>
            <a:off x="1438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</a:t>
            </a:r>
            <a:endParaRPr lang="en-US" sz="3200" b="1" cap="all" dirty="0"/>
          </a:p>
        </p:txBody>
      </p:sp>
    </p:spTree>
    <p:extLst>
      <p:ext uri="{BB962C8B-B14F-4D97-AF65-F5344CB8AC3E}">
        <p14:creationId xmlns:p14="http://schemas.microsoft.com/office/powerpoint/2010/main" val="115928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4" b="9879"/>
          <a:stretch>
            <a:fillRect/>
          </a:stretch>
        </p:blipFill>
        <p:spPr bwMode="auto">
          <a:xfrm>
            <a:off x="1438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</a:t>
            </a:r>
            <a:endParaRPr lang="en-US" sz="3200" b="1" cap="all" dirty="0"/>
          </a:p>
        </p:txBody>
      </p:sp>
    </p:spTree>
    <p:extLst>
      <p:ext uri="{BB962C8B-B14F-4D97-AF65-F5344CB8AC3E}">
        <p14:creationId xmlns:p14="http://schemas.microsoft.com/office/powerpoint/2010/main" val="153734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4" b="9879"/>
          <a:stretch>
            <a:fillRect/>
          </a:stretch>
        </p:blipFill>
        <p:spPr bwMode="auto">
          <a:xfrm>
            <a:off x="1438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</a:t>
            </a:r>
            <a:endParaRPr lang="en-US" sz="3200" b="1" cap="all" dirty="0"/>
          </a:p>
        </p:txBody>
      </p:sp>
    </p:spTree>
    <p:extLst>
      <p:ext uri="{BB962C8B-B14F-4D97-AF65-F5344CB8AC3E}">
        <p14:creationId xmlns:p14="http://schemas.microsoft.com/office/powerpoint/2010/main" val="52820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4" b="9879"/>
          <a:stretch>
            <a:fillRect/>
          </a:stretch>
        </p:blipFill>
        <p:spPr bwMode="auto">
          <a:xfrm>
            <a:off x="1438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</a:t>
            </a:r>
            <a:endParaRPr lang="en-US" sz="3200" b="1" cap="all" dirty="0"/>
          </a:p>
        </p:txBody>
      </p:sp>
    </p:spTree>
    <p:extLst>
      <p:ext uri="{BB962C8B-B14F-4D97-AF65-F5344CB8AC3E}">
        <p14:creationId xmlns:p14="http://schemas.microsoft.com/office/powerpoint/2010/main" val="173593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4" b="9879"/>
          <a:stretch>
            <a:fillRect/>
          </a:stretch>
        </p:blipFill>
        <p:spPr bwMode="auto">
          <a:xfrm>
            <a:off x="1438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</a:t>
            </a:r>
            <a:endParaRPr lang="en-US" sz="3200" b="1" cap="all" dirty="0"/>
          </a:p>
        </p:txBody>
      </p:sp>
    </p:spTree>
    <p:extLst>
      <p:ext uri="{BB962C8B-B14F-4D97-AF65-F5344CB8AC3E}">
        <p14:creationId xmlns:p14="http://schemas.microsoft.com/office/powerpoint/2010/main" val="227145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4" b="9879"/>
          <a:stretch>
            <a:fillRect/>
          </a:stretch>
        </p:blipFill>
        <p:spPr bwMode="auto">
          <a:xfrm>
            <a:off x="1438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</a:t>
            </a:r>
            <a:endParaRPr lang="en-US" sz="3200" b="1" cap="all" dirty="0"/>
          </a:p>
        </p:txBody>
      </p:sp>
    </p:spTree>
    <p:extLst>
      <p:ext uri="{BB962C8B-B14F-4D97-AF65-F5344CB8AC3E}">
        <p14:creationId xmlns:p14="http://schemas.microsoft.com/office/powerpoint/2010/main" val="421294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/>
          <a:stretch>
            <a:fillRect/>
          </a:stretch>
        </p:blipFill>
        <p:spPr bwMode="auto">
          <a:xfrm>
            <a:off x="1079500" y="2168525"/>
            <a:ext cx="7313613" cy="420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24" name="Rectangle 4"/>
          <p:cNvSpPr>
            <a:spLocks noChangeArrowheads="1"/>
          </p:cNvSpPr>
          <p:nvPr/>
        </p:nvSpPr>
        <p:spPr bwMode="auto">
          <a:xfrm>
            <a:off x="1403350" y="1428750"/>
            <a:ext cx="2266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 err="1"/>
              <a:t>Carica</a:t>
            </a:r>
            <a:r>
              <a:rPr lang="en-US" sz="1800" dirty="0"/>
              <a:t> in </a:t>
            </a:r>
            <a:r>
              <a:rPr lang="en-US" sz="1800" dirty="0" err="1"/>
              <a:t>movimento</a:t>
            </a:r>
            <a:endParaRPr lang="en-US" sz="1800" dirty="0"/>
          </a:p>
        </p:txBody>
      </p:sp>
      <p:sp>
        <p:nvSpPr>
          <p:cNvPr id="491525" name="Line 5"/>
          <p:cNvSpPr>
            <a:spLocks noChangeShapeType="1"/>
          </p:cNvSpPr>
          <p:nvPr/>
        </p:nvSpPr>
        <p:spPr bwMode="auto">
          <a:xfrm flipH="1">
            <a:off x="1547812" y="1844824"/>
            <a:ext cx="720725" cy="2376240"/>
          </a:xfrm>
          <a:prstGeom prst="line">
            <a:avLst/>
          </a:prstGeom>
          <a:noFill/>
          <a:ln w="698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26" name="Rectangle 6"/>
          <p:cNvSpPr>
            <a:spLocks noChangeArrowheads="1"/>
          </p:cNvSpPr>
          <p:nvPr/>
        </p:nvSpPr>
        <p:spPr bwMode="auto">
          <a:xfrm>
            <a:off x="5202634" y="1058291"/>
            <a:ext cx="165576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dirty="0" err="1"/>
              <a:t>Traiettoria</a:t>
            </a:r>
            <a:r>
              <a:rPr lang="en-US" sz="1800" dirty="0"/>
              <a:t> </a:t>
            </a:r>
            <a:r>
              <a:rPr lang="en-US" sz="1800" dirty="0" err="1"/>
              <a:t>generata</a:t>
            </a:r>
            <a:r>
              <a:rPr lang="en-US" sz="1800" dirty="0"/>
              <a:t> da un </a:t>
            </a:r>
            <a:r>
              <a:rPr lang="en-US" sz="1800" dirty="0" err="1"/>
              <a:t>dipolo</a:t>
            </a:r>
            <a:endParaRPr lang="en-US" sz="1800" dirty="0"/>
          </a:p>
        </p:txBody>
      </p:sp>
      <p:sp>
        <p:nvSpPr>
          <p:cNvPr id="491527" name="Line 7"/>
          <p:cNvSpPr>
            <a:spLocks noChangeShapeType="1"/>
          </p:cNvSpPr>
          <p:nvPr/>
        </p:nvSpPr>
        <p:spPr bwMode="auto">
          <a:xfrm flipH="1">
            <a:off x="4643437" y="1974279"/>
            <a:ext cx="792658" cy="2246785"/>
          </a:xfrm>
          <a:prstGeom prst="line">
            <a:avLst/>
          </a:prstGeom>
          <a:noFill/>
          <a:ln w="698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ULTRARELATIVISTICHE: DIPOLO</a:t>
            </a:r>
            <a:endParaRPr lang="en-US" sz="3200" b="1" cap="all" dirty="0"/>
          </a:p>
        </p:txBody>
      </p:sp>
    </p:spTree>
    <p:extLst>
      <p:ext uri="{BB962C8B-B14F-4D97-AF65-F5344CB8AC3E}">
        <p14:creationId xmlns:p14="http://schemas.microsoft.com/office/powerpoint/2010/main" val="63147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04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1387442"/>
            <a:ext cx="2376264" cy="81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1107639" y="2566804"/>
            <a:ext cx="17854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 smtClean="0"/>
              <a:t>ACCELERATION</a:t>
            </a:r>
            <a:endParaRPr lang="en-US" sz="2000" b="1" dirty="0"/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5614031" y="2415619"/>
            <a:ext cx="29208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000" b="1" dirty="0" smtClean="0"/>
              <a:t>BENDING AND FOCUSING</a:t>
            </a:r>
            <a:endParaRPr lang="en-US" sz="2000" b="1" dirty="0"/>
          </a:p>
        </p:txBody>
      </p:sp>
      <p:sp>
        <p:nvSpPr>
          <p:cNvPr id="101423" name="Text Box 47"/>
          <p:cNvSpPr txBox="1">
            <a:spLocks noChangeArrowheads="1"/>
          </p:cNvSpPr>
          <p:nvPr/>
        </p:nvSpPr>
        <p:spPr bwMode="auto">
          <a:xfrm>
            <a:off x="6040835" y="6489828"/>
            <a:ext cx="19287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1600" dirty="0" smtClean="0"/>
              <a:t>Transverse Dynamics</a:t>
            </a:r>
            <a:endParaRPr lang="en-US" sz="1600" dirty="0"/>
          </a:p>
        </p:txBody>
      </p:sp>
      <p:sp>
        <p:nvSpPr>
          <p:cNvPr id="101425" name="Text Box 49"/>
          <p:cNvSpPr txBox="1">
            <a:spLocks noChangeArrowheads="1"/>
          </p:cNvSpPr>
          <p:nvPr/>
        </p:nvSpPr>
        <p:spPr bwMode="auto">
          <a:xfrm>
            <a:off x="844401" y="6501905"/>
            <a:ext cx="20654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1600" dirty="0" smtClean="0"/>
              <a:t>Longitudinal Dynamics</a:t>
            </a:r>
            <a:endParaRPr lang="en-US" sz="16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0" t="32409" r="4714" b="23480"/>
          <a:stretch/>
        </p:blipFill>
        <p:spPr>
          <a:xfrm>
            <a:off x="5386069" y="3319460"/>
            <a:ext cx="1749306" cy="13706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3" r="53523" b="11134"/>
          <a:stretch/>
        </p:blipFill>
        <p:spPr>
          <a:xfrm>
            <a:off x="923625" y="3475447"/>
            <a:ext cx="2065455" cy="168408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37662" y="2566804"/>
            <a:ext cx="3430696" cy="361457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ccia in giù 5"/>
          <p:cNvSpPr/>
          <p:nvPr/>
        </p:nvSpPr>
        <p:spPr>
          <a:xfrm>
            <a:off x="1736217" y="6198448"/>
            <a:ext cx="281824" cy="3215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ccia in giù 21"/>
          <p:cNvSpPr/>
          <p:nvPr/>
        </p:nvSpPr>
        <p:spPr>
          <a:xfrm>
            <a:off x="6792637" y="6198448"/>
            <a:ext cx="281824" cy="3215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151" y="3310972"/>
            <a:ext cx="1387462" cy="135971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86" r="3965" b="3935"/>
          <a:stretch/>
        </p:blipFill>
        <p:spPr>
          <a:xfrm>
            <a:off x="7402519" y="4765069"/>
            <a:ext cx="1072725" cy="122857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565" y="4778084"/>
            <a:ext cx="1750916" cy="1248987"/>
          </a:xfrm>
          <a:prstGeom prst="rect">
            <a:avLst/>
          </a:prstGeom>
        </p:spPr>
      </p:pic>
      <p:pic>
        <p:nvPicPr>
          <p:cNvPr id="26" name="Picture 8" descr="C:\Users\David\Desktop\MASTER LEZIONI\CAS_2016\images4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01" y="5159527"/>
            <a:ext cx="1722719" cy="87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David\Desktop\MASTER LEZIONI\CAS_2016\20080501_dc_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47" y="5159527"/>
            <a:ext cx="1327019" cy="88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Connettore 2 35"/>
          <p:cNvCxnSpPr>
            <a:endCxn id="101389" idx="0"/>
          </p:cNvCxnSpPr>
          <p:nvPr/>
        </p:nvCxnSpPr>
        <p:spPr>
          <a:xfrm>
            <a:off x="2000352" y="2201486"/>
            <a:ext cx="0" cy="3653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/>
          <p:cNvCxnSpPr/>
          <p:nvPr/>
        </p:nvCxnSpPr>
        <p:spPr>
          <a:xfrm>
            <a:off x="7074461" y="2201486"/>
            <a:ext cx="0" cy="2595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319513" y="2857490"/>
            <a:ext cx="32725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dirty="0"/>
              <a:t>To accelerate, we need a force in the direction of motion</a:t>
            </a:r>
            <a:endParaRPr lang="en-US" sz="1400" dirty="0"/>
          </a:p>
        </p:txBody>
      </p:sp>
      <p:sp>
        <p:nvSpPr>
          <p:cNvPr id="17" name="Rettangolo 16"/>
          <p:cNvSpPr/>
          <p:nvPr/>
        </p:nvSpPr>
        <p:spPr>
          <a:xfrm>
            <a:off x="5242842" y="2779870"/>
            <a:ext cx="3622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2</a:t>
            </a:r>
            <a:r>
              <a:rPr lang="en-GB" sz="1400" baseline="30000" dirty="0"/>
              <a:t>nd</a:t>
            </a:r>
            <a:r>
              <a:rPr lang="en-GB" sz="1400" dirty="0"/>
              <a:t> term always perpendicular to motion =&gt; no </a:t>
            </a:r>
            <a:r>
              <a:rPr lang="en-GB" sz="1400" dirty="0" smtClean="0"/>
              <a:t>energy gain</a:t>
            </a:r>
            <a:endParaRPr lang="en-GB" sz="1400" dirty="0"/>
          </a:p>
        </p:txBody>
      </p:sp>
      <p:cxnSp>
        <p:nvCxnSpPr>
          <p:cNvPr id="24" name="Connettore 1 23"/>
          <p:cNvCxnSpPr/>
          <p:nvPr/>
        </p:nvCxnSpPr>
        <p:spPr>
          <a:xfrm>
            <a:off x="2000352" y="2201486"/>
            <a:ext cx="257003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 flipV="1">
            <a:off x="4570382" y="1896251"/>
            <a:ext cx="1" cy="3052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 flipH="1">
            <a:off x="5484782" y="2201921"/>
            <a:ext cx="15896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 flipV="1">
            <a:off x="5484782" y="1923145"/>
            <a:ext cx="0" cy="2787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0" y="-15389"/>
            <a:ext cx="9144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000" b="1" cap="all" dirty="0" smtClean="0">
                <a:latin typeface="Calibri" pitchFamily="34" charset="0"/>
              </a:rPr>
              <a:t>BASIC EQUATION FOR particle </a:t>
            </a:r>
            <a:r>
              <a:rPr lang="en-US" altLang="en-GB" sz="3000" b="1" cap="all" dirty="0" err="1" smtClean="0">
                <a:latin typeface="Calibri" pitchFamily="34" charset="0"/>
              </a:rPr>
              <a:t>acceleratorS</a:t>
            </a:r>
            <a:endParaRPr lang="en-GB" altLang="en-GB" sz="3000" b="1" cap="all" dirty="0">
              <a:latin typeface="Calibri" pitchFamily="34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-3236" y="548680"/>
            <a:ext cx="75275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tabLst>
                <a:tab pos="533400" algn="l"/>
              </a:tabLst>
            </a:pPr>
            <a:r>
              <a:rPr lang="en-US" sz="1600" dirty="0" smtClean="0"/>
              <a:t>Beams </a:t>
            </a:r>
            <a:r>
              <a:rPr lang="en-US" sz="1600" dirty="0"/>
              <a:t>of charged particles are accelerated with the use of </a:t>
            </a:r>
            <a:r>
              <a:rPr lang="en-US" sz="1600" b="1" dirty="0"/>
              <a:t>electric fields </a:t>
            </a:r>
            <a:r>
              <a:rPr lang="en-US" sz="1600" dirty="0"/>
              <a:t>and are deflected, curved, and </a:t>
            </a:r>
            <a:r>
              <a:rPr lang="en-US" sz="1600" dirty="0" smtClean="0"/>
              <a:t>focused </a:t>
            </a:r>
            <a:r>
              <a:rPr lang="en-US" sz="1600" dirty="0"/>
              <a:t>with the use of </a:t>
            </a:r>
            <a:r>
              <a:rPr lang="en-US" sz="1600" b="1" dirty="0"/>
              <a:t>magnetic fields</a:t>
            </a:r>
            <a:r>
              <a:rPr lang="en-US" sz="1600" dirty="0" smtClean="0"/>
              <a:t>. The </a:t>
            </a:r>
            <a:r>
              <a:rPr lang="en-US" sz="1600" dirty="0"/>
              <a:t>basic equation for the description of the acceleration and focusing </a:t>
            </a:r>
            <a:r>
              <a:rPr lang="en-US" sz="1600" dirty="0" smtClean="0"/>
              <a:t>processes is </a:t>
            </a:r>
            <a:r>
              <a:rPr lang="en-US" sz="1600" dirty="0"/>
              <a:t>represented by the </a:t>
            </a:r>
            <a:r>
              <a:rPr lang="en-US" sz="1600" b="1" dirty="0"/>
              <a:t>Lorentz Force</a:t>
            </a:r>
            <a:r>
              <a:rPr lang="en-US" sz="1600" dirty="0" smtClean="0"/>
              <a:t>. </a:t>
            </a:r>
            <a:endParaRPr lang="en-US" sz="1600" b="1" dirty="0">
              <a:latin typeface="Calibri" pitchFamily="34" charset="0"/>
            </a:endParaRPr>
          </a:p>
        </p:txBody>
      </p:sp>
      <p:pic>
        <p:nvPicPr>
          <p:cNvPr id="75805" name="Picture 2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397" y="1072012"/>
            <a:ext cx="1302268" cy="12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8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1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9" grpId="0"/>
      <p:bldP spid="101391" grpId="0"/>
      <p:bldP spid="101423" grpId="0"/>
      <p:bldP spid="101425" grpId="0"/>
      <p:bldP spid="3" grpId="0" animBg="1"/>
      <p:bldP spid="6" grpId="0" animBg="1"/>
      <p:bldP spid="22" grpId="0" animBg="1"/>
      <p:bldP spid="2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5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/>
          <a:stretch>
            <a:fillRect/>
          </a:stretch>
        </p:blipFill>
        <p:spPr bwMode="auto">
          <a:xfrm>
            <a:off x="1079500" y="2168525"/>
            <a:ext cx="7313613" cy="420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ULTRARELATIVISTICHE: DIPOLO</a:t>
            </a:r>
            <a:endParaRPr lang="en-US" sz="3200" b="1" cap="all" dirty="0"/>
          </a:p>
        </p:txBody>
      </p:sp>
    </p:spTree>
    <p:extLst>
      <p:ext uri="{BB962C8B-B14F-4D97-AF65-F5344CB8AC3E}">
        <p14:creationId xmlns:p14="http://schemas.microsoft.com/office/powerpoint/2010/main" val="248471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6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/>
          <a:stretch>
            <a:fillRect/>
          </a:stretch>
        </p:blipFill>
        <p:spPr bwMode="auto">
          <a:xfrm>
            <a:off x="1079500" y="2168525"/>
            <a:ext cx="7313613" cy="420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ULTRARELATIVISTICHE: DIPOLO</a:t>
            </a:r>
            <a:endParaRPr lang="en-US" sz="3200" b="1" cap="all" dirty="0"/>
          </a:p>
        </p:txBody>
      </p:sp>
    </p:spTree>
    <p:extLst>
      <p:ext uri="{BB962C8B-B14F-4D97-AF65-F5344CB8AC3E}">
        <p14:creationId xmlns:p14="http://schemas.microsoft.com/office/powerpoint/2010/main" val="129913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6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/>
          <a:stretch>
            <a:fillRect/>
          </a:stretch>
        </p:blipFill>
        <p:spPr bwMode="auto">
          <a:xfrm>
            <a:off x="1079500" y="2168525"/>
            <a:ext cx="7313613" cy="420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ULTRARELATIVISTICHE: DIPOLO</a:t>
            </a:r>
            <a:endParaRPr lang="en-US" sz="3200" b="1" cap="all" dirty="0"/>
          </a:p>
        </p:txBody>
      </p:sp>
    </p:spTree>
    <p:extLst>
      <p:ext uri="{BB962C8B-B14F-4D97-AF65-F5344CB8AC3E}">
        <p14:creationId xmlns:p14="http://schemas.microsoft.com/office/powerpoint/2010/main" val="140938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7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/>
          <a:stretch>
            <a:fillRect/>
          </a:stretch>
        </p:blipFill>
        <p:spPr bwMode="auto">
          <a:xfrm>
            <a:off x="1079500" y="2168525"/>
            <a:ext cx="7313613" cy="420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ULTRARELATIVISTICHE: DIPOLO</a:t>
            </a:r>
            <a:endParaRPr lang="en-US" sz="3200" b="1" cap="all" dirty="0"/>
          </a:p>
        </p:txBody>
      </p:sp>
    </p:spTree>
    <p:extLst>
      <p:ext uri="{BB962C8B-B14F-4D97-AF65-F5344CB8AC3E}">
        <p14:creationId xmlns:p14="http://schemas.microsoft.com/office/powerpoint/2010/main" val="251355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/>
          <a:stretch>
            <a:fillRect/>
          </a:stretch>
        </p:blipFill>
        <p:spPr bwMode="auto">
          <a:xfrm>
            <a:off x="1079500" y="2168525"/>
            <a:ext cx="7313613" cy="420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ULTRARELATIVISTICHE: DIPOLO</a:t>
            </a:r>
            <a:endParaRPr lang="en-US" sz="3200" b="1" cap="all" dirty="0"/>
          </a:p>
        </p:txBody>
      </p:sp>
    </p:spTree>
    <p:extLst>
      <p:ext uri="{BB962C8B-B14F-4D97-AF65-F5344CB8AC3E}">
        <p14:creationId xmlns:p14="http://schemas.microsoft.com/office/powerpoint/2010/main" val="144058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/>
          <a:stretch>
            <a:fillRect/>
          </a:stretch>
        </p:blipFill>
        <p:spPr bwMode="auto">
          <a:xfrm>
            <a:off x="1079500" y="2168525"/>
            <a:ext cx="7313613" cy="420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ULTRARELATIVISTICHE: DIPOLO</a:t>
            </a:r>
            <a:endParaRPr lang="en-US" sz="3200" b="1" cap="all" dirty="0"/>
          </a:p>
        </p:txBody>
      </p:sp>
    </p:spTree>
    <p:extLst>
      <p:ext uri="{BB962C8B-B14F-4D97-AF65-F5344CB8AC3E}">
        <p14:creationId xmlns:p14="http://schemas.microsoft.com/office/powerpoint/2010/main" val="67591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/>
          <a:stretch>
            <a:fillRect/>
          </a:stretch>
        </p:blipFill>
        <p:spPr bwMode="auto">
          <a:xfrm>
            <a:off x="1079500" y="2168525"/>
            <a:ext cx="7313613" cy="420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igura a mano libera 3"/>
          <p:cNvSpPr/>
          <p:nvPr/>
        </p:nvSpPr>
        <p:spPr>
          <a:xfrm>
            <a:off x="6948264" y="4869160"/>
            <a:ext cx="1057619" cy="640305"/>
          </a:xfrm>
          <a:custGeom>
            <a:avLst/>
            <a:gdLst>
              <a:gd name="connsiteX0" fmla="*/ 0 w 1057619"/>
              <a:gd name="connsiteY0" fmla="*/ 640305 h 640305"/>
              <a:gd name="connsiteX1" fmla="*/ 275422 w 1057619"/>
              <a:gd name="connsiteY1" fmla="*/ 497086 h 640305"/>
              <a:gd name="connsiteX2" fmla="*/ 440675 w 1057619"/>
              <a:gd name="connsiteY2" fmla="*/ 78445 h 640305"/>
              <a:gd name="connsiteX3" fmla="*/ 583894 w 1057619"/>
              <a:gd name="connsiteY3" fmla="*/ 1327 h 640305"/>
              <a:gd name="connsiteX4" fmla="*/ 683046 w 1057619"/>
              <a:gd name="connsiteY4" fmla="*/ 100479 h 640305"/>
              <a:gd name="connsiteX5" fmla="*/ 804231 w 1057619"/>
              <a:gd name="connsiteY5" fmla="*/ 519119 h 640305"/>
              <a:gd name="connsiteX6" fmla="*/ 1057619 w 1057619"/>
              <a:gd name="connsiteY6" fmla="*/ 607254 h 640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7619" h="640305">
                <a:moveTo>
                  <a:pt x="0" y="640305"/>
                </a:moveTo>
                <a:cubicBezTo>
                  <a:pt x="100988" y="615517"/>
                  <a:pt x="201976" y="590729"/>
                  <a:pt x="275422" y="497086"/>
                </a:cubicBezTo>
                <a:cubicBezTo>
                  <a:pt x="348868" y="403443"/>
                  <a:pt x="389263" y="161071"/>
                  <a:pt x="440675" y="78445"/>
                </a:cubicBezTo>
                <a:cubicBezTo>
                  <a:pt x="492087" y="-4181"/>
                  <a:pt x="543499" y="-2345"/>
                  <a:pt x="583894" y="1327"/>
                </a:cubicBezTo>
                <a:cubicBezTo>
                  <a:pt x="624289" y="4999"/>
                  <a:pt x="646323" y="14180"/>
                  <a:pt x="683046" y="100479"/>
                </a:cubicBezTo>
                <a:cubicBezTo>
                  <a:pt x="719769" y="186778"/>
                  <a:pt x="741802" y="434657"/>
                  <a:pt x="804231" y="519119"/>
                </a:cubicBezTo>
                <a:cubicBezTo>
                  <a:pt x="866660" y="603581"/>
                  <a:pt x="962139" y="605417"/>
                  <a:pt x="1057619" y="607254"/>
                </a:cubicBezTo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onnettore 2 5"/>
          <p:cNvCxnSpPr/>
          <p:nvPr/>
        </p:nvCxnSpPr>
        <p:spPr>
          <a:xfrm>
            <a:off x="7668344" y="5189312"/>
            <a:ext cx="108012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620134"/>
            <a:ext cx="2513384" cy="121198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805728" y="646279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Onda</a:t>
            </a:r>
            <a:r>
              <a:rPr lang="en-US" dirty="0" smtClean="0"/>
              <a:t> </a:t>
            </a:r>
            <a:r>
              <a:rPr lang="en-US" dirty="0" err="1" smtClean="0"/>
              <a:t>piana</a:t>
            </a:r>
            <a:endParaRPr lang="en-US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6232" y="3904017"/>
            <a:ext cx="717768" cy="869062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ULTRARELATIVISTICHE: DIPOLO</a:t>
            </a:r>
            <a:endParaRPr lang="en-US" sz="3200" b="1" cap="all" dirty="0"/>
          </a:p>
        </p:txBody>
      </p:sp>
    </p:spTree>
    <p:extLst>
      <p:ext uri="{BB962C8B-B14F-4D97-AF65-F5344CB8AC3E}">
        <p14:creationId xmlns:p14="http://schemas.microsoft.com/office/powerpoint/2010/main" val="407941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8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b="9917"/>
          <a:stretch>
            <a:fillRect/>
          </a:stretch>
        </p:blipFill>
        <p:spPr bwMode="auto">
          <a:xfrm>
            <a:off x="1438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5860" name="Rectangle 4"/>
          <p:cNvSpPr>
            <a:spLocks noChangeArrowheads="1"/>
          </p:cNvSpPr>
          <p:nvPr/>
        </p:nvSpPr>
        <p:spPr bwMode="auto">
          <a:xfrm>
            <a:off x="1403350" y="1052513"/>
            <a:ext cx="2266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Carica in movimento</a:t>
            </a:r>
          </a:p>
        </p:txBody>
      </p:sp>
      <p:sp>
        <p:nvSpPr>
          <p:cNvPr id="505861" name="Line 5"/>
          <p:cNvSpPr>
            <a:spLocks noChangeShapeType="1"/>
          </p:cNvSpPr>
          <p:nvPr/>
        </p:nvSpPr>
        <p:spPr bwMode="auto">
          <a:xfrm flipH="1">
            <a:off x="1835619" y="1412874"/>
            <a:ext cx="432918" cy="3024265"/>
          </a:xfrm>
          <a:prstGeom prst="line">
            <a:avLst/>
          </a:prstGeom>
          <a:noFill/>
          <a:ln w="698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862" name="Rectangle 6"/>
          <p:cNvSpPr>
            <a:spLocks noChangeArrowheads="1"/>
          </p:cNvSpPr>
          <p:nvPr/>
        </p:nvSpPr>
        <p:spPr bwMode="auto">
          <a:xfrm>
            <a:off x="5072257" y="5949950"/>
            <a:ext cx="18716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dirty="0" err="1"/>
              <a:t>Traiettoria</a:t>
            </a:r>
            <a:r>
              <a:rPr lang="en-US" sz="1800" dirty="0"/>
              <a:t> </a:t>
            </a:r>
            <a:r>
              <a:rPr lang="en-US" sz="1800" dirty="0" smtClean="0"/>
              <a:t>in un </a:t>
            </a:r>
            <a:r>
              <a:rPr lang="en-US" sz="1800" dirty="0" err="1" smtClean="0"/>
              <a:t>ondulatore</a:t>
            </a:r>
            <a:endParaRPr lang="en-US" sz="1800" dirty="0"/>
          </a:p>
        </p:txBody>
      </p:sp>
      <p:sp>
        <p:nvSpPr>
          <p:cNvPr id="505863" name="Line 7"/>
          <p:cNvSpPr>
            <a:spLocks noChangeShapeType="1"/>
          </p:cNvSpPr>
          <p:nvPr/>
        </p:nvSpPr>
        <p:spPr bwMode="auto">
          <a:xfrm flipH="1" flipV="1">
            <a:off x="3779912" y="4725143"/>
            <a:ext cx="1296143" cy="1512168"/>
          </a:xfrm>
          <a:prstGeom prst="line">
            <a:avLst/>
          </a:prstGeom>
          <a:noFill/>
          <a:ln w="698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ULTRARELATIVISTICHE: ONDULATORE</a:t>
            </a:r>
            <a:endParaRPr lang="en-US" sz="3200" b="1" cap="all" dirty="0"/>
          </a:p>
        </p:txBody>
      </p:sp>
      <p:pic>
        <p:nvPicPr>
          <p:cNvPr id="94210" name="Picture 2" descr="Risultati immagini per undula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076" y="1063990"/>
            <a:ext cx="4733925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21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9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4" b="10254"/>
          <a:stretch>
            <a:fillRect/>
          </a:stretch>
        </p:blipFill>
        <p:spPr bwMode="auto">
          <a:xfrm>
            <a:off x="1438275" y="3068638"/>
            <a:ext cx="6110288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ULTRARELATIVISTICHE: ONDULATORE</a:t>
            </a:r>
            <a:endParaRPr lang="en-US" sz="3200" b="1" cap="all" dirty="0"/>
          </a:p>
        </p:txBody>
      </p:sp>
    </p:spTree>
    <p:extLst>
      <p:ext uri="{BB962C8B-B14F-4D97-AF65-F5344CB8AC3E}">
        <p14:creationId xmlns:p14="http://schemas.microsoft.com/office/powerpoint/2010/main" val="131975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9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b="9917"/>
          <a:stretch>
            <a:fillRect/>
          </a:stretch>
        </p:blipFill>
        <p:spPr bwMode="auto">
          <a:xfrm>
            <a:off x="1438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ULTRARELATIVISTICHE: ONDULATORE</a:t>
            </a:r>
            <a:endParaRPr lang="en-US" sz="3200" b="1" cap="all" dirty="0"/>
          </a:p>
        </p:txBody>
      </p:sp>
    </p:spTree>
    <p:extLst>
      <p:ext uri="{BB962C8B-B14F-4D97-AF65-F5344CB8AC3E}">
        <p14:creationId xmlns:p14="http://schemas.microsoft.com/office/powerpoint/2010/main" val="253489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-1" y="9550"/>
            <a:ext cx="9138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</a:rPr>
              <a:t>ACCELERAZIONE DI PARTICELLE: CAMPO ELETTRICO</a:t>
            </a:r>
            <a:endParaRPr lang="en-US" sz="3200" b="1" dirty="0">
              <a:latin typeface="Calibri" pitchFamily="34" charset="0"/>
            </a:endParaRPr>
          </a:p>
        </p:txBody>
      </p:sp>
      <p:pic>
        <p:nvPicPr>
          <p:cNvPr id="89090" name="Picture 2" descr="Risultati immagini per campi elettri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970" y="5090635"/>
            <a:ext cx="3330340" cy="163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16660" y="645848"/>
            <a:ext cx="345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Le </a:t>
            </a:r>
            <a:r>
              <a:rPr lang="en-US" sz="1600" dirty="0" err="1" smtClean="0"/>
              <a:t>particelle</a:t>
            </a:r>
            <a:r>
              <a:rPr lang="en-US" sz="1600" dirty="0" smtClean="0"/>
              <a:t> </a:t>
            </a:r>
            <a:r>
              <a:rPr lang="en-US" sz="1600" dirty="0" err="1" smtClean="0"/>
              <a:t>vengono</a:t>
            </a:r>
            <a:r>
              <a:rPr lang="en-US" sz="1600" dirty="0" smtClean="0"/>
              <a:t> accelerate con </a:t>
            </a:r>
            <a:r>
              <a:rPr lang="en-US" sz="1600" dirty="0" err="1" smtClean="0"/>
              <a:t>l’utilizzo</a:t>
            </a:r>
            <a:r>
              <a:rPr lang="en-US" sz="1600" dirty="0" smtClean="0"/>
              <a:t> di </a:t>
            </a:r>
            <a:r>
              <a:rPr lang="en-US" sz="1600" b="1" dirty="0" err="1" smtClean="0"/>
              <a:t>campi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elettrici</a:t>
            </a:r>
            <a:endParaRPr lang="en-US" sz="1600" b="1" dirty="0"/>
          </a:p>
        </p:txBody>
      </p:sp>
      <p:pic>
        <p:nvPicPr>
          <p:cNvPr id="89098" name="Picture 10" descr="Risultati immagini per capelli dritti gabbia di farad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01" y="4480299"/>
            <a:ext cx="3114902" cy="233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00" name="Picture 12" descr="Risultati immagini per gabbia di faraday capell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32" y="5408427"/>
            <a:ext cx="1411548" cy="132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4" name="Picture 6" descr="Risultati immagini per pi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7" r="24011"/>
          <a:stretch/>
        </p:blipFill>
        <p:spPr bwMode="auto">
          <a:xfrm rot="16200000" flipH="1">
            <a:off x="723500" y="2587206"/>
            <a:ext cx="1075764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4 5"/>
          <p:cNvCxnSpPr>
            <a:stCxn id="89094" idx="2"/>
          </p:cNvCxnSpPr>
          <p:nvPr/>
        </p:nvCxnSpPr>
        <p:spPr>
          <a:xfrm flipH="1" flipV="1">
            <a:off x="1682139" y="2345459"/>
            <a:ext cx="274568" cy="937072"/>
          </a:xfrm>
          <a:prstGeom prst="bentConnector4">
            <a:avLst>
              <a:gd name="adj1" fmla="val -83258"/>
              <a:gd name="adj2" fmla="val 87101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4 8"/>
          <p:cNvCxnSpPr>
            <a:stCxn id="89094" idx="0"/>
          </p:cNvCxnSpPr>
          <p:nvPr/>
        </p:nvCxnSpPr>
        <p:spPr>
          <a:xfrm flipV="1">
            <a:off x="566057" y="2345459"/>
            <a:ext cx="346648" cy="937072"/>
          </a:xfrm>
          <a:prstGeom prst="bentConnector4">
            <a:avLst>
              <a:gd name="adj1" fmla="val -65946"/>
              <a:gd name="adj2" fmla="val 87101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1019530" y="363574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V</a:t>
            </a:r>
            <a:endParaRPr lang="en-US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1352260" y="4113908"/>
            <a:ext cx="1275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9</a:t>
            </a:r>
            <a:r>
              <a:rPr lang="en-US" dirty="0" smtClean="0"/>
              <a:t>-10</a:t>
            </a:r>
            <a:r>
              <a:rPr lang="en-US" baseline="30000" dirty="0" smtClean="0"/>
              <a:t>10</a:t>
            </a:r>
            <a:r>
              <a:rPr lang="en-US" dirty="0" smtClean="0"/>
              <a:t> V</a:t>
            </a:r>
            <a:endParaRPr lang="en-US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4779918" y="4075231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220 V</a:t>
            </a:r>
            <a:endParaRPr lang="en-US" dirty="0"/>
          </a:p>
        </p:txBody>
      </p:sp>
      <p:cxnSp>
        <p:nvCxnSpPr>
          <p:cNvPr id="15" name="Connettore 1 14"/>
          <p:cNvCxnSpPr/>
          <p:nvPr/>
        </p:nvCxnSpPr>
        <p:spPr>
          <a:xfrm>
            <a:off x="956698" y="1332119"/>
            <a:ext cx="0" cy="148187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>
            <a:off x="1625584" y="2196239"/>
            <a:ext cx="0" cy="61775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>
            <a:off x="1625584" y="1354704"/>
            <a:ext cx="0" cy="61775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974264" y="1590444"/>
            <a:ext cx="66888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>
            <a:off x="974264" y="2287449"/>
            <a:ext cx="66888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/>
          <p:nvPr/>
        </p:nvCxnSpPr>
        <p:spPr>
          <a:xfrm>
            <a:off x="974264" y="1822779"/>
            <a:ext cx="66888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>
            <a:off x="974264" y="2519784"/>
            <a:ext cx="66888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/>
          <p:nvPr/>
        </p:nvCxnSpPr>
        <p:spPr>
          <a:xfrm>
            <a:off x="974264" y="2752119"/>
            <a:ext cx="66888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/>
          <p:cNvCxnSpPr/>
          <p:nvPr/>
        </p:nvCxnSpPr>
        <p:spPr>
          <a:xfrm>
            <a:off x="974264" y="1358109"/>
            <a:ext cx="66888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/>
          <p:nvPr/>
        </p:nvCxnSpPr>
        <p:spPr>
          <a:xfrm>
            <a:off x="974264" y="2055114"/>
            <a:ext cx="66888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e 20"/>
          <p:cNvSpPr/>
          <p:nvPr/>
        </p:nvSpPr>
        <p:spPr>
          <a:xfrm>
            <a:off x="975879" y="1980209"/>
            <a:ext cx="145635" cy="1440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sellaDiTesto 21"/>
          <p:cNvSpPr txBox="1"/>
          <p:nvPr/>
        </p:nvSpPr>
        <p:spPr>
          <a:xfrm>
            <a:off x="395420" y="1300466"/>
            <a:ext cx="385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</a:t>
            </a:r>
            <a:endParaRPr lang="en-US" sz="3200" dirty="0"/>
          </a:p>
        </p:txBody>
      </p:sp>
      <p:sp>
        <p:nvSpPr>
          <p:cNvPr id="26" name="AutoShape 6" descr="Setup and parts of an electron gu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56" y="1293288"/>
            <a:ext cx="3693071" cy="1661882"/>
          </a:xfrm>
          <a:prstGeom prst="rect">
            <a:avLst/>
          </a:prstGeom>
        </p:spPr>
      </p:pic>
      <p:sp>
        <p:nvSpPr>
          <p:cNvPr id="36" name="CasellaDiTesto 35"/>
          <p:cNvSpPr txBox="1"/>
          <p:nvPr/>
        </p:nvSpPr>
        <p:spPr>
          <a:xfrm>
            <a:off x="3595760" y="742914"/>
            <a:ext cx="1723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 smtClean="0">
                <a:solidFill>
                  <a:srgbClr val="FF0000"/>
                </a:solidFill>
              </a:rPr>
              <a:t>Filamento</a:t>
            </a:r>
            <a:r>
              <a:rPr lang="en-US" sz="1600" b="1" i="1" dirty="0" smtClean="0">
                <a:solidFill>
                  <a:srgbClr val="FF0000"/>
                </a:solidFill>
              </a:rPr>
              <a:t> </a:t>
            </a:r>
            <a:r>
              <a:rPr lang="en-US" sz="1600" b="1" i="1" dirty="0" err="1" smtClean="0">
                <a:solidFill>
                  <a:srgbClr val="FF0000"/>
                </a:solidFill>
              </a:rPr>
              <a:t>incandescente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5590921" y="995165"/>
            <a:ext cx="814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 smtClean="0">
                <a:solidFill>
                  <a:srgbClr val="FF0000"/>
                </a:solidFill>
              </a:rPr>
              <a:t>catodo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7714657" y="1004454"/>
            <a:ext cx="814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 smtClean="0">
                <a:solidFill>
                  <a:srgbClr val="FF0000"/>
                </a:solidFill>
              </a:rPr>
              <a:t>anodo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8076072" y="1620935"/>
            <a:ext cx="985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Camera da </a:t>
            </a:r>
            <a:r>
              <a:rPr lang="en-US" sz="1600" b="1" i="1" dirty="0" err="1" smtClean="0">
                <a:solidFill>
                  <a:srgbClr val="FF0000"/>
                </a:solidFill>
              </a:rPr>
              <a:t>vuoto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6567059" y="2813995"/>
            <a:ext cx="1874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 smtClean="0">
                <a:solidFill>
                  <a:srgbClr val="FF0000"/>
                </a:solidFill>
              </a:rPr>
              <a:t>Fascio</a:t>
            </a:r>
            <a:r>
              <a:rPr lang="en-US" sz="1600" b="1" i="1" dirty="0" smtClean="0">
                <a:solidFill>
                  <a:srgbClr val="FF0000"/>
                </a:solidFill>
              </a:rPr>
              <a:t> di </a:t>
            </a:r>
            <a:r>
              <a:rPr lang="en-US" sz="1600" b="1" i="1" dirty="0" err="1" smtClean="0">
                <a:solidFill>
                  <a:srgbClr val="FF0000"/>
                </a:solidFill>
              </a:rPr>
              <a:t>elettroni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pic>
        <p:nvPicPr>
          <p:cNvPr id="106504" name="Picture 8" descr="Risultati immagini per cathode tub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762" y="3199414"/>
            <a:ext cx="1783262" cy="172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6" name="Picture 10" descr="Risultati immagini per tubi catodic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113" y="3472775"/>
            <a:ext cx="1196213" cy="117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asellaDiTesto 48"/>
          <p:cNvSpPr txBox="1"/>
          <p:nvPr/>
        </p:nvSpPr>
        <p:spPr>
          <a:xfrm>
            <a:off x="5291539" y="2830082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1000 V</a:t>
            </a:r>
            <a:endParaRPr lang="en-US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2235906" y="3504517"/>
            <a:ext cx="3089372" cy="36933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Guadagno</a:t>
            </a:r>
            <a:r>
              <a:rPr lang="en-US" dirty="0" smtClean="0"/>
              <a:t> di </a:t>
            </a:r>
            <a:r>
              <a:rPr lang="en-US" dirty="0" err="1" smtClean="0"/>
              <a:t>Energia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 </a:t>
            </a:r>
            <a:r>
              <a:rPr lang="en-US" dirty="0" err="1" smtClean="0">
                <a:sym typeface="Symbol"/>
              </a:rPr>
              <a:t>ddp</a:t>
            </a:r>
            <a:r>
              <a:rPr lang="en-US" dirty="0" smtClean="0">
                <a:sym typeface="Symbol"/>
              </a:rPr>
              <a:t> (V)</a:t>
            </a:r>
            <a:endParaRPr lang="en-US" dirty="0"/>
          </a:p>
        </p:txBody>
      </p:sp>
      <p:pic>
        <p:nvPicPr>
          <p:cNvPr id="37" name="Picture 2" descr="Risultati immagini per presa elettrica cas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606" y="4015101"/>
            <a:ext cx="1026108" cy="50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asellaDiTesto 38"/>
          <p:cNvSpPr txBox="1"/>
          <p:nvPr/>
        </p:nvSpPr>
        <p:spPr>
          <a:xfrm>
            <a:off x="4950741" y="4725180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/>
              <a:t>5</a:t>
            </a:r>
            <a:r>
              <a:rPr lang="en-US" dirty="0" smtClean="0"/>
              <a:t> 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7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9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34601 -4.07407E-6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  <p:bldP spid="21" grpId="0" animBg="1"/>
      <p:bldP spid="21" grpId="1" animBg="1"/>
      <p:bldP spid="22" grpId="0"/>
      <p:bldP spid="36" grpId="0"/>
      <p:bldP spid="43" grpId="0"/>
      <p:bldP spid="44" grpId="0"/>
      <p:bldP spid="45" grpId="0"/>
      <p:bldP spid="46" grpId="0"/>
      <p:bldP spid="49" grpId="0"/>
      <p:bldP spid="38" grpId="0" animBg="1"/>
      <p:bldP spid="3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b="9917"/>
          <a:stretch>
            <a:fillRect/>
          </a:stretch>
        </p:blipFill>
        <p:spPr bwMode="auto">
          <a:xfrm>
            <a:off x="1438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ULTRARELATIVISTICHE: ONDULATORE</a:t>
            </a:r>
            <a:endParaRPr lang="en-US" sz="3200" b="1" cap="all" dirty="0"/>
          </a:p>
        </p:txBody>
      </p:sp>
    </p:spTree>
    <p:extLst>
      <p:ext uri="{BB962C8B-B14F-4D97-AF65-F5344CB8AC3E}">
        <p14:creationId xmlns:p14="http://schemas.microsoft.com/office/powerpoint/2010/main" val="364117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b="9917"/>
          <a:stretch>
            <a:fillRect/>
          </a:stretch>
        </p:blipFill>
        <p:spPr bwMode="auto">
          <a:xfrm>
            <a:off x="1438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ULTRARELATIVISTICHE: ONDULATORE</a:t>
            </a:r>
            <a:endParaRPr lang="en-US" sz="3200" b="1" cap="all" dirty="0"/>
          </a:p>
        </p:txBody>
      </p:sp>
    </p:spTree>
    <p:extLst>
      <p:ext uri="{BB962C8B-B14F-4D97-AF65-F5344CB8AC3E}">
        <p14:creationId xmlns:p14="http://schemas.microsoft.com/office/powerpoint/2010/main" val="33103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b="9917"/>
          <a:stretch>
            <a:fillRect/>
          </a:stretch>
        </p:blipFill>
        <p:spPr bwMode="auto">
          <a:xfrm>
            <a:off x="1438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ULTRARELATIVISTICHE: ONDULATORE</a:t>
            </a:r>
            <a:endParaRPr lang="en-US" sz="3200" b="1" cap="all" dirty="0"/>
          </a:p>
        </p:txBody>
      </p:sp>
    </p:spTree>
    <p:extLst>
      <p:ext uri="{BB962C8B-B14F-4D97-AF65-F5344CB8AC3E}">
        <p14:creationId xmlns:p14="http://schemas.microsoft.com/office/powerpoint/2010/main" val="8724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b="9917"/>
          <a:stretch>
            <a:fillRect/>
          </a:stretch>
        </p:blipFill>
        <p:spPr bwMode="auto">
          <a:xfrm>
            <a:off x="1438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ULTRARELATIVISTICHE: ONDULATORE</a:t>
            </a:r>
            <a:endParaRPr lang="en-US" sz="3200" b="1" cap="all" dirty="0"/>
          </a:p>
        </p:txBody>
      </p:sp>
    </p:spTree>
    <p:extLst>
      <p:ext uri="{BB962C8B-B14F-4D97-AF65-F5344CB8AC3E}">
        <p14:creationId xmlns:p14="http://schemas.microsoft.com/office/powerpoint/2010/main" val="272871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b="9917"/>
          <a:stretch>
            <a:fillRect/>
          </a:stretch>
        </p:blipFill>
        <p:spPr bwMode="auto">
          <a:xfrm>
            <a:off x="1438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ULTRARELATIVISTICHE: ONDULATORE</a:t>
            </a:r>
            <a:endParaRPr lang="en-US" sz="3200" b="1" cap="all" dirty="0"/>
          </a:p>
        </p:txBody>
      </p:sp>
    </p:spTree>
    <p:extLst>
      <p:ext uri="{BB962C8B-B14F-4D97-AF65-F5344CB8AC3E}">
        <p14:creationId xmlns:p14="http://schemas.microsoft.com/office/powerpoint/2010/main" val="398384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b="9917"/>
          <a:stretch>
            <a:fillRect/>
          </a:stretch>
        </p:blipFill>
        <p:spPr bwMode="auto">
          <a:xfrm>
            <a:off x="1438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ULTRARELATIVISTICHE: ONDULATORE</a:t>
            </a:r>
            <a:endParaRPr lang="en-US" sz="3200" b="1" cap="all" dirty="0"/>
          </a:p>
        </p:txBody>
      </p:sp>
    </p:spTree>
    <p:extLst>
      <p:ext uri="{BB962C8B-B14F-4D97-AF65-F5344CB8AC3E}">
        <p14:creationId xmlns:p14="http://schemas.microsoft.com/office/powerpoint/2010/main" val="1869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b="9917"/>
          <a:stretch>
            <a:fillRect/>
          </a:stretch>
        </p:blipFill>
        <p:spPr bwMode="auto">
          <a:xfrm>
            <a:off x="1438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4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289175"/>
            <a:ext cx="175895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4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291013"/>
            <a:ext cx="1547812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4295" name="AutoShape 7"/>
          <p:cNvSpPr>
            <a:spLocks/>
          </p:cNvSpPr>
          <p:nvPr/>
        </p:nvSpPr>
        <p:spPr bwMode="auto">
          <a:xfrm rot="5400000">
            <a:off x="6876257" y="2421731"/>
            <a:ext cx="215900" cy="935037"/>
          </a:xfrm>
          <a:prstGeom prst="leftBrace">
            <a:avLst>
              <a:gd name="adj1" fmla="val 36091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0" t="39467" b="5373"/>
          <a:stretch/>
        </p:blipFill>
        <p:spPr>
          <a:xfrm>
            <a:off x="3995936" y="1017197"/>
            <a:ext cx="1968629" cy="1922153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17859" y="-18927"/>
            <a:ext cx="8396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</a:t>
            </a:r>
            <a:r>
              <a:rPr lang="en-US" sz="3200" b="1" cap="all" dirty="0" err="1" smtClean="0"/>
              <a:t>dA</a:t>
            </a:r>
            <a:r>
              <a:rPr lang="en-US" sz="3200" b="1" cap="all" dirty="0" smtClean="0"/>
              <a:t> PARTICELLE CARICHE ULTRARELATIVISTICHE: ONDULATORE</a:t>
            </a:r>
            <a:endParaRPr lang="en-US" sz="3200" b="1" cap="all" dirty="0"/>
          </a:p>
        </p:txBody>
      </p:sp>
      <p:pic>
        <p:nvPicPr>
          <p:cNvPr id="96260" name="Picture 4" descr="Risultati immagini per undulat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4" y="1045626"/>
            <a:ext cx="3607402" cy="184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29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377737" y="-1"/>
            <a:ext cx="85778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cap="all" dirty="0" smtClean="0"/>
              <a:t>PROPRIETA’ DELLA </a:t>
            </a:r>
            <a:r>
              <a:rPr lang="en-US" sz="3200" b="1" cap="all" dirty="0" err="1" smtClean="0"/>
              <a:t>Radiazione</a:t>
            </a:r>
            <a:r>
              <a:rPr lang="en-US" sz="3200" b="1" cap="all" dirty="0" smtClean="0"/>
              <a:t> di </a:t>
            </a:r>
            <a:r>
              <a:rPr lang="en-US" sz="3200" b="1" cap="all" dirty="0" err="1" smtClean="0"/>
              <a:t>sincrotrone</a:t>
            </a:r>
            <a:endParaRPr lang="en-US" sz="3200" b="1" cap="all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0" y="52322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La </a:t>
            </a:r>
            <a:r>
              <a:rPr lang="en-US" sz="1600" dirty="0" err="1" smtClean="0"/>
              <a:t>radiazione</a:t>
            </a:r>
            <a:r>
              <a:rPr lang="en-US" sz="1600" dirty="0" smtClean="0"/>
              <a:t> di </a:t>
            </a:r>
            <a:r>
              <a:rPr lang="en-US" sz="1600" dirty="0" err="1" smtClean="0"/>
              <a:t>sincrotrone</a:t>
            </a:r>
            <a:r>
              <a:rPr lang="en-US" sz="1600" dirty="0" smtClean="0"/>
              <a:t> </a:t>
            </a:r>
            <a:r>
              <a:rPr lang="en-US" sz="1600" dirty="0" err="1" smtClean="0"/>
              <a:t>viene</a:t>
            </a:r>
            <a:r>
              <a:rPr lang="en-US" sz="1600" dirty="0" smtClean="0"/>
              <a:t> </a:t>
            </a:r>
            <a:r>
              <a:rPr lang="en-US" sz="1600" dirty="0" err="1" smtClean="0"/>
              <a:t>emessa</a:t>
            </a:r>
            <a:r>
              <a:rPr lang="en-US" sz="1600" dirty="0" smtClean="0"/>
              <a:t> in un </a:t>
            </a:r>
            <a:r>
              <a:rPr lang="en-US" sz="1600" b="1" i="1" dirty="0" err="1" smtClean="0"/>
              <a:t>ampio</a:t>
            </a:r>
            <a:r>
              <a:rPr lang="en-US" sz="1600" b="1" i="1" dirty="0" smtClean="0"/>
              <a:t> </a:t>
            </a:r>
            <a:r>
              <a:rPr lang="en-US" sz="1600" b="1" i="1" dirty="0" err="1" smtClean="0"/>
              <a:t>spettro</a:t>
            </a:r>
            <a:r>
              <a:rPr lang="en-US" sz="1600" dirty="0" smtClean="0"/>
              <a:t>. La </a:t>
            </a:r>
            <a:r>
              <a:rPr lang="en-US" sz="1600" dirty="0" err="1" smtClean="0"/>
              <a:t>lunghezza</a:t>
            </a:r>
            <a:r>
              <a:rPr lang="en-US" sz="1600" dirty="0" smtClean="0"/>
              <a:t> </a:t>
            </a:r>
            <a:r>
              <a:rPr lang="en-US" sz="1600" dirty="0" err="1" smtClean="0"/>
              <a:t>d’onda</a:t>
            </a:r>
            <a:r>
              <a:rPr lang="en-US" sz="1600" dirty="0" smtClean="0"/>
              <a:t> </a:t>
            </a:r>
            <a:r>
              <a:rPr lang="en-US" sz="1600" dirty="0" err="1" smtClean="0"/>
              <a:t>critica</a:t>
            </a:r>
            <a:r>
              <a:rPr lang="en-US" sz="1600" dirty="0" smtClean="0"/>
              <a:t> </a:t>
            </a:r>
            <a:r>
              <a:rPr lang="en-US" sz="1600" dirty="0" err="1" smtClean="0"/>
              <a:t>identifica</a:t>
            </a:r>
            <a:r>
              <a:rPr lang="en-US" sz="1600" dirty="0" smtClean="0"/>
              <a:t> </a:t>
            </a:r>
            <a:r>
              <a:rPr lang="en-US" sz="1600" dirty="0" err="1" smtClean="0"/>
              <a:t>il</a:t>
            </a:r>
            <a:r>
              <a:rPr lang="en-US" sz="1600" dirty="0" smtClean="0"/>
              <a:t> </a:t>
            </a:r>
            <a:r>
              <a:rPr lang="en-US" sz="1600" b="1" i="1" dirty="0" err="1" smtClean="0"/>
              <a:t>picco</a:t>
            </a:r>
            <a:r>
              <a:rPr lang="en-US" sz="1600" b="1" i="1" dirty="0" smtClean="0"/>
              <a:t> </a:t>
            </a:r>
            <a:r>
              <a:rPr lang="en-US" sz="1600" b="1" i="1" dirty="0" err="1" smtClean="0"/>
              <a:t>dello</a:t>
            </a:r>
            <a:r>
              <a:rPr lang="en-US" sz="1600" b="1" i="1" dirty="0" smtClean="0"/>
              <a:t> </a:t>
            </a:r>
            <a:r>
              <a:rPr lang="en-US" sz="1600" b="1" i="1" dirty="0" err="1" smtClean="0"/>
              <a:t>spettro</a:t>
            </a:r>
            <a:r>
              <a:rPr lang="en-US" sz="1600" b="1" i="1" dirty="0" smtClean="0"/>
              <a:t> </a:t>
            </a:r>
            <a:r>
              <a:rPr lang="en-US" sz="1600" dirty="0" err="1" smtClean="0"/>
              <a:t>ed</a:t>
            </a:r>
            <a:r>
              <a:rPr lang="en-US" sz="1600" dirty="0" smtClean="0"/>
              <a:t> è </a:t>
            </a:r>
            <a:r>
              <a:rPr lang="en-US" sz="1600" dirty="0" err="1" smtClean="0"/>
              <a:t>funzione</a:t>
            </a:r>
            <a:r>
              <a:rPr lang="en-US" sz="1600" dirty="0" smtClean="0"/>
              <a:t> </a:t>
            </a:r>
            <a:r>
              <a:rPr lang="en-US" sz="1600" dirty="0" err="1" smtClean="0"/>
              <a:t>dell’energia</a:t>
            </a:r>
            <a:r>
              <a:rPr lang="en-US" sz="1600" dirty="0" smtClean="0"/>
              <a:t> </a:t>
            </a:r>
            <a:r>
              <a:rPr lang="en-US" sz="1600" dirty="0" err="1" smtClean="0"/>
              <a:t>degli</a:t>
            </a:r>
            <a:r>
              <a:rPr lang="en-US" sz="1600" dirty="0" smtClean="0"/>
              <a:t> </a:t>
            </a:r>
            <a:r>
              <a:rPr lang="en-US" sz="1600" dirty="0" err="1" smtClean="0"/>
              <a:t>elettroni</a:t>
            </a:r>
            <a:r>
              <a:rPr lang="en-US" sz="1600" dirty="0" smtClean="0"/>
              <a:t> (</a:t>
            </a:r>
            <a:r>
              <a:rPr lang="en-US" sz="1600" dirty="0" smtClean="0">
                <a:sym typeface="Symbol"/>
              </a:rPr>
              <a:t></a:t>
            </a:r>
            <a:r>
              <a:rPr lang="en-US" sz="1600" baseline="30000" dirty="0" smtClean="0">
                <a:sym typeface="Symbol"/>
              </a:rPr>
              <a:t>3</a:t>
            </a:r>
            <a:r>
              <a:rPr lang="en-US" sz="1600" dirty="0" smtClean="0"/>
              <a:t>).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82"/>
          <a:stretch/>
        </p:blipFill>
        <p:spPr>
          <a:xfrm>
            <a:off x="4554887" y="1335008"/>
            <a:ext cx="2361167" cy="763184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 rotWithShape="1">
          <a:blip r:embed="rId5"/>
          <a:srcRect l="5753" t="2675" r="5946" b="3335"/>
          <a:stretch/>
        </p:blipFill>
        <p:spPr>
          <a:xfrm>
            <a:off x="6516216" y="2420003"/>
            <a:ext cx="2439382" cy="4174771"/>
          </a:xfrm>
          <a:prstGeom prst="rect">
            <a:avLst/>
          </a:prstGeom>
        </p:spPr>
      </p:pic>
      <p:pic>
        <p:nvPicPr>
          <p:cNvPr id="14" name="Picture 12" descr="Risultati immagini per synchro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37" y="1052736"/>
            <a:ext cx="3476479" cy="216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6" name="Picture 2" descr="https://upload.wikimedia.org/wikipedia/commons/thumb/c/c6/10_large_subunit.gif/200px-10_large_subunit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88" y="5356079"/>
            <a:ext cx="1264795" cy="126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169661" y="1319558"/>
            <a:ext cx="1391489" cy="737490"/>
          </a:xfrm>
          <a:prstGeom prst="rect">
            <a:avLst/>
          </a:prstGeom>
        </p:spPr>
      </p:pic>
      <p:pic>
        <p:nvPicPr>
          <p:cNvPr id="72708" name="Picture 4" descr="Risultati immagini per spectrum synchrotron ligh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" t="17921" r="22719" b="8208"/>
          <a:stretch/>
        </p:blipFill>
        <p:spPr bwMode="auto">
          <a:xfrm>
            <a:off x="188967" y="3276423"/>
            <a:ext cx="4511125" cy="351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3752607"/>
              </p:ext>
            </p:extLst>
          </p:nvPr>
        </p:nvGraphicFramePr>
        <p:xfrm>
          <a:off x="4910468" y="2552338"/>
          <a:ext cx="1406276" cy="75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6" name="Equazione" r:id="rId10" imgW="774360" imgH="419040" progId="Equation.3">
                  <p:embed/>
                </p:oleObj>
              </mc:Choice>
              <mc:Fallback>
                <p:oleObj name="Equazione" r:id="rId10" imgW="774360" imgH="419040" progId="Equation.3">
                  <p:embed/>
                  <p:pic>
                    <p:nvPicPr>
                      <p:cNvPr id="0" name="Oggetto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0468" y="2552338"/>
                        <a:ext cx="1406276" cy="759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16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strid_tota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393384"/>
            <a:ext cx="7344816" cy="541188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627784" y="6354489"/>
            <a:ext cx="43392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http://www.isa.au.dk/animations/animations.asp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293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t="11639" r="16245"/>
          <a:stretch/>
        </p:blipFill>
        <p:spPr bwMode="auto">
          <a:xfrm>
            <a:off x="0" y="2708919"/>
            <a:ext cx="5262798" cy="414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45153"/>
            <a:ext cx="3876107" cy="245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619672" y="-5318"/>
            <a:ext cx="58993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BRIGHTNESS OF A PHOTON SOURCE</a:t>
            </a:r>
            <a:endParaRPr lang="en-US" sz="3000" b="1" dirty="0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/>
          </p:nvPr>
        </p:nvGraphicFramePr>
        <p:xfrm>
          <a:off x="5680075" y="4003675"/>
          <a:ext cx="2957513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58" name="Equazione" r:id="rId5" imgW="2171520" imgH="419040" progId="Equation.3">
                  <p:embed/>
                </p:oleObj>
              </mc:Choice>
              <mc:Fallback>
                <p:oleObj name="Equazione" r:id="rId5" imgW="2171520" imgH="419040" progId="Equation.3">
                  <p:embed/>
                  <p:pic>
                    <p:nvPicPr>
                      <p:cNvPr id="4" name="Ogget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0075" y="4003675"/>
                        <a:ext cx="2957513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uppo 4"/>
          <p:cNvGrpSpPr/>
          <p:nvPr/>
        </p:nvGrpSpPr>
        <p:grpSpPr>
          <a:xfrm>
            <a:off x="415842" y="1177588"/>
            <a:ext cx="4742079" cy="1622504"/>
            <a:chOff x="415842" y="1177588"/>
            <a:chExt cx="4742079" cy="1622504"/>
          </a:xfrm>
        </p:grpSpPr>
        <p:pic>
          <p:nvPicPr>
            <p:cNvPr id="107523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804" y="1379642"/>
              <a:ext cx="4099227" cy="1368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CasellaDiTesto 7"/>
            <p:cNvSpPr txBox="1"/>
            <p:nvPr/>
          </p:nvSpPr>
          <p:spPr>
            <a:xfrm>
              <a:off x="415842" y="1988840"/>
              <a:ext cx="1242969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Electron beam</a:t>
              </a:r>
            </a:p>
            <a:p>
              <a:r>
                <a:rPr lang="en-US" sz="1400" dirty="0" smtClean="0"/>
                <a:t>trajectory</a:t>
              </a:r>
              <a:endParaRPr lang="en-US" sz="1400" dirty="0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1187624" y="1177588"/>
              <a:ext cx="2353364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Source area </a:t>
              </a:r>
            </a:p>
            <a:p>
              <a:pPr algn="ctr"/>
              <a:r>
                <a:rPr lang="en-US" sz="1400" dirty="0" smtClean="0"/>
                <a:t>(</a:t>
              </a:r>
              <a:r>
                <a:rPr lang="en-US" sz="1400" dirty="0" err="1" smtClean="0"/>
                <a:t>A</a:t>
              </a:r>
              <a:r>
                <a:rPr lang="en-US" sz="1400" dirty="0" err="1" smtClean="0">
                  <a:sym typeface="Symbol"/>
                </a:rPr>
                <a:t></a:t>
              </a:r>
              <a:r>
                <a:rPr lang="en-US" sz="1400" dirty="0" err="1" smtClean="0"/>
                <a:t>electron</a:t>
              </a:r>
              <a:r>
                <a:rPr lang="en-US" sz="1400" dirty="0" smtClean="0"/>
                <a:t> beam dimension)</a:t>
              </a:r>
              <a:endParaRPr lang="en-US" sz="1400" dirty="0"/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2882947" y="2276872"/>
              <a:ext cx="1872208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Angular divergence of the radiation (</a:t>
              </a:r>
              <a:r>
                <a:rPr lang="en-US" sz="1400" dirty="0" smtClean="0">
                  <a:sym typeface="Symbol"/>
                </a:rPr>
                <a:t>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3816409" y="1484784"/>
              <a:ext cx="134151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Photon flux (PF)</a:t>
              </a:r>
              <a:endParaRPr lang="en-US" sz="1400" dirty="0"/>
            </a:p>
          </p:txBody>
        </p:sp>
      </p:grpSp>
      <p:graphicFrame>
        <p:nvGraphicFramePr>
          <p:cNvPr id="9" name="Oggetto 8"/>
          <p:cNvGraphicFramePr>
            <a:graphicFrameLocks noChangeAspect="1"/>
          </p:cNvGraphicFramePr>
          <p:nvPr>
            <p:extLst/>
          </p:nvPr>
        </p:nvGraphicFramePr>
        <p:xfrm>
          <a:off x="4283968" y="4783459"/>
          <a:ext cx="4722812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59" name="Equazione" r:id="rId8" imgW="3466800" imgH="419040" progId="Equation.3">
                  <p:embed/>
                </p:oleObj>
              </mc:Choice>
              <mc:Fallback>
                <p:oleObj name="Equazione" r:id="rId8" imgW="3466800" imgH="419040" progId="Equation.3">
                  <p:embed/>
                  <p:pic>
                    <p:nvPicPr>
                      <p:cNvPr id="9" name="Oggetto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4783459"/>
                        <a:ext cx="4722812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Connettore 2 10"/>
          <p:cNvCxnSpPr/>
          <p:nvPr/>
        </p:nvCxnSpPr>
        <p:spPr>
          <a:xfrm>
            <a:off x="5652120" y="6525344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V="1">
            <a:off x="5652120" y="5301208"/>
            <a:ext cx="0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igura a mano libera 16"/>
          <p:cNvSpPr/>
          <p:nvPr/>
        </p:nvSpPr>
        <p:spPr>
          <a:xfrm>
            <a:off x="6206490" y="5633804"/>
            <a:ext cx="720090" cy="891540"/>
          </a:xfrm>
          <a:custGeom>
            <a:avLst/>
            <a:gdLst>
              <a:gd name="connsiteX0" fmla="*/ 0 w 720090"/>
              <a:gd name="connsiteY0" fmla="*/ 891540 h 891540"/>
              <a:gd name="connsiteX1" fmla="*/ 377190 w 720090"/>
              <a:gd name="connsiteY1" fmla="*/ 0 h 891540"/>
              <a:gd name="connsiteX2" fmla="*/ 720090 w 720090"/>
              <a:gd name="connsiteY2" fmla="*/ 891540 h 891540"/>
              <a:gd name="connsiteX0" fmla="*/ 0 w 720090"/>
              <a:gd name="connsiteY0" fmla="*/ 891540 h 891540"/>
              <a:gd name="connsiteX1" fmla="*/ 377190 w 720090"/>
              <a:gd name="connsiteY1" fmla="*/ 0 h 891540"/>
              <a:gd name="connsiteX2" fmla="*/ 720090 w 720090"/>
              <a:gd name="connsiteY2" fmla="*/ 891540 h 891540"/>
              <a:gd name="connsiteX0" fmla="*/ 0 w 720090"/>
              <a:gd name="connsiteY0" fmla="*/ 891540 h 891540"/>
              <a:gd name="connsiteX1" fmla="*/ 377190 w 720090"/>
              <a:gd name="connsiteY1" fmla="*/ 0 h 891540"/>
              <a:gd name="connsiteX2" fmla="*/ 720090 w 720090"/>
              <a:gd name="connsiteY2" fmla="*/ 891540 h 891540"/>
              <a:gd name="connsiteX0" fmla="*/ 0 w 720090"/>
              <a:gd name="connsiteY0" fmla="*/ 891540 h 891540"/>
              <a:gd name="connsiteX1" fmla="*/ 377190 w 720090"/>
              <a:gd name="connsiteY1" fmla="*/ 0 h 891540"/>
              <a:gd name="connsiteX2" fmla="*/ 720090 w 720090"/>
              <a:gd name="connsiteY2" fmla="*/ 891540 h 891540"/>
              <a:gd name="connsiteX0" fmla="*/ 0 w 720090"/>
              <a:gd name="connsiteY0" fmla="*/ 891540 h 891540"/>
              <a:gd name="connsiteX1" fmla="*/ 377190 w 720090"/>
              <a:gd name="connsiteY1" fmla="*/ 0 h 891540"/>
              <a:gd name="connsiteX2" fmla="*/ 720090 w 720090"/>
              <a:gd name="connsiteY2" fmla="*/ 891540 h 891540"/>
              <a:gd name="connsiteX0" fmla="*/ 0 w 720090"/>
              <a:gd name="connsiteY0" fmla="*/ 891540 h 891540"/>
              <a:gd name="connsiteX1" fmla="*/ 377190 w 720090"/>
              <a:gd name="connsiteY1" fmla="*/ 0 h 891540"/>
              <a:gd name="connsiteX2" fmla="*/ 720090 w 720090"/>
              <a:gd name="connsiteY2" fmla="*/ 89154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090" h="891540">
                <a:moveTo>
                  <a:pt x="0" y="891540"/>
                </a:moveTo>
                <a:cubicBezTo>
                  <a:pt x="232410" y="891540"/>
                  <a:pt x="287655" y="1905"/>
                  <a:pt x="377190" y="0"/>
                </a:cubicBezTo>
                <a:cubicBezTo>
                  <a:pt x="481965" y="0"/>
                  <a:pt x="518160" y="891540"/>
                  <a:pt x="720090" y="891540"/>
                </a:cubicBezTo>
              </a:path>
            </a:pathLst>
          </a:cu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sellaDiTesto 18"/>
          <p:cNvSpPr txBox="1"/>
          <p:nvPr/>
        </p:nvSpPr>
        <p:spPr>
          <a:xfrm>
            <a:off x="7210350" y="6381328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6516216" y="6488906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5361656" y="5373216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PF</a:t>
            </a:r>
            <a:endParaRPr lang="en-US" dirty="0"/>
          </a:p>
        </p:txBody>
      </p:sp>
      <p:cxnSp>
        <p:nvCxnSpPr>
          <p:cNvPr id="22" name="Connettore 1 21"/>
          <p:cNvCxnSpPr>
            <a:stCxn id="17" idx="1"/>
          </p:cNvCxnSpPr>
          <p:nvPr/>
        </p:nvCxnSpPr>
        <p:spPr>
          <a:xfrm flipH="1">
            <a:off x="6575107" y="5633804"/>
            <a:ext cx="8573" cy="89154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6300192" y="6021288"/>
            <a:ext cx="1440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 flipH="1">
            <a:off x="6714330" y="6021288"/>
            <a:ext cx="1356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/>
          <p:cNvSpPr txBox="1"/>
          <p:nvPr/>
        </p:nvSpPr>
        <p:spPr>
          <a:xfrm>
            <a:off x="6761486" y="5836622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</a:t>
            </a:r>
            <a:r>
              <a:rPr lang="en-US" dirty="0" smtClean="0"/>
              <a:t>f</a:t>
            </a:r>
            <a:endParaRPr lang="en-US" baseline="-25000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7812360" y="5742548"/>
            <a:ext cx="14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BW=</a:t>
            </a:r>
            <a:r>
              <a:rPr lang="en-US" dirty="0">
                <a:sym typeface="Symbol"/>
              </a:rPr>
              <a:t></a:t>
            </a:r>
            <a:r>
              <a:rPr lang="en-US" dirty="0" smtClean="0"/>
              <a:t>f/f</a:t>
            </a:r>
            <a:r>
              <a:rPr lang="en-US" baseline="-25000" dirty="0" smtClean="0"/>
              <a:t>0 </a:t>
            </a:r>
            <a:r>
              <a:rPr lang="en-US" dirty="0" smtClean="0"/>
              <a:t>[%]</a:t>
            </a:r>
            <a:endParaRPr lang="en-US" baseline="-250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-36512" y="476672"/>
            <a:ext cx="5220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The most important parameter for a light source is not (only) the number of emitted photons per second but their “density” called </a:t>
            </a:r>
            <a:r>
              <a:rPr lang="en-US" sz="1600" b="1" dirty="0" smtClean="0"/>
              <a:t>brightness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9540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3" grpId="0"/>
      <p:bldP spid="20" grpId="0"/>
      <p:bldP spid="33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9" name="Rectangle 9"/>
          <p:cNvSpPr>
            <a:spLocks noChangeArrowheads="1"/>
          </p:cNvSpPr>
          <p:nvPr/>
        </p:nvSpPr>
        <p:spPr bwMode="auto">
          <a:xfrm>
            <a:off x="0" y="568039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/>
            <a:r>
              <a:rPr lang="en-US" altLang="en-US" sz="1400" b="0" dirty="0" smtClean="0"/>
              <a:t>The </a:t>
            </a:r>
            <a:r>
              <a:rPr lang="en-US" altLang="en-US" sz="1400" b="1" dirty="0" smtClean="0"/>
              <a:t>first historical linear particle accelerator </a:t>
            </a:r>
            <a:r>
              <a:rPr lang="en-US" altLang="en-US" sz="1400" b="0" dirty="0" smtClean="0"/>
              <a:t>was built by the Nobel prize Wilhelm Conrad </a:t>
            </a:r>
            <a:r>
              <a:rPr lang="en-US" altLang="en-US" sz="1400" b="0" dirty="0" err="1" smtClean="0"/>
              <a:t>Röntgen</a:t>
            </a:r>
            <a:r>
              <a:rPr lang="en-US" altLang="en-US" sz="1400" b="0" dirty="0" smtClean="0"/>
              <a:t> (1900). It consisted in a vacuum tube containing a cathode connected to the negative pole of a DC voltage generator. </a:t>
            </a:r>
            <a:r>
              <a:rPr lang="en-US" altLang="en-US" sz="1400" b="1" dirty="0" smtClean="0"/>
              <a:t>Electrons emitted by the heated cathode</a:t>
            </a:r>
            <a:r>
              <a:rPr lang="en-US" altLang="en-US" sz="1400" b="0" dirty="0" smtClean="0"/>
              <a:t> were accelerated while flowing to another electrode connected to the positive generator pole (anode). Collisions between the energetic electrons and the anode produced </a:t>
            </a:r>
            <a:r>
              <a:rPr lang="en-US" altLang="en-US" sz="1400" b="1" dirty="0" smtClean="0"/>
              <a:t>X-rays</a:t>
            </a:r>
            <a:r>
              <a:rPr lang="en-US" altLang="en-US" sz="1400" b="0" dirty="0" smtClean="0"/>
              <a:t>. </a:t>
            </a:r>
          </a:p>
        </p:txBody>
      </p:sp>
      <p:sp>
        <p:nvSpPr>
          <p:cNvPr id="102430" name="Text Box 30"/>
          <p:cNvSpPr txBox="1">
            <a:spLocks noChangeArrowheads="1"/>
          </p:cNvSpPr>
          <p:nvPr/>
        </p:nvSpPr>
        <p:spPr bwMode="auto">
          <a:xfrm>
            <a:off x="94176" y="3786037"/>
            <a:ext cx="3988184" cy="9541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400" b="0" dirty="0" smtClean="0"/>
              <a:t>The </a:t>
            </a:r>
            <a:r>
              <a:rPr lang="en-US" sz="1400" b="1" dirty="0" smtClean="0"/>
              <a:t>energy gained </a:t>
            </a:r>
            <a:r>
              <a:rPr lang="en-US" sz="1400" b="0" dirty="0" smtClean="0"/>
              <a:t>by the electrons travelling from the cathode to the anode is equal to their charge multiplied the DC voltage between the two electrodes.</a:t>
            </a:r>
          </a:p>
        </p:txBody>
      </p:sp>
      <p:sp>
        <p:nvSpPr>
          <p:cNvPr id="102435" name="Rectangle 35"/>
          <p:cNvSpPr>
            <a:spLocks noChangeArrowheads="1"/>
          </p:cNvSpPr>
          <p:nvPr/>
        </p:nvSpPr>
        <p:spPr bwMode="auto">
          <a:xfrm>
            <a:off x="1822078" y="-1"/>
            <a:ext cx="5330998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1117600" indent="-1117600"/>
            <a:r>
              <a:rPr lang="en-US" altLang="en-US" sz="3200" b="1" dirty="0"/>
              <a:t>ACCELERATION: </a:t>
            </a:r>
            <a:r>
              <a:rPr lang="en-US" altLang="en-US" sz="3200" b="1" dirty="0" smtClean="0"/>
              <a:t>SIMPLE CASE</a:t>
            </a:r>
            <a:endParaRPr lang="en-US" altLang="en-US" sz="3200" b="1" dirty="0"/>
          </a:p>
        </p:txBody>
      </p:sp>
      <p:pic>
        <p:nvPicPr>
          <p:cNvPr id="102437" name="Picture 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7867" y="1424212"/>
            <a:ext cx="947606" cy="1328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8" name="Picture 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450" y="1818693"/>
            <a:ext cx="12827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3826555" y="1748621"/>
            <a:ext cx="122196" cy="3713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3149781" y="1773196"/>
            <a:ext cx="243048" cy="31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+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4166286" y="1595713"/>
            <a:ext cx="12206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/>
              <a:t>Electric field</a:t>
            </a:r>
            <a:endParaRPr lang="en-US" sz="1400" dirty="0"/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>
            <a:off x="3948751" y="1934295"/>
            <a:ext cx="1462316" cy="0"/>
          </a:xfrm>
          <a:prstGeom prst="line">
            <a:avLst/>
          </a:prstGeom>
          <a:noFill/>
          <a:ln w="5080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65" y="1700837"/>
            <a:ext cx="516980" cy="55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Oval 13"/>
          <p:cNvSpPr>
            <a:spLocks noChangeArrowheads="1"/>
          </p:cNvSpPr>
          <p:nvPr/>
        </p:nvSpPr>
        <p:spPr bwMode="auto">
          <a:xfrm>
            <a:off x="3955465" y="1866033"/>
            <a:ext cx="135624" cy="13789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16"/>
          <p:cNvSpPr>
            <a:spLocks noChangeShapeType="1"/>
          </p:cNvSpPr>
          <p:nvPr/>
        </p:nvSpPr>
        <p:spPr bwMode="auto">
          <a:xfrm>
            <a:off x="3874896" y="2119969"/>
            <a:ext cx="0" cy="19659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18"/>
          <p:cNvSpPr>
            <a:spLocks noChangeShapeType="1"/>
          </p:cNvSpPr>
          <p:nvPr/>
        </p:nvSpPr>
        <p:spPr bwMode="auto">
          <a:xfrm>
            <a:off x="4692666" y="2308374"/>
            <a:ext cx="102321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19"/>
          <p:cNvSpPr>
            <a:spLocks noChangeShapeType="1"/>
          </p:cNvSpPr>
          <p:nvPr/>
        </p:nvSpPr>
        <p:spPr bwMode="auto">
          <a:xfrm flipH="1" flipV="1">
            <a:off x="5707827" y="2043515"/>
            <a:ext cx="2686" cy="2730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Rectangle 20"/>
          <p:cNvSpPr>
            <a:spLocks noChangeArrowheads="1"/>
          </p:cNvSpPr>
          <p:nvPr/>
        </p:nvSpPr>
        <p:spPr bwMode="auto">
          <a:xfrm>
            <a:off x="5428524" y="1781387"/>
            <a:ext cx="601577" cy="2593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21"/>
          <p:cNvSpPr>
            <a:spLocks noChangeShapeType="1"/>
          </p:cNvSpPr>
          <p:nvPr/>
        </p:nvSpPr>
        <p:spPr bwMode="auto">
          <a:xfrm>
            <a:off x="4487216" y="2145908"/>
            <a:ext cx="0" cy="35496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Rectangle 22"/>
          <p:cNvSpPr>
            <a:spLocks noChangeArrowheads="1"/>
          </p:cNvSpPr>
          <p:nvPr/>
        </p:nvSpPr>
        <p:spPr bwMode="auto">
          <a:xfrm>
            <a:off x="4652382" y="2236015"/>
            <a:ext cx="75197" cy="14608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4082360" y="2503683"/>
            <a:ext cx="12206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Voltage </a:t>
            </a:r>
            <a:r>
              <a:rPr lang="en-US" sz="1800" dirty="0" smtClean="0">
                <a:sym typeface="Symbol"/>
              </a:rPr>
              <a:t></a:t>
            </a:r>
            <a:r>
              <a:rPr lang="en-US" sz="1800" dirty="0" smtClean="0"/>
              <a:t>V</a:t>
            </a:r>
            <a:endParaRPr lang="en-US" sz="1800" dirty="0"/>
          </a:p>
        </p:txBody>
      </p:sp>
      <p:sp>
        <p:nvSpPr>
          <p:cNvPr id="49" name="Figura a mano libera 48"/>
          <p:cNvSpPr/>
          <p:nvPr/>
        </p:nvSpPr>
        <p:spPr>
          <a:xfrm>
            <a:off x="5478381" y="1786721"/>
            <a:ext cx="399612" cy="254063"/>
          </a:xfrm>
          <a:custGeom>
            <a:avLst/>
            <a:gdLst>
              <a:gd name="connsiteX0" fmla="*/ 0 w 823866"/>
              <a:gd name="connsiteY0" fmla="*/ 129167 h 237816"/>
              <a:gd name="connsiteX1" fmla="*/ 81482 w 823866"/>
              <a:gd name="connsiteY1" fmla="*/ 2419 h 237816"/>
              <a:gd name="connsiteX2" fmla="*/ 162963 w 823866"/>
              <a:gd name="connsiteY2" fmla="*/ 228755 h 237816"/>
              <a:gd name="connsiteX3" fmla="*/ 289711 w 823866"/>
              <a:gd name="connsiteY3" fmla="*/ 2419 h 237816"/>
              <a:gd name="connsiteX4" fmla="*/ 362139 w 823866"/>
              <a:gd name="connsiteY4" fmla="*/ 237809 h 237816"/>
              <a:gd name="connsiteX5" fmla="*/ 470781 w 823866"/>
              <a:gd name="connsiteY5" fmla="*/ 11472 h 237816"/>
              <a:gd name="connsiteX6" fmla="*/ 552262 w 823866"/>
              <a:gd name="connsiteY6" fmla="*/ 237809 h 237816"/>
              <a:gd name="connsiteX7" fmla="*/ 651850 w 823866"/>
              <a:gd name="connsiteY7" fmla="*/ 2419 h 237816"/>
              <a:gd name="connsiteX8" fmla="*/ 715224 w 823866"/>
              <a:gd name="connsiteY8" fmla="*/ 147274 h 237816"/>
              <a:gd name="connsiteX9" fmla="*/ 823866 w 823866"/>
              <a:gd name="connsiteY9" fmla="*/ 156327 h 23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3866" h="237816">
                <a:moveTo>
                  <a:pt x="0" y="129167"/>
                </a:moveTo>
                <a:cubicBezTo>
                  <a:pt x="27161" y="57494"/>
                  <a:pt x="54322" y="-14179"/>
                  <a:pt x="81482" y="2419"/>
                </a:cubicBezTo>
                <a:cubicBezTo>
                  <a:pt x="108643" y="19017"/>
                  <a:pt x="128258" y="228755"/>
                  <a:pt x="162963" y="228755"/>
                </a:cubicBezTo>
                <a:cubicBezTo>
                  <a:pt x="197668" y="228755"/>
                  <a:pt x="256515" y="910"/>
                  <a:pt x="289711" y="2419"/>
                </a:cubicBezTo>
                <a:cubicBezTo>
                  <a:pt x="322907" y="3928"/>
                  <a:pt x="331961" y="236300"/>
                  <a:pt x="362139" y="237809"/>
                </a:cubicBezTo>
                <a:cubicBezTo>
                  <a:pt x="392317" y="239318"/>
                  <a:pt x="439094" y="11472"/>
                  <a:pt x="470781" y="11472"/>
                </a:cubicBezTo>
                <a:cubicBezTo>
                  <a:pt x="502468" y="11472"/>
                  <a:pt x="522084" y="239318"/>
                  <a:pt x="552262" y="237809"/>
                </a:cubicBezTo>
                <a:cubicBezTo>
                  <a:pt x="582440" y="236300"/>
                  <a:pt x="624690" y="17508"/>
                  <a:pt x="651850" y="2419"/>
                </a:cubicBezTo>
                <a:cubicBezTo>
                  <a:pt x="679010" y="-12670"/>
                  <a:pt x="686555" y="121623"/>
                  <a:pt x="715224" y="147274"/>
                </a:cubicBezTo>
                <a:cubicBezTo>
                  <a:pt x="743893" y="172925"/>
                  <a:pt x="783879" y="164626"/>
                  <a:pt x="823866" y="156327"/>
                </a:cubicBezTo>
              </a:path>
            </a:pathLst>
          </a:custGeom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Line 18"/>
          <p:cNvSpPr>
            <a:spLocks noChangeShapeType="1"/>
          </p:cNvSpPr>
          <p:nvPr/>
        </p:nvSpPr>
        <p:spPr bwMode="auto">
          <a:xfrm>
            <a:off x="3870204" y="2316014"/>
            <a:ext cx="617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Text Box 27"/>
          <p:cNvSpPr txBox="1">
            <a:spLocks noChangeArrowheads="1"/>
          </p:cNvSpPr>
          <p:nvPr/>
        </p:nvSpPr>
        <p:spPr bwMode="auto">
          <a:xfrm>
            <a:off x="2248601" y="1803234"/>
            <a:ext cx="9696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Cathode</a:t>
            </a:r>
            <a:endParaRPr lang="en-US" sz="1800" dirty="0"/>
          </a:p>
        </p:txBody>
      </p:sp>
      <p:sp>
        <p:nvSpPr>
          <p:cNvPr id="52" name="Text Box 27"/>
          <p:cNvSpPr txBox="1">
            <a:spLocks noChangeArrowheads="1"/>
          </p:cNvSpPr>
          <p:nvPr/>
        </p:nvSpPr>
        <p:spPr bwMode="auto">
          <a:xfrm>
            <a:off x="6030101" y="1729086"/>
            <a:ext cx="9109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Anode</a:t>
            </a:r>
            <a:endParaRPr lang="en-US" sz="1800" dirty="0"/>
          </a:p>
        </p:txBody>
      </p:sp>
      <p:sp>
        <p:nvSpPr>
          <p:cNvPr id="53" name="Rectangle 14"/>
          <p:cNvSpPr>
            <a:spLocks noChangeArrowheads="1"/>
          </p:cNvSpPr>
          <p:nvPr/>
        </p:nvSpPr>
        <p:spPr bwMode="auto">
          <a:xfrm>
            <a:off x="5496608" y="3786037"/>
            <a:ext cx="342005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1400" b="1" dirty="0" smtClean="0"/>
              <a:t>Particle energies are typically expressed in electron-volt </a:t>
            </a:r>
            <a:r>
              <a:rPr lang="en-US" altLang="en-US" sz="1400" dirty="0" smtClean="0"/>
              <a:t>[</a:t>
            </a:r>
            <a:r>
              <a:rPr lang="en-US" altLang="en-US" sz="1400" dirty="0" err="1" smtClean="0"/>
              <a:t>eV</a:t>
            </a:r>
            <a:r>
              <a:rPr lang="en-US" altLang="en-US" sz="1400" dirty="0" smtClean="0"/>
              <a:t>], equal to the energy gained by  1 electron accelerated through an electrostatic potential  of 1 volt: </a:t>
            </a:r>
          </a:p>
          <a:p>
            <a:pPr algn="just" eaLnBrk="1" hangingPunct="1"/>
            <a:r>
              <a:rPr lang="en-US" altLang="en-US" sz="1400" dirty="0" smtClean="0"/>
              <a:t>1 </a:t>
            </a:r>
            <a:r>
              <a:rPr lang="en-US" altLang="en-US" sz="1400" dirty="0" err="1" smtClean="0"/>
              <a:t>eV</a:t>
            </a:r>
            <a:r>
              <a:rPr lang="en-US" altLang="en-US" sz="1400" dirty="0" smtClean="0"/>
              <a:t>=1.6x10</a:t>
            </a:r>
            <a:r>
              <a:rPr lang="en-US" altLang="en-US" sz="1400" baseline="30000" dirty="0" smtClean="0"/>
              <a:t>-19</a:t>
            </a:r>
            <a:r>
              <a:rPr lang="en-US" altLang="en-US" sz="1400" dirty="0" smtClean="0"/>
              <a:t> J</a:t>
            </a:r>
            <a:endParaRPr lang="en-US" sz="1400" dirty="0"/>
          </a:p>
        </p:txBody>
      </p:sp>
      <p:cxnSp>
        <p:nvCxnSpPr>
          <p:cNvPr id="6" name="Connettore 1 5"/>
          <p:cNvCxnSpPr/>
          <p:nvPr/>
        </p:nvCxnSpPr>
        <p:spPr>
          <a:xfrm>
            <a:off x="1541929" y="3352801"/>
            <a:ext cx="585395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1541929" y="3352801"/>
            <a:ext cx="0" cy="4332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/>
          <p:cNvCxnSpPr/>
          <p:nvPr/>
        </p:nvCxnSpPr>
        <p:spPr>
          <a:xfrm>
            <a:off x="4572000" y="2873015"/>
            <a:ext cx="0" cy="479786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/>
          <p:cNvCxnSpPr/>
          <p:nvPr/>
        </p:nvCxnSpPr>
        <p:spPr>
          <a:xfrm>
            <a:off x="7395882" y="3352801"/>
            <a:ext cx="0" cy="4332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828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65" y="4691375"/>
            <a:ext cx="254317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91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86768E-6 L 0.15573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2179E-6 L 0.0849 0.0013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6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0" grpId="0"/>
      <p:bldP spid="41" grpId="0" animBg="1"/>
      <p:bldP spid="49" grpId="0" animBg="1"/>
      <p:bldP spid="49" grpId="1" animBg="1"/>
      <p:bldP spid="5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0" y="0"/>
            <a:ext cx="9143999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100" b="1" cap="all" dirty="0" smtClean="0"/>
              <a:t>SINCROTRONI DEDICATI ALLA “PRODUZIONE” DI LUCE</a:t>
            </a:r>
            <a:endParaRPr lang="en-US" sz="3100" b="1" cap="all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118300"/>
            <a:ext cx="2982269" cy="2368418"/>
          </a:xfrm>
          <a:prstGeom prst="rect">
            <a:avLst/>
          </a:prstGeom>
        </p:spPr>
      </p:pic>
      <p:pic>
        <p:nvPicPr>
          <p:cNvPr id="92162" name="Picture 2" descr="Risultati immagini per es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8960"/>
            <a:ext cx="2807469" cy="201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4" descr="Risultati immagini per sls swi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08720"/>
            <a:ext cx="2448272" cy="183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6" name="Picture 6" descr="Risultati immagini per elettra sincrotr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653136"/>
            <a:ext cx="2810743" cy="148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8" name="Picture 8" descr="Risultati immagini per alba synchro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255840"/>
            <a:ext cx="2844739" cy="14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0" name="Picture 10" descr="Risultati immagini per diamond synchrotr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91" y="606132"/>
            <a:ext cx="2684099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2 4"/>
          <p:cNvCxnSpPr/>
          <p:nvPr/>
        </p:nvCxnSpPr>
        <p:spPr>
          <a:xfrm>
            <a:off x="2914973" y="2118300"/>
            <a:ext cx="1008955" cy="627856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>
            <a:off x="4932040" y="2118300"/>
            <a:ext cx="1584176" cy="131070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H="1" flipV="1">
            <a:off x="5364088" y="3717032"/>
            <a:ext cx="720080" cy="936104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V="1">
            <a:off x="3851920" y="4185084"/>
            <a:ext cx="288032" cy="1208912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V="1">
            <a:off x="2914973" y="3645024"/>
            <a:ext cx="1513011" cy="216024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68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85" y="584776"/>
            <a:ext cx="2489990" cy="124834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6" y="664717"/>
            <a:ext cx="4168204" cy="39459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4" r="10481"/>
          <a:stretch/>
        </p:blipFill>
        <p:spPr>
          <a:xfrm>
            <a:off x="6816666" y="2104216"/>
            <a:ext cx="2156340" cy="190333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16735" y="-1"/>
            <a:ext cx="885627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 smtClean="0"/>
              <a:t>FISICA FONDAMENTALE: COLLISORI (COLLIDERS)</a:t>
            </a:r>
            <a:endParaRPr lang="en-US" sz="3400" b="1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8" y="5441842"/>
            <a:ext cx="3402237" cy="1046843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807805" y="764629"/>
            <a:ext cx="1080120" cy="8350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/>
          <p:cNvSpPr/>
          <p:nvPr/>
        </p:nvSpPr>
        <p:spPr>
          <a:xfrm>
            <a:off x="6636884" y="584775"/>
            <a:ext cx="2399611" cy="59405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nettore 2 10"/>
          <p:cNvCxnSpPr>
            <a:stCxn id="8" idx="3"/>
          </p:cNvCxnSpPr>
          <p:nvPr/>
        </p:nvCxnSpPr>
        <p:spPr>
          <a:xfrm>
            <a:off x="3887925" y="1182140"/>
            <a:ext cx="2714919" cy="1455527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>
            <a:stCxn id="16" idx="2"/>
          </p:cNvCxnSpPr>
          <p:nvPr/>
        </p:nvCxnSpPr>
        <p:spPr>
          <a:xfrm flipH="1">
            <a:off x="1043608" y="2924930"/>
            <a:ext cx="626152" cy="242880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1129700" y="2121108"/>
            <a:ext cx="1080120" cy="8038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6" descr="Risultati immagini per circular accelerator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935" y="4448440"/>
            <a:ext cx="3126909" cy="240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ccia a destra rientrata 16"/>
          <p:cNvSpPr/>
          <p:nvPr/>
        </p:nvSpPr>
        <p:spPr>
          <a:xfrm>
            <a:off x="3392710" y="2434665"/>
            <a:ext cx="576080" cy="288040"/>
          </a:xfrm>
          <a:prstGeom prst="notched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ccia a destra rientrata 17"/>
          <p:cNvSpPr/>
          <p:nvPr/>
        </p:nvSpPr>
        <p:spPr>
          <a:xfrm rot="10800000">
            <a:off x="5796811" y="2434665"/>
            <a:ext cx="576080" cy="28804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sellaDiTesto 18"/>
          <p:cNvSpPr txBox="1"/>
          <p:nvPr/>
        </p:nvSpPr>
        <p:spPr>
          <a:xfrm>
            <a:off x="3475935" y="2794271"/>
            <a:ext cx="2733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/>
              <a:t>Collisione</a:t>
            </a:r>
            <a:r>
              <a:rPr lang="en-US" sz="1400" dirty="0" smtClean="0"/>
              <a:t> </a:t>
            </a:r>
            <a:r>
              <a:rPr lang="en-US" sz="1400" dirty="0" err="1" smtClean="0"/>
              <a:t>tra</a:t>
            </a:r>
            <a:r>
              <a:rPr lang="en-US" sz="1400" dirty="0" smtClean="0"/>
              <a:t> </a:t>
            </a:r>
            <a:r>
              <a:rPr lang="en-US" sz="1400" dirty="0" err="1" smtClean="0"/>
              <a:t>particelle</a:t>
            </a:r>
            <a:r>
              <a:rPr lang="en-US" sz="1400" dirty="0" smtClean="0"/>
              <a:t> o </a:t>
            </a:r>
            <a:r>
              <a:rPr lang="en-US" sz="1400" dirty="0" err="1" smtClean="0"/>
              <a:t>tra</a:t>
            </a:r>
            <a:r>
              <a:rPr lang="en-US" sz="1400" dirty="0" smtClean="0"/>
              <a:t> </a:t>
            </a:r>
            <a:r>
              <a:rPr lang="en-US" sz="1400" dirty="0" err="1" smtClean="0"/>
              <a:t>particelle</a:t>
            </a:r>
            <a:r>
              <a:rPr lang="en-US" sz="1400" dirty="0" smtClean="0"/>
              <a:t> e un </a:t>
            </a:r>
            <a:r>
              <a:rPr lang="en-US" sz="1400" dirty="0" err="1" smtClean="0"/>
              <a:t>bersaglio</a:t>
            </a:r>
            <a:endParaRPr lang="en-US" sz="1400" dirty="0"/>
          </a:p>
        </p:txBody>
      </p:sp>
      <p:sp>
        <p:nvSpPr>
          <p:cNvPr id="20" name="Esplosione 2 19"/>
          <p:cNvSpPr/>
          <p:nvPr/>
        </p:nvSpPr>
        <p:spPr>
          <a:xfrm>
            <a:off x="4644010" y="2348850"/>
            <a:ext cx="469368" cy="433819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260" y="4331858"/>
            <a:ext cx="2148493" cy="204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5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-0.13403 4.07407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07407E-6 L 0.12899 4.07407E-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/>
      <p:bldP spid="2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79388" y="706438"/>
            <a:ext cx="36004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GB" altLang="en-GB" sz="1800" dirty="0">
                <a:latin typeface="Calibri" pitchFamily="34" charset="0"/>
              </a:rPr>
              <a:t>La </a:t>
            </a:r>
            <a:r>
              <a:rPr lang="en-GB" altLang="en-GB" sz="1800" dirty="0" err="1">
                <a:latin typeface="Calibri" pitchFamily="34" charset="0"/>
              </a:rPr>
              <a:t>capacità</a:t>
            </a:r>
            <a:r>
              <a:rPr lang="en-GB" altLang="en-GB" sz="1800" dirty="0">
                <a:latin typeface="Calibri" pitchFamily="34" charset="0"/>
              </a:rPr>
              <a:t> di “</a:t>
            </a:r>
            <a:r>
              <a:rPr lang="en-GB" altLang="en-GB" sz="1800" dirty="0" err="1">
                <a:latin typeface="Calibri" pitchFamily="34" charset="0"/>
              </a:rPr>
              <a:t>creare</a:t>
            </a:r>
            <a:r>
              <a:rPr lang="en-GB" altLang="en-GB" sz="1800" dirty="0">
                <a:latin typeface="Calibri" pitchFamily="34" charset="0"/>
              </a:rPr>
              <a:t>” </a:t>
            </a:r>
            <a:r>
              <a:rPr lang="en-GB" altLang="en-GB" sz="1800" dirty="0" err="1">
                <a:latin typeface="Calibri" pitchFamily="34" charset="0"/>
              </a:rPr>
              <a:t>nuove</a:t>
            </a:r>
            <a:r>
              <a:rPr lang="en-GB" altLang="en-GB" sz="1800" dirty="0">
                <a:latin typeface="Calibri" pitchFamily="34" charset="0"/>
              </a:rPr>
              <a:t> </a:t>
            </a:r>
            <a:r>
              <a:rPr lang="en-GB" altLang="en-GB" sz="1800" dirty="0" err="1">
                <a:latin typeface="Calibri" pitchFamily="34" charset="0"/>
              </a:rPr>
              <a:t>particelle</a:t>
            </a:r>
            <a:r>
              <a:rPr lang="en-GB" altLang="en-GB" sz="1800" dirty="0">
                <a:latin typeface="Calibri" pitchFamily="34" charset="0"/>
              </a:rPr>
              <a:t> e di “</a:t>
            </a:r>
            <a:r>
              <a:rPr lang="en-GB" altLang="en-GB" sz="1800" dirty="0" err="1">
                <a:latin typeface="Calibri" pitchFamily="34" charset="0"/>
              </a:rPr>
              <a:t>rompere</a:t>
            </a:r>
            <a:r>
              <a:rPr lang="en-GB" altLang="en-GB" sz="1800" dirty="0">
                <a:latin typeface="Calibri" pitchFamily="34" charset="0"/>
              </a:rPr>
              <a:t>” i </a:t>
            </a:r>
            <a:r>
              <a:rPr lang="en-GB" altLang="en-GB" sz="1800" dirty="0" err="1">
                <a:latin typeface="Calibri" pitchFamily="34" charset="0"/>
              </a:rPr>
              <a:t>legami</a:t>
            </a:r>
            <a:r>
              <a:rPr lang="en-GB" altLang="en-GB" sz="1800" dirty="0">
                <a:latin typeface="Calibri" pitchFamily="34" charset="0"/>
              </a:rPr>
              <a:t> </a:t>
            </a:r>
            <a:r>
              <a:rPr lang="en-GB" altLang="en-GB" sz="1800" dirty="0" err="1">
                <a:latin typeface="Calibri" pitchFamily="34" charset="0"/>
              </a:rPr>
              <a:t>nucleari</a:t>
            </a:r>
            <a:r>
              <a:rPr lang="en-GB" altLang="en-GB" sz="1800" dirty="0">
                <a:latin typeface="Calibri" pitchFamily="34" charset="0"/>
              </a:rPr>
              <a:t> </a:t>
            </a:r>
            <a:r>
              <a:rPr lang="en-GB" altLang="en-GB" sz="1800" b="1" i="1" dirty="0" err="1">
                <a:latin typeface="Calibri" pitchFamily="34" charset="0"/>
              </a:rPr>
              <a:t>aumenta</a:t>
            </a:r>
            <a:r>
              <a:rPr lang="en-GB" altLang="en-GB" sz="1800" b="1" i="1" dirty="0">
                <a:latin typeface="Calibri" pitchFamily="34" charset="0"/>
              </a:rPr>
              <a:t> con </a:t>
            </a:r>
            <a:r>
              <a:rPr lang="en-GB" altLang="en-GB" sz="1800" b="1" i="1" dirty="0" err="1">
                <a:latin typeface="Calibri" pitchFamily="34" charset="0"/>
              </a:rPr>
              <a:t>l’energia</a:t>
            </a:r>
            <a:r>
              <a:rPr lang="en-GB" altLang="en-GB" sz="1800" b="1" i="1" dirty="0">
                <a:latin typeface="Calibri" pitchFamily="34" charset="0"/>
              </a:rPr>
              <a:t> </a:t>
            </a:r>
            <a:r>
              <a:rPr lang="en-GB" altLang="en-GB" sz="1800" dirty="0">
                <a:latin typeface="Calibri" pitchFamily="34" charset="0"/>
              </a:rPr>
              <a:t>e con la </a:t>
            </a:r>
            <a:r>
              <a:rPr lang="en-GB" altLang="en-GB" sz="1800" dirty="0" err="1">
                <a:latin typeface="Calibri" pitchFamily="34" charset="0"/>
              </a:rPr>
              <a:t>quantità</a:t>
            </a:r>
            <a:r>
              <a:rPr lang="en-GB" altLang="en-GB" sz="1800" dirty="0">
                <a:latin typeface="Calibri" pitchFamily="34" charset="0"/>
              </a:rPr>
              <a:t> di </a:t>
            </a:r>
            <a:r>
              <a:rPr lang="en-GB" altLang="en-GB" sz="1800" dirty="0" err="1">
                <a:latin typeface="Calibri" pitchFamily="34" charset="0"/>
              </a:rPr>
              <a:t>particelle</a:t>
            </a:r>
            <a:r>
              <a:rPr lang="en-GB" altLang="en-GB" sz="1800" dirty="0">
                <a:latin typeface="Calibri" pitchFamily="34" charset="0"/>
              </a:rPr>
              <a:t> </a:t>
            </a:r>
            <a:r>
              <a:rPr lang="en-GB" altLang="en-GB" sz="1800" dirty="0" err="1">
                <a:latin typeface="Calibri" pitchFamily="34" charset="0"/>
              </a:rPr>
              <a:t>coinvolte</a:t>
            </a:r>
            <a:r>
              <a:rPr lang="en-GB" altLang="en-GB" sz="1800" dirty="0">
                <a:latin typeface="Calibri" pitchFamily="34" charset="0"/>
              </a:rPr>
              <a:t> </a:t>
            </a:r>
            <a:r>
              <a:rPr lang="en-GB" altLang="en-GB" sz="1800" dirty="0" err="1">
                <a:latin typeface="Calibri" pitchFamily="34" charset="0"/>
              </a:rPr>
              <a:t>nell</a:t>
            </a:r>
            <a:r>
              <a:rPr lang="en-GB" altLang="en-GB" sz="1800" dirty="0">
                <a:latin typeface="Calibri" pitchFamily="34" charset="0"/>
              </a:rPr>
              <a:t>’ </a:t>
            </a:r>
            <a:r>
              <a:rPr lang="en-GB" altLang="en-GB" sz="1800" dirty="0" err="1">
                <a:latin typeface="Calibri" pitchFamily="34" charset="0"/>
              </a:rPr>
              <a:t>interazione</a:t>
            </a:r>
            <a:r>
              <a:rPr lang="en-GB" altLang="en-GB" sz="1800" dirty="0">
                <a:latin typeface="Calibri" pitchFamily="34" charset="0"/>
              </a:rPr>
              <a:t>.</a:t>
            </a:r>
            <a:endParaRPr lang="it-IT" sz="1800" dirty="0">
              <a:latin typeface="Calibri" pitchFamily="34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79388" y="3861048"/>
            <a:ext cx="3744912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1800" b="1" dirty="0">
                <a:latin typeface="+mj-lt"/>
              </a:rPr>
              <a:t>Lo sviluppo degli acceleratori per la fisica delle alte energie è stato determinato dalla necessità di ottenere energie e intensità di fasci sempre maggiori.</a:t>
            </a:r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1692275" y="2292350"/>
            <a:ext cx="431800" cy="1280666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143569" y="6271558"/>
            <a:ext cx="42839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it-IT" altLang="en-US" sz="1400" dirty="0">
                <a:latin typeface="Calibri" pitchFamily="34" charset="0"/>
              </a:rPr>
              <a:t>L’unità di misura dell’energia delle particelle è </a:t>
            </a:r>
            <a:r>
              <a:rPr lang="it-IT" altLang="en-US" sz="1400" dirty="0">
                <a:solidFill>
                  <a:schemeClr val="folHlink"/>
                </a:solidFill>
                <a:latin typeface="Calibri" pitchFamily="34" charset="0"/>
              </a:rPr>
              <a:t>l’elettronvolt [</a:t>
            </a:r>
            <a:r>
              <a:rPr lang="it-IT" altLang="en-US" sz="1400" dirty="0" err="1">
                <a:solidFill>
                  <a:schemeClr val="folHlink"/>
                </a:solidFill>
                <a:latin typeface="Calibri" pitchFamily="34" charset="0"/>
              </a:rPr>
              <a:t>eV</a:t>
            </a:r>
            <a:r>
              <a:rPr lang="it-IT" altLang="en-US" sz="1400" dirty="0">
                <a:solidFill>
                  <a:schemeClr val="folHlink"/>
                </a:solidFill>
                <a:latin typeface="Calibri" pitchFamily="34" charset="0"/>
              </a:rPr>
              <a:t>]</a:t>
            </a:r>
            <a:r>
              <a:rPr lang="en-US" altLang="en-US" sz="1400" dirty="0">
                <a:latin typeface="Calibri" pitchFamily="34" charset="0"/>
              </a:rPr>
              <a:t> </a:t>
            </a:r>
            <a:r>
              <a:rPr lang="it-IT" altLang="en-US" sz="1400" dirty="0" smtClean="0">
                <a:solidFill>
                  <a:schemeClr val="accent2"/>
                </a:solidFill>
                <a:latin typeface="Calibri" pitchFamily="34" charset="0"/>
              </a:rPr>
              <a:t>1 </a:t>
            </a:r>
            <a:r>
              <a:rPr lang="it-IT" altLang="en-US" sz="1400" dirty="0" err="1">
                <a:solidFill>
                  <a:schemeClr val="accent2"/>
                </a:solidFill>
                <a:latin typeface="Calibri" pitchFamily="34" charset="0"/>
              </a:rPr>
              <a:t>eV</a:t>
            </a:r>
            <a:r>
              <a:rPr lang="it-IT" altLang="en-US" sz="1400" dirty="0">
                <a:solidFill>
                  <a:schemeClr val="accent2"/>
                </a:solidFill>
                <a:latin typeface="Calibri" pitchFamily="34" charset="0"/>
              </a:rPr>
              <a:t>=1.6x10</a:t>
            </a:r>
            <a:r>
              <a:rPr lang="it-IT" altLang="en-US" sz="1400" baseline="30000" dirty="0">
                <a:solidFill>
                  <a:schemeClr val="accent2"/>
                </a:solidFill>
                <a:latin typeface="Calibri" pitchFamily="34" charset="0"/>
              </a:rPr>
              <a:t>-19</a:t>
            </a:r>
            <a:r>
              <a:rPr lang="it-IT" altLang="en-US" sz="1400" dirty="0">
                <a:solidFill>
                  <a:schemeClr val="accent2"/>
                </a:solidFill>
                <a:latin typeface="Calibri" pitchFamily="34" charset="0"/>
              </a:rPr>
              <a:t> J</a:t>
            </a:r>
            <a:endParaRPr lang="en-US" sz="1400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 flipV="1">
            <a:off x="4067175" y="5748337"/>
            <a:ext cx="720725" cy="523220"/>
          </a:xfrm>
          <a:prstGeom prst="line">
            <a:avLst/>
          </a:prstGeom>
          <a:noFill/>
          <a:ln w="444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9" name="Rectangle 17"/>
          <p:cNvSpPr>
            <a:spLocks noChangeArrowheads="1"/>
          </p:cNvSpPr>
          <p:nvPr/>
        </p:nvSpPr>
        <p:spPr bwMode="auto">
          <a:xfrm>
            <a:off x="330200" y="-113308"/>
            <a:ext cx="82296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b="1" dirty="0" err="1"/>
              <a:t>Sviluppo</a:t>
            </a:r>
            <a:r>
              <a:rPr lang="en-US" sz="3400" b="1" dirty="0"/>
              <a:t> </a:t>
            </a:r>
            <a:r>
              <a:rPr lang="en-US" sz="3400" b="1" dirty="0" err="1"/>
              <a:t>degli</a:t>
            </a:r>
            <a:r>
              <a:rPr lang="en-US" sz="3400" b="1" dirty="0"/>
              <a:t> </a:t>
            </a:r>
            <a:r>
              <a:rPr lang="en-US" sz="3400" b="1" dirty="0" err="1"/>
              <a:t>acceleratori</a:t>
            </a:r>
            <a:r>
              <a:rPr lang="en-US" sz="3400" b="1" dirty="0"/>
              <a:t> di </a:t>
            </a:r>
            <a:r>
              <a:rPr lang="en-US" sz="3400" b="1" dirty="0" err="1"/>
              <a:t>particelle</a:t>
            </a:r>
            <a:endParaRPr lang="en-GB" altLang="en-GB" sz="3400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510" y="672861"/>
            <a:ext cx="5096277" cy="507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7563836" y="5702170"/>
            <a:ext cx="1598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Courtesy M. </a:t>
            </a:r>
            <a:r>
              <a:rPr lang="en-US" sz="1400" i="1" dirty="0" err="1" smtClean="0"/>
              <a:t>Biagini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70146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ChangeArrowheads="1"/>
          </p:cNvSpPr>
          <p:nvPr/>
        </p:nvSpPr>
        <p:spPr bwMode="auto">
          <a:xfrm rot="-7748770">
            <a:off x="5715000" y="3810000"/>
            <a:ext cx="6858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036" name="Rectangle 4"/>
          <p:cNvSpPr>
            <a:spLocks noChangeArrowheads="1"/>
          </p:cNvSpPr>
          <p:nvPr/>
        </p:nvSpPr>
        <p:spPr bwMode="auto">
          <a:xfrm>
            <a:off x="317500" y="4891088"/>
            <a:ext cx="849471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tabLst>
                <a:tab pos="228600" algn="l"/>
              </a:tabLst>
            </a:pPr>
            <a:r>
              <a:rPr lang="en-US" altLang="en-GB" dirty="0">
                <a:latin typeface="Calibri" pitchFamily="34" charset="0"/>
              </a:rPr>
              <a:t>1)</a:t>
            </a:r>
            <a:r>
              <a:rPr lang="en-GB" altLang="en-GB" dirty="0">
                <a:latin typeface="Calibri" pitchFamily="34" charset="0"/>
              </a:rPr>
              <a:t>	</a:t>
            </a:r>
            <a:r>
              <a:rPr lang="en-US" altLang="en-GB" dirty="0">
                <a:latin typeface="Calibri" pitchFamily="34" charset="0"/>
              </a:rPr>
              <a:t>La </a:t>
            </a:r>
            <a:r>
              <a:rPr lang="en-US" altLang="en-GB" dirty="0" err="1">
                <a:latin typeface="Calibri" pitchFamily="34" charset="0"/>
              </a:rPr>
              <a:t>materia</a:t>
            </a:r>
            <a:r>
              <a:rPr lang="en-US" altLang="en-GB" dirty="0">
                <a:latin typeface="Calibri" pitchFamily="34" charset="0"/>
              </a:rPr>
              <a:t> </a:t>
            </a:r>
            <a:r>
              <a:rPr lang="en-GB" altLang="en-GB" dirty="0">
                <a:latin typeface="Calibri" pitchFamily="34" charset="0"/>
              </a:rPr>
              <a:t>è</a:t>
            </a:r>
            <a:r>
              <a:rPr lang="en-US" altLang="en-GB" dirty="0">
                <a:latin typeface="Calibri" pitchFamily="34" charset="0"/>
              </a:rPr>
              <a:t> </a:t>
            </a:r>
            <a:r>
              <a:rPr lang="en-US" altLang="en-GB" b="1" i="1" dirty="0" err="1">
                <a:latin typeface="Calibri" pitchFamily="34" charset="0"/>
              </a:rPr>
              <a:t>vuota</a:t>
            </a:r>
            <a:r>
              <a:rPr lang="en-GB" altLang="en-GB" dirty="0">
                <a:latin typeface="Calibri" pitchFamily="34" charset="0"/>
              </a:rPr>
              <a:t> : c</a:t>
            </a:r>
            <a:r>
              <a:rPr lang="en-US" altLang="en-GB" dirty="0">
                <a:latin typeface="Calibri" pitchFamily="34" charset="0"/>
              </a:rPr>
              <a:t>i</a:t>
            </a:r>
            <a:r>
              <a:rPr lang="en-GB" altLang="en-GB" dirty="0">
                <a:latin typeface="Calibri" pitchFamily="34" charset="0"/>
              </a:rPr>
              <a:t>ò</a:t>
            </a:r>
            <a:r>
              <a:rPr lang="en-US" altLang="en-GB" dirty="0">
                <a:latin typeface="Calibri" pitchFamily="34" charset="0"/>
              </a:rPr>
              <a:t> </a:t>
            </a:r>
            <a:r>
              <a:rPr lang="en-US" altLang="en-GB" dirty="0" err="1">
                <a:latin typeface="Calibri" pitchFamily="34" charset="0"/>
              </a:rPr>
              <a:t>che</a:t>
            </a:r>
            <a:r>
              <a:rPr lang="en-US" altLang="en-GB" dirty="0">
                <a:latin typeface="Calibri" pitchFamily="34" charset="0"/>
              </a:rPr>
              <a:t> non ha </a:t>
            </a:r>
            <a:r>
              <a:rPr lang="en-US" altLang="en-GB" dirty="0" err="1">
                <a:latin typeface="Calibri" pitchFamily="34" charset="0"/>
              </a:rPr>
              <a:t>interagito</a:t>
            </a:r>
            <a:r>
              <a:rPr lang="en-US" altLang="en-GB" dirty="0">
                <a:latin typeface="Calibri" pitchFamily="34" charset="0"/>
              </a:rPr>
              <a:t> </a:t>
            </a:r>
            <a:r>
              <a:rPr lang="en-US" altLang="en-GB" dirty="0" err="1">
                <a:latin typeface="Calibri" pitchFamily="34" charset="0"/>
              </a:rPr>
              <a:t>viene</a:t>
            </a:r>
            <a:r>
              <a:rPr lang="en-US" altLang="en-GB" dirty="0">
                <a:latin typeface="Calibri" pitchFamily="34" charset="0"/>
              </a:rPr>
              <a:t> </a:t>
            </a:r>
            <a:r>
              <a:rPr lang="en-US" altLang="en-GB" dirty="0" err="1">
                <a:latin typeface="Calibri" pitchFamily="34" charset="0"/>
              </a:rPr>
              <a:t>perduto</a:t>
            </a:r>
            <a:r>
              <a:rPr lang="en-US" altLang="en-GB" dirty="0">
                <a:latin typeface="Calibri" pitchFamily="34" charset="0"/>
              </a:rPr>
              <a:t>;</a:t>
            </a:r>
          </a:p>
          <a:p>
            <a:pPr algn="just">
              <a:tabLst>
                <a:tab pos="228600" algn="l"/>
              </a:tabLst>
            </a:pPr>
            <a:r>
              <a:rPr lang="en-US" altLang="en-GB" dirty="0">
                <a:latin typeface="Calibri" pitchFamily="34" charset="0"/>
              </a:rPr>
              <a:t>2)</a:t>
            </a:r>
            <a:r>
              <a:rPr lang="en-GB" altLang="en-GB" dirty="0">
                <a:latin typeface="Calibri" pitchFamily="34" charset="0"/>
              </a:rPr>
              <a:t>	</a:t>
            </a:r>
            <a:r>
              <a:rPr lang="en-US" altLang="en-GB" dirty="0">
                <a:latin typeface="Calibri" pitchFamily="34" charset="0"/>
              </a:rPr>
              <a:t>Il </a:t>
            </a:r>
            <a:r>
              <a:rPr lang="en-US" altLang="en-GB" dirty="0" err="1">
                <a:latin typeface="Calibri" pitchFamily="34" charset="0"/>
              </a:rPr>
              <a:t>bersaglio</a:t>
            </a:r>
            <a:r>
              <a:rPr lang="en-US" altLang="en-GB" dirty="0">
                <a:latin typeface="Calibri" pitchFamily="34" charset="0"/>
              </a:rPr>
              <a:t> è </a:t>
            </a:r>
            <a:r>
              <a:rPr lang="en-US" altLang="en-GB" b="1" i="1" dirty="0" err="1">
                <a:latin typeface="Calibri" pitchFamily="34" charset="0"/>
              </a:rPr>
              <a:t>complesso</a:t>
            </a:r>
            <a:r>
              <a:rPr lang="en-GB" altLang="en-GB" dirty="0">
                <a:latin typeface="Calibri" pitchFamily="34" charset="0"/>
              </a:rPr>
              <a:t>: </a:t>
            </a:r>
            <a:r>
              <a:rPr lang="en-GB" altLang="en-GB" dirty="0" err="1">
                <a:latin typeface="Calibri" pitchFamily="34" charset="0"/>
              </a:rPr>
              <a:t>molte</a:t>
            </a:r>
            <a:r>
              <a:rPr lang="en-GB" altLang="en-GB" dirty="0">
                <a:latin typeface="Calibri" pitchFamily="34" charset="0"/>
              </a:rPr>
              <a:t> </a:t>
            </a:r>
            <a:r>
              <a:rPr lang="en-GB" altLang="en-GB" dirty="0" err="1">
                <a:latin typeface="Calibri" pitchFamily="34" charset="0"/>
              </a:rPr>
              <a:t>delle</a:t>
            </a:r>
            <a:r>
              <a:rPr lang="en-GB" altLang="en-GB" dirty="0">
                <a:latin typeface="Calibri" pitchFamily="34" charset="0"/>
              </a:rPr>
              <a:t> </a:t>
            </a:r>
            <a:r>
              <a:rPr lang="en-GB" altLang="en-GB" dirty="0" err="1">
                <a:latin typeface="Calibri" pitchFamily="34" charset="0"/>
              </a:rPr>
              <a:t>particelle</a:t>
            </a:r>
            <a:r>
              <a:rPr lang="en-GB" altLang="en-GB" dirty="0">
                <a:latin typeface="Calibri" pitchFamily="34" charset="0"/>
              </a:rPr>
              <a:t> </a:t>
            </a:r>
            <a:r>
              <a:rPr lang="en-GB" altLang="en-GB" dirty="0" err="1">
                <a:latin typeface="Calibri" pitchFamily="34" charset="0"/>
              </a:rPr>
              <a:t>prodotte</a:t>
            </a:r>
            <a:r>
              <a:rPr lang="en-GB" altLang="en-GB" dirty="0">
                <a:latin typeface="Calibri" pitchFamily="34" charset="0"/>
              </a:rPr>
              <a:t> </a:t>
            </a:r>
            <a:r>
              <a:rPr lang="en-GB" altLang="en-GB" dirty="0" err="1">
                <a:latin typeface="Calibri" pitchFamily="34" charset="0"/>
              </a:rPr>
              <a:t>disturbano</a:t>
            </a:r>
            <a:r>
              <a:rPr lang="en-GB" altLang="en-GB" dirty="0">
                <a:latin typeface="Calibri" pitchFamily="34" charset="0"/>
              </a:rPr>
              <a:t> </a:t>
            </a:r>
            <a:r>
              <a:rPr lang="en-GB" altLang="en-GB" dirty="0" err="1">
                <a:latin typeface="Calibri" pitchFamily="34" charset="0"/>
              </a:rPr>
              <a:t>l’esperimento</a:t>
            </a:r>
            <a:r>
              <a:rPr lang="en-GB" altLang="en-GB" dirty="0">
                <a:latin typeface="Calibri" pitchFamily="34" charset="0"/>
              </a:rPr>
              <a:t>;</a:t>
            </a:r>
          </a:p>
          <a:p>
            <a:pPr algn="just">
              <a:tabLst>
                <a:tab pos="228600" algn="l"/>
              </a:tabLst>
            </a:pPr>
            <a:r>
              <a:rPr lang="en-GB" altLang="en-GB" dirty="0">
                <a:latin typeface="Calibri" pitchFamily="34" charset="0"/>
              </a:rPr>
              <a:t>3)	</a:t>
            </a:r>
            <a:r>
              <a:rPr lang="en-GB" altLang="en-GB" dirty="0" err="1">
                <a:latin typeface="Calibri" pitchFamily="34" charset="0"/>
              </a:rPr>
              <a:t>Rivelatore</a:t>
            </a:r>
            <a:r>
              <a:rPr lang="en-GB" altLang="en-GB" dirty="0">
                <a:latin typeface="Calibri" pitchFamily="34" charset="0"/>
              </a:rPr>
              <a:t> “</a:t>
            </a:r>
            <a:r>
              <a:rPr lang="en-GB" altLang="en-GB" b="1" i="1" dirty="0" err="1">
                <a:latin typeface="Calibri" pitchFamily="34" charset="0"/>
              </a:rPr>
              <a:t>anisotropo</a:t>
            </a:r>
            <a:r>
              <a:rPr lang="en-GB" altLang="en-GB" dirty="0">
                <a:latin typeface="Calibri" pitchFamily="34" charset="0"/>
              </a:rPr>
              <a:t>”;</a:t>
            </a:r>
          </a:p>
          <a:p>
            <a:pPr algn="just">
              <a:tabLst>
                <a:tab pos="228600" algn="l"/>
              </a:tabLst>
            </a:pPr>
            <a:r>
              <a:rPr lang="en-GB" altLang="en-GB" dirty="0">
                <a:latin typeface="Calibri" pitchFamily="34" charset="0"/>
              </a:rPr>
              <a:t>4</a:t>
            </a:r>
            <a:r>
              <a:rPr lang="en-US" altLang="en-GB" dirty="0">
                <a:latin typeface="Calibri" pitchFamily="34" charset="0"/>
              </a:rPr>
              <a:t>)</a:t>
            </a:r>
            <a:r>
              <a:rPr lang="en-GB" altLang="en-GB" dirty="0">
                <a:latin typeface="Calibri" pitchFamily="34" charset="0"/>
              </a:rPr>
              <a:t>	</a:t>
            </a:r>
            <a:r>
              <a:rPr lang="en-US" altLang="en-GB" dirty="0">
                <a:latin typeface="Calibri" pitchFamily="34" charset="0"/>
              </a:rPr>
              <a:t>Pa</a:t>
            </a:r>
            <a:r>
              <a:rPr lang="en-GB" altLang="en-GB" dirty="0" err="1">
                <a:latin typeface="Calibri" pitchFamily="34" charset="0"/>
              </a:rPr>
              <a:t>rte</a:t>
            </a:r>
            <a:r>
              <a:rPr lang="en-GB" altLang="en-GB" dirty="0">
                <a:latin typeface="Calibri" pitchFamily="34" charset="0"/>
              </a:rPr>
              <a:t> </a:t>
            </a:r>
            <a:r>
              <a:rPr lang="en-GB" altLang="en-GB" dirty="0" err="1">
                <a:latin typeface="Calibri" pitchFamily="34" charset="0"/>
              </a:rPr>
              <a:t>dell’e</a:t>
            </a:r>
            <a:r>
              <a:rPr lang="en-US" altLang="en-GB" dirty="0" err="1">
                <a:latin typeface="Calibri" pitchFamily="34" charset="0"/>
              </a:rPr>
              <a:t>nergia</a:t>
            </a:r>
            <a:r>
              <a:rPr lang="en-US" altLang="en-GB" dirty="0">
                <a:latin typeface="Calibri" pitchFamily="34" charset="0"/>
              </a:rPr>
              <a:t> del </a:t>
            </a:r>
            <a:r>
              <a:rPr lang="en-US" altLang="en-GB" dirty="0" err="1">
                <a:latin typeface="Calibri" pitchFamily="34" charset="0"/>
              </a:rPr>
              <a:t>fascio</a:t>
            </a:r>
            <a:r>
              <a:rPr lang="en-US" altLang="en-GB" dirty="0">
                <a:latin typeface="Calibri" pitchFamily="34" charset="0"/>
              </a:rPr>
              <a:t> di </a:t>
            </a:r>
            <a:r>
              <a:rPr lang="en-US" altLang="en-GB" dirty="0" err="1">
                <a:latin typeface="Calibri" pitchFamily="34" charset="0"/>
              </a:rPr>
              <a:t>particelle</a:t>
            </a:r>
            <a:r>
              <a:rPr lang="en-US" altLang="en-GB" dirty="0">
                <a:latin typeface="Calibri" pitchFamily="34" charset="0"/>
              </a:rPr>
              <a:t> </a:t>
            </a:r>
            <a:r>
              <a:rPr lang="en-US" altLang="en-GB" b="1" i="1" dirty="0">
                <a:latin typeface="Calibri" pitchFamily="34" charset="0"/>
              </a:rPr>
              <a:t>non </a:t>
            </a:r>
            <a:r>
              <a:rPr lang="en-US" altLang="en-GB" b="1" i="1" dirty="0" err="1">
                <a:latin typeface="Calibri" pitchFamily="34" charset="0"/>
              </a:rPr>
              <a:t>viene</a:t>
            </a:r>
            <a:r>
              <a:rPr lang="en-US" altLang="en-GB" b="1" i="1" dirty="0">
                <a:latin typeface="Calibri" pitchFamily="34" charset="0"/>
              </a:rPr>
              <a:t> “</a:t>
            </a:r>
            <a:r>
              <a:rPr lang="en-US" altLang="en-GB" b="1" i="1" dirty="0" err="1">
                <a:latin typeface="Calibri" pitchFamily="34" charset="0"/>
              </a:rPr>
              <a:t>sfruttata</a:t>
            </a:r>
            <a:r>
              <a:rPr lang="en-US" altLang="en-GB" b="1" i="1" dirty="0">
                <a:latin typeface="Calibri" pitchFamily="34" charset="0"/>
              </a:rPr>
              <a:t>”</a:t>
            </a:r>
            <a:r>
              <a:rPr lang="en-US" altLang="en-GB" b="1" dirty="0">
                <a:latin typeface="Calibri" pitchFamily="34" charset="0"/>
              </a:rPr>
              <a:t> </a:t>
            </a:r>
            <a:r>
              <a:rPr lang="en-US" altLang="en-GB" dirty="0" err="1">
                <a:latin typeface="Calibri" pitchFamily="34" charset="0"/>
              </a:rPr>
              <a:t>nell’interazione</a:t>
            </a:r>
            <a:r>
              <a:rPr lang="en-US" altLang="en-GB" dirty="0">
                <a:latin typeface="Calibri" pitchFamily="34" charset="0"/>
              </a:rPr>
              <a:t> in </a:t>
            </a:r>
            <a:r>
              <a:rPr lang="en-US" altLang="en-GB" dirty="0" err="1" smtClean="0">
                <a:latin typeface="Calibri" pitchFamily="34" charset="0"/>
              </a:rPr>
              <a:t>quanto</a:t>
            </a:r>
            <a:r>
              <a:rPr lang="en-US" altLang="en-GB" dirty="0" smtClean="0">
                <a:latin typeface="Calibri" pitchFamily="34" charset="0"/>
              </a:rPr>
              <a:t> </a:t>
            </a:r>
            <a:r>
              <a:rPr lang="en-US" altLang="en-GB" dirty="0" err="1">
                <a:latin typeface="Calibri" pitchFamily="34" charset="0"/>
              </a:rPr>
              <a:t>posseduta</a:t>
            </a:r>
            <a:r>
              <a:rPr lang="en-US" altLang="en-GB" dirty="0">
                <a:latin typeface="Calibri" pitchFamily="34" charset="0"/>
              </a:rPr>
              <a:t> dal Centro di Massa del </a:t>
            </a:r>
            <a:r>
              <a:rPr lang="en-US" altLang="en-GB" dirty="0" err="1">
                <a:latin typeface="Calibri" pitchFamily="34" charset="0"/>
              </a:rPr>
              <a:t>siste</a:t>
            </a:r>
            <a:r>
              <a:rPr lang="en-GB" altLang="en-GB" dirty="0">
                <a:latin typeface="Calibri" pitchFamily="34" charset="0"/>
              </a:rPr>
              <a:t>ma in </a:t>
            </a:r>
            <a:r>
              <a:rPr lang="en-GB" altLang="en-GB" dirty="0" err="1">
                <a:latin typeface="Calibri" pitchFamily="34" charset="0"/>
              </a:rPr>
              <a:t>movimento</a:t>
            </a:r>
            <a:r>
              <a:rPr lang="en-GB" altLang="en-GB" dirty="0">
                <a:latin typeface="Calibri" pitchFamily="34" charset="0"/>
              </a:rPr>
              <a:t>;</a:t>
            </a:r>
            <a:endParaRPr lang="en-US" altLang="en-GB" dirty="0">
              <a:latin typeface="Calibri" pitchFamily="34" charset="0"/>
            </a:endParaRPr>
          </a:p>
        </p:txBody>
      </p:sp>
      <p:sp>
        <p:nvSpPr>
          <p:cNvPr id="428037" name="Oval 5"/>
          <p:cNvSpPr>
            <a:spLocks noChangeArrowheads="1"/>
          </p:cNvSpPr>
          <p:nvPr/>
        </p:nvSpPr>
        <p:spPr bwMode="auto">
          <a:xfrm>
            <a:off x="990600" y="1295400"/>
            <a:ext cx="1524000" cy="1600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038" name="Rectangle 6"/>
          <p:cNvSpPr>
            <a:spLocks noChangeArrowheads="1"/>
          </p:cNvSpPr>
          <p:nvPr/>
        </p:nvSpPr>
        <p:spPr bwMode="auto">
          <a:xfrm>
            <a:off x="457200" y="3124200"/>
            <a:ext cx="1752600" cy="1524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039" name="Line 7"/>
          <p:cNvSpPr>
            <a:spLocks noChangeShapeType="1"/>
          </p:cNvSpPr>
          <p:nvPr/>
        </p:nvSpPr>
        <p:spPr bwMode="auto">
          <a:xfrm>
            <a:off x="1752600" y="2895600"/>
            <a:ext cx="914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40" name="Line 8"/>
          <p:cNvSpPr>
            <a:spLocks noChangeShapeType="1"/>
          </p:cNvSpPr>
          <p:nvPr/>
        </p:nvSpPr>
        <p:spPr bwMode="auto">
          <a:xfrm>
            <a:off x="2286000" y="3200400"/>
            <a:ext cx="304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41" name="Text Box 9"/>
          <p:cNvSpPr txBox="1">
            <a:spLocks noChangeArrowheads="1"/>
          </p:cNvSpPr>
          <p:nvPr/>
        </p:nvSpPr>
        <p:spPr bwMode="auto">
          <a:xfrm>
            <a:off x="228600" y="915988"/>
            <a:ext cx="16771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GB" sz="2400" b="1" dirty="0" err="1"/>
              <a:t>sincrotrone</a:t>
            </a:r>
            <a:endParaRPr lang="en-US" altLang="en-GB" sz="2400" b="1" dirty="0"/>
          </a:p>
        </p:txBody>
      </p:sp>
      <p:sp>
        <p:nvSpPr>
          <p:cNvPr id="428042" name="Text Box 10"/>
          <p:cNvSpPr txBox="1">
            <a:spLocks noChangeArrowheads="1"/>
          </p:cNvSpPr>
          <p:nvPr/>
        </p:nvSpPr>
        <p:spPr bwMode="auto">
          <a:xfrm>
            <a:off x="381000" y="3429000"/>
            <a:ext cx="1116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GB" sz="2400" b="1" dirty="0">
                <a:solidFill>
                  <a:srgbClr val="CC0000"/>
                </a:solidFill>
              </a:rPr>
              <a:t>LINAC</a:t>
            </a:r>
          </a:p>
        </p:txBody>
      </p:sp>
      <p:sp>
        <p:nvSpPr>
          <p:cNvPr id="428043" name="Rectangle 11"/>
          <p:cNvSpPr>
            <a:spLocks noChangeArrowheads="1"/>
          </p:cNvSpPr>
          <p:nvPr/>
        </p:nvSpPr>
        <p:spPr bwMode="auto">
          <a:xfrm>
            <a:off x="3505200" y="2209800"/>
            <a:ext cx="152400" cy="1600200"/>
          </a:xfrm>
          <a:prstGeom prst="rect">
            <a:avLst/>
          </a:prstGeom>
          <a:solidFill>
            <a:srgbClr val="99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044" name="Text Box 12"/>
          <p:cNvSpPr txBox="1">
            <a:spLocks noChangeArrowheads="1"/>
          </p:cNvSpPr>
          <p:nvPr/>
        </p:nvSpPr>
        <p:spPr bwMode="auto">
          <a:xfrm>
            <a:off x="2895600" y="1447800"/>
            <a:ext cx="153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GB" sz="2400" b="1" dirty="0" err="1"/>
              <a:t>bersaglio</a:t>
            </a:r>
            <a:endParaRPr lang="en-US" altLang="en-GB" sz="2400" b="1" dirty="0"/>
          </a:p>
        </p:txBody>
      </p:sp>
      <p:sp>
        <p:nvSpPr>
          <p:cNvPr id="428045" name="Line 13"/>
          <p:cNvSpPr>
            <a:spLocks noChangeShapeType="1"/>
          </p:cNvSpPr>
          <p:nvPr/>
        </p:nvSpPr>
        <p:spPr bwMode="auto">
          <a:xfrm flipV="1">
            <a:off x="3733800" y="2209800"/>
            <a:ext cx="1371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46" name="Line 14"/>
          <p:cNvSpPr>
            <a:spLocks noChangeShapeType="1"/>
          </p:cNvSpPr>
          <p:nvPr/>
        </p:nvSpPr>
        <p:spPr bwMode="auto">
          <a:xfrm>
            <a:off x="3733800" y="3048000"/>
            <a:ext cx="1371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47" name="Line 15"/>
          <p:cNvSpPr>
            <a:spLocks noChangeShapeType="1"/>
          </p:cNvSpPr>
          <p:nvPr/>
        </p:nvSpPr>
        <p:spPr bwMode="auto">
          <a:xfrm flipV="1">
            <a:off x="3886200" y="2743200"/>
            <a:ext cx="1371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48" name="Line 16"/>
          <p:cNvSpPr>
            <a:spLocks noChangeShapeType="1"/>
          </p:cNvSpPr>
          <p:nvPr/>
        </p:nvSpPr>
        <p:spPr bwMode="auto">
          <a:xfrm>
            <a:off x="3810000" y="3200400"/>
            <a:ext cx="1524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49" name="Text Box 17"/>
          <p:cNvSpPr txBox="1">
            <a:spLocks noChangeArrowheads="1"/>
          </p:cNvSpPr>
          <p:nvPr/>
        </p:nvSpPr>
        <p:spPr bwMode="auto">
          <a:xfrm>
            <a:off x="4953000" y="1671638"/>
            <a:ext cx="365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GB" sz="2400" b="1">
                <a:solidFill>
                  <a:srgbClr val="CC0000"/>
                </a:solidFill>
                <a:latin typeface="Symbol" pitchFamily="18" charset="2"/>
              </a:rPr>
              <a:t>S</a:t>
            </a:r>
          </a:p>
        </p:txBody>
      </p:sp>
      <p:sp>
        <p:nvSpPr>
          <p:cNvPr id="428050" name="Text Box 18"/>
          <p:cNvSpPr txBox="1">
            <a:spLocks noChangeArrowheads="1"/>
          </p:cNvSpPr>
          <p:nvPr/>
        </p:nvSpPr>
        <p:spPr bwMode="auto">
          <a:xfrm>
            <a:off x="5334000" y="2286000"/>
            <a:ext cx="393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GB" sz="2400" b="1">
                <a:solidFill>
                  <a:srgbClr val="CC0000"/>
                </a:solidFill>
                <a:latin typeface="Symbol" pitchFamily="18" charset="2"/>
              </a:rPr>
              <a:t>L</a:t>
            </a:r>
          </a:p>
        </p:txBody>
      </p:sp>
      <p:sp>
        <p:nvSpPr>
          <p:cNvPr id="428051" name="Text Box 19"/>
          <p:cNvSpPr txBox="1">
            <a:spLocks noChangeArrowheads="1"/>
          </p:cNvSpPr>
          <p:nvPr/>
        </p:nvSpPr>
        <p:spPr bwMode="auto">
          <a:xfrm>
            <a:off x="5410200" y="2971800"/>
            <a:ext cx="630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GB" sz="2400" b="1">
                <a:solidFill>
                  <a:srgbClr val="CC0000"/>
                </a:solidFill>
                <a:latin typeface="Symbol" pitchFamily="18" charset="2"/>
              </a:rPr>
              <a:t>p</a:t>
            </a:r>
            <a:r>
              <a:rPr lang="en-US" altLang="en-GB" sz="2400" b="1" baseline="30000">
                <a:solidFill>
                  <a:srgbClr val="CC0000"/>
                </a:solidFill>
                <a:latin typeface="Symbol" pitchFamily="18" charset="2"/>
              </a:rPr>
              <a:t>+/-</a:t>
            </a:r>
          </a:p>
        </p:txBody>
      </p:sp>
      <p:sp>
        <p:nvSpPr>
          <p:cNvPr id="428052" name="Text Box 20"/>
          <p:cNvSpPr txBox="1">
            <a:spLocks noChangeArrowheads="1"/>
          </p:cNvSpPr>
          <p:nvPr/>
        </p:nvSpPr>
        <p:spPr bwMode="auto">
          <a:xfrm>
            <a:off x="1981200" y="3352800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GB" sz="2400" b="1" dirty="0" err="1">
                <a:solidFill>
                  <a:srgbClr val="CC0000"/>
                </a:solidFill>
              </a:rPr>
              <a:t>e</a:t>
            </a:r>
            <a:r>
              <a:rPr lang="en-US" altLang="en-GB" sz="2400" b="1" baseline="30000" dirty="0" err="1">
                <a:solidFill>
                  <a:srgbClr val="CC0000"/>
                </a:solidFill>
              </a:rPr>
              <a:t>-</a:t>
            </a:r>
            <a:r>
              <a:rPr lang="en-US" altLang="en-GB" sz="2400" b="1" dirty="0" err="1">
                <a:solidFill>
                  <a:srgbClr val="CC0000"/>
                </a:solidFill>
              </a:rPr>
              <a:t>,e</a:t>
            </a:r>
            <a:r>
              <a:rPr lang="en-US" altLang="en-GB" sz="2400" b="1" baseline="30000" dirty="0" err="1">
                <a:solidFill>
                  <a:srgbClr val="CC0000"/>
                </a:solidFill>
              </a:rPr>
              <a:t>+</a:t>
            </a:r>
            <a:r>
              <a:rPr lang="en-US" altLang="en-GB" sz="2400" b="1" dirty="0" err="1">
                <a:solidFill>
                  <a:srgbClr val="CC0000"/>
                </a:solidFill>
              </a:rPr>
              <a:t>,p</a:t>
            </a:r>
            <a:r>
              <a:rPr lang="en-US" altLang="en-GB" sz="2400" b="1" dirty="0">
                <a:solidFill>
                  <a:srgbClr val="CC0000"/>
                </a:solidFill>
              </a:rPr>
              <a:t> …</a:t>
            </a:r>
            <a:endParaRPr lang="en-US" altLang="en-GB" sz="2400" b="1" baseline="30000" dirty="0">
              <a:solidFill>
                <a:srgbClr val="CC0000"/>
              </a:solidFill>
            </a:endParaRPr>
          </a:p>
        </p:txBody>
      </p:sp>
      <p:sp>
        <p:nvSpPr>
          <p:cNvPr id="428053" name="Text Box 21"/>
          <p:cNvSpPr txBox="1">
            <a:spLocks noChangeArrowheads="1"/>
          </p:cNvSpPr>
          <p:nvPr/>
        </p:nvSpPr>
        <p:spPr bwMode="auto">
          <a:xfrm>
            <a:off x="4572000" y="3581400"/>
            <a:ext cx="1333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GB" sz="2400" b="1">
                <a:solidFill>
                  <a:srgbClr val="CC0000"/>
                </a:solidFill>
              </a:rPr>
              <a:t>p, n, etc</a:t>
            </a:r>
          </a:p>
        </p:txBody>
      </p:sp>
      <p:sp>
        <p:nvSpPr>
          <p:cNvPr id="428054" name="Rectangle 22"/>
          <p:cNvSpPr>
            <a:spLocks noChangeArrowheads="1"/>
          </p:cNvSpPr>
          <p:nvPr/>
        </p:nvSpPr>
        <p:spPr bwMode="auto">
          <a:xfrm rot="-2539974">
            <a:off x="5791200" y="1143000"/>
            <a:ext cx="6858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055" name="Rectangle 23"/>
          <p:cNvSpPr>
            <a:spLocks noChangeArrowheads="1"/>
          </p:cNvSpPr>
          <p:nvPr/>
        </p:nvSpPr>
        <p:spPr bwMode="auto">
          <a:xfrm>
            <a:off x="6553200" y="2286000"/>
            <a:ext cx="4572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056" name="Text Box 24"/>
          <p:cNvSpPr txBox="1">
            <a:spLocks noChangeArrowheads="1"/>
          </p:cNvSpPr>
          <p:nvPr/>
        </p:nvSpPr>
        <p:spPr bwMode="auto">
          <a:xfrm>
            <a:off x="7239000" y="2819400"/>
            <a:ext cx="1471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GB" sz="2400" b="1" dirty="0" err="1">
                <a:solidFill>
                  <a:srgbClr val="CC0000"/>
                </a:solidFill>
              </a:rPr>
              <a:t>rivelatori</a:t>
            </a:r>
            <a:endParaRPr lang="en-US" altLang="en-GB" sz="2400" b="1" dirty="0">
              <a:solidFill>
                <a:srgbClr val="CC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456" y="0"/>
            <a:ext cx="91980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 smtClean="0"/>
              <a:t>Fisica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delle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Particelle</a:t>
            </a:r>
            <a:r>
              <a:rPr lang="en-US" sz="2600" b="1" dirty="0" smtClean="0"/>
              <a:t> con </a:t>
            </a:r>
            <a:r>
              <a:rPr lang="en-US" sz="2600" b="1" dirty="0" err="1" smtClean="0"/>
              <a:t>Acceleratori</a:t>
            </a:r>
            <a:r>
              <a:rPr lang="en-US" sz="2600" b="1" dirty="0" smtClean="0"/>
              <a:t>: </a:t>
            </a:r>
            <a:r>
              <a:rPr lang="en-US" sz="2600" b="1" dirty="0" err="1" smtClean="0"/>
              <a:t>collisioni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su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targhetta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fissa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129312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8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8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8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28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28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28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28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28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28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28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28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8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28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8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8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28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28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8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28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28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28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8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28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28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34" grpId="0" animBg="1"/>
      <p:bldP spid="428036" grpId="0" build="p" autoUpdateAnimBg="0"/>
      <p:bldP spid="428043" grpId="0" animBg="1"/>
      <p:bldP spid="428044" grpId="0" autoUpdateAnimBg="0"/>
      <p:bldP spid="428045" grpId="0" animBg="1"/>
      <p:bldP spid="428046" grpId="0" animBg="1"/>
      <p:bldP spid="428047" grpId="0" animBg="1"/>
      <p:bldP spid="428048" grpId="0" animBg="1"/>
      <p:bldP spid="428049" grpId="0" autoUpdateAnimBg="0"/>
      <p:bldP spid="428050" grpId="0" autoUpdateAnimBg="0"/>
      <p:bldP spid="428051" grpId="0" autoUpdateAnimBg="0"/>
      <p:bldP spid="428053" grpId="0" autoUpdateAnimBg="0"/>
      <p:bldP spid="428054" grpId="0" animBg="1"/>
      <p:bldP spid="428055" grpId="0" animBg="1"/>
      <p:bldP spid="428056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2" name="Picture 2" descr="accelerator - collider compari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" t="3029" r="7428" b="2672"/>
          <a:stretch>
            <a:fillRect/>
          </a:stretch>
        </p:blipFill>
        <p:spPr bwMode="auto">
          <a:xfrm>
            <a:off x="4572000" y="3364508"/>
            <a:ext cx="40290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83" name="Oval 3"/>
          <p:cNvSpPr>
            <a:spLocks noChangeArrowheads="1"/>
          </p:cNvSpPr>
          <p:nvPr/>
        </p:nvSpPr>
        <p:spPr bwMode="auto">
          <a:xfrm>
            <a:off x="2552700" y="2834283"/>
            <a:ext cx="1828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0084" name="Group 4"/>
          <p:cNvGrpSpPr>
            <a:grpSpLocks/>
          </p:cNvGrpSpPr>
          <p:nvPr/>
        </p:nvGrpSpPr>
        <p:grpSpPr bwMode="auto">
          <a:xfrm>
            <a:off x="2590800" y="4028083"/>
            <a:ext cx="1120775" cy="631825"/>
            <a:chOff x="1176" y="3536"/>
            <a:chExt cx="706" cy="398"/>
          </a:xfrm>
        </p:grpSpPr>
        <p:sp>
          <p:nvSpPr>
            <p:cNvPr id="430085" name="Oval 5"/>
            <p:cNvSpPr>
              <a:spLocks noChangeArrowheads="1"/>
            </p:cNvSpPr>
            <p:nvPr/>
          </p:nvSpPr>
          <p:spPr bwMode="auto">
            <a:xfrm>
              <a:off x="1440" y="378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086" name="Oval 6"/>
            <p:cNvSpPr>
              <a:spLocks noChangeArrowheads="1"/>
            </p:cNvSpPr>
            <p:nvPr/>
          </p:nvSpPr>
          <p:spPr bwMode="auto">
            <a:xfrm>
              <a:off x="1605" y="38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087" name="Oval 7"/>
            <p:cNvSpPr>
              <a:spLocks noChangeArrowheads="1"/>
            </p:cNvSpPr>
            <p:nvPr/>
          </p:nvSpPr>
          <p:spPr bwMode="auto">
            <a:xfrm>
              <a:off x="1271" y="368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088" name="Oval 8"/>
            <p:cNvSpPr>
              <a:spLocks noChangeArrowheads="1"/>
            </p:cNvSpPr>
            <p:nvPr/>
          </p:nvSpPr>
          <p:spPr bwMode="auto">
            <a:xfrm>
              <a:off x="1786" y="383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089" name="Oval 9"/>
            <p:cNvSpPr>
              <a:spLocks noChangeArrowheads="1"/>
            </p:cNvSpPr>
            <p:nvPr/>
          </p:nvSpPr>
          <p:spPr bwMode="auto">
            <a:xfrm>
              <a:off x="1176" y="353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0090" name="Rectangle 10"/>
          <p:cNvSpPr>
            <a:spLocks noChangeArrowheads="1"/>
          </p:cNvSpPr>
          <p:nvPr/>
        </p:nvSpPr>
        <p:spPr bwMode="auto">
          <a:xfrm>
            <a:off x="2095500" y="3258145"/>
            <a:ext cx="914400" cy="9144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0091" name="Rectangle 11"/>
          <p:cNvSpPr>
            <a:spLocks noChangeArrowheads="1"/>
          </p:cNvSpPr>
          <p:nvPr/>
        </p:nvSpPr>
        <p:spPr bwMode="auto">
          <a:xfrm>
            <a:off x="2552700" y="3367683"/>
            <a:ext cx="1828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18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Anello di Accumulazione</a:t>
            </a:r>
          </a:p>
        </p:txBody>
      </p:sp>
      <p:grpSp>
        <p:nvGrpSpPr>
          <p:cNvPr id="430092" name="Group 12"/>
          <p:cNvGrpSpPr>
            <a:grpSpLocks/>
          </p:cNvGrpSpPr>
          <p:nvPr/>
        </p:nvGrpSpPr>
        <p:grpSpPr bwMode="auto">
          <a:xfrm flipV="1">
            <a:off x="2609850" y="2742208"/>
            <a:ext cx="1120775" cy="631825"/>
            <a:chOff x="1176" y="3536"/>
            <a:chExt cx="706" cy="398"/>
          </a:xfrm>
        </p:grpSpPr>
        <p:sp>
          <p:nvSpPr>
            <p:cNvPr id="430093" name="Oval 13"/>
            <p:cNvSpPr>
              <a:spLocks noChangeArrowheads="1"/>
            </p:cNvSpPr>
            <p:nvPr/>
          </p:nvSpPr>
          <p:spPr bwMode="auto">
            <a:xfrm>
              <a:off x="1440" y="3788"/>
              <a:ext cx="96" cy="9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094" name="Oval 14"/>
            <p:cNvSpPr>
              <a:spLocks noChangeArrowheads="1"/>
            </p:cNvSpPr>
            <p:nvPr/>
          </p:nvSpPr>
          <p:spPr bwMode="auto">
            <a:xfrm>
              <a:off x="1605" y="3832"/>
              <a:ext cx="96" cy="9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095" name="Oval 15"/>
            <p:cNvSpPr>
              <a:spLocks noChangeArrowheads="1"/>
            </p:cNvSpPr>
            <p:nvPr/>
          </p:nvSpPr>
          <p:spPr bwMode="auto">
            <a:xfrm>
              <a:off x="1271" y="3680"/>
              <a:ext cx="96" cy="9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096" name="Oval 16"/>
            <p:cNvSpPr>
              <a:spLocks noChangeArrowheads="1"/>
            </p:cNvSpPr>
            <p:nvPr/>
          </p:nvSpPr>
          <p:spPr bwMode="auto">
            <a:xfrm>
              <a:off x="1786" y="3838"/>
              <a:ext cx="96" cy="9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097" name="Oval 17"/>
            <p:cNvSpPr>
              <a:spLocks noChangeArrowheads="1"/>
            </p:cNvSpPr>
            <p:nvPr/>
          </p:nvSpPr>
          <p:spPr bwMode="auto">
            <a:xfrm>
              <a:off x="1176" y="3536"/>
              <a:ext cx="96" cy="9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0098" name="Text Box 18"/>
          <p:cNvSpPr txBox="1">
            <a:spLocks noChangeArrowheads="1"/>
          </p:cNvSpPr>
          <p:nvPr/>
        </p:nvSpPr>
        <p:spPr bwMode="auto">
          <a:xfrm>
            <a:off x="1466850" y="3572470"/>
            <a:ext cx="1041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New York" charset="0"/>
                <a:ea typeface="+mn-ea"/>
                <a:cs typeface="+mn-cs"/>
              </a:rPr>
              <a:t>Rivelatore</a:t>
            </a:r>
          </a:p>
        </p:txBody>
      </p:sp>
      <p:sp>
        <p:nvSpPr>
          <p:cNvPr id="430099" name="Line 19"/>
          <p:cNvSpPr>
            <a:spLocks noChangeShapeType="1"/>
          </p:cNvSpPr>
          <p:nvPr/>
        </p:nvSpPr>
        <p:spPr bwMode="auto">
          <a:xfrm flipH="1" flipV="1">
            <a:off x="2527300" y="4369395"/>
            <a:ext cx="7207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0100" name="Picture 20" descr="rivelato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" y="4575770"/>
            <a:ext cx="2471738" cy="173355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1" name="Line 21"/>
          <p:cNvSpPr>
            <a:spLocks noChangeShapeType="1"/>
          </p:cNvSpPr>
          <p:nvPr/>
        </p:nvSpPr>
        <p:spPr bwMode="auto">
          <a:xfrm flipH="1">
            <a:off x="1908175" y="4167783"/>
            <a:ext cx="458787" cy="4191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0102" name="Text Box 22"/>
          <p:cNvSpPr txBox="1">
            <a:spLocks noChangeArrowheads="1"/>
          </p:cNvSpPr>
          <p:nvPr/>
        </p:nvSpPr>
        <p:spPr bwMode="auto">
          <a:xfrm>
            <a:off x="5013" y="741809"/>
            <a:ext cx="715987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geniale idea di </a:t>
            </a:r>
            <a:r>
              <a:rPr kumimoji="0" lang="it-IT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Bruno </a:t>
            </a:r>
            <a:r>
              <a:rPr kumimoji="0" lang="it-IT" alt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Touschek</a:t>
            </a:r>
            <a:r>
              <a:rPr kumimoji="0" lang="it-IT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(1960) fu </a:t>
            </a:r>
            <a:r>
              <a:rPr kumimoji="0" lang="it-IT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quella di utilizzare come particelle </a:t>
            </a:r>
            <a:r>
              <a:rPr kumimoji="0" lang="it-IT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collidenti, </a:t>
            </a:r>
            <a:r>
              <a:rPr kumimoji="0" lang="it-IT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particelle ed antiparticelle</a:t>
            </a:r>
            <a:r>
              <a:rPr kumimoji="0" lang="it-IT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</a:t>
            </a:r>
            <a:r>
              <a:rPr kumimoji="0" lang="it-IT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nella loro annichilazione, avrebbero rilasciato </a:t>
            </a:r>
            <a:r>
              <a:rPr kumimoji="0" lang="it-IT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tutta la loro energia</a:t>
            </a:r>
            <a:r>
              <a:rPr kumimoji="0" lang="it-IT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 creare nuove particelle. I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noltre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</a:t>
            </a:r>
            <a:r>
              <a:rPr kumimoji="0" lang="en-US" alt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prodotti</a:t>
            </a: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delle</a:t>
            </a: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collisioni</a:t>
            </a: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sarebbero</a:t>
            </a: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stati</a:t>
            </a: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relativamente</a:t>
            </a: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“</a:t>
            </a:r>
            <a:r>
              <a:rPr kumimoji="0" lang="en-US" alt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semplici</a:t>
            </a: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rispetto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quelli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prodotti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dalla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collisione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un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bersaglio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complesso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430103" name="Picture 23"/>
          <p:cNvPicPr>
            <a:picLocks noChangeAspect="1"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861" y="524667"/>
            <a:ext cx="1657350" cy="1550988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7" name="Text Box 27"/>
          <p:cNvSpPr txBox="1">
            <a:spLocks noChangeArrowheads="1"/>
          </p:cNvSpPr>
          <p:nvPr/>
        </p:nvSpPr>
        <p:spPr bwMode="auto">
          <a:xfrm>
            <a:off x="1331913" y="-26988"/>
            <a:ext cx="67513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Nascita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Moderni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Collider (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Collisori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it-IT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0108" name="Line 28"/>
          <p:cNvSpPr>
            <a:spLocks noChangeShapeType="1"/>
          </p:cNvSpPr>
          <p:nvPr/>
        </p:nvSpPr>
        <p:spPr bwMode="auto">
          <a:xfrm flipH="1">
            <a:off x="2555875" y="2570758"/>
            <a:ext cx="79216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85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0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0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0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0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0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0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0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0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0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0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0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430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30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0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83" grpId="0" animBg="1"/>
      <p:bldP spid="430090" grpId="0" animBg="1"/>
      <p:bldP spid="430091" grpId="0"/>
      <p:bldP spid="430098" grpId="0"/>
      <p:bldP spid="430099" grpId="0" animBg="1"/>
      <p:bldP spid="430101" grpId="0" animBg="1"/>
      <p:bldP spid="43010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Text Box 2"/>
          <p:cNvSpPr txBox="1">
            <a:spLocks noChangeArrowheads="1"/>
          </p:cNvSpPr>
          <p:nvPr/>
        </p:nvSpPr>
        <p:spPr bwMode="auto">
          <a:xfrm>
            <a:off x="184150" y="806450"/>
            <a:ext cx="4318000" cy="361950"/>
          </a:xfrm>
          <a:prstGeom prst="rect">
            <a:avLst/>
          </a:prstGeom>
          <a:solidFill>
            <a:srgbClr val="00FF00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/>
              <a:t>COLLISIONE CONTRO BERSAGLIO FISSO</a:t>
            </a:r>
            <a:endParaRPr lang="en-US" sz="1600" b="1"/>
          </a:p>
        </p:txBody>
      </p:sp>
      <p:sp>
        <p:nvSpPr>
          <p:cNvPr id="432131" name="Oval 3"/>
          <p:cNvSpPr>
            <a:spLocks noChangeArrowheads="1"/>
          </p:cNvSpPr>
          <p:nvPr/>
        </p:nvSpPr>
        <p:spPr bwMode="auto">
          <a:xfrm>
            <a:off x="3022600" y="1397000"/>
            <a:ext cx="127000" cy="1397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32" name="Line 4"/>
          <p:cNvSpPr>
            <a:spLocks noChangeShapeType="1"/>
          </p:cNvSpPr>
          <p:nvPr/>
        </p:nvSpPr>
        <p:spPr bwMode="auto">
          <a:xfrm>
            <a:off x="3136900" y="14605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33" name="Oval 5"/>
          <p:cNvSpPr>
            <a:spLocks noChangeArrowheads="1"/>
          </p:cNvSpPr>
          <p:nvPr/>
        </p:nvSpPr>
        <p:spPr bwMode="auto">
          <a:xfrm>
            <a:off x="4673600" y="1371600"/>
            <a:ext cx="127000" cy="1397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32134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717800" y="1789113"/>
          <a:ext cx="793750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24" name="Equation" r:id="rId4" imgW="457200" imgH="164880" progId="Equation.3">
                  <p:embed/>
                </p:oleObj>
              </mc:Choice>
              <mc:Fallback>
                <p:oleObj name="Equation" r:id="rId4" imgW="45720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7800" y="1789113"/>
                        <a:ext cx="793750" cy="28733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2135" name="Object 7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487863" y="1739900"/>
          <a:ext cx="592137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25" name="Equation" r:id="rId6" imgW="355320" imgH="203040" progId="Equation.3">
                  <p:embed/>
                </p:oleObj>
              </mc:Choice>
              <mc:Fallback>
                <p:oleObj name="Equation" r:id="rId6" imgW="355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7863" y="1739900"/>
                        <a:ext cx="592137" cy="33813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2136" name="Object 8"/>
          <p:cNvGraphicFramePr>
            <a:graphicFrameLocks noChangeAspect="1"/>
          </p:cNvGraphicFramePr>
          <p:nvPr/>
        </p:nvGraphicFramePr>
        <p:xfrm>
          <a:off x="2997200" y="1219200"/>
          <a:ext cx="214313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26" name="Equation" r:id="rId8" imgW="164880" imgH="139680" progId="Equation.3">
                  <p:embed/>
                </p:oleObj>
              </mc:Choice>
              <mc:Fallback>
                <p:oleObj name="Equation" r:id="rId8" imgW="16488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7200" y="1219200"/>
                        <a:ext cx="214313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2137" name="Object 9"/>
          <p:cNvGraphicFramePr>
            <a:graphicFrameLocks noChangeAspect="1"/>
          </p:cNvGraphicFramePr>
          <p:nvPr/>
        </p:nvGraphicFramePr>
        <p:xfrm>
          <a:off x="3398838" y="1270000"/>
          <a:ext cx="147637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27" name="Equation" r:id="rId10" imgW="114120" imgH="139680" progId="Equation.3">
                  <p:embed/>
                </p:oleObj>
              </mc:Choice>
              <mc:Fallback>
                <p:oleObj name="Equation" r:id="rId10" imgW="1141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8838" y="1270000"/>
                        <a:ext cx="147637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2138" name="Object 10"/>
          <p:cNvGraphicFramePr>
            <a:graphicFrameLocks noChangeAspect="1"/>
          </p:cNvGraphicFramePr>
          <p:nvPr/>
        </p:nvGraphicFramePr>
        <p:xfrm>
          <a:off x="4648200" y="1168400"/>
          <a:ext cx="214313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28" name="Equation" r:id="rId12" imgW="164880" imgH="139680" progId="Equation.3">
                  <p:embed/>
                </p:oleObj>
              </mc:Choice>
              <mc:Fallback>
                <p:oleObj name="Equation" r:id="rId12" imgW="16488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168400"/>
                        <a:ext cx="214313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2139" name="Text Box 11"/>
          <p:cNvSpPr txBox="1">
            <a:spLocks noChangeArrowheads="1"/>
          </p:cNvSpPr>
          <p:nvPr/>
        </p:nvSpPr>
        <p:spPr bwMode="auto">
          <a:xfrm>
            <a:off x="5937250" y="2449513"/>
            <a:ext cx="29559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1600"/>
              <a:t>ENERGIA DISPONIBILE NELL’INTERAZIONE</a:t>
            </a:r>
            <a:endParaRPr lang="en-US" sz="1600"/>
          </a:p>
        </p:txBody>
      </p:sp>
      <p:sp>
        <p:nvSpPr>
          <p:cNvPr id="432140" name="AutoShape 12"/>
          <p:cNvSpPr>
            <a:spLocks noChangeArrowheads="1"/>
          </p:cNvSpPr>
          <p:nvPr/>
        </p:nvSpPr>
        <p:spPr bwMode="auto">
          <a:xfrm>
            <a:off x="5565775" y="1241425"/>
            <a:ext cx="622300" cy="3556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41" name="AutoShape 13"/>
          <p:cNvSpPr>
            <a:spLocks noChangeArrowheads="1"/>
          </p:cNvSpPr>
          <p:nvPr/>
        </p:nvSpPr>
        <p:spPr bwMode="auto">
          <a:xfrm>
            <a:off x="6550025" y="1416050"/>
            <a:ext cx="304800" cy="1778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42" name="Oval 14"/>
          <p:cNvSpPr>
            <a:spLocks noChangeArrowheads="1"/>
          </p:cNvSpPr>
          <p:nvPr/>
        </p:nvSpPr>
        <p:spPr bwMode="auto">
          <a:xfrm>
            <a:off x="6854825" y="857250"/>
            <a:ext cx="114300" cy="1143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43" name="Line 15"/>
          <p:cNvSpPr>
            <a:spLocks noChangeShapeType="1"/>
          </p:cNvSpPr>
          <p:nvPr/>
        </p:nvSpPr>
        <p:spPr bwMode="auto">
          <a:xfrm>
            <a:off x="6969125" y="908050"/>
            <a:ext cx="279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44" name="Oval 16"/>
          <p:cNvSpPr>
            <a:spLocks noChangeArrowheads="1"/>
          </p:cNvSpPr>
          <p:nvPr/>
        </p:nvSpPr>
        <p:spPr bwMode="auto">
          <a:xfrm>
            <a:off x="6905625" y="1149350"/>
            <a:ext cx="114300" cy="1143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45" name="Line 17"/>
          <p:cNvSpPr>
            <a:spLocks noChangeShapeType="1"/>
          </p:cNvSpPr>
          <p:nvPr/>
        </p:nvSpPr>
        <p:spPr bwMode="auto">
          <a:xfrm>
            <a:off x="7019925" y="1200150"/>
            <a:ext cx="279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46" name="Oval 18"/>
          <p:cNvSpPr>
            <a:spLocks noChangeArrowheads="1"/>
          </p:cNvSpPr>
          <p:nvPr/>
        </p:nvSpPr>
        <p:spPr bwMode="auto">
          <a:xfrm>
            <a:off x="7286625" y="1289050"/>
            <a:ext cx="114300" cy="1143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47" name="Line 19"/>
          <p:cNvSpPr>
            <a:spLocks noChangeShapeType="1"/>
          </p:cNvSpPr>
          <p:nvPr/>
        </p:nvSpPr>
        <p:spPr bwMode="auto">
          <a:xfrm>
            <a:off x="7400925" y="1339850"/>
            <a:ext cx="279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48" name="Oval 20"/>
          <p:cNvSpPr>
            <a:spLocks noChangeArrowheads="1"/>
          </p:cNvSpPr>
          <p:nvPr/>
        </p:nvSpPr>
        <p:spPr bwMode="auto">
          <a:xfrm>
            <a:off x="7019925" y="1466850"/>
            <a:ext cx="114300" cy="1143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49" name="Line 21"/>
          <p:cNvSpPr>
            <a:spLocks noChangeShapeType="1"/>
          </p:cNvSpPr>
          <p:nvPr/>
        </p:nvSpPr>
        <p:spPr bwMode="auto">
          <a:xfrm>
            <a:off x="7134225" y="1517650"/>
            <a:ext cx="279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50" name="Oval 22"/>
          <p:cNvSpPr>
            <a:spLocks noChangeArrowheads="1"/>
          </p:cNvSpPr>
          <p:nvPr/>
        </p:nvSpPr>
        <p:spPr bwMode="auto">
          <a:xfrm>
            <a:off x="6867525" y="1746250"/>
            <a:ext cx="114300" cy="1143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51" name="Line 23"/>
          <p:cNvSpPr>
            <a:spLocks noChangeShapeType="1"/>
          </p:cNvSpPr>
          <p:nvPr/>
        </p:nvSpPr>
        <p:spPr bwMode="auto">
          <a:xfrm>
            <a:off x="6981825" y="1797050"/>
            <a:ext cx="279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52" name="Oval 24"/>
          <p:cNvSpPr>
            <a:spLocks noChangeArrowheads="1"/>
          </p:cNvSpPr>
          <p:nvPr/>
        </p:nvSpPr>
        <p:spPr bwMode="auto">
          <a:xfrm>
            <a:off x="7197725" y="1847850"/>
            <a:ext cx="114300" cy="1143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53" name="Line 25"/>
          <p:cNvSpPr>
            <a:spLocks noChangeShapeType="1"/>
          </p:cNvSpPr>
          <p:nvPr/>
        </p:nvSpPr>
        <p:spPr bwMode="auto">
          <a:xfrm>
            <a:off x="7312025" y="1898650"/>
            <a:ext cx="279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54" name="Line 26"/>
          <p:cNvSpPr>
            <a:spLocks noChangeShapeType="1"/>
          </p:cNvSpPr>
          <p:nvPr/>
        </p:nvSpPr>
        <p:spPr bwMode="auto">
          <a:xfrm flipV="1">
            <a:off x="6677025" y="919163"/>
            <a:ext cx="233363" cy="5762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55" name="Line 27"/>
          <p:cNvSpPr>
            <a:spLocks noChangeShapeType="1"/>
          </p:cNvSpPr>
          <p:nvPr/>
        </p:nvSpPr>
        <p:spPr bwMode="auto">
          <a:xfrm flipV="1">
            <a:off x="6678613" y="1220788"/>
            <a:ext cx="276225" cy="276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56" name="Line 28"/>
          <p:cNvSpPr>
            <a:spLocks noChangeShapeType="1"/>
          </p:cNvSpPr>
          <p:nvPr/>
        </p:nvSpPr>
        <p:spPr bwMode="auto">
          <a:xfrm>
            <a:off x="6669088" y="1492250"/>
            <a:ext cx="404812" cy="333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57" name="Line 29"/>
          <p:cNvSpPr>
            <a:spLocks noChangeShapeType="1"/>
          </p:cNvSpPr>
          <p:nvPr/>
        </p:nvSpPr>
        <p:spPr bwMode="auto">
          <a:xfrm>
            <a:off x="6669088" y="1492250"/>
            <a:ext cx="257175" cy="3000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58" name="Line 30"/>
          <p:cNvSpPr>
            <a:spLocks noChangeShapeType="1"/>
          </p:cNvSpPr>
          <p:nvPr/>
        </p:nvSpPr>
        <p:spPr bwMode="auto">
          <a:xfrm flipH="1" flipV="1">
            <a:off x="6673850" y="1487488"/>
            <a:ext cx="581025" cy="4048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59" name="Line 31"/>
          <p:cNvSpPr>
            <a:spLocks noChangeShapeType="1"/>
          </p:cNvSpPr>
          <p:nvPr/>
        </p:nvSpPr>
        <p:spPr bwMode="auto">
          <a:xfrm flipV="1">
            <a:off x="6673850" y="1358900"/>
            <a:ext cx="661988" cy="1381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60" name="AutoShape 32"/>
          <p:cNvSpPr>
            <a:spLocks noChangeArrowheads="1"/>
          </p:cNvSpPr>
          <p:nvPr/>
        </p:nvSpPr>
        <p:spPr bwMode="auto">
          <a:xfrm rot="5400000">
            <a:off x="6938962" y="800101"/>
            <a:ext cx="1419225" cy="1257300"/>
          </a:xfrm>
          <a:custGeom>
            <a:avLst/>
            <a:gdLst>
              <a:gd name="G0" fmla="+- 9730 0 0"/>
              <a:gd name="G1" fmla="+- 11737819 0 0"/>
              <a:gd name="G2" fmla="+- 0 0 11737819"/>
              <a:gd name="T0" fmla="*/ 0 256 1"/>
              <a:gd name="T1" fmla="*/ 180 256 1"/>
              <a:gd name="G3" fmla="+- 11737819 T0 T1"/>
              <a:gd name="T2" fmla="*/ 0 256 1"/>
              <a:gd name="T3" fmla="*/ 90 256 1"/>
              <a:gd name="G4" fmla="+- 11737819 T2 T3"/>
              <a:gd name="G5" fmla="*/ G4 2 1"/>
              <a:gd name="T4" fmla="*/ 90 256 1"/>
              <a:gd name="T5" fmla="*/ 0 256 1"/>
              <a:gd name="G6" fmla="+- 11737819 T4 T5"/>
              <a:gd name="G7" fmla="*/ G6 2 1"/>
              <a:gd name="G8" fmla="abs 1173781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730"/>
              <a:gd name="G18" fmla="*/ 9730 1 2"/>
              <a:gd name="G19" fmla="+- G18 5400 0"/>
              <a:gd name="G20" fmla="cos G19 11737819"/>
              <a:gd name="G21" fmla="sin G19 11737819"/>
              <a:gd name="G22" fmla="+- G20 10800 0"/>
              <a:gd name="G23" fmla="+- G21 10800 0"/>
              <a:gd name="G24" fmla="+- 10800 0 G20"/>
              <a:gd name="G25" fmla="+- 9730 10800 0"/>
              <a:gd name="G26" fmla="?: G9 G17 G25"/>
              <a:gd name="G27" fmla="?: G9 0 21600"/>
              <a:gd name="G28" fmla="cos 10800 11737819"/>
              <a:gd name="G29" fmla="sin 10800 11737819"/>
              <a:gd name="G30" fmla="sin 9730 11737819"/>
              <a:gd name="G31" fmla="+- G28 10800 0"/>
              <a:gd name="G32" fmla="+- G29 10800 0"/>
              <a:gd name="G33" fmla="+- G30 10800 0"/>
              <a:gd name="G34" fmla="?: G4 0 G31"/>
              <a:gd name="G35" fmla="?: 11737819 G34 0"/>
              <a:gd name="G36" fmla="?: G6 G35 G31"/>
              <a:gd name="G37" fmla="+- 21600 0 G36"/>
              <a:gd name="G38" fmla="?: G4 0 G33"/>
              <a:gd name="G39" fmla="?: 1173781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6 w 21600"/>
              <a:gd name="T15" fmla="*/ 10960 h 21600"/>
              <a:gd name="T16" fmla="*/ 10800 w 21600"/>
              <a:gd name="T17" fmla="*/ 1070 h 21600"/>
              <a:gd name="T18" fmla="*/ 21064 w 21600"/>
              <a:gd name="T19" fmla="*/ 1096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1" y="10951"/>
                </a:moveTo>
                <a:cubicBezTo>
                  <a:pt x="1070" y="10901"/>
                  <a:pt x="1070" y="10850"/>
                  <a:pt x="1070" y="10800"/>
                </a:cubicBezTo>
                <a:cubicBezTo>
                  <a:pt x="1070" y="5426"/>
                  <a:pt x="5426" y="1070"/>
                  <a:pt x="10800" y="1070"/>
                </a:cubicBezTo>
                <a:cubicBezTo>
                  <a:pt x="16173" y="1070"/>
                  <a:pt x="20530" y="5426"/>
                  <a:pt x="20530" y="10800"/>
                </a:cubicBezTo>
                <a:cubicBezTo>
                  <a:pt x="20530" y="10850"/>
                  <a:pt x="20529" y="10901"/>
                  <a:pt x="20528" y="10951"/>
                </a:cubicBezTo>
                <a:lnTo>
                  <a:pt x="21598" y="10968"/>
                </a:lnTo>
                <a:cubicBezTo>
                  <a:pt x="21599" y="10912"/>
                  <a:pt x="21600" y="10856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0856"/>
                  <a:pt x="0" y="10912"/>
                  <a:pt x="1" y="10968"/>
                </a:cubicBez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61" name="Text Box 33"/>
          <p:cNvSpPr txBox="1">
            <a:spLocks noChangeArrowheads="1"/>
          </p:cNvSpPr>
          <p:nvPr/>
        </p:nvSpPr>
        <p:spPr bwMode="auto">
          <a:xfrm rot="5400000">
            <a:off x="7976394" y="1210469"/>
            <a:ext cx="13700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RIVELATORE </a:t>
            </a:r>
          </a:p>
          <a:p>
            <a:r>
              <a:rPr lang="it-IT"/>
              <a:t>ANISOTROPO</a:t>
            </a:r>
            <a:endParaRPr lang="en-US"/>
          </a:p>
        </p:txBody>
      </p:sp>
      <p:sp>
        <p:nvSpPr>
          <p:cNvPr id="432162" name="Text Box 34"/>
          <p:cNvSpPr txBox="1">
            <a:spLocks noChangeArrowheads="1"/>
          </p:cNvSpPr>
          <p:nvPr/>
        </p:nvSpPr>
        <p:spPr bwMode="auto">
          <a:xfrm>
            <a:off x="184150" y="3584575"/>
            <a:ext cx="3109912" cy="361950"/>
          </a:xfrm>
          <a:prstGeom prst="rect">
            <a:avLst/>
          </a:prstGeom>
          <a:solidFill>
            <a:srgbClr val="00FF00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/>
              <a:t>COLLISIONE FASCIO-FASCIO</a:t>
            </a:r>
            <a:endParaRPr lang="en-US" sz="1600" b="1"/>
          </a:p>
        </p:txBody>
      </p:sp>
      <p:sp>
        <p:nvSpPr>
          <p:cNvPr id="432163" name="Oval 35"/>
          <p:cNvSpPr>
            <a:spLocks noChangeArrowheads="1"/>
          </p:cNvSpPr>
          <p:nvPr/>
        </p:nvSpPr>
        <p:spPr bwMode="auto">
          <a:xfrm>
            <a:off x="3065463" y="4537075"/>
            <a:ext cx="127000" cy="1397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64" name="Line 36"/>
          <p:cNvSpPr>
            <a:spLocks noChangeShapeType="1"/>
          </p:cNvSpPr>
          <p:nvPr/>
        </p:nvSpPr>
        <p:spPr bwMode="auto">
          <a:xfrm>
            <a:off x="3179763" y="4600575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65" name="Oval 37"/>
          <p:cNvSpPr>
            <a:spLocks noChangeArrowheads="1"/>
          </p:cNvSpPr>
          <p:nvPr/>
        </p:nvSpPr>
        <p:spPr bwMode="auto">
          <a:xfrm>
            <a:off x="4716463" y="4530725"/>
            <a:ext cx="127000" cy="1397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32166" name="Object 38"/>
          <p:cNvGraphicFramePr>
            <a:graphicFrameLocks noChangeAspect="1"/>
          </p:cNvGraphicFramePr>
          <p:nvPr/>
        </p:nvGraphicFramePr>
        <p:xfrm>
          <a:off x="3040063" y="4359275"/>
          <a:ext cx="214312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29" name="Equation" r:id="rId14" imgW="164880" imgH="139680" progId="Equation.3">
                  <p:embed/>
                </p:oleObj>
              </mc:Choice>
              <mc:Fallback>
                <p:oleObj name="Equation" r:id="rId14" imgW="16488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0063" y="4359275"/>
                        <a:ext cx="214312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2167" name="Object 39"/>
          <p:cNvGraphicFramePr>
            <a:graphicFrameLocks noChangeAspect="1"/>
          </p:cNvGraphicFramePr>
          <p:nvPr/>
        </p:nvGraphicFramePr>
        <p:xfrm>
          <a:off x="3441700" y="4410075"/>
          <a:ext cx="147638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30" name="Equation" r:id="rId15" imgW="114120" imgH="139680" progId="Equation.3">
                  <p:embed/>
                </p:oleObj>
              </mc:Choice>
              <mc:Fallback>
                <p:oleObj name="Equation" r:id="rId15" imgW="1141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1700" y="4410075"/>
                        <a:ext cx="147638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2168" name="Object 40"/>
          <p:cNvGraphicFramePr>
            <a:graphicFrameLocks noChangeAspect="1"/>
          </p:cNvGraphicFramePr>
          <p:nvPr/>
        </p:nvGraphicFramePr>
        <p:xfrm>
          <a:off x="4691063" y="4308475"/>
          <a:ext cx="214312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31" name="Equation" r:id="rId16" imgW="164880" imgH="139680" progId="Equation.3">
                  <p:embed/>
                </p:oleObj>
              </mc:Choice>
              <mc:Fallback>
                <p:oleObj name="Equation" r:id="rId16" imgW="16488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1063" y="4308475"/>
                        <a:ext cx="214312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2169" name="AutoShape 41"/>
          <p:cNvSpPr>
            <a:spLocks noChangeArrowheads="1"/>
          </p:cNvSpPr>
          <p:nvPr/>
        </p:nvSpPr>
        <p:spPr bwMode="auto">
          <a:xfrm>
            <a:off x="5160963" y="4362450"/>
            <a:ext cx="622300" cy="3556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70" name="AutoShape 42"/>
          <p:cNvSpPr>
            <a:spLocks noChangeArrowheads="1"/>
          </p:cNvSpPr>
          <p:nvPr/>
        </p:nvSpPr>
        <p:spPr bwMode="auto">
          <a:xfrm>
            <a:off x="6592888" y="4556125"/>
            <a:ext cx="304800" cy="1778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71" name="Oval 43"/>
          <p:cNvSpPr>
            <a:spLocks noChangeArrowheads="1"/>
          </p:cNvSpPr>
          <p:nvPr/>
        </p:nvSpPr>
        <p:spPr bwMode="auto">
          <a:xfrm>
            <a:off x="6897688" y="3997325"/>
            <a:ext cx="114300" cy="1143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72" name="Oval 44"/>
          <p:cNvSpPr>
            <a:spLocks noChangeArrowheads="1"/>
          </p:cNvSpPr>
          <p:nvPr/>
        </p:nvSpPr>
        <p:spPr bwMode="auto">
          <a:xfrm>
            <a:off x="6948488" y="4289425"/>
            <a:ext cx="114300" cy="1143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73" name="Oval 45"/>
          <p:cNvSpPr>
            <a:spLocks noChangeArrowheads="1"/>
          </p:cNvSpPr>
          <p:nvPr/>
        </p:nvSpPr>
        <p:spPr bwMode="auto">
          <a:xfrm>
            <a:off x="7329488" y="4429125"/>
            <a:ext cx="114300" cy="1143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74" name="Oval 46"/>
          <p:cNvSpPr>
            <a:spLocks noChangeArrowheads="1"/>
          </p:cNvSpPr>
          <p:nvPr/>
        </p:nvSpPr>
        <p:spPr bwMode="auto">
          <a:xfrm>
            <a:off x="7062788" y="4606925"/>
            <a:ext cx="114300" cy="1143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75" name="Oval 47"/>
          <p:cNvSpPr>
            <a:spLocks noChangeArrowheads="1"/>
          </p:cNvSpPr>
          <p:nvPr/>
        </p:nvSpPr>
        <p:spPr bwMode="auto">
          <a:xfrm>
            <a:off x="6910388" y="4886325"/>
            <a:ext cx="114300" cy="1143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76" name="Oval 48"/>
          <p:cNvSpPr>
            <a:spLocks noChangeArrowheads="1"/>
          </p:cNvSpPr>
          <p:nvPr/>
        </p:nvSpPr>
        <p:spPr bwMode="auto">
          <a:xfrm>
            <a:off x="7240588" y="4987925"/>
            <a:ext cx="114300" cy="1143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77" name="Line 49"/>
          <p:cNvSpPr>
            <a:spLocks noChangeShapeType="1"/>
          </p:cNvSpPr>
          <p:nvPr/>
        </p:nvSpPr>
        <p:spPr bwMode="auto">
          <a:xfrm flipV="1">
            <a:off x="6719888" y="4059238"/>
            <a:ext cx="233362" cy="5762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78" name="Line 50"/>
          <p:cNvSpPr>
            <a:spLocks noChangeShapeType="1"/>
          </p:cNvSpPr>
          <p:nvPr/>
        </p:nvSpPr>
        <p:spPr bwMode="auto">
          <a:xfrm flipV="1">
            <a:off x="6721475" y="4360863"/>
            <a:ext cx="276225" cy="276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79" name="Line 51"/>
          <p:cNvSpPr>
            <a:spLocks noChangeShapeType="1"/>
          </p:cNvSpPr>
          <p:nvPr/>
        </p:nvSpPr>
        <p:spPr bwMode="auto">
          <a:xfrm>
            <a:off x="6711950" y="4632325"/>
            <a:ext cx="404813" cy="333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80" name="Line 52"/>
          <p:cNvSpPr>
            <a:spLocks noChangeShapeType="1"/>
          </p:cNvSpPr>
          <p:nvPr/>
        </p:nvSpPr>
        <p:spPr bwMode="auto">
          <a:xfrm>
            <a:off x="6711950" y="4632325"/>
            <a:ext cx="257175" cy="3000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81" name="Line 53"/>
          <p:cNvSpPr>
            <a:spLocks noChangeShapeType="1"/>
          </p:cNvSpPr>
          <p:nvPr/>
        </p:nvSpPr>
        <p:spPr bwMode="auto">
          <a:xfrm flipH="1" flipV="1">
            <a:off x="6716713" y="4627563"/>
            <a:ext cx="581025" cy="4048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82" name="Line 54"/>
          <p:cNvSpPr>
            <a:spLocks noChangeShapeType="1"/>
          </p:cNvSpPr>
          <p:nvPr/>
        </p:nvSpPr>
        <p:spPr bwMode="auto">
          <a:xfrm flipV="1">
            <a:off x="6716713" y="4498975"/>
            <a:ext cx="661987" cy="1381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83" name="AutoShape 55"/>
          <p:cNvSpPr>
            <a:spLocks noChangeArrowheads="1"/>
          </p:cNvSpPr>
          <p:nvPr/>
        </p:nvSpPr>
        <p:spPr bwMode="auto">
          <a:xfrm>
            <a:off x="5867400" y="3749675"/>
            <a:ext cx="1762125" cy="1257300"/>
          </a:xfrm>
          <a:custGeom>
            <a:avLst/>
            <a:gdLst>
              <a:gd name="G0" fmla="+- 9730 0 0"/>
              <a:gd name="G1" fmla="+- 11737819 0 0"/>
              <a:gd name="G2" fmla="+- 0 0 11737819"/>
              <a:gd name="T0" fmla="*/ 0 256 1"/>
              <a:gd name="T1" fmla="*/ 180 256 1"/>
              <a:gd name="G3" fmla="+- 11737819 T0 T1"/>
              <a:gd name="T2" fmla="*/ 0 256 1"/>
              <a:gd name="T3" fmla="*/ 90 256 1"/>
              <a:gd name="G4" fmla="+- 11737819 T2 T3"/>
              <a:gd name="G5" fmla="*/ G4 2 1"/>
              <a:gd name="T4" fmla="*/ 90 256 1"/>
              <a:gd name="T5" fmla="*/ 0 256 1"/>
              <a:gd name="G6" fmla="+- 11737819 T4 T5"/>
              <a:gd name="G7" fmla="*/ G6 2 1"/>
              <a:gd name="G8" fmla="abs 1173781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730"/>
              <a:gd name="G18" fmla="*/ 9730 1 2"/>
              <a:gd name="G19" fmla="+- G18 5400 0"/>
              <a:gd name="G20" fmla="cos G19 11737819"/>
              <a:gd name="G21" fmla="sin G19 11737819"/>
              <a:gd name="G22" fmla="+- G20 10800 0"/>
              <a:gd name="G23" fmla="+- G21 10800 0"/>
              <a:gd name="G24" fmla="+- 10800 0 G20"/>
              <a:gd name="G25" fmla="+- 9730 10800 0"/>
              <a:gd name="G26" fmla="?: G9 G17 G25"/>
              <a:gd name="G27" fmla="?: G9 0 21600"/>
              <a:gd name="G28" fmla="cos 10800 11737819"/>
              <a:gd name="G29" fmla="sin 10800 11737819"/>
              <a:gd name="G30" fmla="sin 9730 11737819"/>
              <a:gd name="G31" fmla="+- G28 10800 0"/>
              <a:gd name="G32" fmla="+- G29 10800 0"/>
              <a:gd name="G33" fmla="+- G30 10800 0"/>
              <a:gd name="G34" fmla="?: G4 0 G31"/>
              <a:gd name="G35" fmla="?: 11737819 G34 0"/>
              <a:gd name="G36" fmla="?: G6 G35 G31"/>
              <a:gd name="G37" fmla="+- 21600 0 G36"/>
              <a:gd name="G38" fmla="?: G4 0 G33"/>
              <a:gd name="G39" fmla="?: 1173781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6 w 21600"/>
              <a:gd name="T15" fmla="*/ 10960 h 21600"/>
              <a:gd name="T16" fmla="*/ 10800 w 21600"/>
              <a:gd name="T17" fmla="*/ 1070 h 21600"/>
              <a:gd name="T18" fmla="*/ 21064 w 21600"/>
              <a:gd name="T19" fmla="*/ 1096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1" y="10951"/>
                </a:moveTo>
                <a:cubicBezTo>
                  <a:pt x="1070" y="10901"/>
                  <a:pt x="1070" y="10850"/>
                  <a:pt x="1070" y="10800"/>
                </a:cubicBezTo>
                <a:cubicBezTo>
                  <a:pt x="1070" y="5426"/>
                  <a:pt x="5426" y="1070"/>
                  <a:pt x="10800" y="1070"/>
                </a:cubicBezTo>
                <a:cubicBezTo>
                  <a:pt x="16173" y="1070"/>
                  <a:pt x="20530" y="5426"/>
                  <a:pt x="20530" y="10800"/>
                </a:cubicBezTo>
                <a:cubicBezTo>
                  <a:pt x="20530" y="10850"/>
                  <a:pt x="20529" y="10901"/>
                  <a:pt x="20528" y="10951"/>
                </a:cubicBezTo>
                <a:lnTo>
                  <a:pt x="21598" y="10968"/>
                </a:lnTo>
                <a:cubicBezTo>
                  <a:pt x="21599" y="10912"/>
                  <a:pt x="21600" y="10856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0856"/>
                  <a:pt x="0" y="10912"/>
                  <a:pt x="1" y="10968"/>
                </a:cubicBez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84" name="Text Box 56"/>
          <p:cNvSpPr txBox="1">
            <a:spLocks noChangeArrowheads="1"/>
          </p:cNvSpPr>
          <p:nvPr/>
        </p:nvSpPr>
        <p:spPr bwMode="auto">
          <a:xfrm rot="5400000">
            <a:off x="7290594" y="4299744"/>
            <a:ext cx="13604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/>
              <a:t>RIVELATORE </a:t>
            </a:r>
          </a:p>
          <a:p>
            <a:pPr algn="ctr"/>
            <a:r>
              <a:rPr lang="it-IT"/>
              <a:t>ISOTROPO</a:t>
            </a:r>
            <a:endParaRPr lang="en-US"/>
          </a:p>
        </p:txBody>
      </p:sp>
      <p:graphicFrame>
        <p:nvGraphicFramePr>
          <p:cNvPr id="432185" name="Object 57"/>
          <p:cNvGraphicFramePr>
            <a:graphicFrameLocks noChangeAspect="1"/>
          </p:cNvGraphicFramePr>
          <p:nvPr/>
        </p:nvGraphicFramePr>
        <p:xfrm>
          <a:off x="6851650" y="2987675"/>
          <a:ext cx="99695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32" name="Equation" r:id="rId17" imgW="583920" imgH="253800" progId="Equation.3">
                  <p:embed/>
                </p:oleObj>
              </mc:Choice>
              <mc:Fallback>
                <p:oleObj name="Equation" r:id="rId17" imgW="5839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1650" y="2987675"/>
                        <a:ext cx="996950" cy="434975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2186" name="AutoShape 58"/>
          <p:cNvSpPr>
            <a:spLocks noChangeArrowheads="1"/>
          </p:cNvSpPr>
          <p:nvPr/>
        </p:nvSpPr>
        <p:spPr bwMode="auto">
          <a:xfrm>
            <a:off x="5114925" y="2676525"/>
            <a:ext cx="1079500" cy="355600"/>
          </a:xfrm>
          <a:prstGeom prst="rightArrow">
            <a:avLst>
              <a:gd name="adj1" fmla="val 50000"/>
              <a:gd name="adj2" fmla="val 7589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87" name="Line 59"/>
          <p:cNvSpPr>
            <a:spLocks noChangeShapeType="1"/>
          </p:cNvSpPr>
          <p:nvPr/>
        </p:nvSpPr>
        <p:spPr bwMode="auto">
          <a:xfrm flipH="1">
            <a:off x="3967163" y="4606925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32188" name="Object 60"/>
          <p:cNvGraphicFramePr>
            <a:graphicFrameLocks noChangeAspect="1"/>
          </p:cNvGraphicFramePr>
          <p:nvPr/>
        </p:nvGraphicFramePr>
        <p:xfrm>
          <a:off x="4276725" y="4406900"/>
          <a:ext cx="147638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33" name="Equation" r:id="rId19" imgW="114120" imgH="139680" progId="Equation.3">
                  <p:embed/>
                </p:oleObj>
              </mc:Choice>
              <mc:Fallback>
                <p:oleObj name="Equation" r:id="rId19" imgW="1141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6725" y="4406900"/>
                        <a:ext cx="147638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2189" name="Object 61"/>
          <p:cNvGraphicFramePr>
            <a:graphicFrameLocks noChangeAspect="1"/>
          </p:cNvGraphicFramePr>
          <p:nvPr/>
        </p:nvGraphicFramePr>
        <p:xfrm>
          <a:off x="2781300" y="4795838"/>
          <a:ext cx="793750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34" name="Equation" r:id="rId20" imgW="457200" imgH="164880" progId="Equation.3">
                  <p:embed/>
                </p:oleObj>
              </mc:Choice>
              <mc:Fallback>
                <p:oleObj name="Equation" r:id="rId20" imgW="45720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1300" y="4795838"/>
                        <a:ext cx="793750" cy="28733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2190" name="Object 62"/>
          <p:cNvGraphicFramePr>
            <a:graphicFrameLocks noChangeAspect="1"/>
          </p:cNvGraphicFramePr>
          <p:nvPr/>
        </p:nvGraphicFramePr>
        <p:xfrm>
          <a:off x="4257675" y="4795838"/>
          <a:ext cx="793750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35" name="Equation" r:id="rId21" imgW="457200" imgH="164880" progId="Equation.3">
                  <p:embed/>
                </p:oleObj>
              </mc:Choice>
              <mc:Fallback>
                <p:oleObj name="Equation" r:id="rId21" imgW="45720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7675" y="4795838"/>
                        <a:ext cx="793750" cy="28733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2191" name="Text Box 63"/>
          <p:cNvSpPr txBox="1">
            <a:spLocks noChangeArrowheads="1"/>
          </p:cNvSpPr>
          <p:nvPr/>
        </p:nvSpPr>
        <p:spPr bwMode="auto">
          <a:xfrm>
            <a:off x="5572125" y="5561013"/>
            <a:ext cx="29559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1600"/>
              <a:t>ENERGIA DISPONIBILE NELL’INTERAZIONE</a:t>
            </a:r>
            <a:endParaRPr lang="en-US" sz="1600"/>
          </a:p>
        </p:txBody>
      </p:sp>
      <p:sp>
        <p:nvSpPr>
          <p:cNvPr id="432192" name="AutoShape 64"/>
          <p:cNvSpPr>
            <a:spLocks noChangeArrowheads="1"/>
          </p:cNvSpPr>
          <p:nvPr/>
        </p:nvSpPr>
        <p:spPr bwMode="auto">
          <a:xfrm>
            <a:off x="4749800" y="5788025"/>
            <a:ext cx="1079500" cy="355600"/>
          </a:xfrm>
          <a:prstGeom prst="rightArrow">
            <a:avLst>
              <a:gd name="adj1" fmla="val 50000"/>
              <a:gd name="adj2" fmla="val 7589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32193" name="Object 65"/>
          <p:cNvGraphicFramePr>
            <a:graphicFrameLocks noChangeAspect="1"/>
          </p:cNvGraphicFramePr>
          <p:nvPr/>
        </p:nvGraphicFramePr>
        <p:xfrm>
          <a:off x="6473825" y="6134100"/>
          <a:ext cx="114300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36" name="Equation" r:id="rId22" imgW="647640" imgH="228600" progId="Equation.3">
                  <p:embed/>
                </p:oleObj>
              </mc:Choice>
              <mc:Fallback>
                <p:oleObj name="Equation" r:id="rId22" imgW="647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3825" y="6134100"/>
                        <a:ext cx="1143000" cy="403225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  <a:ln w="9525">
                        <a:solidFill>
                          <a:srgbClr val="00FF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2194" name="Oval 66"/>
          <p:cNvSpPr>
            <a:spLocks noChangeArrowheads="1"/>
          </p:cNvSpPr>
          <p:nvPr/>
        </p:nvSpPr>
        <p:spPr bwMode="auto">
          <a:xfrm rot="11491261">
            <a:off x="6288088" y="5084763"/>
            <a:ext cx="114300" cy="1143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95" name="Oval 67"/>
          <p:cNvSpPr>
            <a:spLocks noChangeArrowheads="1"/>
          </p:cNvSpPr>
          <p:nvPr/>
        </p:nvSpPr>
        <p:spPr bwMode="auto">
          <a:xfrm rot="11491261">
            <a:off x="6296025" y="4787900"/>
            <a:ext cx="114300" cy="1143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96" name="Oval 68"/>
          <p:cNvSpPr>
            <a:spLocks noChangeArrowheads="1"/>
          </p:cNvSpPr>
          <p:nvPr/>
        </p:nvSpPr>
        <p:spPr bwMode="auto">
          <a:xfrm rot="11491261">
            <a:off x="6654800" y="5108575"/>
            <a:ext cx="114300" cy="1143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97" name="Oval 69"/>
          <p:cNvSpPr>
            <a:spLocks noChangeArrowheads="1"/>
          </p:cNvSpPr>
          <p:nvPr/>
        </p:nvSpPr>
        <p:spPr bwMode="auto">
          <a:xfrm rot="11491261">
            <a:off x="6246813" y="4454525"/>
            <a:ext cx="114300" cy="1143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98" name="Oval 70"/>
          <p:cNvSpPr>
            <a:spLocks noChangeArrowheads="1"/>
          </p:cNvSpPr>
          <p:nvPr/>
        </p:nvSpPr>
        <p:spPr bwMode="auto">
          <a:xfrm rot="11491261">
            <a:off x="6453188" y="4210050"/>
            <a:ext cx="114300" cy="1143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99" name="Oval 71"/>
          <p:cNvSpPr>
            <a:spLocks noChangeArrowheads="1"/>
          </p:cNvSpPr>
          <p:nvPr/>
        </p:nvSpPr>
        <p:spPr bwMode="auto">
          <a:xfrm rot="11491261">
            <a:off x="6149975" y="4044950"/>
            <a:ext cx="114300" cy="1143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200" name="Line 72"/>
          <p:cNvSpPr>
            <a:spLocks noChangeShapeType="1"/>
          </p:cNvSpPr>
          <p:nvPr/>
        </p:nvSpPr>
        <p:spPr bwMode="auto">
          <a:xfrm rot="11491261" flipV="1">
            <a:off x="6400800" y="4587875"/>
            <a:ext cx="233363" cy="5762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201" name="Line 73"/>
          <p:cNvSpPr>
            <a:spLocks noChangeShapeType="1"/>
          </p:cNvSpPr>
          <p:nvPr/>
        </p:nvSpPr>
        <p:spPr bwMode="auto">
          <a:xfrm rot="11491261" flipV="1">
            <a:off x="6388100" y="4586288"/>
            <a:ext cx="276225" cy="276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202" name="Line 74"/>
          <p:cNvSpPr>
            <a:spLocks noChangeShapeType="1"/>
          </p:cNvSpPr>
          <p:nvPr/>
        </p:nvSpPr>
        <p:spPr bwMode="auto">
          <a:xfrm rot="11491261">
            <a:off x="6299200" y="4548188"/>
            <a:ext cx="404813" cy="333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203" name="Line 75"/>
          <p:cNvSpPr>
            <a:spLocks noChangeShapeType="1"/>
          </p:cNvSpPr>
          <p:nvPr/>
        </p:nvSpPr>
        <p:spPr bwMode="auto">
          <a:xfrm rot="11491261">
            <a:off x="6473825" y="4298950"/>
            <a:ext cx="257175" cy="3000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204" name="Line 76"/>
          <p:cNvSpPr>
            <a:spLocks noChangeShapeType="1"/>
          </p:cNvSpPr>
          <p:nvPr/>
        </p:nvSpPr>
        <p:spPr bwMode="auto">
          <a:xfrm rot="11491261" flipH="1" flipV="1">
            <a:off x="6157913" y="4167188"/>
            <a:ext cx="581025" cy="4048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205" name="Line 77"/>
          <p:cNvSpPr>
            <a:spLocks noChangeShapeType="1"/>
          </p:cNvSpPr>
          <p:nvPr/>
        </p:nvSpPr>
        <p:spPr bwMode="auto">
          <a:xfrm rot="11491261" flipH="1" flipV="1">
            <a:off x="6638925" y="4622800"/>
            <a:ext cx="115888" cy="5222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206" name="AutoShape 78"/>
          <p:cNvSpPr>
            <a:spLocks noChangeArrowheads="1"/>
          </p:cNvSpPr>
          <p:nvPr/>
        </p:nvSpPr>
        <p:spPr bwMode="auto">
          <a:xfrm flipV="1">
            <a:off x="5873750" y="4137025"/>
            <a:ext cx="1762125" cy="1257300"/>
          </a:xfrm>
          <a:custGeom>
            <a:avLst/>
            <a:gdLst>
              <a:gd name="G0" fmla="+- 9730 0 0"/>
              <a:gd name="G1" fmla="+- 11737819 0 0"/>
              <a:gd name="G2" fmla="+- 0 0 11737819"/>
              <a:gd name="T0" fmla="*/ 0 256 1"/>
              <a:gd name="T1" fmla="*/ 180 256 1"/>
              <a:gd name="G3" fmla="+- 11737819 T0 T1"/>
              <a:gd name="T2" fmla="*/ 0 256 1"/>
              <a:gd name="T3" fmla="*/ 90 256 1"/>
              <a:gd name="G4" fmla="+- 11737819 T2 T3"/>
              <a:gd name="G5" fmla="*/ G4 2 1"/>
              <a:gd name="T4" fmla="*/ 90 256 1"/>
              <a:gd name="T5" fmla="*/ 0 256 1"/>
              <a:gd name="G6" fmla="+- 11737819 T4 T5"/>
              <a:gd name="G7" fmla="*/ G6 2 1"/>
              <a:gd name="G8" fmla="abs 1173781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730"/>
              <a:gd name="G18" fmla="*/ 9730 1 2"/>
              <a:gd name="G19" fmla="+- G18 5400 0"/>
              <a:gd name="G20" fmla="cos G19 11737819"/>
              <a:gd name="G21" fmla="sin G19 11737819"/>
              <a:gd name="G22" fmla="+- G20 10800 0"/>
              <a:gd name="G23" fmla="+- G21 10800 0"/>
              <a:gd name="G24" fmla="+- 10800 0 G20"/>
              <a:gd name="G25" fmla="+- 9730 10800 0"/>
              <a:gd name="G26" fmla="?: G9 G17 G25"/>
              <a:gd name="G27" fmla="?: G9 0 21600"/>
              <a:gd name="G28" fmla="cos 10800 11737819"/>
              <a:gd name="G29" fmla="sin 10800 11737819"/>
              <a:gd name="G30" fmla="sin 9730 11737819"/>
              <a:gd name="G31" fmla="+- G28 10800 0"/>
              <a:gd name="G32" fmla="+- G29 10800 0"/>
              <a:gd name="G33" fmla="+- G30 10800 0"/>
              <a:gd name="G34" fmla="?: G4 0 G31"/>
              <a:gd name="G35" fmla="?: 11737819 G34 0"/>
              <a:gd name="G36" fmla="?: G6 G35 G31"/>
              <a:gd name="G37" fmla="+- 21600 0 G36"/>
              <a:gd name="G38" fmla="?: G4 0 G33"/>
              <a:gd name="G39" fmla="?: 1173781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6 w 21600"/>
              <a:gd name="T15" fmla="*/ 10960 h 21600"/>
              <a:gd name="T16" fmla="*/ 10800 w 21600"/>
              <a:gd name="T17" fmla="*/ 1070 h 21600"/>
              <a:gd name="T18" fmla="*/ 21064 w 21600"/>
              <a:gd name="T19" fmla="*/ 1096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1" y="10951"/>
                </a:moveTo>
                <a:cubicBezTo>
                  <a:pt x="1070" y="10901"/>
                  <a:pt x="1070" y="10850"/>
                  <a:pt x="1070" y="10800"/>
                </a:cubicBezTo>
                <a:cubicBezTo>
                  <a:pt x="1070" y="5426"/>
                  <a:pt x="5426" y="1070"/>
                  <a:pt x="10800" y="1070"/>
                </a:cubicBezTo>
                <a:cubicBezTo>
                  <a:pt x="16173" y="1070"/>
                  <a:pt x="20530" y="5426"/>
                  <a:pt x="20530" y="10800"/>
                </a:cubicBezTo>
                <a:cubicBezTo>
                  <a:pt x="20530" y="10850"/>
                  <a:pt x="20529" y="10901"/>
                  <a:pt x="20528" y="10951"/>
                </a:cubicBezTo>
                <a:lnTo>
                  <a:pt x="21598" y="10968"/>
                </a:lnTo>
                <a:cubicBezTo>
                  <a:pt x="21599" y="10912"/>
                  <a:pt x="21600" y="10856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0856"/>
                  <a:pt x="0" y="10912"/>
                  <a:pt x="1" y="10968"/>
                </a:cubicBez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ttangolo 1"/>
          <p:cNvSpPr/>
          <p:nvPr/>
        </p:nvSpPr>
        <p:spPr>
          <a:xfrm>
            <a:off x="72008" y="566124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altLang="ja-JP" sz="1600" dirty="0" smtClean="0"/>
              <a:t>Per </a:t>
            </a:r>
            <a:r>
              <a:rPr lang="en-US" altLang="ja-JP" sz="1600" dirty="0" err="1" smtClean="0"/>
              <a:t>contro</a:t>
            </a:r>
            <a:r>
              <a:rPr lang="en-US" altLang="ja-JP" sz="1600" dirty="0" smtClean="0"/>
              <a:t>, </a:t>
            </a:r>
            <a:r>
              <a:rPr lang="en-US" altLang="ja-JP" sz="1600" dirty="0"/>
              <a:t>l</a:t>
            </a:r>
            <a:r>
              <a:rPr lang="en-US" altLang="ja-JP" sz="1600" dirty="0" smtClean="0"/>
              <a:t>a </a:t>
            </a:r>
            <a:r>
              <a:rPr lang="en-US" altLang="ja-JP" sz="1600" dirty="0" err="1"/>
              <a:t>densità</a:t>
            </a:r>
            <a:r>
              <a:rPr lang="en-US" altLang="ja-JP" sz="1600" dirty="0"/>
              <a:t> </a:t>
            </a:r>
            <a:r>
              <a:rPr lang="en-US" altLang="ja-JP" sz="1600" dirty="0" err="1"/>
              <a:t>dei</a:t>
            </a:r>
            <a:r>
              <a:rPr lang="en-US" altLang="ja-JP" sz="1600" dirty="0"/>
              <a:t> </a:t>
            </a:r>
            <a:r>
              <a:rPr lang="en-US" altLang="ja-JP" sz="1600" dirty="0" err="1"/>
              <a:t>fasci</a:t>
            </a:r>
            <a:r>
              <a:rPr lang="en-US" altLang="ja-JP" sz="1600" dirty="0"/>
              <a:t> </a:t>
            </a:r>
            <a:r>
              <a:rPr lang="en-US" altLang="ja-JP" sz="1600" dirty="0" err="1"/>
              <a:t>relativistici</a:t>
            </a:r>
            <a:r>
              <a:rPr lang="en-US" altLang="ja-JP" sz="1600" dirty="0"/>
              <a:t> </a:t>
            </a:r>
            <a:r>
              <a:rPr lang="en-US" altLang="ja-JP" sz="1600" dirty="0" err="1"/>
              <a:t>che</a:t>
            </a:r>
            <a:r>
              <a:rPr lang="en-US" altLang="ja-JP" sz="1600" dirty="0"/>
              <a:t> </a:t>
            </a:r>
            <a:r>
              <a:rPr lang="en-US" altLang="ja-JP" sz="1600" dirty="0" err="1"/>
              <a:t>si</a:t>
            </a:r>
            <a:r>
              <a:rPr lang="en-US" altLang="ja-JP" sz="1600" dirty="0"/>
              <a:t> </a:t>
            </a:r>
            <a:r>
              <a:rPr lang="en-US" altLang="ja-JP" sz="1600" dirty="0" err="1"/>
              <a:t>sanno</a:t>
            </a:r>
            <a:r>
              <a:rPr lang="en-US" altLang="ja-JP" sz="1600" dirty="0"/>
              <a:t> </a:t>
            </a:r>
            <a:r>
              <a:rPr lang="en-US" altLang="ja-JP" sz="1600" dirty="0" err="1"/>
              <a:t>realizzare</a:t>
            </a:r>
            <a:r>
              <a:rPr lang="en-US" altLang="ja-JP" sz="1600" dirty="0"/>
              <a:t> è molto </a:t>
            </a:r>
            <a:r>
              <a:rPr lang="en-US" altLang="ja-JP" sz="1600" dirty="0" err="1"/>
              <a:t>bassa</a:t>
            </a:r>
            <a:r>
              <a:rPr lang="en-US" altLang="ja-JP" sz="1600" dirty="0"/>
              <a:t> </a:t>
            </a:r>
            <a:r>
              <a:rPr lang="en-US" altLang="ja-JP" sz="1600" dirty="0" err="1"/>
              <a:t>rispetto</a:t>
            </a:r>
            <a:r>
              <a:rPr lang="en-US" altLang="ja-JP" sz="1600" dirty="0"/>
              <a:t> a </a:t>
            </a:r>
            <a:r>
              <a:rPr lang="en-US" altLang="ja-JP" sz="1600" dirty="0" err="1"/>
              <a:t>quella</a:t>
            </a:r>
            <a:r>
              <a:rPr lang="en-US" altLang="ja-JP" sz="1600" dirty="0"/>
              <a:t> </a:t>
            </a:r>
            <a:r>
              <a:rPr lang="en-US" altLang="ja-JP" sz="1600" dirty="0" err="1"/>
              <a:t>della</a:t>
            </a:r>
            <a:r>
              <a:rPr lang="en-US" altLang="ja-JP" sz="1600" dirty="0"/>
              <a:t> </a:t>
            </a:r>
            <a:r>
              <a:rPr lang="en-US" altLang="ja-JP" sz="1600" dirty="0" err="1"/>
              <a:t>materia</a:t>
            </a:r>
            <a:r>
              <a:rPr lang="en-US" altLang="ja-JP" sz="1600" dirty="0"/>
              <a:t> </a:t>
            </a:r>
            <a:r>
              <a:rPr lang="en-US" altLang="ja-JP" sz="1600" dirty="0" err="1"/>
              <a:t>condensata</a:t>
            </a:r>
            <a:r>
              <a:rPr lang="en-US" altLang="ja-JP" sz="1600" dirty="0"/>
              <a:t> di </a:t>
            </a:r>
            <a:r>
              <a:rPr lang="en-US" altLang="ja-JP" sz="1600" dirty="0" err="1"/>
              <a:t>una</a:t>
            </a:r>
            <a:r>
              <a:rPr lang="en-US" altLang="ja-JP" sz="1600" dirty="0"/>
              <a:t> </a:t>
            </a:r>
            <a:r>
              <a:rPr lang="en-US" altLang="ja-JP" sz="1600" dirty="0" err="1"/>
              <a:t>targhetta</a:t>
            </a:r>
            <a:r>
              <a:rPr lang="en-US" altLang="ja-JP" sz="1600" dirty="0"/>
              <a:t>.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592931" y="43785"/>
            <a:ext cx="6195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Energia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Disponibile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nell’interazione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6566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8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7" t="36429" r="16188"/>
          <a:stretch>
            <a:fillRect/>
          </a:stretch>
        </p:blipFill>
        <p:spPr bwMode="auto">
          <a:xfrm>
            <a:off x="2931552" y="3636465"/>
            <a:ext cx="2519362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48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6" y="549275"/>
            <a:ext cx="3706812" cy="535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4900" name="Picture 4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619"/>
            <a:ext cx="2792413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49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"/>
          <a:stretch>
            <a:fillRect/>
          </a:stretch>
        </p:blipFill>
        <p:spPr bwMode="auto">
          <a:xfrm>
            <a:off x="2915717" y="1340768"/>
            <a:ext cx="259238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49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86" b="93462"/>
          <a:stretch>
            <a:fillRect/>
          </a:stretch>
        </p:blipFill>
        <p:spPr bwMode="auto">
          <a:xfrm>
            <a:off x="3456260" y="3320925"/>
            <a:ext cx="1511300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4903" name="Rectangle 7"/>
          <p:cNvSpPr>
            <a:spLocks noChangeArrowheads="1"/>
          </p:cNvSpPr>
          <p:nvPr/>
        </p:nvSpPr>
        <p:spPr bwMode="auto">
          <a:xfrm>
            <a:off x="1077913" y="-42863"/>
            <a:ext cx="64363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2800" b="1" dirty="0" err="1"/>
              <a:t>AdA</a:t>
            </a:r>
            <a:r>
              <a:rPr lang="it-IT" altLang="en-US" sz="2800" b="1" dirty="0"/>
              <a:t> (Anello di Accumulazione) 196</a:t>
            </a:r>
            <a:r>
              <a:rPr lang="en-US" altLang="en-US" sz="2800" b="1" dirty="0"/>
              <a:t>0</a:t>
            </a:r>
            <a:r>
              <a:rPr lang="it-IT" altLang="en-US" sz="2800" b="1" dirty="0"/>
              <a:t>-1965</a:t>
            </a:r>
            <a:endParaRPr lang="en-US" sz="2800" b="1" dirty="0"/>
          </a:p>
        </p:txBody>
      </p:sp>
      <p:pic>
        <p:nvPicPr>
          <p:cNvPr id="4649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" y="5611813"/>
            <a:ext cx="4067175" cy="120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4907" name="AutoShape 11"/>
          <p:cNvSpPr>
            <a:spLocks noChangeArrowheads="1"/>
          </p:cNvSpPr>
          <p:nvPr/>
        </p:nvSpPr>
        <p:spPr bwMode="auto">
          <a:xfrm>
            <a:off x="4212208" y="6165304"/>
            <a:ext cx="431800" cy="288925"/>
          </a:xfrm>
          <a:prstGeom prst="leftArrow">
            <a:avLst>
              <a:gd name="adj1" fmla="val 50000"/>
              <a:gd name="adj2" fmla="val 373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ttangolo 1"/>
          <p:cNvSpPr/>
          <p:nvPr/>
        </p:nvSpPr>
        <p:spPr>
          <a:xfrm>
            <a:off x="34926" y="544376"/>
            <a:ext cx="5327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/>
              <a:t>AdA</a:t>
            </a:r>
            <a:r>
              <a:rPr lang="en-US" sz="1400" dirty="0"/>
              <a:t> e </a:t>
            </a:r>
            <a:r>
              <a:rPr lang="en-US" sz="1400" dirty="0" err="1"/>
              <a:t>costituito</a:t>
            </a:r>
            <a:r>
              <a:rPr lang="en-US" sz="1400" dirty="0"/>
              <a:t> da un </a:t>
            </a:r>
            <a:r>
              <a:rPr lang="en-US" sz="1400" dirty="0" err="1"/>
              <a:t>magnete</a:t>
            </a:r>
            <a:r>
              <a:rPr lang="en-US" sz="1400" dirty="0"/>
              <a:t> a </a:t>
            </a:r>
            <a:r>
              <a:rPr lang="en-US" sz="1400" dirty="0" err="1"/>
              <a:t>focheggiamento</a:t>
            </a:r>
            <a:r>
              <a:rPr lang="en-US" sz="1400" dirty="0"/>
              <a:t> </a:t>
            </a:r>
            <a:r>
              <a:rPr lang="en-US" sz="1400" dirty="0" err="1"/>
              <a:t>debole</a:t>
            </a:r>
            <a:r>
              <a:rPr lang="en-US" sz="1400" dirty="0"/>
              <a:t> in </a:t>
            </a:r>
            <a:r>
              <a:rPr lang="en-US" sz="1400" dirty="0" err="1"/>
              <a:t>grado</a:t>
            </a:r>
            <a:r>
              <a:rPr lang="en-US" sz="1400" dirty="0"/>
              <a:t> di far </a:t>
            </a:r>
            <a:r>
              <a:rPr lang="en-US" sz="1400" dirty="0" err="1"/>
              <a:t>circolare</a:t>
            </a:r>
            <a:r>
              <a:rPr lang="en-US" sz="1400" dirty="0"/>
              <a:t> </a:t>
            </a:r>
            <a:r>
              <a:rPr lang="en-US" sz="1400" dirty="0" err="1"/>
              <a:t>particelle</a:t>
            </a:r>
            <a:r>
              <a:rPr lang="en-US" sz="1400" dirty="0"/>
              <a:t> (e+/e-) con </a:t>
            </a:r>
            <a:r>
              <a:rPr lang="en-US" sz="1400" dirty="0" err="1"/>
              <a:t>una</a:t>
            </a:r>
            <a:r>
              <a:rPr lang="en-US" sz="1400" dirty="0"/>
              <a:t> </a:t>
            </a:r>
            <a:r>
              <a:rPr lang="en-US" sz="1400" dirty="0" err="1"/>
              <a:t>energia</a:t>
            </a:r>
            <a:r>
              <a:rPr lang="en-US" sz="1400" dirty="0"/>
              <a:t> di </a:t>
            </a:r>
            <a:r>
              <a:rPr lang="en-US" sz="1400" b="1" i="1" dirty="0"/>
              <a:t>250 MeV</a:t>
            </a:r>
            <a:r>
              <a:rPr lang="en-US" sz="1400" dirty="0"/>
              <a:t>.</a:t>
            </a:r>
          </a:p>
        </p:txBody>
      </p:sp>
      <p:sp>
        <p:nvSpPr>
          <p:cNvPr id="3" name="Rettangolo 2"/>
          <p:cNvSpPr/>
          <p:nvPr/>
        </p:nvSpPr>
        <p:spPr>
          <a:xfrm>
            <a:off x="4716016" y="5982379"/>
            <a:ext cx="4248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it-IT" altLang="en-US" sz="1600" dirty="0"/>
              <a:t>Registrazione dei primi elettroni accumulati in </a:t>
            </a:r>
            <a:r>
              <a:rPr lang="it-IT" altLang="en-US" sz="1600" dirty="0" err="1"/>
              <a:t>AdA</a:t>
            </a:r>
            <a:r>
              <a:rPr lang="it-IT" altLang="en-US" sz="1600" dirty="0"/>
              <a:t>.</a:t>
            </a:r>
            <a:r>
              <a:rPr lang="en-US" altLang="en-US" sz="1600" dirty="0"/>
              <a:t> </a:t>
            </a:r>
            <a:r>
              <a:rPr lang="it-IT" altLang="en-US" sz="1600" dirty="0"/>
              <a:t>La vita media era  21 sec,</a:t>
            </a:r>
            <a:r>
              <a:rPr lang="en-US" altLang="en-US" sz="1600" dirty="0"/>
              <a:t> </a:t>
            </a:r>
            <a:r>
              <a:rPr lang="it-IT" altLang="en-US" sz="1600" dirty="0"/>
              <a:t>il numero medio 2.3.</a:t>
            </a:r>
          </a:p>
        </p:txBody>
      </p:sp>
    </p:spTree>
    <p:extLst>
      <p:ext uri="{BB962C8B-B14F-4D97-AF65-F5344CB8AC3E}">
        <p14:creationId xmlns:p14="http://schemas.microsoft.com/office/powerpoint/2010/main" val="412721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994" name="Picture 2" descr="ADONE ( 115 Kb 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268413"/>
            <a:ext cx="60483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8995" name="Rectangle 3"/>
          <p:cNvSpPr>
            <a:spLocks noChangeArrowheads="1"/>
          </p:cNvSpPr>
          <p:nvPr/>
        </p:nvSpPr>
        <p:spPr bwMode="auto">
          <a:xfrm>
            <a:off x="0" y="471488"/>
            <a:ext cx="9144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en-US" sz="1600" dirty="0"/>
              <a:t>Dal </a:t>
            </a:r>
            <a:r>
              <a:rPr lang="en-US" sz="1600" dirty="0" err="1"/>
              <a:t>successo</a:t>
            </a:r>
            <a:r>
              <a:rPr lang="en-US" sz="1600" dirty="0"/>
              <a:t> di </a:t>
            </a:r>
            <a:r>
              <a:rPr lang="en-US" sz="1600" dirty="0" err="1"/>
              <a:t>AdA</a:t>
            </a:r>
            <a:r>
              <a:rPr lang="en-US" sz="1600" dirty="0"/>
              <a:t> </a:t>
            </a:r>
            <a:r>
              <a:rPr lang="en-US" sz="1600" dirty="0" err="1"/>
              <a:t>si</a:t>
            </a:r>
            <a:r>
              <a:rPr lang="en-US" sz="1600" dirty="0"/>
              <a:t> </a:t>
            </a:r>
            <a:r>
              <a:rPr lang="en-US" sz="1600" dirty="0" err="1"/>
              <a:t>decise</a:t>
            </a:r>
            <a:r>
              <a:rPr lang="en-US" sz="1600" dirty="0"/>
              <a:t> di </a:t>
            </a:r>
            <a:r>
              <a:rPr lang="en-US" sz="1600" dirty="0" err="1"/>
              <a:t>costruire</a:t>
            </a:r>
            <a:r>
              <a:rPr lang="en-US" sz="1600" dirty="0"/>
              <a:t> un </a:t>
            </a:r>
            <a:r>
              <a:rPr lang="en-US" sz="1600" dirty="0" err="1"/>
              <a:t>anello</a:t>
            </a:r>
            <a:r>
              <a:rPr lang="en-US" sz="1600" dirty="0"/>
              <a:t> di </a:t>
            </a:r>
            <a:r>
              <a:rPr lang="en-US" sz="1600" dirty="0" err="1"/>
              <a:t>accumulazione</a:t>
            </a:r>
            <a:r>
              <a:rPr lang="en-US" sz="1600" dirty="0"/>
              <a:t> </a:t>
            </a:r>
            <a:r>
              <a:rPr lang="en-US" sz="1600" dirty="0" err="1"/>
              <a:t>dello</a:t>
            </a:r>
            <a:r>
              <a:rPr lang="en-US" sz="1600" dirty="0"/>
              <a:t> </a:t>
            </a:r>
            <a:r>
              <a:rPr lang="en-US" sz="1600" dirty="0" err="1"/>
              <a:t>stesso</a:t>
            </a:r>
            <a:r>
              <a:rPr lang="en-US" sz="1600" dirty="0"/>
              <a:t> </a:t>
            </a:r>
            <a:r>
              <a:rPr lang="en-US" sz="1600" dirty="0" err="1"/>
              <a:t>tipo</a:t>
            </a:r>
            <a:r>
              <a:rPr lang="en-US" sz="1600" dirty="0"/>
              <a:t> ad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energia</a:t>
            </a:r>
            <a:r>
              <a:rPr lang="en-US" sz="1600" dirty="0"/>
              <a:t> </a:t>
            </a:r>
            <a:r>
              <a:rPr lang="en-US" sz="1600" dirty="0" err="1"/>
              <a:t>più</a:t>
            </a:r>
            <a:r>
              <a:rPr lang="en-US" sz="1600" dirty="0"/>
              <a:t> </a:t>
            </a:r>
            <a:r>
              <a:rPr lang="en-US" sz="1600" dirty="0" err="1"/>
              <a:t>elevata</a:t>
            </a:r>
            <a:r>
              <a:rPr lang="en-US" sz="1600" dirty="0"/>
              <a:t> (</a:t>
            </a:r>
            <a:r>
              <a:rPr lang="en-US" sz="1600" b="1" i="1" dirty="0"/>
              <a:t>1.5 GeV per </a:t>
            </a:r>
            <a:r>
              <a:rPr lang="en-US" sz="1600" b="1" i="1" dirty="0" err="1"/>
              <a:t>fascio</a:t>
            </a:r>
            <a:r>
              <a:rPr lang="en-US" sz="1600" dirty="0"/>
              <a:t>, 105 m): </a:t>
            </a:r>
            <a:r>
              <a:rPr lang="en-US" sz="1600" b="1" i="1" dirty="0"/>
              <a:t>ADONE</a:t>
            </a:r>
          </a:p>
        </p:txBody>
      </p:sp>
      <p:sp>
        <p:nvSpPr>
          <p:cNvPr id="468996" name="Rectangle 4"/>
          <p:cNvSpPr>
            <a:spLocks noChangeArrowheads="1"/>
          </p:cNvSpPr>
          <p:nvPr/>
        </p:nvSpPr>
        <p:spPr bwMode="auto">
          <a:xfrm>
            <a:off x="2916238" y="28109"/>
            <a:ext cx="33249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800" b="1" dirty="0"/>
              <a:t>ADONE ( 1967-1993 )</a:t>
            </a:r>
          </a:p>
        </p:txBody>
      </p:sp>
      <p:sp>
        <p:nvSpPr>
          <p:cNvPr id="468997" name="Rectangle 5"/>
          <p:cNvSpPr>
            <a:spLocks noChangeArrowheads="1"/>
          </p:cNvSpPr>
          <p:nvPr/>
        </p:nvSpPr>
        <p:spPr bwMode="auto">
          <a:xfrm>
            <a:off x="0" y="5314950"/>
            <a:ext cx="91440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en-US" sz="1600" dirty="0"/>
              <a:t>La </a:t>
            </a:r>
            <a:r>
              <a:rPr lang="en-US" sz="1600" b="1" i="1" dirty="0" err="1"/>
              <a:t>costruzione</a:t>
            </a:r>
            <a:r>
              <a:rPr lang="en-US" sz="1600" b="1" i="1" dirty="0"/>
              <a:t> </a:t>
            </a:r>
            <a:r>
              <a:rPr lang="en-US" sz="1600" b="1" i="1" dirty="0" err="1"/>
              <a:t>della</a:t>
            </a:r>
            <a:r>
              <a:rPr lang="en-US" sz="1600" b="1" i="1" dirty="0"/>
              <a:t> </a:t>
            </a:r>
            <a:r>
              <a:rPr lang="en-US" sz="1600" b="1" i="1" dirty="0" err="1"/>
              <a:t>nuova</a:t>
            </a:r>
            <a:r>
              <a:rPr lang="en-US" sz="1600" b="1" i="1" dirty="0"/>
              <a:t> </a:t>
            </a:r>
            <a:r>
              <a:rPr lang="en-US" sz="1600" b="1" i="1" dirty="0" err="1"/>
              <a:t>macchina</a:t>
            </a:r>
            <a:r>
              <a:rPr lang="en-US" sz="1600" b="1" i="1" dirty="0"/>
              <a:t> </a:t>
            </a:r>
            <a:r>
              <a:rPr lang="en-US" sz="1600" b="1" i="1" dirty="0" err="1"/>
              <a:t>iniziò</a:t>
            </a:r>
            <a:r>
              <a:rPr lang="en-US" sz="1600" b="1" i="1" dirty="0"/>
              <a:t> </a:t>
            </a:r>
            <a:r>
              <a:rPr lang="en-US" sz="1600" b="1" i="1" dirty="0" err="1"/>
              <a:t>nel</a:t>
            </a:r>
            <a:r>
              <a:rPr lang="en-US" sz="1600" b="1" i="1" dirty="0"/>
              <a:t> 1963</a:t>
            </a:r>
            <a:r>
              <a:rPr lang="en-US" sz="1600" dirty="0"/>
              <a:t> e </a:t>
            </a:r>
            <a:r>
              <a:rPr lang="en-US" sz="1600" dirty="0" err="1"/>
              <a:t>il</a:t>
            </a:r>
            <a:r>
              <a:rPr lang="en-US" sz="1600" dirty="0"/>
              <a:t> primo </a:t>
            </a:r>
            <a:r>
              <a:rPr lang="en-US" sz="1600" dirty="0" err="1"/>
              <a:t>elettrone</a:t>
            </a:r>
            <a:r>
              <a:rPr lang="en-US" sz="1600" dirty="0"/>
              <a:t> </a:t>
            </a:r>
            <a:r>
              <a:rPr lang="en-US" sz="1600" dirty="0" err="1"/>
              <a:t>fu</a:t>
            </a:r>
            <a:r>
              <a:rPr lang="en-US" sz="1600" dirty="0"/>
              <a:t> </a:t>
            </a:r>
            <a:r>
              <a:rPr lang="en-US" sz="1600" dirty="0" err="1"/>
              <a:t>immagazzinato</a:t>
            </a:r>
            <a:r>
              <a:rPr lang="en-US" sz="1600" dirty="0"/>
              <a:t> </a:t>
            </a:r>
            <a:r>
              <a:rPr lang="en-US" sz="1600" dirty="0" err="1"/>
              <a:t>nel</a:t>
            </a:r>
            <a:r>
              <a:rPr lang="en-US" sz="1600" dirty="0"/>
              <a:t> 1967. Un LINAC di 350 MeV </a:t>
            </a:r>
            <a:r>
              <a:rPr lang="en-US" sz="1600" dirty="0" err="1" smtClean="0"/>
              <a:t>fu</a:t>
            </a:r>
            <a:r>
              <a:rPr lang="en-US" sz="1600" dirty="0" smtClean="0"/>
              <a:t> </a:t>
            </a:r>
            <a:r>
              <a:rPr lang="en-US" sz="1600" dirty="0" err="1"/>
              <a:t>utilizzato</a:t>
            </a:r>
            <a:r>
              <a:rPr lang="en-US" sz="1600" dirty="0"/>
              <a:t> come </a:t>
            </a:r>
            <a:r>
              <a:rPr lang="en-US" sz="1600" dirty="0" err="1"/>
              <a:t>iniettore</a:t>
            </a:r>
            <a:r>
              <a:rPr lang="en-US" sz="1600" dirty="0"/>
              <a:t>. La </a:t>
            </a:r>
            <a:r>
              <a:rPr lang="en-US" sz="1600" dirty="0" err="1"/>
              <a:t>corrente</a:t>
            </a:r>
            <a:r>
              <a:rPr lang="en-US" sz="1600" dirty="0"/>
              <a:t> </a:t>
            </a:r>
            <a:r>
              <a:rPr lang="en-US" sz="1600" dirty="0" err="1"/>
              <a:t>massima</a:t>
            </a:r>
            <a:r>
              <a:rPr lang="en-US" sz="1600" dirty="0"/>
              <a:t> </a:t>
            </a:r>
            <a:r>
              <a:rPr lang="en-US" sz="1600" dirty="0" err="1"/>
              <a:t>circolante</a:t>
            </a:r>
            <a:r>
              <a:rPr lang="en-US" sz="1600" dirty="0"/>
              <a:t> in ADONE era di </a:t>
            </a:r>
            <a:r>
              <a:rPr lang="en-US" sz="1600" b="1" i="1" dirty="0"/>
              <a:t>100 mA in 3 </a:t>
            </a:r>
            <a:r>
              <a:rPr lang="en-US" sz="1600" b="1" i="1" dirty="0" err="1"/>
              <a:t>pacchetti</a:t>
            </a:r>
            <a:r>
              <a:rPr lang="en-US" sz="1600" dirty="0"/>
              <a:t>. </a:t>
            </a:r>
          </a:p>
          <a:p>
            <a:pPr algn="just"/>
            <a:r>
              <a:rPr lang="en-US" sz="1600" dirty="0"/>
              <a:t>Si </a:t>
            </a:r>
            <a:r>
              <a:rPr lang="en-US" sz="1600" dirty="0" err="1"/>
              <a:t>raggiunse</a:t>
            </a:r>
            <a:r>
              <a:rPr lang="en-US" sz="1600" dirty="0"/>
              <a:t> la </a:t>
            </a:r>
            <a:r>
              <a:rPr lang="en-US" sz="1600" dirty="0" err="1"/>
              <a:t>luminosità</a:t>
            </a:r>
            <a:r>
              <a:rPr lang="en-US" sz="1600" dirty="0"/>
              <a:t> di </a:t>
            </a:r>
            <a:r>
              <a:rPr lang="en-US" sz="1600" dirty="0" err="1"/>
              <a:t>progetto</a:t>
            </a:r>
            <a:r>
              <a:rPr lang="en-US" sz="1600" dirty="0"/>
              <a:t>: 3x10</a:t>
            </a:r>
            <a:r>
              <a:rPr lang="en-US" sz="1600" baseline="30000" dirty="0"/>
              <a:t>29</a:t>
            </a:r>
            <a:r>
              <a:rPr lang="en-US" sz="1600" dirty="0"/>
              <a:t> cm</a:t>
            </a:r>
            <a:r>
              <a:rPr lang="en-US" sz="1600" baseline="30000" dirty="0"/>
              <a:t>-2</a:t>
            </a:r>
            <a:r>
              <a:rPr lang="en-US" sz="1600" dirty="0"/>
              <a:t>s</a:t>
            </a:r>
            <a:r>
              <a:rPr lang="en-US" sz="1600" baseline="30000" dirty="0"/>
              <a:t>-1</a:t>
            </a:r>
            <a:r>
              <a:rPr lang="en-US" sz="1600" dirty="0"/>
              <a:t>.</a:t>
            </a:r>
          </a:p>
          <a:p>
            <a:pPr algn="just"/>
            <a:r>
              <a:rPr lang="en-US" altLang="ja-JP" sz="1600" dirty="0">
                <a:ea typeface="ＭＳ Ｐゴシック" charset="-128"/>
              </a:rPr>
              <a:t>ADONE </a:t>
            </a:r>
            <a:r>
              <a:rPr lang="en-US" altLang="ja-JP" sz="1600" dirty="0" err="1">
                <a:ea typeface="ＭＳ Ｐゴシック" charset="-128"/>
              </a:rPr>
              <a:t>fu</a:t>
            </a:r>
            <a:r>
              <a:rPr lang="en-US" altLang="ja-JP" sz="1600" dirty="0">
                <a:ea typeface="ＭＳ Ｐゴシック" charset="-128"/>
              </a:rPr>
              <a:t> </a:t>
            </a:r>
            <a:r>
              <a:rPr lang="en-US" altLang="ja-JP" sz="1600" dirty="0" err="1">
                <a:ea typeface="ＭＳ Ｐゴシック" charset="-128"/>
              </a:rPr>
              <a:t>spento</a:t>
            </a:r>
            <a:r>
              <a:rPr lang="en-US" altLang="ja-JP" sz="1600" dirty="0">
                <a:ea typeface="ＭＳ Ｐゴシック" charset="-128"/>
              </a:rPr>
              <a:t> </a:t>
            </a:r>
            <a:r>
              <a:rPr lang="en-US" altLang="ja-JP" sz="1600" dirty="0" err="1">
                <a:ea typeface="ＭＳ Ｐゴシック" charset="-128"/>
              </a:rPr>
              <a:t>il</a:t>
            </a:r>
            <a:r>
              <a:rPr lang="en-US" altLang="ja-JP" sz="1600" dirty="0">
                <a:ea typeface="ＭＳ Ｐゴシック" charset="-128"/>
              </a:rPr>
              <a:t> 26 </a:t>
            </a:r>
            <a:r>
              <a:rPr lang="en-US" altLang="ja-JP" sz="1600" dirty="0" err="1">
                <a:ea typeface="ＭＳ Ｐゴシック" charset="-128"/>
              </a:rPr>
              <a:t>Aprile</a:t>
            </a:r>
            <a:r>
              <a:rPr lang="en-US" altLang="ja-JP" sz="1600" dirty="0">
                <a:ea typeface="ＭＳ Ｐゴシック" charset="-128"/>
              </a:rPr>
              <a:t> 1993.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9165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6" name="Picture 2" descr="lnf_dafne_new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49275"/>
            <a:ext cx="6408738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339752" y="-36095"/>
            <a:ext cx="4035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La </a:t>
            </a:r>
            <a:r>
              <a:rPr lang="en-US" sz="3200" b="1" dirty="0" smtClean="0">
                <a:sym typeface="Symbol"/>
              </a:rPr>
              <a:t>-Factory a Frascati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3442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78" name="Picture 2" descr="dafne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6"/>
          <a:stretch>
            <a:fillRect/>
          </a:stretch>
        </p:blipFill>
        <p:spPr bwMode="auto">
          <a:xfrm>
            <a:off x="914400" y="1052513"/>
            <a:ext cx="4572000" cy="550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4180" name="Group 4"/>
          <p:cNvGrpSpPr>
            <a:grpSpLocks/>
          </p:cNvGrpSpPr>
          <p:nvPr/>
        </p:nvGrpSpPr>
        <p:grpSpPr bwMode="auto">
          <a:xfrm>
            <a:off x="4495800" y="457200"/>
            <a:ext cx="4419600" cy="2235200"/>
            <a:chOff x="2448" y="288"/>
            <a:chExt cx="2784" cy="1408"/>
          </a:xfrm>
        </p:grpSpPr>
        <p:pic>
          <p:nvPicPr>
            <p:cNvPr id="434181" name="Picture 5"/>
            <p:cNvPicPr>
              <a:picLocks noChangeAspect="1" noChangeArrowheads="1"/>
            </p:cNvPicPr>
            <p:nvPr/>
          </p:nvPicPr>
          <p:blipFill>
            <a:blip r:embed="rId4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88"/>
              <a:ext cx="1824" cy="1408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4182" name="Line 6"/>
            <p:cNvSpPr>
              <a:spLocks noChangeShapeType="1"/>
            </p:cNvSpPr>
            <p:nvPr/>
          </p:nvSpPr>
          <p:spPr bwMode="auto">
            <a:xfrm flipH="1">
              <a:off x="2448" y="960"/>
              <a:ext cx="960" cy="288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4183" name="Group 7"/>
          <p:cNvGrpSpPr>
            <a:grpSpLocks/>
          </p:cNvGrpSpPr>
          <p:nvPr/>
        </p:nvGrpSpPr>
        <p:grpSpPr bwMode="auto">
          <a:xfrm>
            <a:off x="5029200" y="2881313"/>
            <a:ext cx="2895600" cy="1633537"/>
            <a:chOff x="2784" y="1815"/>
            <a:chExt cx="1824" cy="1029"/>
          </a:xfrm>
        </p:grpSpPr>
        <p:pic>
          <p:nvPicPr>
            <p:cNvPr id="434184" name="Picture 8" descr="btfAltoLat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1" y="1815"/>
              <a:ext cx="1357" cy="1017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4185" name="Line 9"/>
            <p:cNvSpPr>
              <a:spLocks noChangeShapeType="1"/>
            </p:cNvSpPr>
            <p:nvPr/>
          </p:nvSpPr>
          <p:spPr bwMode="auto">
            <a:xfrm flipH="1">
              <a:off x="2784" y="2844"/>
              <a:ext cx="480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4186" name="Group 10"/>
          <p:cNvGrpSpPr>
            <a:grpSpLocks/>
          </p:cNvGrpSpPr>
          <p:nvPr/>
        </p:nvGrpSpPr>
        <p:grpSpPr bwMode="auto">
          <a:xfrm>
            <a:off x="5143500" y="4648200"/>
            <a:ext cx="3695700" cy="2093913"/>
            <a:chOff x="2928" y="2928"/>
            <a:chExt cx="2328" cy="1319"/>
          </a:xfrm>
        </p:grpSpPr>
        <p:pic>
          <p:nvPicPr>
            <p:cNvPr id="434187" name="Picture 11" descr="accinsta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928"/>
              <a:ext cx="1704" cy="1319"/>
            </a:xfrm>
            <a:prstGeom prst="rect">
              <a:avLst/>
            </a:prstGeom>
            <a:noFill/>
            <a:ln w="3810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4188" name="Line 12"/>
            <p:cNvSpPr>
              <a:spLocks noChangeShapeType="1"/>
            </p:cNvSpPr>
            <p:nvPr/>
          </p:nvSpPr>
          <p:spPr bwMode="auto">
            <a:xfrm flipH="1">
              <a:off x="2928" y="3360"/>
              <a:ext cx="624" cy="0"/>
            </a:xfrm>
            <a:prstGeom prst="line">
              <a:avLst/>
            </a:prstGeom>
            <a:noFill/>
            <a:ln w="38100">
              <a:solidFill>
                <a:srgbClr val="99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4189" name="Group 13"/>
          <p:cNvGrpSpPr>
            <a:grpSpLocks/>
          </p:cNvGrpSpPr>
          <p:nvPr/>
        </p:nvGrpSpPr>
        <p:grpSpPr bwMode="auto">
          <a:xfrm>
            <a:off x="762000" y="2306638"/>
            <a:ext cx="2667000" cy="3103562"/>
            <a:chOff x="96" y="1453"/>
            <a:chExt cx="1680" cy="1955"/>
          </a:xfrm>
        </p:grpSpPr>
        <p:sp>
          <p:nvSpPr>
            <p:cNvPr id="434190" name="Line 14"/>
            <p:cNvSpPr>
              <a:spLocks noChangeShapeType="1"/>
            </p:cNvSpPr>
            <p:nvPr/>
          </p:nvSpPr>
          <p:spPr bwMode="auto">
            <a:xfrm flipH="1">
              <a:off x="178" y="3408"/>
              <a:ext cx="240" cy="0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 type="triangl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191" name="Line 15"/>
            <p:cNvSpPr>
              <a:spLocks noChangeShapeType="1"/>
            </p:cNvSpPr>
            <p:nvPr/>
          </p:nvSpPr>
          <p:spPr bwMode="auto">
            <a:xfrm flipV="1">
              <a:off x="192" y="2544"/>
              <a:ext cx="0" cy="864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34192" name="Picture 1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453"/>
              <a:ext cx="1680" cy="1091"/>
            </a:xfrm>
            <a:prstGeom prst="rect">
              <a:avLst/>
            </a:prstGeom>
            <a:noFill/>
            <a:ln w="38100">
              <a:solidFill>
                <a:srgbClr val="3399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CasellaDiTesto 1"/>
          <p:cNvSpPr txBox="1"/>
          <p:nvPr/>
        </p:nvSpPr>
        <p:spPr>
          <a:xfrm>
            <a:off x="1943203" y="-48730"/>
            <a:ext cx="5524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La </a:t>
            </a:r>
            <a:r>
              <a:rPr lang="en-US" sz="3200" b="1" dirty="0" smtClean="0">
                <a:sym typeface="Symbol"/>
              </a:rPr>
              <a:t>-Factory a Frascati: DANE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04963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06" name="Picture 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16832"/>
            <a:ext cx="1820325" cy="392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-37818" y="-1"/>
            <a:ext cx="9181818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en-US" sz="2700" b="1" dirty="0" smtClean="0"/>
              <a:t>PARTICLE VELOCITY VS ENERGY: </a:t>
            </a:r>
            <a:r>
              <a:rPr lang="en-US" sz="2700" b="1" dirty="0"/>
              <a:t>LIGHT AND HEAVY PARTICLES</a:t>
            </a:r>
            <a:endParaRPr lang="en-US" altLang="en-US" sz="2700" b="1" dirty="0"/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364088" y="2708920"/>
            <a:ext cx="3752516" cy="224676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altLang="en-US" sz="1400" b="1" dirty="0" smtClean="0">
                <a:sym typeface="Symbol"/>
              </a:rPr>
              <a:t></a:t>
            </a:r>
            <a:r>
              <a:rPr lang="en-US" altLang="en-US" sz="1400" b="1" dirty="0" smtClean="0"/>
              <a:t>Light particles </a:t>
            </a:r>
            <a:r>
              <a:rPr lang="en-US" altLang="en-US" sz="1400" dirty="0" smtClean="0"/>
              <a:t>(as </a:t>
            </a:r>
            <a:r>
              <a:rPr lang="en-US" altLang="en-US" sz="1400" b="1" dirty="0" smtClean="0"/>
              <a:t>electrons</a:t>
            </a:r>
            <a:r>
              <a:rPr lang="en-US" altLang="en-US" sz="1400" dirty="0" smtClean="0"/>
              <a:t>) are practically fully relativistic (</a:t>
            </a:r>
            <a:r>
              <a:rPr lang="en-US" altLang="en-US" sz="1400" dirty="0" smtClean="0">
                <a:sym typeface="Symbol"/>
              </a:rPr>
              <a:t>1, &gt;&gt;1</a:t>
            </a:r>
            <a:r>
              <a:rPr lang="en-US" altLang="en-US" sz="1400" dirty="0" smtClean="0"/>
              <a:t>) </a:t>
            </a:r>
            <a:r>
              <a:rPr lang="en-US" sz="1400" dirty="0"/>
              <a:t>at relatively low energy </a:t>
            </a:r>
            <a:r>
              <a:rPr lang="en-US" sz="1400" dirty="0" smtClean="0"/>
              <a:t>and </a:t>
            </a:r>
            <a:r>
              <a:rPr lang="en-US" sz="1400" b="1" dirty="0" smtClean="0"/>
              <a:t>reach </a:t>
            </a:r>
            <a:r>
              <a:rPr lang="en-US" sz="1400" b="1" dirty="0"/>
              <a:t>a constant velocity </a:t>
            </a:r>
            <a:r>
              <a:rPr lang="en-US" sz="1400" dirty="0" smtClean="0"/>
              <a:t>(</a:t>
            </a:r>
            <a:r>
              <a:rPr lang="en-US" sz="1400" dirty="0" smtClean="0">
                <a:sym typeface="Symbol"/>
              </a:rPr>
              <a:t>c</a:t>
            </a:r>
            <a:r>
              <a:rPr lang="en-US" sz="1400" dirty="0" smtClean="0"/>
              <a:t>). T</a:t>
            </a:r>
            <a:r>
              <a:rPr lang="en-US" altLang="en-US" sz="1400" dirty="0" smtClean="0"/>
              <a:t>he </a:t>
            </a:r>
            <a:r>
              <a:rPr lang="en-US" altLang="en-US" sz="1400" dirty="0"/>
              <a:t>acceleration process occurs at constant particle velocity</a:t>
            </a:r>
            <a:endParaRPr lang="en-US" sz="1400" dirty="0" smtClean="0"/>
          </a:p>
          <a:p>
            <a:pPr algn="just"/>
            <a:endParaRPr lang="en-US" sz="1400" dirty="0"/>
          </a:p>
          <a:p>
            <a:pPr algn="just"/>
            <a:r>
              <a:rPr lang="en-US" sz="1400" b="1" dirty="0" smtClean="0">
                <a:sym typeface="Symbol"/>
              </a:rPr>
              <a:t></a:t>
            </a:r>
            <a:r>
              <a:rPr lang="en-US" sz="1400" b="1" dirty="0" smtClean="0"/>
              <a:t>Heavy particles </a:t>
            </a:r>
            <a:r>
              <a:rPr lang="en-US" sz="1400" dirty="0" smtClean="0"/>
              <a:t>(</a:t>
            </a:r>
            <a:r>
              <a:rPr lang="en-US" altLang="en-US" sz="1400" b="1" dirty="0" smtClean="0"/>
              <a:t>protons and ions</a:t>
            </a:r>
            <a:r>
              <a:rPr lang="en-US" altLang="en-US" sz="1400" dirty="0" smtClean="0"/>
              <a:t>) are typically weakly relativistic and </a:t>
            </a:r>
            <a:r>
              <a:rPr lang="en-US" sz="1400" b="1" dirty="0" smtClean="0"/>
              <a:t>reach </a:t>
            </a:r>
            <a:r>
              <a:rPr lang="en-US" sz="1400" b="1" dirty="0"/>
              <a:t>a constant velocity only at very high </a:t>
            </a:r>
            <a:r>
              <a:rPr lang="en-US" sz="1400" b="1" dirty="0" smtClean="0"/>
              <a:t>energy.</a:t>
            </a:r>
            <a:r>
              <a:rPr lang="en-US" altLang="en-US" sz="1400" dirty="0"/>
              <a:t> </a:t>
            </a:r>
            <a:r>
              <a:rPr lang="en-US" altLang="en-US" sz="1400" dirty="0" smtClean="0"/>
              <a:t>The </a:t>
            </a:r>
            <a:r>
              <a:rPr lang="en-US" altLang="en-US" sz="1400" dirty="0"/>
              <a:t>velocity </a:t>
            </a:r>
            <a:r>
              <a:rPr lang="en-US" altLang="en-US" sz="1400" dirty="0" smtClean="0"/>
              <a:t>changes </a:t>
            </a:r>
            <a:r>
              <a:rPr lang="en-US" altLang="en-US" sz="1400" dirty="0"/>
              <a:t>a lot during acceleration process.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926826" y="563329"/>
            <a:ext cx="203222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rest mass </a:t>
            </a:r>
            <a:r>
              <a:rPr lang="en-US" sz="1600" i="1" dirty="0"/>
              <a:t>m</a:t>
            </a:r>
            <a:r>
              <a:rPr lang="en-US" sz="1600" i="1" baseline="-25000" dirty="0"/>
              <a:t>0</a:t>
            </a:r>
          </a:p>
          <a:p>
            <a:r>
              <a:rPr lang="en-US" sz="1600" dirty="0" smtClean="0"/>
              <a:t>rest energy </a:t>
            </a:r>
            <a:r>
              <a:rPr lang="en-US" sz="1600" i="1" dirty="0" smtClean="0"/>
              <a:t>E</a:t>
            </a:r>
            <a:r>
              <a:rPr lang="en-US" sz="1600" i="1" baseline="-25000" dirty="0" smtClean="0"/>
              <a:t>0</a:t>
            </a:r>
            <a:r>
              <a:rPr lang="en-US" sz="1600" i="1" dirty="0" smtClean="0"/>
              <a:t> (=m</a:t>
            </a:r>
            <a:r>
              <a:rPr lang="en-US" sz="1600" i="1" baseline="-25000" dirty="0" smtClean="0"/>
              <a:t>0</a:t>
            </a:r>
            <a:r>
              <a:rPr lang="en-US" sz="1600" i="1" dirty="0" smtClean="0"/>
              <a:t>c</a:t>
            </a:r>
            <a:r>
              <a:rPr lang="en-US" sz="1600" i="1" baseline="30000" dirty="0" smtClean="0"/>
              <a:t>2</a:t>
            </a:r>
            <a:r>
              <a:rPr lang="en-US" sz="1600" i="1" dirty="0" smtClean="0"/>
              <a:t>)</a:t>
            </a:r>
            <a:endParaRPr lang="en-US" sz="1600" i="1" baseline="-25000" dirty="0" smtClean="0"/>
          </a:p>
          <a:p>
            <a:r>
              <a:rPr lang="en-US" sz="1600" dirty="0" smtClean="0"/>
              <a:t>total energy </a:t>
            </a:r>
            <a:r>
              <a:rPr lang="en-US" sz="1600" i="1" dirty="0" smtClean="0"/>
              <a:t>E </a:t>
            </a:r>
          </a:p>
          <a:p>
            <a:r>
              <a:rPr lang="en-US" sz="1600" dirty="0" smtClean="0"/>
              <a:t>mass </a:t>
            </a:r>
            <a:r>
              <a:rPr lang="en-US" sz="1600" i="1" dirty="0" smtClean="0"/>
              <a:t>m</a:t>
            </a:r>
          </a:p>
          <a:p>
            <a:r>
              <a:rPr lang="en-US" sz="1600" dirty="0" smtClean="0"/>
              <a:t>velocity </a:t>
            </a:r>
            <a:r>
              <a:rPr lang="en-US" sz="1600" i="1" dirty="0" smtClean="0"/>
              <a:t>v</a:t>
            </a:r>
          </a:p>
          <a:p>
            <a:r>
              <a:rPr lang="en-US" sz="1600" dirty="0"/>
              <a:t>m</a:t>
            </a:r>
            <a:r>
              <a:rPr lang="en-US" sz="1600" dirty="0" smtClean="0"/>
              <a:t>omentum</a:t>
            </a:r>
            <a:r>
              <a:rPr lang="en-US" sz="1600" i="1" dirty="0" smtClean="0"/>
              <a:t> p (=mv)</a:t>
            </a:r>
          </a:p>
          <a:p>
            <a:r>
              <a:rPr lang="en-US" sz="1600" dirty="0" smtClean="0"/>
              <a:t>Kinetic energy </a:t>
            </a:r>
            <a:r>
              <a:rPr lang="en-US" sz="1600" i="1" dirty="0" smtClean="0"/>
              <a:t>W=E-E</a:t>
            </a:r>
            <a:r>
              <a:rPr lang="en-US" sz="1600" i="1" baseline="-25000" dirty="0" smtClean="0"/>
              <a:t>0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3304735" y="594691"/>
            <a:ext cx="1743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Relativistic factor </a:t>
            </a:r>
            <a:r>
              <a:rPr lang="en-US" sz="1600" b="1" i="1" dirty="0" smtClean="0">
                <a:sym typeface="Symbol"/>
              </a:rPr>
              <a:t>=v/c</a:t>
            </a:r>
            <a:r>
              <a:rPr lang="en-US" sz="1600" b="1" dirty="0" smtClean="0">
                <a:sym typeface="Symbol"/>
              </a:rPr>
              <a:t> </a:t>
            </a:r>
            <a:r>
              <a:rPr lang="en-US" sz="1600" dirty="0" smtClean="0">
                <a:sym typeface="Symbol"/>
              </a:rPr>
              <a:t>(&lt;1)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3285826" y="1130065"/>
            <a:ext cx="1815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Relativistic factor </a:t>
            </a:r>
            <a:r>
              <a:rPr lang="en-US" sz="1600" b="1" i="1" dirty="0" smtClean="0">
                <a:sym typeface="Symbol"/>
              </a:rPr>
              <a:t>=E/E</a:t>
            </a:r>
            <a:r>
              <a:rPr lang="en-US" sz="1600" b="1" i="1" baseline="-25000" dirty="0" smtClean="0">
                <a:sym typeface="Symbol"/>
              </a:rPr>
              <a:t>0</a:t>
            </a:r>
            <a:r>
              <a:rPr lang="en-US" sz="1600" b="1" i="1" dirty="0" smtClean="0">
                <a:sym typeface="Symbol"/>
              </a:rPr>
              <a:t> </a:t>
            </a:r>
            <a:r>
              <a:rPr lang="en-US" sz="1600" dirty="0" smtClean="0">
                <a:sym typeface="Symbol"/>
              </a:rPr>
              <a:t>(1)</a:t>
            </a:r>
            <a:endParaRPr lang="en-US" sz="1600" dirty="0"/>
          </a:p>
        </p:txBody>
      </p:sp>
      <p:sp>
        <p:nvSpPr>
          <p:cNvPr id="36" name="Parentesi graffa aperta 35"/>
          <p:cNvSpPr/>
          <p:nvPr/>
        </p:nvSpPr>
        <p:spPr>
          <a:xfrm>
            <a:off x="743565" y="533577"/>
            <a:ext cx="366521" cy="1841060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asellaDiTesto 36"/>
          <p:cNvSpPr txBox="1"/>
          <p:nvPr/>
        </p:nvSpPr>
        <p:spPr>
          <a:xfrm>
            <a:off x="-32452" y="1179466"/>
            <a:ext cx="825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Single particle</a:t>
            </a:r>
            <a:endParaRPr lang="en-US" sz="1600" dirty="0"/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5364088" y="5253313"/>
            <a:ext cx="3693273" cy="1600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altLang="en-US" sz="1400" dirty="0" smtClean="0">
                <a:sym typeface="Symbol"/>
              </a:rPr>
              <a:t></a:t>
            </a:r>
            <a:r>
              <a:rPr lang="en-US" altLang="en-US" sz="1400" dirty="0" smtClean="0"/>
              <a:t>This implies </a:t>
            </a:r>
            <a:r>
              <a:rPr lang="en-US" altLang="en-US" sz="1400" b="1" dirty="0" smtClean="0"/>
              <a:t>important differences </a:t>
            </a:r>
            <a:r>
              <a:rPr lang="en-US" altLang="en-US" sz="1400" dirty="0" smtClean="0"/>
              <a:t>in the technical characteristics of the </a:t>
            </a:r>
            <a:r>
              <a:rPr lang="en-US" altLang="en-US" sz="1400" b="1" dirty="0" smtClean="0"/>
              <a:t>accelerating structures</a:t>
            </a:r>
            <a:r>
              <a:rPr lang="en-US" altLang="en-US" sz="1400" dirty="0" smtClean="0"/>
              <a:t>. In particular for protons and ions w</a:t>
            </a:r>
            <a:r>
              <a:rPr lang="en-US" sz="1400" dirty="0" smtClean="0"/>
              <a:t>e </a:t>
            </a:r>
            <a:r>
              <a:rPr lang="en-US" sz="1400" dirty="0"/>
              <a:t>need different types of </a:t>
            </a:r>
            <a:r>
              <a:rPr lang="en-US" sz="1400" dirty="0" smtClean="0"/>
              <a:t>accelerating structures, </a:t>
            </a:r>
            <a:r>
              <a:rPr lang="en-US" sz="1400" b="1" dirty="0" smtClean="0"/>
              <a:t>optimized </a:t>
            </a:r>
            <a:r>
              <a:rPr lang="en-US" sz="1400" b="1" dirty="0"/>
              <a:t>for different </a:t>
            </a:r>
            <a:r>
              <a:rPr lang="en-US" sz="1400" b="1" dirty="0" smtClean="0"/>
              <a:t>velocities</a:t>
            </a:r>
            <a:r>
              <a:rPr lang="en-US" sz="1400" dirty="0" smtClean="0"/>
              <a:t> and/or the accelerating structure has to vary its geometry to take into account the velocity variation.</a:t>
            </a:r>
            <a:endParaRPr lang="en-US" sz="1400" dirty="0">
              <a:latin typeface="Comic Sans MS" pitchFamily="-110" charset="0"/>
            </a:endParaRPr>
          </a:p>
        </p:txBody>
      </p:sp>
      <p:sp>
        <p:nvSpPr>
          <p:cNvPr id="8" name="Freccia in giù 7"/>
          <p:cNvSpPr/>
          <p:nvPr/>
        </p:nvSpPr>
        <p:spPr>
          <a:xfrm>
            <a:off x="6847653" y="4941168"/>
            <a:ext cx="726142" cy="30240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sellaDiTesto 27"/>
          <p:cNvSpPr txBox="1"/>
          <p:nvPr/>
        </p:nvSpPr>
        <p:spPr>
          <a:xfrm>
            <a:off x="3872751" y="148473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+</a:t>
            </a:r>
            <a:endParaRPr lang="en-US" sz="4000" dirty="0"/>
          </a:p>
        </p:txBody>
      </p:sp>
      <p:sp>
        <p:nvSpPr>
          <p:cNvPr id="35" name="Freccia a destra 34"/>
          <p:cNvSpPr/>
          <p:nvPr/>
        </p:nvSpPr>
        <p:spPr>
          <a:xfrm>
            <a:off x="5213762" y="1159382"/>
            <a:ext cx="475129" cy="402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" t="3674" r="4217" b="54364"/>
          <a:stretch/>
        </p:blipFill>
        <p:spPr>
          <a:xfrm>
            <a:off x="195123" y="2660024"/>
            <a:ext cx="5240973" cy="2021186"/>
          </a:xfrm>
          <a:prstGeom prst="rect">
            <a:avLst/>
          </a:prstGeom>
        </p:spPr>
      </p:pic>
      <p:sp>
        <p:nvSpPr>
          <p:cNvPr id="31" name="AutoShape 23"/>
          <p:cNvSpPr>
            <a:spLocks noChangeArrowheads="1"/>
          </p:cNvSpPr>
          <p:nvPr/>
        </p:nvSpPr>
        <p:spPr bwMode="auto">
          <a:xfrm rot="2196152">
            <a:off x="1503719" y="3805179"/>
            <a:ext cx="1055991" cy="153309"/>
          </a:xfrm>
          <a:prstGeom prst="rightArrow">
            <a:avLst>
              <a:gd name="adj1" fmla="val 35713"/>
              <a:gd name="adj2" fmla="val 1468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24"/>
          <p:cNvSpPr txBox="1">
            <a:spLocks noChangeArrowheads="1"/>
          </p:cNvSpPr>
          <p:nvPr/>
        </p:nvSpPr>
        <p:spPr bwMode="auto">
          <a:xfrm rot="2152993">
            <a:off x="1529420" y="3600836"/>
            <a:ext cx="14520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 smtClean="0"/>
              <a:t>Heavy particles</a:t>
            </a:r>
            <a:endParaRPr lang="en-US" sz="1600" dirty="0"/>
          </a:p>
        </p:txBody>
      </p:sp>
      <p:sp>
        <p:nvSpPr>
          <p:cNvPr id="38" name="AutoShape 25"/>
          <p:cNvSpPr>
            <a:spLocks noChangeArrowheads="1"/>
          </p:cNvSpPr>
          <p:nvPr/>
        </p:nvSpPr>
        <p:spPr bwMode="auto">
          <a:xfrm rot="2196152" flipH="1" flipV="1">
            <a:off x="1946321" y="3477238"/>
            <a:ext cx="1109941" cy="145865"/>
          </a:xfrm>
          <a:prstGeom prst="rightArrow">
            <a:avLst>
              <a:gd name="adj1" fmla="val 35713"/>
              <a:gd name="adj2" fmla="val 1468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Text Box 26"/>
          <p:cNvSpPr txBox="1">
            <a:spLocks noChangeArrowheads="1"/>
          </p:cNvSpPr>
          <p:nvPr/>
        </p:nvSpPr>
        <p:spPr bwMode="auto">
          <a:xfrm rot="2152993">
            <a:off x="2173667" y="3311144"/>
            <a:ext cx="13433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 smtClean="0"/>
              <a:t>Light particles</a:t>
            </a:r>
            <a:endParaRPr lang="en-US" sz="1600" dirty="0"/>
          </a:p>
        </p:txBody>
      </p:sp>
      <p:sp>
        <p:nvSpPr>
          <p:cNvPr id="40" name="Line 28"/>
          <p:cNvSpPr>
            <a:spLocks noChangeShapeType="1"/>
          </p:cNvSpPr>
          <p:nvPr/>
        </p:nvSpPr>
        <p:spPr bwMode="auto">
          <a:xfrm flipV="1">
            <a:off x="183086" y="2026046"/>
            <a:ext cx="15876" cy="270635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29"/>
          <p:cNvSpPr>
            <a:spLocks noChangeShapeType="1"/>
          </p:cNvSpPr>
          <p:nvPr/>
        </p:nvSpPr>
        <p:spPr bwMode="auto">
          <a:xfrm flipV="1">
            <a:off x="195123" y="4712444"/>
            <a:ext cx="5076825" cy="12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Text Box 30"/>
          <p:cNvSpPr txBox="1">
            <a:spLocks noChangeArrowheads="1"/>
          </p:cNvSpPr>
          <p:nvPr/>
        </p:nvSpPr>
        <p:spPr bwMode="auto">
          <a:xfrm>
            <a:off x="3572381" y="4110888"/>
            <a:ext cx="14934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/>
              <a:t>Kin. Energy [MeV</a:t>
            </a:r>
            <a:r>
              <a:rPr lang="en-US" sz="1400" dirty="0"/>
              <a:t>]</a:t>
            </a:r>
          </a:p>
        </p:txBody>
      </p:sp>
      <p:sp>
        <p:nvSpPr>
          <p:cNvPr id="43" name="Line 31"/>
          <p:cNvSpPr>
            <a:spLocks noChangeShapeType="1"/>
          </p:cNvSpPr>
          <p:nvPr/>
        </p:nvSpPr>
        <p:spPr bwMode="auto">
          <a:xfrm flipV="1">
            <a:off x="124593" y="2836958"/>
            <a:ext cx="5079114" cy="15978"/>
          </a:xfrm>
          <a:prstGeom prst="line">
            <a:avLst/>
          </a:prstGeom>
          <a:noFill/>
          <a:ln w="825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CasellaDiTesto 43"/>
          <p:cNvSpPr txBox="1"/>
          <p:nvPr/>
        </p:nvSpPr>
        <p:spPr>
          <a:xfrm>
            <a:off x="1045161" y="3440544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e</a:t>
            </a:r>
            <a:r>
              <a:rPr lang="en-US" b="1" baseline="30000" dirty="0" smtClean="0">
                <a:solidFill>
                  <a:srgbClr val="0070C0"/>
                </a:solidFill>
              </a:rPr>
              <a:t>-</a:t>
            </a:r>
            <a:endParaRPr lang="en-US" b="1" baseline="30000" dirty="0">
              <a:solidFill>
                <a:srgbClr val="0070C0"/>
              </a:solidFill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3799312" y="3088673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b="1" baseline="30000" dirty="0" smtClean="0">
                <a:solidFill>
                  <a:srgbClr val="FF0000"/>
                </a:solidFill>
              </a:rPr>
              <a:t>+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pic>
        <p:nvPicPr>
          <p:cNvPr id="46" name="Immagine 4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52038" r="5245" b="6833"/>
          <a:stretch/>
        </p:blipFill>
        <p:spPr>
          <a:xfrm>
            <a:off x="34555" y="4753200"/>
            <a:ext cx="5324967" cy="1988168"/>
          </a:xfrm>
          <a:prstGeom prst="rect">
            <a:avLst/>
          </a:prstGeom>
        </p:spPr>
      </p:pic>
      <p:cxnSp>
        <p:nvCxnSpPr>
          <p:cNvPr id="47" name="Connettore 2 46"/>
          <p:cNvCxnSpPr/>
          <p:nvPr/>
        </p:nvCxnSpPr>
        <p:spPr>
          <a:xfrm>
            <a:off x="2910075" y="2852936"/>
            <a:ext cx="0" cy="36724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/>
          <p:cNvCxnSpPr/>
          <p:nvPr/>
        </p:nvCxnSpPr>
        <p:spPr>
          <a:xfrm flipH="1">
            <a:off x="694646" y="6075084"/>
            <a:ext cx="2234704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179512" y="24928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9" name="CasellaDiTesto 48"/>
          <p:cNvSpPr txBox="1"/>
          <p:nvPr/>
        </p:nvSpPr>
        <p:spPr>
          <a:xfrm>
            <a:off x="216521" y="202604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</a:t>
            </a:r>
            <a:endParaRPr lang="en-US" dirty="0"/>
          </a:p>
        </p:txBody>
      </p:sp>
      <p:pic>
        <p:nvPicPr>
          <p:cNvPr id="77904" name="Picture 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3577"/>
            <a:ext cx="29718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905" name="Picture 8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08" y="1867812"/>
            <a:ext cx="34194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8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3" grpId="0"/>
      <p:bldP spid="8" grpId="0" animBg="1"/>
      <p:bldP spid="35" grpId="0" animBg="1"/>
      <p:bldP spid="31" grpId="0" animBg="1"/>
      <p:bldP spid="32" grpId="0"/>
      <p:bldP spid="38" grpId="0" animBg="1"/>
      <p:bldP spid="39" grpId="0"/>
      <p:bldP spid="40" grpId="0" animBg="1"/>
      <p:bldP spid="41" grpId="0" animBg="1"/>
      <p:bldP spid="42" grpId="0"/>
      <p:bldP spid="43" grpId="0" animBg="1"/>
      <p:bldP spid="44" grpId="0"/>
      <p:bldP spid="45" grpId="0"/>
      <p:bldP spid="7" grpId="0"/>
      <p:bldP spid="4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761580"/>
            <a:ext cx="6132601" cy="4683644"/>
          </a:xfrm>
          <a:prstGeom prst="rect">
            <a:avLst/>
          </a:prstGeom>
        </p:spPr>
      </p:pic>
      <p:graphicFrame>
        <p:nvGraphicFramePr>
          <p:cNvPr id="438276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621819"/>
              </p:ext>
            </p:extLst>
          </p:nvPr>
        </p:nvGraphicFramePr>
        <p:xfrm>
          <a:off x="5650929" y="4725144"/>
          <a:ext cx="3457575" cy="2042160"/>
        </p:xfrm>
        <a:graphic>
          <a:graphicData uri="http://schemas.openxmlformats.org/drawingml/2006/table">
            <a:tbl>
              <a:tblPr/>
              <a:tblGrid>
                <a:gridCol w="1849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8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Energia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510 MeV/beam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Lunghezza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</a:t>
                      </a:r>
                      <a:r>
                        <a:rPr kumimoji="0" lang="it-IT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368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Numero di pacchetti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120/anello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Lunghezza dei pacchetti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1.5-2.5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</a:t>
                      </a:r>
                      <a:r>
                        <a:rPr kumimoji="0" lang="it-IT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2.5 A (anello e</a:t>
                      </a:r>
                      <a:r>
                        <a:rPr kumimoji="0" lang="it-IT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4" name="Connettore 2 3"/>
          <p:cNvCxnSpPr/>
          <p:nvPr/>
        </p:nvCxnSpPr>
        <p:spPr>
          <a:xfrm flipH="1" flipV="1">
            <a:off x="5364088" y="980728"/>
            <a:ext cx="576064" cy="432048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V="1">
            <a:off x="323528" y="920820"/>
            <a:ext cx="576064" cy="48585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5652120" y="908720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e</a:t>
            </a:r>
            <a:r>
              <a:rPr lang="en-US" dirty="0" smtClean="0">
                <a:solidFill>
                  <a:srgbClr val="7030A0"/>
                </a:solidFill>
              </a:rPr>
              <a:t>-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56078" y="89186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Cilindro 11"/>
          <p:cNvSpPr/>
          <p:nvPr/>
        </p:nvSpPr>
        <p:spPr>
          <a:xfrm rot="16200000">
            <a:off x="2663788" y="464464"/>
            <a:ext cx="864096" cy="1224136"/>
          </a:xfrm>
          <a:prstGeom prst="can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12"/>
          <p:cNvSpPr txBox="1"/>
          <p:nvPr/>
        </p:nvSpPr>
        <p:spPr>
          <a:xfrm>
            <a:off x="2627784" y="692696"/>
            <a:ext cx="1027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/>
              <a:t>Rivelatore</a:t>
            </a:r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KLOE</a:t>
            </a:r>
          </a:p>
        </p:txBody>
      </p:sp>
      <p:pic>
        <p:nvPicPr>
          <p:cNvPr id="17" name="Picture 10" descr="dafneW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78514"/>
            <a:ext cx="4104456" cy="268659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" name="CasellaDiTesto 17"/>
          <p:cNvSpPr txBox="1"/>
          <p:nvPr/>
        </p:nvSpPr>
        <p:spPr>
          <a:xfrm>
            <a:off x="2195736" y="-36095"/>
            <a:ext cx="4916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Alcuni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parametri</a:t>
            </a:r>
            <a:r>
              <a:rPr lang="en-US" sz="3200" b="1" dirty="0" smtClean="0"/>
              <a:t> di DA</a:t>
            </a:r>
            <a:r>
              <a:rPr lang="en-US" sz="3200" b="1" dirty="0" smtClean="0">
                <a:sym typeface="Symbol"/>
              </a:rPr>
              <a:t>NE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6355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Oval 2"/>
          <p:cNvSpPr>
            <a:spLocks noChangeArrowheads="1"/>
          </p:cNvSpPr>
          <p:nvPr/>
        </p:nvSpPr>
        <p:spPr bwMode="auto">
          <a:xfrm rot="866053" flipH="1">
            <a:off x="77871" y="4135192"/>
            <a:ext cx="2665482" cy="589732"/>
          </a:xfrm>
          <a:prstGeom prst="ellipse">
            <a:avLst/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2"/>
          <p:cNvSpPr>
            <a:spLocks noChangeArrowheads="1"/>
          </p:cNvSpPr>
          <p:nvPr/>
        </p:nvSpPr>
        <p:spPr bwMode="auto">
          <a:xfrm rot="20733947">
            <a:off x="6411589" y="4135192"/>
            <a:ext cx="2665482" cy="58973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44420" name="Object 4"/>
          <p:cNvGraphicFramePr>
            <a:graphicFrameLocks noChangeAspect="1"/>
          </p:cNvGraphicFramePr>
          <p:nvPr>
            <p:extLst/>
          </p:nvPr>
        </p:nvGraphicFramePr>
        <p:xfrm>
          <a:off x="4487863" y="1301750"/>
          <a:ext cx="3830637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5" name="Equazione" r:id="rId4" imgW="1409400" imgH="469800" progId="Equation.3">
                  <p:embed/>
                </p:oleObj>
              </mc:Choice>
              <mc:Fallback>
                <p:oleObj name="Equazione" r:id="rId4" imgW="1409400" imgH="469800" progId="Equation.3">
                  <p:embed/>
                  <p:pic>
                    <p:nvPicPr>
                      <p:cNvPr id="444420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7863" y="1301750"/>
                        <a:ext cx="3830637" cy="13303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4422" name="Text Box 6"/>
          <p:cNvSpPr txBox="1">
            <a:spLocks noChangeArrowheads="1"/>
          </p:cNvSpPr>
          <p:nvPr/>
        </p:nvSpPr>
        <p:spPr bwMode="auto">
          <a:xfrm>
            <a:off x="4933217" y="505424"/>
            <a:ext cx="19159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600" b="1" dirty="0" err="1" smtClean="0"/>
              <a:t>Number</a:t>
            </a:r>
            <a:r>
              <a:rPr lang="it-IT" sz="1600" b="1" dirty="0" smtClean="0"/>
              <a:t> of </a:t>
            </a:r>
            <a:r>
              <a:rPr lang="it-IT" sz="1600" b="1" dirty="0" err="1" smtClean="0"/>
              <a:t>particles</a:t>
            </a:r>
            <a:r>
              <a:rPr lang="it-IT" sz="1600" b="1" dirty="0" smtClean="0"/>
              <a:t> per </a:t>
            </a:r>
            <a:r>
              <a:rPr lang="it-IT" sz="1600" b="1" dirty="0" err="1" smtClean="0"/>
              <a:t>beam</a:t>
            </a:r>
            <a:r>
              <a:rPr lang="it-IT" sz="1600" b="1" dirty="0" smtClean="0"/>
              <a:t> (</a:t>
            </a:r>
            <a:r>
              <a:rPr lang="it-IT" sz="1600" b="1" dirty="0" smtClean="0">
                <a:sym typeface="Symbol"/>
              </a:rPr>
              <a:t>10</a:t>
            </a:r>
            <a:r>
              <a:rPr lang="it-IT" sz="1600" b="1" baseline="30000" dirty="0" smtClean="0">
                <a:sym typeface="Symbol"/>
              </a:rPr>
              <a:t>10</a:t>
            </a:r>
            <a:r>
              <a:rPr lang="it-IT" sz="1600" b="1" dirty="0" smtClean="0"/>
              <a:t>)</a:t>
            </a:r>
            <a:endParaRPr lang="it-IT" sz="1600" b="1" dirty="0"/>
          </a:p>
        </p:txBody>
      </p:sp>
      <p:sp>
        <p:nvSpPr>
          <p:cNvPr id="444423" name="Text Box 7"/>
          <p:cNvSpPr txBox="1">
            <a:spLocks noChangeArrowheads="1"/>
          </p:cNvSpPr>
          <p:nvPr/>
        </p:nvSpPr>
        <p:spPr bwMode="auto">
          <a:xfrm>
            <a:off x="4306828" y="2948170"/>
            <a:ext cx="46577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600" b="1" dirty="0" err="1" smtClean="0"/>
              <a:t>Transverse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dimensions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at</a:t>
            </a:r>
            <a:r>
              <a:rPr lang="it-IT" sz="1600" b="1" dirty="0" smtClean="0"/>
              <a:t> the </a:t>
            </a:r>
            <a:r>
              <a:rPr lang="it-IT" sz="1600" b="1" dirty="0" err="1" smtClean="0"/>
              <a:t>Interaction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point</a:t>
            </a:r>
            <a:r>
              <a:rPr lang="it-IT" sz="1600" b="1" dirty="0" smtClean="0"/>
              <a:t> (IP): up to </a:t>
            </a:r>
            <a:r>
              <a:rPr lang="it-IT" sz="1600" b="1" dirty="0" err="1" smtClean="0"/>
              <a:t>few</a:t>
            </a:r>
            <a:r>
              <a:rPr lang="it-IT" sz="1600" b="1" dirty="0" smtClean="0"/>
              <a:t> </a:t>
            </a:r>
            <a:r>
              <a:rPr lang="it-IT" sz="1600" b="1" dirty="0" smtClean="0">
                <a:sym typeface="Symbol"/>
              </a:rPr>
              <a:t> (or </a:t>
            </a:r>
            <a:r>
              <a:rPr lang="it-IT" sz="1600" b="1" dirty="0" err="1" smtClean="0">
                <a:sym typeface="Symbol"/>
              </a:rPr>
              <a:t>even</a:t>
            </a:r>
            <a:r>
              <a:rPr lang="it-IT" sz="1600" b="1" dirty="0" smtClean="0">
                <a:sym typeface="Symbol"/>
              </a:rPr>
              <a:t> </a:t>
            </a:r>
            <a:r>
              <a:rPr lang="it-IT" sz="1600" b="1" dirty="0" err="1" smtClean="0">
                <a:sym typeface="Symbol"/>
              </a:rPr>
              <a:t>less</a:t>
            </a:r>
            <a:r>
              <a:rPr lang="it-IT" sz="1600" b="1" dirty="0" smtClean="0">
                <a:sym typeface="Symbol"/>
              </a:rPr>
              <a:t>)</a:t>
            </a:r>
            <a:endParaRPr lang="it-IT" sz="1600" b="1" dirty="0"/>
          </a:p>
        </p:txBody>
      </p:sp>
      <p:sp>
        <p:nvSpPr>
          <p:cNvPr id="444424" name="Line 8"/>
          <p:cNvSpPr>
            <a:spLocks noChangeShapeType="1"/>
          </p:cNvSpPr>
          <p:nvPr/>
        </p:nvSpPr>
        <p:spPr bwMode="auto">
          <a:xfrm flipH="1">
            <a:off x="5640388" y="1073150"/>
            <a:ext cx="3048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4425" name="Line 9"/>
          <p:cNvSpPr>
            <a:spLocks noChangeShapeType="1"/>
          </p:cNvSpPr>
          <p:nvPr/>
        </p:nvSpPr>
        <p:spPr bwMode="auto">
          <a:xfrm>
            <a:off x="6021388" y="1073150"/>
            <a:ext cx="107831" cy="364614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4426" name="Line 10"/>
          <p:cNvSpPr>
            <a:spLocks noChangeShapeType="1"/>
          </p:cNvSpPr>
          <p:nvPr/>
        </p:nvSpPr>
        <p:spPr bwMode="auto">
          <a:xfrm flipH="1" flipV="1">
            <a:off x="5891212" y="2425700"/>
            <a:ext cx="53975" cy="5524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4427" name="Line 11"/>
          <p:cNvSpPr>
            <a:spLocks noChangeShapeType="1"/>
          </p:cNvSpPr>
          <p:nvPr/>
        </p:nvSpPr>
        <p:spPr bwMode="auto">
          <a:xfrm flipV="1">
            <a:off x="5945188" y="2431915"/>
            <a:ext cx="368063" cy="54623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4428" name="Text Box 12"/>
          <p:cNvSpPr txBox="1">
            <a:spLocks noChangeArrowheads="1"/>
          </p:cNvSpPr>
          <p:nvPr/>
        </p:nvSpPr>
        <p:spPr bwMode="auto">
          <a:xfrm>
            <a:off x="2061804" y="2060847"/>
            <a:ext cx="17733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/>
            <a:r>
              <a:rPr lang="it-IT" sz="1400" dirty="0" smtClean="0"/>
              <a:t>For </a:t>
            </a:r>
            <a:r>
              <a:rPr lang="it-IT" sz="1400" dirty="0" err="1" smtClean="0"/>
              <a:t>gaussian</a:t>
            </a:r>
            <a:r>
              <a:rPr lang="it-IT" sz="1400" dirty="0" smtClean="0"/>
              <a:t> </a:t>
            </a:r>
            <a:r>
              <a:rPr lang="it-IT" sz="1400" dirty="0" err="1" smtClean="0"/>
              <a:t>beams</a:t>
            </a:r>
            <a:endParaRPr lang="it-IT" sz="1400" dirty="0"/>
          </a:p>
        </p:txBody>
      </p:sp>
      <p:sp>
        <p:nvSpPr>
          <p:cNvPr id="444429" name="Text Box 13"/>
          <p:cNvSpPr txBox="1">
            <a:spLocks noChangeArrowheads="1"/>
          </p:cNvSpPr>
          <p:nvPr/>
        </p:nvSpPr>
        <p:spPr bwMode="auto">
          <a:xfrm>
            <a:off x="6740525" y="2227263"/>
            <a:ext cx="1493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2000" b="1" i="1" dirty="0">
                <a:latin typeface="Times New Roman" pitchFamily="18" charset="0"/>
              </a:rPr>
              <a:t>[cm </a:t>
            </a:r>
            <a:r>
              <a:rPr lang="it-IT" sz="2000" b="1" i="1" baseline="30000" dirty="0">
                <a:latin typeface="Times New Roman" pitchFamily="18" charset="0"/>
              </a:rPr>
              <a:t>-2</a:t>
            </a:r>
            <a:r>
              <a:rPr lang="it-IT" sz="2000" b="1" i="1" dirty="0">
                <a:latin typeface="Times New Roman" pitchFamily="18" charset="0"/>
              </a:rPr>
              <a:t> sec </a:t>
            </a:r>
            <a:r>
              <a:rPr lang="it-IT" sz="2000" b="1" i="1" baseline="30000" dirty="0">
                <a:latin typeface="Times New Roman" pitchFamily="18" charset="0"/>
              </a:rPr>
              <a:t>-1 </a:t>
            </a:r>
            <a:r>
              <a:rPr lang="it-IT" sz="2000" b="1" i="1" dirty="0">
                <a:latin typeface="Times New Roman" pitchFamily="18" charset="0"/>
              </a:rPr>
              <a:t>]</a:t>
            </a:r>
          </a:p>
        </p:txBody>
      </p:sp>
      <p:sp>
        <p:nvSpPr>
          <p:cNvPr id="444432" name="Oval 16"/>
          <p:cNvSpPr>
            <a:spLocks noChangeArrowheads="1"/>
          </p:cNvSpPr>
          <p:nvPr/>
        </p:nvSpPr>
        <p:spPr bwMode="auto">
          <a:xfrm rot="910787">
            <a:off x="3997059" y="5219952"/>
            <a:ext cx="1103140" cy="155566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33" name="Line 17"/>
          <p:cNvSpPr>
            <a:spLocks noChangeShapeType="1"/>
          </p:cNvSpPr>
          <p:nvPr/>
        </p:nvSpPr>
        <p:spPr bwMode="auto">
          <a:xfrm>
            <a:off x="4572571" y="4781798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4434" name="Line 18"/>
          <p:cNvSpPr>
            <a:spLocks noChangeShapeType="1"/>
          </p:cNvSpPr>
          <p:nvPr/>
        </p:nvSpPr>
        <p:spPr bwMode="auto">
          <a:xfrm flipV="1">
            <a:off x="4572571" y="5358061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4435" name="Line 19"/>
          <p:cNvSpPr>
            <a:spLocks noChangeShapeType="1"/>
          </p:cNvSpPr>
          <p:nvPr/>
        </p:nvSpPr>
        <p:spPr bwMode="auto">
          <a:xfrm>
            <a:off x="3621206" y="4293096"/>
            <a:ext cx="360362" cy="71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4436" name="Line 20"/>
          <p:cNvSpPr>
            <a:spLocks noChangeShapeType="1"/>
          </p:cNvSpPr>
          <p:nvPr/>
        </p:nvSpPr>
        <p:spPr bwMode="auto">
          <a:xfrm flipH="1" flipV="1">
            <a:off x="5085838" y="4632479"/>
            <a:ext cx="360363" cy="73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4437" name="Text Box 21"/>
          <p:cNvSpPr txBox="1">
            <a:spLocks noChangeArrowheads="1"/>
          </p:cNvSpPr>
          <p:nvPr/>
        </p:nvSpPr>
        <p:spPr bwMode="auto">
          <a:xfrm>
            <a:off x="4409058" y="4291261"/>
            <a:ext cx="469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ym typeface="Symbol" pitchFamily="18" charset="2"/>
              </a:rPr>
              <a:t></a:t>
            </a:r>
            <a:r>
              <a:rPr lang="en-US" sz="2400" baseline="-25000">
                <a:sym typeface="Symbol" pitchFamily="18" charset="2"/>
              </a:rPr>
              <a:t>y</a:t>
            </a:r>
          </a:p>
        </p:txBody>
      </p:sp>
      <p:sp>
        <p:nvSpPr>
          <p:cNvPr id="444438" name="Text Box 22"/>
          <p:cNvSpPr txBox="1">
            <a:spLocks noChangeArrowheads="1"/>
          </p:cNvSpPr>
          <p:nvPr/>
        </p:nvSpPr>
        <p:spPr bwMode="auto">
          <a:xfrm>
            <a:off x="3251493" y="3933056"/>
            <a:ext cx="469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ym typeface="Symbol" pitchFamily="18" charset="2"/>
              </a:rPr>
              <a:t></a:t>
            </a:r>
            <a:r>
              <a:rPr lang="en-US" sz="2400" baseline="-25000" dirty="0">
                <a:sym typeface="Symbol" pitchFamily="18" charset="2"/>
              </a:rPr>
              <a:t>x</a:t>
            </a:r>
          </a:p>
        </p:txBody>
      </p:sp>
      <p:sp>
        <p:nvSpPr>
          <p:cNvPr id="444439" name="Line 23"/>
          <p:cNvSpPr>
            <a:spLocks noChangeShapeType="1"/>
          </p:cNvSpPr>
          <p:nvPr/>
        </p:nvSpPr>
        <p:spPr bwMode="auto">
          <a:xfrm flipH="1" flipV="1">
            <a:off x="4699131" y="5486820"/>
            <a:ext cx="1139825" cy="1126754"/>
          </a:xfrm>
          <a:prstGeom prst="line">
            <a:avLst/>
          </a:prstGeom>
          <a:noFill/>
          <a:ln w="825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4440" name="Text Box 24"/>
          <p:cNvSpPr txBox="1">
            <a:spLocks noChangeArrowheads="1"/>
          </p:cNvSpPr>
          <p:nvPr/>
        </p:nvSpPr>
        <p:spPr bwMode="auto">
          <a:xfrm>
            <a:off x="5963221" y="6349764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/>
              <a:t>IP</a:t>
            </a:r>
          </a:p>
        </p:txBody>
      </p:sp>
      <p:sp>
        <p:nvSpPr>
          <p:cNvPr id="444443" name="Line 27"/>
          <p:cNvSpPr>
            <a:spLocks noChangeShapeType="1"/>
          </p:cNvSpPr>
          <p:nvPr/>
        </p:nvSpPr>
        <p:spPr bwMode="auto">
          <a:xfrm>
            <a:off x="179958" y="4148386"/>
            <a:ext cx="8856663" cy="230505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4444" name="Line 28"/>
          <p:cNvSpPr>
            <a:spLocks noChangeShapeType="1"/>
          </p:cNvSpPr>
          <p:nvPr/>
        </p:nvSpPr>
        <p:spPr bwMode="auto">
          <a:xfrm flipH="1">
            <a:off x="106933" y="4148386"/>
            <a:ext cx="8856663" cy="230505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" name="Connettore 1 2"/>
          <p:cNvCxnSpPr/>
          <p:nvPr/>
        </p:nvCxnSpPr>
        <p:spPr>
          <a:xfrm flipV="1">
            <a:off x="3995936" y="4291261"/>
            <a:ext cx="0" cy="86593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/>
          <p:nvPr/>
        </p:nvCxnSpPr>
        <p:spPr>
          <a:xfrm flipV="1">
            <a:off x="5076056" y="4564732"/>
            <a:ext cx="0" cy="86593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2"/>
          <p:cNvSpPr txBox="1">
            <a:spLocks noChangeArrowheads="1"/>
          </p:cNvSpPr>
          <p:nvPr/>
        </p:nvSpPr>
        <p:spPr>
          <a:xfrm>
            <a:off x="7975" y="0"/>
            <a:ext cx="9144000" cy="6096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cap="all" dirty="0" err="1" smtClean="0"/>
              <a:t>luminosity</a:t>
            </a:r>
            <a:endParaRPr lang="it-IT" sz="3200" b="1" cap="all" dirty="0"/>
          </a:p>
        </p:txBody>
      </p:sp>
      <p:sp>
        <p:nvSpPr>
          <p:cNvPr id="4" name="Rettangolo 3"/>
          <p:cNvSpPr/>
          <p:nvPr/>
        </p:nvSpPr>
        <p:spPr>
          <a:xfrm>
            <a:off x="-20969" y="521384"/>
            <a:ext cx="39295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1600" dirty="0"/>
              <a:t>The </a:t>
            </a:r>
            <a:r>
              <a:rPr lang="en-US" sz="1600" dirty="0" smtClean="0"/>
              <a:t>luminosity </a:t>
            </a:r>
            <a:r>
              <a:rPr lang="en-US" sz="1600" dirty="0"/>
              <a:t>is </a:t>
            </a:r>
            <a:r>
              <a:rPr lang="en-US" sz="1600" dirty="0" smtClean="0"/>
              <a:t>related to:</a:t>
            </a:r>
          </a:p>
          <a:p>
            <a:pPr algn="just" eaLnBrk="0" hangingPunct="0"/>
            <a:endParaRPr lang="en-US" sz="1600" dirty="0" smtClean="0"/>
          </a:p>
          <a:p>
            <a:pPr algn="just" eaLnBrk="0" hangingPunct="0"/>
            <a:r>
              <a:rPr lang="en-US" sz="1600" b="1" dirty="0"/>
              <a:t>-the amount of colliding </a:t>
            </a:r>
            <a:r>
              <a:rPr lang="en-US" sz="1600" b="1" dirty="0" smtClean="0"/>
              <a:t>particles</a:t>
            </a:r>
          </a:p>
          <a:p>
            <a:pPr algn="just" eaLnBrk="0" hangingPunct="0"/>
            <a:r>
              <a:rPr lang="en-US" sz="1600" b="1" dirty="0" smtClean="0"/>
              <a:t>-</a:t>
            </a:r>
            <a:r>
              <a:rPr lang="en-US" sz="1600" b="1" dirty="0"/>
              <a:t>frequency of collision</a:t>
            </a:r>
          </a:p>
          <a:p>
            <a:pPr algn="just" eaLnBrk="0" hangingPunct="0"/>
            <a:r>
              <a:rPr lang="en-US" sz="1600" b="1" dirty="0" smtClean="0"/>
              <a:t>-the beams dimensions at the interaction point</a:t>
            </a:r>
            <a:endParaRPr lang="en-US" sz="1600" b="1" dirty="0"/>
          </a:p>
        </p:txBody>
      </p:sp>
      <p:sp>
        <p:nvSpPr>
          <p:cNvPr id="5" name="Freccia a destra 4"/>
          <p:cNvSpPr/>
          <p:nvPr/>
        </p:nvSpPr>
        <p:spPr>
          <a:xfrm>
            <a:off x="3734323" y="2083247"/>
            <a:ext cx="60272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ine 9"/>
          <p:cNvSpPr>
            <a:spLocks noChangeShapeType="1"/>
          </p:cNvSpPr>
          <p:nvPr/>
        </p:nvSpPr>
        <p:spPr bwMode="auto">
          <a:xfrm flipH="1">
            <a:off x="7487443" y="1090198"/>
            <a:ext cx="546745" cy="7546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6948264" y="498419"/>
            <a:ext cx="21718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600" b="1" dirty="0" err="1" smtClean="0"/>
              <a:t>Collision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frequency</a:t>
            </a:r>
            <a:r>
              <a:rPr lang="it-IT" sz="1600" b="1" dirty="0" smtClean="0"/>
              <a:t> (up to </a:t>
            </a:r>
            <a:r>
              <a:rPr lang="it-IT" sz="1600" b="1" dirty="0" err="1" smtClean="0"/>
              <a:t>hundreds</a:t>
            </a:r>
            <a:r>
              <a:rPr lang="it-IT" sz="1600" b="1" dirty="0" smtClean="0"/>
              <a:t> of MHz)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315005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4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047 L 0.34584 0.127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44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63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00047 L -0.35469 0.127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43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4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4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4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4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4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4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4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4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4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4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4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4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4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4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4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4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4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44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4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4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18" grpId="0" animBg="1"/>
      <p:bldP spid="444418" grpId="1" animBg="1"/>
      <p:bldP spid="41" grpId="0" animBg="1"/>
      <p:bldP spid="41" grpId="1" animBg="1"/>
      <p:bldP spid="444422" grpId="0"/>
      <p:bldP spid="444423" grpId="0"/>
      <p:bldP spid="444424" grpId="0" animBg="1"/>
      <p:bldP spid="444425" grpId="0" animBg="1"/>
      <p:bldP spid="444426" grpId="0" animBg="1"/>
      <p:bldP spid="444427" grpId="0" animBg="1"/>
      <p:bldP spid="444428" grpId="0"/>
      <p:bldP spid="444429" grpId="0"/>
      <p:bldP spid="444432" grpId="0" animBg="1"/>
      <p:bldP spid="444433" grpId="0" animBg="1"/>
      <p:bldP spid="444434" grpId="0" animBg="1"/>
      <p:bldP spid="444435" grpId="0" animBg="1"/>
      <p:bldP spid="444436" grpId="0" animBg="1"/>
      <p:bldP spid="444437" grpId="0"/>
      <p:bldP spid="444438" grpId="0"/>
      <p:bldP spid="444439" grpId="0" animBg="1"/>
      <p:bldP spid="444440" grpId="0"/>
      <p:bldP spid="444443" grpId="0" animBg="1"/>
      <p:bldP spid="444444" grpId="0" animBg="1"/>
      <p:bldP spid="4" grpId="0"/>
      <p:bldP spid="5" grpId="0" animBg="1"/>
      <p:bldP spid="38" grpId="0" animBg="1"/>
      <p:bldP spid="3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466" name="Group 2"/>
          <p:cNvGrpSpPr>
            <a:grpSpLocks/>
          </p:cNvGrpSpPr>
          <p:nvPr/>
        </p:nvGrpSpPr>
        <p:grpSpPr bwMode="auto">
          <a:xfrm>
            <a:off x="228600" y="3976688"/>
            <a:ext cx="8763000" cy="1828800"/>
            <a:chOff x="144" y="2544"/>
            <a:chExt cx="5520" cy="1152"/>
          </a:xfrm>
        </p:grpSpPr>
        <p:grpSp>
          <p:nvGrpSpPr>
            <p:cNvPr id="446467" name="Group 3"/>
            <p:cNvGrpSpPr>
              <a:grpSpLocks/>
            </p:cNvGrpSpPr>
            <p:nvPr/>
          </p:nvGrpSpPr>
          <p:grpSpPr bwMode="auto">
            <a:xfrm>
              <a:off x="144" y="2640"/>
              <a:ext cx="528" cy="960"/>
              <a:chOff x="144" y="2640"/>
              <a:chExt cx="528" cy="960"/>
            </a:xfrm>
          </p:grpSpPr>
          <p:sp>
            <p:nvSpPr>
              <p:cNvPr id="446468" name="Oval 4"/>
              <p:cNvSpPr>
                <a:spLocks noChangeArrowheads="1"/>
              </p:cNvSpPr>
              <p:nvPr/>
            </p:nvSpPr>
            <p:spPr bwMode="auto">
              <a:xfrm>
                <a:off x="288" y="2640"/>
                <a:ext cx="96" cy="96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469" name="Oval 5"/>
              <p:cNvSpPr>
                <a:spLocks noChangeArrowheads="1"/>
              </p:cNvSpPr>
              <p:nvPr/>
            </p:nvSpPr>
            <p:spPr bwMode="auto">
              <a:xfrm>
                <a:off x="384" y="2880"/>
                <a:ext cx="96" cy="96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470" name="Oval 6"/>
              <p:cNvSpPr>
                <a:spLocks noChangeArrowheads="1"/>
              </p:cNvSpPr>
              <p:nvPr/>
            </p:nvSpPr>
            <p:spPr bwMode="auto">
              <a:xfrm>
                <a:off x="144" y="3024"/>
                <a:ext cx="96" cy="96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471" name="Oval 7"/>
              <p:cNvSpPr>
                <a:spLocks noChangeArrowheads="1"/>
              </p:cNvSpPr>
              <p:nvPr/>
            </p:nvSpPr>
            <p:spPr bwMode="auto">
              <a:xfrm>
                <a:off x="336" y="3264"/>
                <a:ext cx="96" cy="96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472" name="Oval 8"/>
              <p:cNvSpPr>
                <a:spLocks noChangeArrowheads="1"/>
              </p:cNvSpPr>
              <p:nvPr/>
            </p:nvSpPr>
            <p:spPr bwMode="auto">
              <a:xfrm>
                <a:off x="480" y="3504"/>
                <a:ext cx="96" cy="96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473" name="Oval 9"/>
              <p:cNvSpPr>
                <a:spLocks noChangeArrowheads="1"/>
              </p:cNvSpPr>
              <p:nvPr/>
            </p:nvSpPr>
            <p:spPr bwMode="auto">
              <a:xfrm>
                <a:off x="576" y="3168"/>
                <a:ext cx="96" cy="96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6474" name="Group 10"/>
            <p:cNvGrpSpPr>
              <a:grpSpLocks/>
            </p:cNvGrpSpPr>
            <p:nvPr/>
          </p:nvGrpSpPr>
          <p:grpSpPr bwMode="auto">
            <a:xfrm>
              <a:off x="5136" y="2544"/>
              <a:ext cx="528" cy="1152"/>
              <a:chOff x="5136" y="2544"/>
              <a:chExt cx="528" cy="1152"/>
            </a:xfrm>
          </p:grpSpPr>
          <p:sp>
            <p:nvSpPr>
              <p:cNvPr id="446475" name="Oval 11"/>
              <p:cNvSpPr>
                <a:spLocks noChangeArrowheads="1"/>
              </p:cNvSpPr>
              <p:nvPr/>
            </p:nvSpPr>
            <p:spPr bwMode="auto">
              <a:xfrm>
                <a:off x="5184" y="25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476" name="Oval 12"/>
              <p:cNvSpPr>
                <a:spLocks noChangeArrowheads="1"/>
              </p:cNvSpPr>
              <p:nvPr/>
            </p:nvSpPr>
            <p:spPr bwMode="auto">
              <a:xfrm>
                <a:off x="5568" y="2736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477" name="Oval 13"/>
              <p:cNvSpPr>
                <a:spLocks noChangeArrowheads="1"/>
              </p:cNvSpPr>
              <p:nvPr/>
            </p:nvSpPr>
            <p:spPr bwMode="auto">
              <a:xfrm>
                <a:off x="5328" y="2976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478" name="Oval 14"/>
              <p:cNvSpPr>
                <a:spLocks noChangeArrowheads="1"/>
              </p:cNvSpPr>
              <p:nvPr/>
            </p:nvSpPr>
            <p:spPr bwMode="auto">
              <a:xfrm>
                <a:off x="5136" y="3216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479" name="Oval 15"/>
              <p:cNvSpPr>
                <a:spLocks noChangeArrowheads="1"/>
              </p:cNvSpPr>
              <p:nvPr/>
            </p:nvSpPr>
            <p:spPr bwMode="auto">
              <a:xfrm>
                <a:off x="5328" y="3600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480" name="Oval 16"/>
              <p:cNvSpPr>
                <a:spLocks noChangeArrowheads="1"/>
              </p:cNvSpPr>
              <p:nvPr/>
            </p:nvSpPr>
            <p:spPr bwMode="auto">
              <a:xfrm>
                <a:off x="5520" y="33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446481" name="Object 17"/>
          <p:cNvGraphicFramePr>
            <a:graphicFrameLocks noChangeAspect="1"/>
          </p:cNvGraphicFramePr>
          <p:nvPr/>
        </p:nvGraphicFramePr>
        <p:xfrm>
          <a:off x="4514850" y="42211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92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446481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422116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6493" name="Text Box 29"/>
          <p:cNvSpPr txBox="1">
            <a:spLocks noChangeArrowheads="1"/>
          </p:cNvSpPr>
          <p:nvPr/>
        </p:nvSpPr>
        <p:spPr bwMode="auto">
          <a:xfrm>
            <a:off x="250825" y="3357563"/>
            <a:ext cx="35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2400">
                <a:latin typeface="Times New Roman" pitchFamily="18" charset="0"/>
                <a:cs typeface="Arial" charset="0"/>
              </a:rPr>
              <a:t>β</a:t>
            </a:r>
          </a:p>
        </p:txBody>
      </p:sp>
      <p:sp>
        <p:nvSpPr>
          <p:cNvPr id="446494" name="Freeform 30"/>
          <p:cNvSpPr>
            <a:spLocks/>
          </p:cNvSpPr>
          <p:nvPr/>
        </p:nvSpPr>
        <p:spPr bwMode="auto">
          <a:xfrm>
            <a:off x="287338" y="3605213"/>
            <a:ext cx="8362950" cy="1176337"/>
          </a:xfrm>
          <a:custGeom>
            <a:avLst/>
            <a:gdLst>
              <a:gd name="T0" fmla="*/ 0 w 5268"/>
              <a:gd name="T1" fmla="*/ 141 h 741"/>
              <a:gd name="T2" fmla="*/ 2699 w 5268"/>
              <a:gd name="T3" fmla="*/ 717 h 741"/>
              <a:gd name="T4" fmla="*/ 5268 w 5268"/>
              <a:gd name="T5" fmla="*/ 0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68" h="741">
                <a:moveTo>
                  <a:pt x="0" y="141"/>
                </a:moveTo>
                <a:cubicBezTo>
                  <a:pt x="910" y="441"/>
                  <a:pt x="1821" y="741"/>
                  <a:pt x="2699" y="717"/>
                </a:cubicBezTo>
                <a:cubicBezTo>
                  <a:pt x="3577" y="693"/>
                  <a:pt x="4422" y="346"/>
                  <a:pt x="52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6495" name="Freeform 31"/>
          <p:cNvSpPr>
            <a:spLocks/>
          </p:cNvSpPr>
          <p:nvPr/>
        </p:nvSpPr>
        <p:spPr bwMode="auto">
          <a:xfrm>
            <a:off x="368300" y="5327650"/>
            <a:ext cx="8382000" cy="1028700"/>
          </a:xfrm>
          <a:custGeom>
            <a:avLst/>
            <a:gdLst>
              <a:gd name="T0" fmla="*/ 0 w 5280"/>
              <a:gd name="T1" fmla="*/ 648 h 648"/>
              <a:gd name="T2" fmla="*/ 2648 w 5280"/>
              <a:gd name="T3" fmla="*/ 10 h 648"/>
              <a:gd name="T4" fmla="*/ 5280 w 5280"/>
              <a:gd name="T5" fmla="*/ 586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80" h="648">
                <a:moveTo>
                  <a:pt x="0" y="648"/>
                </a:moveTo>
                <a:cubicBezTo>
                  <a:pt x="884" y="334"/>
                  <a:pt x="1768" y="20"/>
                  <a:pt x="2648" y="10"/>
                </a:cubicBezTo>
                <a:cubicBezTo>
                  <a:pt x="3528" y="0"/>
                  <a:pt x="4404" y="293"/>
                  <a:pt x="5280" y="58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6497" name="Line 33"/>
          <p:cNvSpPr>
            <a:spLocks noChangeShapeType="1"/>
          </p:cNvSpPr>
          <p:nvPr/>
        </p:nvSpPr>
        <p:spPr bwMode="auto">
          <a:xfrm flipV="1">
            <a:off x="4500563" y="5516563"/>
            <a:ext cx="0" cy="792162"/>
          </a:xfrm>
          <a:prstGeom prst="line">
            <a:avLst/>
          </a:prstGeom>
          <a:noFill/>
          <a:ln w="825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6498" name="Text Box 34"/>
          <p:cNvSpPr txBox="1">
            <a:spLocks noChangeArrowheads="1"/>
          </p:cNvSpPr>
          <p:nvPr/>
        </p:nvSpPr>
        <p:spPr bwMode="auto">
          <a:xfrm>
            <a:off x="4284663" y="630237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IP</a:t>
            </a:r>
          </a:p>
        </p:txBody>
      </p:sp>
      <p:graphicFrame>
        <p:nvGraphicFramePr>
          <p:cNvPr id="44" name="Object 4"/>
          <p:cNvGraphicFramePr>
            <a:graphicFrameLocks noChangeAspect="1"/>
          </p:cNvGraphicFramePr>
          <p:nvPr>
            <p:extLst/>
          </p:nvPr>
        </p:nvGraphicFramePr>
        <p:xfrm>
          <a:off x="4487863" y="1301750"/>
          <a:ext cx="3830637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93" name="Equazione" r:id="rId6" imgW="1409400" imgH="469800" progId="Equation.3">
                  <p:embed/>
                </p:oleObj>
              </mc:Choice>
              <mc:Fallback>
                <p:oleObj name="Equazione" r:id="rId6" imgW="1409400" imgH="469800" progId="Equation.3">
                  <p:embed/>
                  <p:pic>
                    <p:nvPicPr>
                      <p:cNvPr id="44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7863" y="1301750"/>
                        <a:ext cx="3830637" cy="13303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4933217" y="505424"/>
            <a:ext cx="19159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600" b="1" dirty="0" err="1" smtClean="0"/>
              <a:t>Number</a:t>
            </a:r>
            <a:r>
              <a:rPr lang="it-IT" sz="1600" b="1" dirty="0" smtClean="0"/>
              <a:t> of </a:t>
            </a:r>
            <a:r>
              <a:rPr lang="it-IT" sz="1600" b="1" dirty="0" err="1" smtClean="0"/>
              <a:t>particles</a:t>
            </a:r>
            <a:r>
              <a:rPr lang="it-IT" sz="1600" b="1" dirty="0" smtClean="0"/>
              <a:t> per </a:t>
            </a:r>
            <a:r>
              <a:rPr lang="it-IT" sz="1600" b="1" dirty="0" err="1" smtClean="0"/>
              <a:t>beam</a:t>
            </a:r>
            <a:r>
              <a:rPr lang="it-IT" sz="1600" b="1" dirty="0" smtClean="0"/>
              <a:t> (</a:t>
            </a:r>
            <a:r>
              <a:rPr lang="it-IT" sz="1600" b="1" dirty="0" smtClean="0">
                <a:sym typeface="Symbol"/>
              </a:rPr>
              <a:t>10</a:t>
            </a:r>
            <a:r>
              <a:rPr lang="it-IT" sz="1600" b="1" baseline="30000" dirty="0" smtClean="0">
                <a:sym typeface="Symbol"/>
              </a:rPr>
              <a:t>10</a:t>
            </a:r>
            <a:r>
              <a:rPr lang="it-IT" sz="1600" b="1" dirty="0" smtClean="0"/>
              <a:t>)</a:t>
            </a:r>
            <a:endParaRPr lang="it-IT" sz="1600" b="1" dirty="0"/>
          </a:p>
        </p:txBody>
      </p: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4306828" y="2948170"/>
            <a:ext cx="46577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600" b="1" dirty="0" err="1" smtClean="0"/>
              <a:t>Transverse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dimensions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at</a:t>
            </a:r>
            <a:r>
              <a:rPr lang="it-IT" sz="1600" b="1" dirty="0" smtClean="0"/>
              <a:t> the </a:t>
            </a:r>
            <a:r>
              <a:rPr lang="it-IT" sz="1600" b="1" dirty="0" err="1" smtClean="0"/>
              <a:t>Interaction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point</a:t>
            </a:r>
            <a:r>
              <a:rPr lang="it-IT" sz="1600" b="1" dirty="0" smtClean="0"/>
              <a:t> (IP): up to </a:t>
            </a:r>
            <a:r>
              <a:rPr lang="it-IT" sz="1600" b="1" dirty="0" err="1" smtClean="0"/>
              <a:t>few</a:t>
            </a:r>
            <a:r>
              <a:rPr lang="it-IT" sz="1600" b="1" dirty="0" smtClean="0"/>
              <a:t> </a:t>
            </a:r>
            <a:r>
              <a:rPr lang="it-IT" sz="1600" b="1" dirty="0" smtClean="0">
                <a:sym typeface="Symbol"/>
              </a:rPr>
              <a:t> (or </a:t>
            </a:r>
            <a:r>
              <a:rPr lang="it-IT" sz="1600" b="1" dirty="0" err="1" smtClean="0">
                <a:sym typeface="Symbol"/>
              </a:rPr>
              <a:t>even</a:t>
            </a:r>
            <a:r>
              <a:rPr lang="it-IT" sz="1600" b="1" dirty="0" smtClean="0">
                <a:sym typeface="Symbol"/>
              </a:rPr>
              <a:t> </a:t>
            </a:r>
            <a:r>
              <a:rPr lang="it-IT" sz="1600" b="1" dirty="0" err="1" smtClean="0">
                <a:sym typeface="Symbol"/>
              </a:rPr>
              <a:t>less</a:t>
            </a:r>
            <a:r>
              <a:rPr lang="it-IT" sz="1600" b="1" dirty="0" smtClean="0">
                <a:sym typeface="Symbol"/>
              </a:rPr>
              <a:t>)</a:t>
            </a:r>
            <a:endParaRPr lang="it-IT" sz="1600" b="1" dirty="0"/>
          </a:p>
        </p:txBody>
      </p:sp>
      <p:sp>
        <p:nvSpPr>
          <p:cNvPr id="47" name="Line 8"/>
          <p:cNvSpPr>
            <a:spLocks noChangeShapeType="1"/>
          </p:cNvSpPr>
          <p:nvPr/>
        </p:nvSpPr>
        <p:spPr bwMode="auto">
          <a:xfrm flipH="1">
            <a:off x="5640388" y="1073150"/>
            <a:ext cx="3048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9"/>
          <p:cNvSpPr>
            <a:spLocks noChangeShapeType="1"/>
          </p:cNvSpPr>
          <p:nvPr/>
        </p:nvSpPr>
        <p:spPr bwMode="auto">
          <a:xfrm>
            <a:off x="6021388" y="1073150"/>
            <a:ext cx="107831" cy="364614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0"/>
          <p:cNvSpPr>
            <a:spLocks noChangeShapeType="1"/>
          </p:cNvSpPr>
          <p:nvPr/>
        </p:nvSpPr>
        <p:spPr bwMode="auto">
          <a:xfrm flipH="1" flipV="1">
            <a:off x="5891212" y="2425700"/>
            <a:ext cx="53975" cy="5524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11"/>
          <p:cNvSpPr>
            <a:spLocks noChangeShapeType="1"/>
          </p:cNvSpPr>
          <p:nvPr/>
        </p:nvSpPr>
        <p:spPr bwMode="auto">
          <a:xfrm flipV="1">
            <a:off x="5945188" y="2431915"/>
            <a:ext cx="368063" cy="54623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Text Box 13"/>
          <p:cNvSpPr txBox="1">
            <a:spLocks noChangeArrowheads="1"/>
          </p:cNvSpPr>
          <p:nvPr/>
        </p:nvSpPr>
        <p:spPr bwMode="auto">
          <a:xfrm>
            <a:off x="6740525" y="2227263"/>
            <a:ext cx="1493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2000" b="1" i="1" dirty="0">
                <a:latin typeface="Times New Roman" pitchFamily="18" charset="0"/>
              </a:rPr>
              <a:t>[cm </a:t>
            </a:r>
            <a:r>
              <a:rPr lang="it-IT" sz="2000" b="1" i="1" baseline="30000" dirty="0">
                <a:latin typeface="Times New Roman" pitchFamily="18" charset="0"/>
              </a:rPr>
              <a:t>-2</a:t>
            </a:r>
            <a:r>
              <a:rPr lang="it-IT" sz="2000" b="1" i="1" dirty="0">
                <a:latin typeface="Times New Roman" pitchFamily="18" charset="0"/>
              </a:rPr>
              <a:t> sec </a:t>
            </a:r>
            <a:r>
              <a:rPr lang="it-IT" sz="2000" b="1" i="1" baseline="30000" dirty="0">
                <a:latin typeface="Times New Roman" pitchFamily="18" charset="0"/>
              </a:rPr>
              <a:t>-1 </a:t>
            </a:r>
            <a:r>
              <a:rPr lang="it-IT" sz="2000" b="1" i="1" dirty="0">
                <a:latin typeface="Times New Roman" pitchFamily="18" charset="0"/>
              </a:rPr>
              <a:t>]</a:t>
            </a:r>
          </a:p>
        </p:txBody>
      </p:sp>
      <p:sp>
        <p:nvSpPr>
          <p:cNvPr id="52" name="Rectangle 2"/>
          <p:cNvSpPr txBox="1">
            <a:spLocks noChangeArrowheads="1"/>
          </p:cNvSpPr>
          <p:nvPr/>
        </p:nvSpPr>
        <p:spPr>
          <a:xfrm>
            <a:off x="7975" y="0"/>
            <a:ext cx="9144000" cy="6096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cap="all" dirty="0" err="1" smtClean="0"/>
              <a:t>luminosity</a:t>
            </a:r>
            <a:endParaRPr lang="it-IT" sz="3200" b="1" cap="all" dirty="0"/>
          </a:p>
        </p:txBody>
      </p:sp>
      <p:sp>
        <p:nvSpPr>
          <p:cNvPr id="53" name="Line 9"/>
          <p:cNvSpPr>
            <a:spLocks noChangeShapeType="1"/>
          </p:cNvSpPr>
          <p:nvPr/>
        </p:nvSpPr>
        <p:spPr bwMode="auto">
          <a:xfrm flipH="1">
            <a:off x="7487443" y="1090198"/>
            <a:ext cx="546745" cy="7546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6948264" y="498419"/>
            <a:ext cx="21718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600" b="1" dirty="0" err="1" smtClean="0"/>
              <a:t>Collision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frequency</a:t>
            </a:r>
            <a:r>
              <a:rPr lang="it-IT" sz="1600" b="1" dirty="0" smtClean="0"/>
              <a:t> (up to </a:t>
            </a:r>
            <a:r>
              <a:rPr lang="it-IT" sz="1600" b="1" dirty="0" err="1" smtClean="0"/>
              <a:t>hundreds</a:t>
            </a:r>
            <a:r>
              <a:rPr lang="it-IT" sz="1600" b="1" dirty="0" smtClean="0"/>
              <a:t> of MHz)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6759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Oval 2"/>
          <p:cNvSpPr>
            <a:spLocks noChangeArrowheads="1"/>
          </p:cNvSpPr>
          <p:nvPr/>
        </p:nvSpPr>
        <p:spPr bwMode="auto">
          <a:xfrm>
            <a:off x="1979613" y="4446588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15" name="Oval 3"/>
          <p:cNvSpPr>
            <a:spLocks noChangeArrowheads="1"/>
          </p:cNvSpPr>
          <p:nvPr/>
        </p:nvSpPr>
        <p:spPr bwMode="auto">
          <a:xfrm>
            <a:off x="2208213" y="4751388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16" name="Oval 4"/>
          <p:cNvSpPr>
            <a:spLocks noChangeArrowheads="1"/>
          </p:cNvSpPr>
          <p:nvPr/>
        </p:nvSpPr>
        <p:spPr bwMode="auto">
          <a:xfrm>
            <a:off x="2436813" y="4675188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17" name="Oval 5"/>
          <p:cNvSpPr>
            <a:spLocks noChangeArrowheads="1"/>
          </p:cNvSpPr>
          <p:nvPr/>
        </p:nvSpPr>
        <p:spPr bwMode="auto">
          <a:xfrm>
            <a:off x="2665413" y="4903788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18" name="Oval 6"/>
          <p:cNvSpPr>
            <a:spLocks noChangeArrowheads="1"/>
          </p:cNvSpPr>
          <p:nvPr/>
        </p:nvSpPr>
        <p:spPr bwMode="auto">
          <a:xfrm>
            <a:off x="2360613" y="5132388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19" name="Oval 7"/>
          <p:cNvSpPr>
            <a:spLocks noChangeArrowheads="1"/>
          </p:cNvSpPr>
          <p:nvPr/>
        </p:nvSpPr>
        <p:spPr bwMode="auto">
          <a:xfrm>
            <a:off x="2589213" y="5360988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20" name="Oval 8"/>
          <p:cNvSpPr>
            <a:spLocks noChangeArrowheads="1"/>
          </p:cNvSpPr>
          <p:nvPr/>
        </p:nvSpPr>
        <p:spPr bwMode="auto">
          <a:xfrm>
            <a:off x="6246813" y="4522788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21" name="Oval 9"/>
          <p:cNvSpPr>
            <a:spLocks noChangeArrowheads="1"/>
          </p:cNvSpPr>
          <p:nvPr/>
        </p:nvSpPr>
        <p:spPr bwMode="auto">
          <a:xfrm>
            <a:off x="6780213" y="4294188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22" name="Oval 10"/>
          <p:cNvSpPr>
            <a:spLocks noChangeArrowheads="1"/>
          </p:cNvSpPr>
          <p:nvPr/>
        </p:nvSpPr>
        <p:spPr bwMode="auto">
          <a:xfrm>
            <a:off x="6704013" y="4751388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23" name="Oval 11"/>
          <p:cNvSpPr>
            <a:spLocks noChangeArrowheads="1"/>
          </p:cNvSpPr>
          <p:nvPr/>
        </p:nvSpPr>
        <p:spPr bwMode="auto">
          <a:xfrm>
            <a:off x="6627813" y="5208588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24" name="Oval 12"/>
          <p:cNvSpPr>
            <a:spLocks noChangeArrowheads="1"/>
          </p:cNvSpPr>
          <p:nvPr/>
        </p:nvSpPr>
        <p:spPr bwMode="auto">
          <a:xfrm>
            <a:off x="7008813" y="5437188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25" name="Oval 13"/>
          <p:cNvSpPr>
            <a:spLocks noChangeArrowheads="1"/>
          </p:cNvSpPr>
          <p:nvPr/>
        </p:nvSpPr>
        <p:spPr bwMode="auto">
          <a:xfrm>
            <a:off x="7237413" y="5132388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26" name="Oval 14"/>
          <p:cNvSpPr>
            <a:spLocks noChangeArrowheads="1"/>
          </p:cNvSpPr>
          <p:nvPr/>
        </p:nvSpPr>
        <p:spPr bwMode="auto">
          <a:xfrm>
            <a:off x="7237413" y="4751388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27" name="Freeform 15"/>
          <p:cNvSpPr>
            <a:spLocks/>
          </p:cNvSpPr>
          <p:nvPr/>
        </p:nvSpPr>
        <p:spPr bwMode="auto">
          <a:xfrm>
            <a:off x="287338" y="3605213"/>
            <a:ext cx="8362950" cy="1176337"/>
          </a:xfrm>
          <a:custGeom>
            <a:avLst/>
            <a:gdLst>
              <a:gd name="T0" fmla="*/ 0 w 5268"/>
              <a:gd name="T1" fmla="*/ 141 h 741"/>
              <a:gd name="T2" fmla="*/ 2699 w 5268"/>
              <a:gd name="T3" fmla="*/ 717 h 741"/>
              <a:gd name="T4" fmla="*/ 5268 w 5268"/>
              <a:gd name="T5" fmla="*/ 0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68" h="741">
                <a:moveTo>
                  <a:pt x="0" y="141"/>
                </a:moveTo>
                <a:cubicBezTo>
                  <a:pt x="910" y="441"/>
                  <a:pt x="1821" y="741"/>
                  <a:pt x="2699" y="717"/>
                </a:cubicBezTo>
                <a:cubicBezTo>
                  <a:pt x="3577" y="693"/>
                  <a:pt x="4422" y="346"/>
                  <a:pt x="52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8528" name="Freeform 16"/>
          <p:cNvSpPr>
            <a:spLocks/>
          </p:cNvSpPr>
          <p:nvPr/>
        </p:nvSpPr>
        <p:spPr bwMode="auto">
          <a:xfrm>
            <a:off x="368300" y="5327650"/>
            <a:ext cx="8382000" cy="1028700"/>
          </a:xfrm>
          <a:custGeom>
            <a:avLst/>
            <a:gdLst>
              <a:gd name="T0" fmla="*/ 0 w 5280"/>
              <a:gd name="T1" fmla="*/ 648 h 648"/>
              <a:gd name="T2" fmla="*/ 2648 w 5280"/>
              <a:gd name="T3" fmla="*/ 10 h 648"/>
              <a:gd name="T4" fmla="*/ 5280 w 5280"/>
              <a:gd name="T5" fmla="*/ 586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80" h="648">
                <a:moveTo>
                  <a:pt x="0" y="648"/>
                </a:moveTo>
                <a:cubicBezTo>
                  <a:pt x="884" y="334"/>
                  <a:pt x="1768" y="20"/>
                  <a:pt x="2648" y="10"/>
                </a:cubicBezTo>
                <a:cubicBezTo>
                  <a:pt x="3528" y="0"/>
                  <a:pt x="4404" y="293"/>
                  <a:pt x="5280" y="58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48529" name="Object 17"/>
          <p:cNvGraphicFramePr>
            <a:graphicFrameLocks noChangeAspect="1"/>
          </p:cNvGraphicFramePr>
          <p:nvPr/>
        </p:nvGraphicFramePr>
        <p:xfrm>
          <a:off x="4514850" y="42211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6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448529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422116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8541" name="Text Box 29"/>
          <p:cNvSpPr txBox="1">
            <a:spLocks noChangeArrowheads="1"/>
          </p:cNvSpPr>
          <p:nvPr/>
        </p:nvSpPr>
        <p:spPr bwMode="auto">
          <a:xfrm>
            <a:off x="250825" y="3357563"/>
            <a:ext cx="35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2400">
                <a:latin typeface="Times New Roman" pitchFamily="18" charset="0"/>
                <a:cs typeface="Arial" charset="0"/>
              </a:rPr>
              <a:t>β</a:t>
            </a:r>
          </a:p>
        </p:txBody>
      </p:sp>
      <p:sp>
        <p:nvSpPr>
          <p:cNvPr id="448543" name="Line 31"/>
          <p:cNvSpPr>
            <a:spLocks noChangeShapeType="1"/>
          </p:cNvSpPr>
          <p:nvPr/>
        </p:nvSpPr>
        <p:spPr bwMode="auto">
          <a:xfrm flipV="1">
            <a:off x="4500563" y="5516563"/>
            <a:ext cx="0" cy="792162"/>
          </a:xfrm>
          <a:prstGeom prst="line">
            <a:avLst/>
          </a:prstGeom>
          <a:noFill/>
          <a:ln w="825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8544" name="Text Box 32"/>
          <p:cNvSpPr txBox="1">
            <a:spLocks noChangeArrowheads="1"/>
          </p:cNvSpPr>
          <p:nvPr/>
        </p:nvSpPr>
        <p:spPr bwMode="auto">
          <a:xfrm>
            <a:off x="4284663" y="630237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IP</a:t>
            </a:r>
          </a:p>
        </p:txBody>
      </p:sp>
      <p:graphicFrame>
        <p:nvGraphicFramePr>
          <p:cNvPr id="31" name="Object 4"/>
          <p:cNvGraphicFramePr>
            <a:graphicFrameLocks noChangeAspect="1"/>
          </p:cNvGraphicFramePr>
          <p:nvPr>
            <p:extLst/>
          </p:nvPr>
        </p:nvGraphicFramePr>
        <p:xfrm>
          <a:off x="4487863" y="1301750"/>
          <a:ext cx="3830637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7" name="Equazione" r:id="rId6" imgW="1409400" imgH="469800" progId="Equation.3">
                  <p:embed/>
                </p:oleObj>
              </mc:Choice>
              <mc:Fallback>
                <p:oleObj name="Equazione" r:id="rId6" imgW="1409400" imgH="469800" progId="Equation.3">
                  <p:embed/>
                  <p:pic>
                    <p:nvPicPr>
                      <p:cNvPr id="31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7863" y="1301750"/>
                        <a:ext cx="3830637" cy="13303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4933217" y="505424"/>
            <a:ext cx="19159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600" b="1" dirty="0" err="1" smtClean="0"/>
              <a:t>Number</a:t>
            </a:r>
            <a:r>
              <a:rPr lang="it-IT" sz="1600" b="1" dirty="0" smtClean="0"/>
              <a:t> of </a:t>
            </a:r>
            <a:r>
              <a:rPr lang="it-IT" sz="1600" b="1" dirty="0" err="1" smtClean="0"/>
              <a:t>particles</a:t>
            </a:r>
            <a:r>
              <a:rPr lang="it-IT" sz="1600" b="1" dirty="0" smtClean="0"/>
              <a:t> per </a:t>
            </a:r>
            <a:r>
              <a:rPr lang="it-IT" sz="1600" b="1" dirty="0" err="1" smtClean="0"/>
              <a:t>beam</a:t>
            </a:r>
            <a:r>
              <a:rPr lang="it-IT" sz="1600" b="1" dirty="0" smtClean="0"/>
              <a:t> (</a:t>
            </a:r>
            <a:r>
              <a:rPr lang="it-IT" sz="1600" b="1" dirty="0" smtClean="0">
                <a:sym typeface="Symbol"/>
              </a:rPr>
              <a:t>10</a:t>
            </a:r>
            <a:r>
              <a:rPr lang="it-IT" sz="1600" b="1" baseline="30000" dirty="0" smtClean="0">
                <a:sym typeface="Symbol"/>
              </a:rPr>
              <a:t>10</a:t>
            </a:r>
            <a:r>
              <a:rPr lang="it-IT" sz="1600" b="1" dirty="0" smtClean="0"/>
              <a:t>)</a:t>
            </a:r>
            <a:endParaRPr lang="it-IT" sz="1600" b="1" dirty="0"/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4306828" y="2948170"/>
            <a:ext cx="46577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600" b="1" dirty="0" err="1" smtClean="0"/>
              <a:t>Transverse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dimensions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at</a:t>
            </a:r>
            <a:r>
              <a:rPr lang="it-IT" sz="1600" b="1" dirty="0" smtClean="0"/>
              <a:t> the </a:t>
            </a:r>
            <a:r>
              <a:rPr lang="it-IT" sz="1600" b="1" dirty="0" err="1" smtClean="0"/>
              <a:t>Interaction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point</a:t>
            </a:r>
            <a:r>
              <a:rPr lang="it-IT" sz="1600" b="1" dirty="0" smtClean="0"/>
              <a:t> (IP): up to </a:t>
            </a:r>
            <a:r>
              <a:rPr lang="it-IT" sz="1600" b="1" dirty="0" err="1" smtClean="0"/>
              <a:t>few</a:t>
            </a:r>
            <a:r>
              <a:rPr lang="it-IT" sz="1600" b="1" dirty="0" smtClean="0"/>
              <a:t> </a:t>
            </a:r>
            <a:r>
              <a:rPr lang="it-IT" sz="1600" b="1" dirty="0" smtClean="0">
                <a:sym typeface="Symbol"/>
              </a:rPr>
              <a:t> (or </a:t>
            </a:r>
            <a:r>
              <a:rPr lang="it-IT" sz="1600" b="1" dirty="0" err="1" smtClean="0">
                <a:sym typeface="Symbol"/>
              </a:rPr>
              <a:t>even</a:t>
            </a:r>
            <a:r>
              <a:rPr lang="it-IT" sz="1600" b="1" dirty="0" smtClean="0">
                <a:sym typeface="Symbol"/>
              </a:rPr>
              <a:t> </a:t>
            </a:r>
            <a:r>
              <a:rPr lang="it-IT" sz="1600" b="1" dirty="0" err="1" smtClean="0">
                <a:sym typeface="Symbol"/>
              </a:rPr>
              <a:t>less</a:t>
            </a:r>
            <a:r>
              <a:rPr lang="it-IT" sz="1600" b="1" dirty="0" smtClean="0">
                <a:sym typeface="Symbol"/>
              </a:rPr>
              <a:t>)</a:t>
            </a:r>
            <a:endParaRPr lang="it-IT" sz="1600" b="1" dirty="0"/>
          </a:p>
        </p:txBody>
      </p:sp>
      <p:sp>
        <p:nvSpPr>
          <p:cNvPr id="44" name="Line 8"/>
          <p:cNvSpPr>
            <a:spLocks noChangeShapeType="1"/>
          </p:cNvSpPr>
          <p:nvPr/>
        </p:nvSpPr>
        <p:spPr bwMode="auto">
          <a:xfrm flipH="1">
            <a:off x="5640388" y="1073150"/>
            <a:ext cx="3048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9"/>
          <p:cNvSpPr>
            <a:spLocks noChangeShapeType="1"/>
          </p:cNvSpPr>
          <p:nvPr/>
        </p:nvSpPr>
        <p:spPr bwMode="auto">
          <a:xfrm>
            <a:off x="6021388" y="1073150"/>
            <a:ext cx="107831" cy="364614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10"/>
          <p:cNvSpPr>
            <a:spLocks noChangeShapeType="1"/>
          </p:cNvSpPr>
          <p:nvPr/>
        </p:nvSpPr>
        <p:spPr bwMode="auto">
          <a:xfrm flipH="1" flipV="1">
            <a:off x="5891212" y="2425700"/>
            <a:ext cx="53975" cy="5524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 flipV="1">
            <a:off x="5945188" y="2431915"/>
            <a:ext cx="368063" cy="54623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Text Box 13"/>
          <p:cNvSpPr txBox="1">
            <a:spLocks noChangeArrowheads="1"/>
          </p:cNvSpPr>
          <p:nvPr/>
        </p:nvSpPr>
        <p:spPr bwMode="auto">
          <a:xfrm>
            <a:off x="6740525" y="2227263"/>
            <a:ext cx="1493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2000" b="1" i="1" dirty="0">
                <a:latin typeface="Times New Roman" pitchFamily="18" charset="0"/>
              </a:rPr>
              <a:t>[cm </a:t>
            </a:r>
            <a:r>
              <a:rPr lang="it-IT" sz="2000" b="1" i="1" baseline="30000" dirty="0">
                <a:latin typeface="Times New Roman" pitchFamily="18" charset="0"/>
              </a:rPr>
              <a:t>-2</a:t>
            </a:r>
            <a:r>
              <a:rPr lang="it-IT" sz="2000" b="1" i="1" dirty="0">
                <a:latin typeface="Times New Roman" pitchFamily="18" charset="0"/>
              </a:rPr>
              <a:t> sec </a:t>
            </a:r>
            <a:r>
              <a:rPr lang="it-IT" sz="2000" b="1" i="1" baseline="30000" dirty="0">
                <a:latin typeface="Times New Roman" pitchFamily="18" charset="0"/>
              </a:rPr>
              <a:t>-1 </a:t>
            </a:r>
            <a:r>
              <a:rPr lang="it-IT" sz="2000" b="1" i="1" dirty="0">
                <a:latin typeface="Times New Roman" pitchFamily="18" charset="0"/>
              </a:rPr>
              <a:t>]</a:t>
            </a: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7975" y="0"/>
            <a:ext cx="9144000" cy="6096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cap="all" dirty="0" err="1" smtClean="0"/>
              <a:t>luminosity</a:t>
            </a:r>
            <a:endParaRPr lang="it-IT" sz="3200" b="1" cap="all" dirty="0"/>
          </a:p>
        </p:txBody>
      </p:sp>
      <p:sp>
        <p:nvSpPr>
          <p:cNvPr id="50" name="Line 9"/>
          <p:cNvSpPr>
            <a:spLocks noChangeShapeType="1"/>
          </p:cNvSpPr>
          <p:nvPr/>
        </p:nvSpPr>
        <p:spPr bwMode="auto">
          <a:xfrm flipH="1">
            <a:off x="7487443" y="1090198"/>
            <a:ext cx="546745" cy="7546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Text Box 6"/>
          <p:cNvSpPr txBox="1">
            <a:spLocks noChangeArrowheads="1"/>
          </p:cNvSpPr>
          <p:nvPr/>
        </p:nvSpPr>
        <p:spPr bwMode="auto">
          <a:xfrm>
            <a:off x="6948264" y="498419"/>
            <a:ext cx="21718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600" b="1" dirty="0" err="1" smtClean="0"/>
              <a:t>Collision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frequency</a:t>
            </a:r>
            <a:r>
              <a:rPr lang="it-IT" sz="1600" b="1" dirty="0" smtClean="0"/>
              <a:t> (up to </a:t>
            </a:r>
            <a:r>
              <a:rPr lang="it-IT" sz="1600" b="1" dirty="0" err="1" smtClean="0"/>
              <a:t>hundreds</a:t>
            </a:r>
            <a:r>
              <a:rPr lang="it-IT" sz="1600" b="1" dirty="0" smtClean="0"/>
              <a:t> of MHz)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151956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Oval 2"/>
          <p:cNvSpPr>
            <a:spLocks noChangeArrowheads="1"/>
          </p:cNvSpPr>
          <p:nvPr/>
        </p:nvSpPr>
        <p:spPr bwMode="auto">
          <a:xfrm>
            <a:off x="3657600" y="4800600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63" name="Oval 3"/>
          <p:cNvSpPr>
            <a:spLocks noChangeArrowheads="1"/>
          </p:cNvSpPr>
          <p:nvPr/>
        </p:nvSpPr>
        <p:spPr bwMode="auto">
          <a:xfrm>
            <a:off x="4038600" y="4876800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64" name="Oval 4"/>
          <p:cNvSpPr>
            <a:spLocks noChangeArrowheads="1"/>
          </p:cNvSpPr>
          <p:nvPr/>
        </p:nvSpPr>
        <p:spPr bwMode="auto">
          <a:xfrm>
            <a:off x="4267200" y="4953000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65" name="Oval 5"/>
          <p:cNvSpPr>
            <a:spLocks noChangeArrowheads="1"/>
          </p:cNvSpPr>
          <p:nvPr/>
        </p:nvSpPr>
        <p:spPr bwMode="auto">
          <a:xfrm>
            <a:off x="3962400" y="5029200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66" name="Oval 6"/>
          <p:cNvSpPr>
            <a:spLocks noChangeArrowheads="1"/>
          </p:cNvSpPr>
          <p:nvPr/>
        </p:nvSpPr>
        <p:spPr bwMode="auto">
          <a:xfrm>
            <a:off x="3657600" y="5029200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67" name="Oval 7"/>
          <p:cNvSpPr>
            <a:spLocks noChangeArrowheads="1"/>
          </p:cNvSpPr>
          <p:nvPr/>
        </p:nvSpPr>
        <p:spPr bwMode="auto">
          <a:xfrm>
            <a:off x="3810000" y="5181600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0568" name="Group 8"/>
          <p:cNvGrpSpPr>
            <a:grpSpLocks/>
          </p:cNvGrpSpPr>
          <p:nvPr/>
        </p:nvGrpSpPr>
        <p:grpSpPr bwMode="auto">
          <a:xfrm>
            <a:off x="4724400" y="4724400"/>
            <a:ext cx="838200" cy="457200"/>
            <a:chOff x="2976" y="2976"/>
            <a:chExt cx="528" cy="288"/>
          </a:xfrm>
        </p:grpSpPr>
        <p:sp>
          <p:nvSpPr>
            <p:cNvPr id="450569" name="Oval 9"/>
            <p:cNvSpPr>
              <a:spLocks noChangeArrowheads="1"/>
            </p:cNvSpPr>
            <p:nvPr/>
          </p:nvSpPr>
          <p:spPr bwMode="auto">
            <a:xfrm>
              <a:off x="2976" y="3072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570" name="Oval 10"/>
            <p:cNvSpPr>
              <a:spLocks noChangeArrowheads="1"/>
            </p:cNvSpPr>
            <p:nvPr/>
          </p:nvSpPr>
          <p:spPr bwMode="auto">
            <a:xfrm>
              <a:off x="3120" y="3168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571" name="Oval 11"/>
            <p:cNvSpPr>
              <a:spLocks noChangeArrowheads="1"/>
            </p:cNvSpPr>
            <p:nvPr/>
          </p:nvSpPr>
          <p:spPr bwMode="auto">
            <a:xfrm>
              <a:off x="3216" y="3024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572" name="Oval 12"/>
            <p:cNvSpPr>
              <a:spLocks noChangeArrowheads="1"/>
            </p:cNvSpPr>
            <p:nvPr/>
          </p:nvSpPr>
          <p:spPr bwMode="auto">
            <a:xfrm>
              <a:off x="3264" y="3168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573" name="Oval 13"/>
            <p:cNvSpPr>
              <a:spLocks noChangeArrowheads="1"/>
            </p:cNvSpPr>
            <p:nvPr/>
          </p:nvSpPr>
          <p:spPr bwMode="auto">
            <a:xfrm>
              <a:off x="3408" y="2976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574" name="Oval 14"/>
            <p:cNvSpPr>
              <a:spLocks noChangeArrowheads="1"/>
            </p:cNvSpPr>
            <p:nvPr/>
          </p:nvSpPr>
          <p:spPr bwMode="auto">
            <a:xfrm>
              <a:off x="3408" y="3120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0575" name="Freeform 15"/>
          <p:cNvSpPr>
            <a:spLocks/>
          </p:cNvSpPr>
          <p:nvPr/>
        </p:nvSpPr>
        <p:spPr bwMode="auto">
          <a:xfrm>
            <a:off x="287338" y="3605213"/>
            <a:ext cx="8362950" cy="1176337"/>
          </a:xfrm>
          <a:custGeom>
            <a:avLst/>
            <a:gdLst>
              <a:gd name="T0" fmla="*/ 0 w 5268"/>
              <a:gd name="T1" fmla="*/ 141 h 741"/>
              <a:gd name="T2" fmla="*/ 2699 w 5268"/>
              <a:gd name="T3" fmla="*/ 717 h 741"/>
              <a:gd name="T4" fmla="*/ 5268 w 5268"/>
              <a:gd name="T5" fmla="*/ 0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68" h="741">
                <a:moveTo>
                  <a:pt x="0" y="141"/>
                </a:moveTo>
                <a:cubicBezTo>
                  <a:pt x="910" y="441"/>
                  <a:pt x="1821" y="741"/>
                  <a:pt x="2699" y="717"/>
                </a:cubicBezTo>
                <a:cubicBezTo>
                  <a:pt x="3577" y="693"/>
                  <a:pt x="4422" y="346"/>
                  <a:pt x="52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576" name="Freeform 16"/>
          <p:cNvSpPr>
            <a:spLocks/>
          </p:cNvSpPr>
          <p:nvPr/>
        </p:nvSpPr>
        <p:spPr bwMode="auto">
          <a:xfrm>
            <a:off x="368300" y="5327650"/>
            <a:ext cx="8382000" cy="1028700"/>
          </a:xfrm>
          <a:custGeom>
            <a:avLst/>
            <a:gdLst>
              <a:gd name="T0" fmla="*/ 0 w 5280"/>
              <a:gd name="T1" fmla="*/ 648 h 648"/>
              <a:gd name="T2" fmla="*/ 2648 w 5280"/>
              <a:gd name="T3" fmla="*/ 10 h 648"/>
              <a:gd name="T4" fmla="*/ 5280 w 5280"/>
              <a:gd name="T5" fmla="*/ 586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80" h="648">
                <a:moveTo>
                  <a:pt x="0" y="648"/>
                </a:moveTo>
                <a:cubicBezTo>
                  <a:pt x="884" y="334"/>
                  <a:pt x="1768" y="20"/>
                  <a:pt x="2648" y="10"/>
                </a:cubicBezTo>
                <a:cubicBezTo>
                  <a:pt x="3528" y="0"/>
                  <a:pt x="4404" y="293"/>
                  <a:pt x="5280" y="58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588" name="Text Box 28"/>
          <p:cNvSpPr txBox="1">
            <a:spLocks noChangeArrowheads="1"/>
          </p:cNvSpPr>
          <p:nvPr/>
        </p:nvSpPr>
        <p:spPr bwMode="auto">
          <a:xfrm>
            <a:off x="250825" y="3357563"/>
            <a:ext cx="35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2400">
                <a:latin typeface="Times New Roman" pitchFamily="18" charset="0"/>
                <a:cs typeface="Arial" charset="0"/>
              </a:rPr>
              <a:t>β</a:t>
            </a:r>
          </a:p>
        </p:txBody>
      </p:sp>
      <p:sp>
        <p:nvSpPr>
          <p:cNvPr id="450590" name="Line 30"/>
          <p:cNvSpPr>
            <a:spLocks noChangeShapeType="1"/>
          </p:cNvSpPr>
          <p:nvPr/>
        </p:nvSpPr>
        <p:spPr bwMode="auto">
          <a:xfrm flipV="1">
            <a:off x="4500563" y="5516563"/>
            <a:ext cx="0" cy="792162"/>
          </a:xfrm>
          <a:prstGeom prst="line">
            <a:avLst/>
          </a:prstGeom>
          <a:noFill/>
          <a:ln w="825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591" name="Text Box 31"/>
          <p:cNvSpPr txBox="1">
            <a:spLocks noChangeArrowheads="1"/>
          </p:cNvSpPr>
          <p:nvPr/>
        </p:nvSpPr>
        <p:spPr bwMode="auto">
          <a:xfrm>
            <a:off x="4284663" y="630237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IP</a:t>
            </a:r>
          </a:p>
        </p:txBody>
      </p:sp>
      <p:graphicFrame>
        <p:nvGraphicFramePr>
          <p:cNvPr id="30" name="Object 4"/>
          <p:cNvGraphicFramePr>
            <a:graphicFrameLocks noChangeAspect="1"/>
          </p:cNvGraphicFramePr>
          <p:nvPr>
            <p:extLst/>
          </p:nvPr>
        </p:nvGraphicFramePr>
        <p:xfrm>
          <a:off x="4487863" y="1301750"/>
          <a:ext cx="3830637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7" name="Equazione" r:id="rId4" imgW="1409400" imgH="469800" progId="Equation.3">
                  <p:embed/>
                </p:oleObj>
              </mc:Choice>
              <mc:Fallback>
                <p:oleObj name="Equazione" r:id="rId4" imgW="1409400" imgH="469800" progId="Equation.3">
                  <p:embed/>
                  <p:pic>
                    <p:nvPicPr>
                      <p:cNvPr id="30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7863" y="1301750"/>
                        <a:ext cx="3830637" cy="13303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4933217" y="505424"/>
            <a:ext cx="19159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600" b="1" dirty="0" err="1" smtClean="0"/>
              <a:t>Number</a:t>
            </a:r>
            <a:r>
              <a:rPr lang="it-IT" sz="1600" b="1" dirty="0" smtClean="0"/>
              <a:t> of </a:t>
            </a:r>
            <a:r>
              <a:rPr lang="it-IT" sz="1600" b="1" dirty="0" err="1" smtClean="0"/>
              <a:t>particles</a:t>
            </a:r>
            <a:r>
              <a:rPr lang="it-IT" sz="1600" b="1" dirty="0" smtClean="0"/>
              <a:t> per </a:t>
            </a:r>
            <a:r>
              <a:rPr lang="it-IT" sz="1600" b="1" dirty="0" err="1" smtClean="0"/>
              <a:t>beam</a:t>
            </a:r>
            <a:r>
              <a:rPr lang="it-IT" sz="1600" b="1" dirty="0" smtClean="0"/>
              <a:t> (</a:t>
            </a:r>
            <a:r>
              <a:rPr lang="it-IT" sz="1600" b="1" dirty="0" smtClean="0">
                <a:sym typeface="Symbol"/>
              </a:rPr>
              <a:t>10</a:t>
            </a:r>
            <a:r>
              <a:rPr lang="it-IT" sz="1600" b="1" baseline="30000" dirty="0" smtClean="0">
                <a:sym typeface="Symbol"/>
              </a:rPr>
              <a:t>10</a:t>
            </a:r>
            <a:r>
              <a:rPr lang="it-IT" sz="1600" b="1" dirty="0" smtClean="0"/>
              <a:t>)</a:t>
            </a:r>
            <a:endParaRPr lang="it-IT" sz="1600" b="1" dirty="0"/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4306828" y="2948170"/>
            <a:ext cx="46577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600" b="1" dirty="0" err="1" smtClean="0"/>
              <a:t>Transverse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dimensions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at</a:t>
            </a:r>
            <a:r>
              <a:rPr lang="it-IT" sz="1600" b="1" dirty="0" smtClean="0"/>
              <a:t> the </a:t>
            </a:r>
            <a:r>
              <a:rPr lang="it-IT" sz="1600" b="1" dirty="0" err="1" smtClean="0"/>
              <a:t>Interaction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point</a:t>
            </a:r>
            <a:r>
              <a:rPr lang="it-IT" sz="1600" b="1" dirty="0" smtClean="0"/>
              <a:t> (IP): up to </a:t>
            </a:r>
            <a:r>
              <a:rPr lang="it-IT" sz="1600" b="1" dirty="0" err="1" smtClean="0"/>
              <a:t>few</a:t>
            </a:r>
            <a:r>
              <a:rPr lang="it-IT" sz="1600" b="1" dirty="0" smtClean="0"/>
              <a:t> </a:t>
            </a:r>
            <a:r>
              <a:rPr lang="it-IT" sz="1600" b="1" dirty="0" smtClean="0">
                <a:sym typeface="Symbol"/>
              </a:rPr>
              <a:t> (or </a:t>
            </a:r>
            <a:r>
              <a:rPr lang="it-IT" sz="1600" b="1" dirty="0" err="1" smtClean="0">
                <a:sym typeface="Symbol"/>
              </a:rPr>
              <a:t>even</a:t>
            </a:r>
            <a:r>
              <a:rPr lang="it-IT" sz="1600" b="1" dirty="0" smtClean="0">
                <a:sym typeface="Symbol"/>
              </a:rPr>
              <a:t> </a:t>
            </a:r>
            <a:r>
              <a:rPr lang="it-IT" sz="1600" b="1" dirty="0" err="1" smtClean="0">
                <a:sym typeface="Symbol"/>
              </a:rPr>
              <a:t>less</a:t>
            </a:r>
            <a:r>
              <a:rPr lang="it-IT" sz="1600" b="1" dirty="0" smtClean="0">
                <a:sym typeface="Symbol"/>
              </a:rPr>
              <a:t>)</a:t>
            </a:r>
            <a:endParaRPr lang="it-IT" sz="1600" b="1" dirty="0"/>
          </a:p>
        </p:txBody>
      </p:sp>
      <p:sp>
        <p:nvSpPr>
          <p:cNvPr id="43" name="Line 8"/>
          <p:cNvSpPr>
            <a:spLocks noChangeShapeType="1"/>
          </p:cNvSpPr>
          <p:nvPr/>
        </p:nvSpPr>
        <p:spPr bwMode="auto">
          <a:xfrm flipH="1">
            <a:off x="5640388" y="1073150"/>
            <a:ext cx="3048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9"/>
          <p:cNvSpPr>
            <a:spLocks noChangeShapeType="1"/>
          </p:cNvSpPr>
          <p:nvPr/>
        </p:nvSpPr>
        <p:spPr bwMode="auto">
          <a:xfrm>
            <a:off x="6021388" y="1073150"/>
            <a:ext cx="107831" cy="364614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10"/>
          <p:cNvSpPr>
            <a:spLocks noChangeShapeType="1"/>
          </p:cNvSpPr>
          <p:nvPr/>
        </p:nvSpPr>
        <p:spPr bwMode="auto">
          <a:xfrm flipH="1" flipV="1">
            <a:off x="5891212" y="2425700"/>
            <a:ext cx="53975" cy="5524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11"/>
          <p:cNvSpPr>
            <a:spLocks noChangeShapeType="1"/>
          </p:cNvSpPr>
          <p:nvPr/>
        </p:nvSpPr>
        <p:spPr bwMode="auto">
          <a:xfrm flipV="1">
            <a:off x="5945188" y="2431915"/>
            <a:ext cx="368063" cy="54623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6740525" y="2227263"/>
            <a:ext cx="1493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2000" b="1" i="1" dirty="0">
                <a:latin typeface="Times New Roman" pitchFamily="18" charset="0"/>
              </a:rPr>
              <a:t>[cm </a:t>
            </a:r>
            <a:r>
              <a:rPr lang="it-IT" sz="2000" b="1" i="1" baseline="30000" dirty="0">
                <a:latin typeface="Times New Roman" pitchFamily="18" charset="0"/>
              </a:rPr>
              <a:t>-2</a:t>
            </a:r>
            <a:r>
              <a:rPr lang="it-IT" sz="2000" b="1" i="1" dirty="0">
                <a:latin typeface="Times New Roman" pitchFamily="18" charset="0"/>
              </a:rPr>
              <a:t> sec </a:t>
            </a:r>
            <a:r>
              <a:rPr lang="it-IT" sz="2000" b="1" i="1" baseline="30000" dirty="0">
                <a:latin typeface="Times New Roman" pitchFamily="18" charset="0"/>
              </a:rPr>
              <a:t>-1 </a:t>
            </a:r>
            <a:r>
              <a:rPr lang="it-IT" sz="2000" b="1" i="1" dirty="0">
                <a:latin typeface="Times New Roman" pitchFamily="18" charset="0"/>
              </a:rPr>
              <a:t>]</a:t>
            </a:r>
          </a:p>
        </p:txBody>
      </p:sp>
      <p:sp>
        <p:nvSpPr>
          <p:cNvPr id="48" name="Rectangle 2"/>
          <p:cNvSpPr txBox="1">
            <a:spLocks noChangeArrowheads="1"/>
          </p:cNvSpPr>
          <p:nvPr/>
        </p:nvSpPr>
        <p:spPr>
          <a:xfrm>
            <a:off x="7975" y="0"/>
            <a:ext cx="9144000" cy="6096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cap="all" dirty="0" err="1" smtClean="0"/>
              <a:t>luminosity</a:t>
            </a:r>
            <a:endParaRPr lang="it-IT" sz="3200" b="1" cap="all" dirty="0"/>
          </a:p>
        </p:txBody>
      </p:sp>
      <p:sp>
        <p:nvSpPr>
          <p:cNvPr id="49" name="Line 9"/>
          <p:cNvSpPr>
            <a:spLocks noChangeShapeType="1"/>
          </p:cNvSpPr>
          <p:nvPr/>
        </p:nvSpPr>
        <p:spPr bwMode="auto">
          <a:xfrm flipH="1">
            <a:off x="7487443" y="1090198"/>
            <a:ext cx="546745" cy="7546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Text Box 6"/>
          <p:cNvSpPr txBox="1">
            <a:spLocks noChangeArrowheads="1"/>
          </p:cNvSpPr>
          <p:nvPr/>
        </p:nvSpPr>
        <p:spPr bwMode="auto">
          <a:xfrm>
            <a:off x="6948264" y="498419"/>
            <a:ext cx="21718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600" b="1" dirty="0" err="1" smtClean="0"/>
              <a:t>Collision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frequency</a:t>
            </a:r>
            <a:r>
              <a:rPr lang="it-IT" sz="1600" b="1" dirty="0" smtClean="0"/>
              <a:t> (up to </a:t>
            </a:r>
            <a:r>
              <a:rPr lang="it-IT" sz="1600" b="1" dirty="0" err="1" smtClean="0"/>
              <a:t>hundreds</a:t>
            </a:r>
            <a:r>
              <a:rPr lang="it-IT" sz="1600" b="1" dirty="0" smtClean="0"/>
              <a:t> of MHz)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205458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AutoShape 2"/>
          <p:cNvSpPr>
            <a:spLocks noChangeArrowheads="1"/>
          </p:cNvSpPr>
          <p:nvPr/>
        </p:nvSpPr>
        <p:spPr bwMode="auto">
          <a:xfrm rot="17093796">
            <a:off x="4362451" y="1622425"/>
            <a:ext cx="849312" cy="573087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2611" name="Group 3"/>
          <p:cNvGrpSpPr>
            <a:grpSpLocks/>
          </p:cNvGrpSpPr>
          <p:nvPr/>
        </p:nvGrpSpPr>
        <p:grpSpPr bwMode="auto">
          <a:xfrm>
            <a:off x="4097338" y="4797425"/>
            <a:ext cx="762000" cy="431800"/>
            <a:chOff x="2304" y="3024"/>
            <a:chExt cx="480" cy="336"/>
          </a:xfrm>
        </p:grpSpPr>
        <p:sp>
          <p:nvSpPr>
            <p:cNvPr id="452612" name="Oval 4"/>
            <p:cNvSpPr>
              <a:spLocks noChangeArrowheads="1"/>
            </p:cNvSpPr>
            <p:nvPr/>
          </p:nvSpPr>
          <p:spPr bwMode="auto">
            <a:xfrm>
              <a:off x="2304" y="3024"/>
              <a:ext cx="96" cy="9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613" name="Oval 5"/>
            <p:cNvSpPr>
              <a:spLocks noChangeArrowheads="1"/>
            </p:cNvSpPr>
            <p:nvPr/>
          </p:nvSpPr>
          <p:spPr bwMode="auto">
            <a:xfrm>
              <a:off x="2544" y="3072"/>
              <a:ext cx="96" cy="9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614" name="Oval 6"/>
            <p:cNvSpPr>
              <a:spLocks noChangeArrowheads="1"/>
            </p:cNvSpPr>
            <p:nvPr/>
          </p:nvSpPr>
          <p:spPr bwMode="auto">
            <a:xfrm>
              <a:off x="2688" y="3120"/>
              <a:ext cx="96" cy="9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615" name="Oval 7"/>
            <p:cNvSpPr>
              <a:spLocks noChangeArrowheads="1"/>
            </p:cNvSpPr>
            <p:nvPr/>
          </p:nvSpPr>
          <p:spPr bwMode="auto">
            <a:xfrm>
              <a:off x="2496" y="3168"/>
              <a:ext cx="96" cy="9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616" name="Oval 8"/>
            <p:cNvSpPr>
              <a:spLocks noChangeArrowheads="1"/>
            </p:cNvSpPr>
            <p:nvPr/>
          </p:nvSpPr>
          <p:spPr bwMode="auto">
            <a:xfrm>
              <a:off x="2304" y="3168"/>
              <a:ext cx="96" cy="9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617" name="Oval 9"/>
            <p:cNvSpPr>
              <a:spLocks noChangeArrowheads="1"/>
            </p:cNvSpPr>
            <p:nvPr/>
          </p:nvSpPr>
          <p:spPr bwMode="auto">
            <a:xfrm>
              <a:off x="2400" y="3264"/>
              <a:ext cx="96" cy="9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2618" name="Group 10"/>
          <p:cNvGrpSpPr>
            <a:grpSpLocks/>
          </p:cNvGrpSpPr>
          <p:nvPr/>
        </p:nvGrpSpPr>
        <p:grpSpPr bwMode="auto">
          <a:xfrm>
            <a:off x="4356100" y="4754563"/>
            <a:ext cx="792163" cy="431800"/>
            <a:chOff x="2976" y="2976"/>
            <a:chExt cx="528" cy="288"/>
          </a:xfrm>
        </p:grpSpPr>
        <p:sp>
          <p:nvSpPr>
            <p:cNvPr id="452619" name="Oval 11"/>
            <p:cNvSpPr>
              <a:spLocks noChangeArrowheads="1"/>
            </p:cNvSpPr>
            <p:nvPr/>
          </p:nvSpPr>
          <p:spPr bwMode="auto">
            <a:xfrm>
              <a:off x="2976" y="3072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620" name="Oval 12"/>
            <p:cNvSpPr>
              <a:spLocks noChangeArrowheads="1"/>
            </p:cNvSpPr>
            <p:nvPr/>
          </p:nvSpPr>
          <p:spPr bwMode="auto">
            <a:xfrm>
              <a:off x="3120" y="3168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621" name="Oval 13"/>
            <p:cNvSpPr>
              <a:spLocks noChangeArrowheads="1"/>
            </p:cNvSpPr>
            <p:nvPr/>
          </p:nvSpPr>
          <p:spPr bwMode="auto">
            <a:xfrm>
              <a:off x="3216" y="3024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622" name="Oval 14"/>
            <p:cNvSpPr>
              <a:spLocks noChangeArrowheads="1"/>
            </p:cNvSpPr>
            <p:nvPr/>
          </p:nvSpPr>
          <p:spPr bwMode="auto">
            <a:xfrm>
              <a:off x="3264" y="3168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623" name="Oval 15"/>
            <p:cNvSpPr>
              <a:spLocks noChangeArrowheads="1"/>
            </p:cNvSpPr>
            <p:nvPr/>
          </p:nvSpPr>
          <p:spPr bwMode="auto">
            <a:xfrm>
              <a:off x="3408" y="2976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624" name="Oval 16"/>
            <p:cNvSpPr>
              <a:spLocks noChangeArrowheads="1"/>
            </p:cNvSpPr>
            <p:nvPr/>
          </p:nvSpPr>
          <p:spPr bwMode="auto">
            <a:xfrm>
              <a:off x="3408" y="3120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2625" name="AutoShape 17"/>
          <p:cNvSpPr>
            <a:spLocks noChangeArrowheads="1"/>
          </p:cNvSpPr>
          <p:nvPr/>
        </p:nvSpPr>
        <p:spPr bwMode="auto">
          <a:xfrm rot="327123">
            <a:off x="4206875" y="4826000"/>
            <a:ext cx="849313" cy="363538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2626" name="Oval 18"/>
          <p:cNvSpPr>
            <a:spLocks noChangeArrowheads="1"/>
          </p:cNvSpPr>
          <p:nvPr/>
        </p:nvSpPr>
        <p:spPr bwMode="auto">
          <a:xfrm>
            <a:off x="4860925" y="5516563"/>
            <a:ext cx="215900" cy="217487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2627" name="Oval 19"/>
          <p:cNvSpPr>
            <a:spLocks noChangeArrowheads="1"/>
          </p:cNvSpPr>
          <p:nvPr/>
        </p:nvSpPr>
        <p:spPr bwMode="auto">
          <a:xfrm>
            <a:off x="4284663" y="5445125"/>
            <a:ext cx="287337" cy="28892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1800">
              <a:solidFill>
                <a:schemeClr val="folHlink"/>
              </a:solidFill>
            </a:endParaRPr>
          </a:p>
        </p:txBody>
      </p:sp>
      <p:sp>
        <p:nvSpPr>
          <p:cNvPr id="452628" name="Oval 20"/>
          <p:cNvSpPr>
            <a:spLocks noChangeArrowheads="1"/>
          </p:cNvSpPr>
          <p:nvPr/>
        </p:nvSpPr>
        <p:spPr bwMode="auto">
          <a:xfrm>
            <a:off x="4643438" y="5805488"/>
            <a:ext cx="144462" cy="142875"/>
          </a:xfrm>
          <a:prstGeom prst="ellipse">
            <a:avLst/>
          </a:pr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2629" name="Freeform 21"/>
          <p:cNvSpPr>
            <a:spLocks/>
          </p:cNvSpPr>
          <p:nvPr/>
        </p:nvSpPr>
        <p:spPr bwMode="auto">
          <a:xfrm>
            <a:off x="287338" y="3605213"/>
            <a:ext cx="8362950" cy="1176337"/>
          </a:xfrm>
          <a:custGeom>
            <a:avLst/>
            <a:gdLst>
              <a:gd name="T0" fmla="*/ 0 w 5268"/>
              <a:gd name="T1" fmla="*/ 141 h 741"/>
              <a:gd name="T2" fmla="*/ 2699 w 5268"/>
              <a:gd name="T3" fmla="*/ 717 h 741"/>
              <a:gd name="T4" fmla="*/ 5268 w 5268"/>
              <a:gd name="T5" fmla="*/ 0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68" h="741">
                <a:moveTo>
                  <a:pt x="0" y="141"/>
                </a:moveTo>
                <a:cubicBezTo>
                  <a:pt x="910" y="441"/>
                  <a:pt x="1821" y="741"/>
                  <a:pt x="2699" y="717"/>
                </a:cubicBezTo>
                <a:cubicBezTo>
                  <a:pt x="3577" y="693"/>
                  <a:pt x="4422" y="346"/>
                  <a:pt x="52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630" name="Freeform 22"/>
          <p:cNvSpPr>
            <a:spLocks/>
          </p:cNvSpPr>
          <p:nvPr/>
        </p:nvSpPr>
        <p:spPr bwMode="auto">
          <a:xfrm>
            <a:off x="368300" y="5327650"/>
            <a:ext cx="8382000" cy="1028700"/>
          </a:xfrm>
          <a:custGeom>
            <a:avLst/>
            <a:gdLst>
              <a:gd name="T0" fmla="*/ 0 w 5280"/>
              <a:gd name="T1" fmla="*/ 648 h 648"/>
              <a:gd name="T2" fmla="*/ 2648 w 5280"/>
              <a:gd name="T3" fmla="*/ 10 h 648"/>
              <a:gd name="T4" fmla="*/ 5280 w 5280"/>
              <a:gd name="T5" fmla="*/ 586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80" h="648">
                <a:moveTo>
                  <a:pt x="0" y="648"/>
                </a:moveTo>
                <a:cubicBezTo>
                  <a:pt x="884" y="334"/>
                  <a:pt x="1768" y="20"/>
                  <a:pt x="2648" y="10"/>
                </a:cubicBezTo>
                <a:cubicBezTo>
                  <a:pt x="3528" y="0"/>
                  <a:pt x="4404" y="293"/>
                  <a:pt x="5280" y="58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52631" name="Object 23"/>
          <p:cNvGraphicFramePr>
            <a:graphicFrameLocks noChangeAspect="1"/>
          </p:cNvGraphicFramePr>
          <p:nvPr/>
        </p:nvGraphicFramePr>
        <p:xfrm>
          <a:off x="4514850" y="42211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64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452631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422116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2643" name="Text Box 35"/>
          <p:cNvSpPr txBox="1">
            <a:spLocks noChangeArrowheads="1"/>
          </p:cNvSpPr>
          <p:nvPr/>
        </p:nvSpPr>
        <p:spPr bwMode="auto">
          <a:xfrm>
            <a:off x="250825" y="3357563"/>
            <a:ext cx="35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2400">
                <a:latin typeface="Times New Roman" pitchFamily="18" charset="0"/>
                <a:cs typeface="Arial" charset="0"/>
              </a:rPr>
              <a:t>β</a:t>
            </a:r>
          </a:p>
        </p:txBody>
      </p:sp>
      <p:sp>
        <p:nvSpPr>
          <p:cNvPr id="452645" name="Line 37"/>
          <p:cNvSpPr>
            <a:spLocks noChangeShapeType="1"/>
          </p:cNvSpPr>
          <p:nvPr/>
        </p:nvSpPr>
        <p:spPr bwMode="auto">
          <a:xfrm flipV="1">
            <a:off x="4500563" y="5516563"/>
            <a:ext cx="0" cy="792162"/>
          </a:xfrm>
          <a:prstGeom prst="line">
            <a:avLst/>
          </a:prstGeom>
          <a:noFill/>
          <a:ln w="825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646" name="Text Box 38"/>
          <p:cNvSpPr txBox="1">
            <a:spLocks noChangeArrowheads="1"/>
          </p:cNvSpPr>
          <p:nvPr/>
        </p:nvSpPr>
        <p:spPr bwMode="auto">
          <a:xfrm>
            <a:off x="4284663" y="630237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IP</a:t>
            </a:r>
          </a:p>
        </p:txBody>
      </p:sp>
      <p:graphicFrame>
        <p:nvGraphicFramePr>
          <p:cNvPr id="37" name="Object 4"/>
          <p:cNvGraphicFramePr>
            <a:graphicFrameLocks noChangeAspect="1"/>
          </p:cNvGraphicFramePr>
          <p:nvPr>
            <p:extLst/>
          </p:nvPr>
        </p:nvGraphicFramePr>
        <p:xfrm>
          <a:off x="4487863" y="1301750"/>
          <a:ext cx="3830637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65" name="Equazione" r:id="rId6" imgW="1409400" imgH="469800" progId="Equation.3">
                  <p:embed/>
                </p:oleObj>
              </mc:Choice>
              <mc:Fallback>
                <p:oleObj name="Equazione" r:id="rId6" imgW="1409400" imgH="469800" progId="Equation.3">
                  <p:embed/>
                  <p:pic>
                    <p:nvPicPr>
                      <p:cNvPr id="37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7863" y="1301750"/>
                        <a:ext cx="3830637" cy="13303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4933217" y="505424"/>
            <a:ext cx="19159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600" b="1" dirty="0" err="1" smtClean="0"/>
              <a:t>Number</a:t>
            </a:r>
            <a:r>
              <a:rPr lang="it-IT" sz="1600" b="1" dirty="0" smtClean="0"/>
              <a:t> of </a:t>
            </a:r>
            <a:r>
              <a:rPr lang="it-IT" sz="1600" b="1" dirty="0" err="1" smtClean="0"/>
              <a:t>particles</a:t>
            </a:r>
            <a:r>
              <a:rPr lang="it-IT" sz="1600" b="1" dirty="0" smtClean="0"/>
              <a:t> per </a:t>
            </a:r>
            <a:r>
              <a:rPr lang="it-IT" sz="1600" b="1" dirty="0" err="1" smtClean="0"/>
              <a:t>beam</a:t>
            </a:r>
            <a:r>
              <a:rPr lang="it-IT" sz="1600" b="1" dirty="0" smtClean="0"/>
              <a:t> (</a:t>
            </a:r>
            <a:r>
              <a:rPr lang="it-IT" sz="1600" b="1" dirty="0" smtClean="0">
                <a:sym typeface="Symbol"/>
              </a:rPr>
              <a:t>10</a:t>
            </a:r>
            <a:r>
              <a:rPr lang="it-IT" sz="1600" b="1" baseline="30000" dirty="0" smtClean="0">
                <a:sym typeface="Symbol"/>
              </a:rPr>
              <a:t>10</a:t>
            </a:r>
            <a:r>
              <a:rPr lang="it-IT" sz="1600" b="1" dirty="0" smtClean="0"/>
              <a:t>)</a:t>
            </a:r>
            <a:endParaRPr lang="it-IT" sz="1600" b="1" dirty="0"/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4306828" y="2948170"/>
            <a:ext cx="46577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600" b="1" dirty="0" err="1" smtClean="0"/>
              <a:t>Transverse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dimensions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at</a:t>
            </a:r>
            <a:r>
              <a:rPr lang="it-IT" sz="1600" b="1" dirty="0" smtClean="0"/>
              <a:t> the </a:t>
            </a:r>
            <a:r>
              <a:rPr lang="it-IT" sz="1600" b="1" dirty="0" err="1" smtClean="0"/>
              <a:t>Interaction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point</a:t>
            </a:r>
            <a:r>
              <a:rPr lang="it-IT" sz="1600" b="1" dirty="0" smtClean="0"/>
              <a:t> (IP): up to </a:t>
            </a:r>
            <a:r>
              <a:rPr lang="it-IT" sz="1600" b="1" dirty="0" err="1" smtClean="0"/>
              <a:t>few</a:t>
            </a:r>
            <a:r>
              <a:rPr lang="it-IT" sz="1600" b="1" dirty="0" smtClean="0"/>
              <a:t> </a:t>
            </a:r>
            <a:r>
              <a:rPr lang="it-IT" sz="1600" b="1" dirty="0" smtClean="0">
                <a:sym typeface="Symbol"/>
              </a:rPr>
              <a:t> (or </a:t>
            </a:r>
            <a:r>
              <a:rPr lang="it-IT" sz="1600" b="1" dirty="0" err="1" smtClean="0">
                <a:sym typeface="Symbol"/>
              </a:rPr>
              <a:t>even</a:t>
            </a:r>
            <a:r>
              <a:rPr lang="it-IT" sz="1600" b="1" dirty="0" smtClean="0">
                <a:sym typeface="Symbol"/>
              </a:rPr>
              <a:t> </a:t>
            </a:r>
            <a:r>
              <a:rPr lang="it-IT" sz="1600" b="1" dirty="0" err="1" smtClean="0">
                <a:sym typeface="Symbol"/>
              </a:rPr>
              <a:t>less</a:t>
            </a:r>
            <a:r>
              <a:rPr lang="it-IT" sz="1600" b="1" dirty="0" smtClean="0">
                <a:sym typeface="Symbol"/>
              </a:rPr>
              <a:t>)</a:t>
            </a:r>
            <a:endParaRPr lang="it-IT" sz="1600" b="1" dirty="0"/>
          </a:p>
        </p:txBody>
      </p:sp>
      <p:sp>
        <p:nvSpPr>
          <p:cNvPr id="50" name="Line 8"/>
          <p:cNvSpPr>
            <a:spLocks noChangeShapeType="1"/>
          </p:cNvSpPr>
          <p:nvPr/>
        </p:nvSpPr>
        <p:spPr bwMode="auto">
          <a:xfrm flipH="1">
            <a:off x="5640388" y="1073150"/>
            <a:ext cx="3048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9"/>
          <p:cNvSpPr>
            <a:spLocks noChangeShapeType="1"/>
          </p:cNvSpPr>
          <p:nvPr/>
        </p:nvSpPr>
        <p:spPr bwMode="auto">
          <a:xfrm>
            <a:off x="6021388" y="1073150"/>
            <a:ext cx="107831" cy="364614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10"/>
          <p:cNvSpPr>
            <a:spLocks noChangeShapeType="1"/>
          </p:cNvSpPr>
          <p:nvPr/>
        </p:nvSpPr>
        <p:spPr bwMode="auto">
          <a:xfrm flipH="1" flipV="1">
            <a:off x="5891212" y="2425700"/>
            <a:ext cx="53975" cy="5524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11"/>
          <p:cNvSpPr>
            <a:spLocks noChangeShapeType="1"/>
          </p:cNvSpPr>
          <p:nvPr/>
        </p:nvSpPr>
        <p:spPr bwMode="auto">
          <a:xfrm flipV="1">
            <a:off x="5945188" y="2431915"/>
            <a:ext cx="368063" cy="54623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 Box 13"/>
          <p:cNvSpPr txBox="1">
            <a:spLocks noChangeArrowheads="1"/>
          </p:cNvSpPr>
          <p:nvPr/>
        </p:nvSpPr>
        <p:spPr bwMode="auto">
          <a:xfrm>
            <a:off x="6740525" y="2227263"/>
            <a:ext cx="1493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2000" b="1" i="1" dirty="0">
                <a:latin typeface="Times New Roman" pitchFamily="18" charset="0"/>
              </a:rPr>
              <a:t>[cm </a:t>
            </a:r>
            <a:r>
              <a:rPr lang="it-IT" sz="2000" b="1" i="1" baseline="30000" dirty="0">
                <a:latin typeface="Times New Roman" pitchFamily="18" charset="0"/>
              </a:rPr>
              <a:t>-2</a:t>
            </a:r>
            <a:r>
              <a:rPr lang="it-IT" sz="2000" b="1" i="1" dirty="0">
                <a:latin typeface="Times New Roman" pitchFamily="18" charset="0"/>
              </a:rPr>
              <a:t> sec </a:t>
            </a:r>
            <a:r>
              <a:rPr lang="it-IT" sz="2000" b="1" i="1" baseline="30000" dirty="0">
                <a:latin typeface="Times New Roman" pitchFamily="18" charset="0"/>
              </a:rPr>
              <a:t>-1 </a:t>
            </a:r>
            <a:r>
              <a:rPr lang="it-IT" sz="2000" b="1" i="1" dirty="0">
                <a:latin typeface="Times New Roman" pitchFamily="18" charset="0"/>
              </a:rPr>
              <a:t>]</a:t>
            </a:r>
          </a:p>
        </p:txBody>
      </p:sp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7975" y="0"/>
            <a:ext cx="9144000" cy="6096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cap="all" dirty="0" err="1" smtClean="0"/>
              <a:t>luminosity</a:t>
            </a:r>
            <a:endParaRPr lang="it-IT" sz="3200" b="1" cap="all" dirty="0"/>
          </a:p>
        </p:txBody>
      </p:sp>
      <p:sp>
        <p:nvSpPr>
          <p:cNvPr id="56" name="Line 9"/>
          <p:cNvSpPr>
            <a:spLocks noChangeShapeType="1"/>
          </p:cNvSpPr>
          <p:nvPr/>
        </p:nvSpPr>
        <p:spPr bwMode="auto">
          <a:xfrm flipH="1">
            <a:off x="7487443" y="1090198"/>
            <a:ext cx="546745" cy="7546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6948264" y="498419"/>
            <a:ext cx="21718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600" b="1" dirty="0" err="1" smtClean="0"/>
              <a:t>Collision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frequency</a:t>
            </a:r>
            <a:r>
              <a:rPr lang="it-IT" sz="1600" b="1" dirty="0" smtClean="0"/>
              <a:t> (up to </a:t>
            </a:r>
            <a:r>
              <a:rPr lang="it-IT" sz="1600" b="1" dirty="0" err="1" smtClean="0"/>
              <a:t>hundreds</a:t>
            </a:r>
            <a:r>
              <a:rPr lang="it-IT" sz="1600" b="1" dirty="0" smtClean="0"/>
              <a:t> of MHz)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103393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658" name="Group 2"/>
          <p:cNvGrpSpPr>
            <a:grpSpLocks/>
          </p:cNvGrpSpPr>
          <p:nvPr/>
        </p:nvGrpSpPr>
        <p:grpSpPr bwMode="auto">
          <a:xfrm>
            <a:off x="3657600" y="4800600"/>
            <a:ext cx="762000" cy="533400"/>
            <a:chOff x="2304" y="3024"/>
            <a:chExt cx="480" cy="336"/>
          </a:xfrm>
        </p:grpSpPr>
        <p:sp>
          <p:nvSpPr>
            <p:cNvPr id="454659" name="Oval 3"/>
            <p:cNvSpPr>
              <a:spLocks noChangeArrowheads="1"/>
            </p:cNvSpPr>
            <p:nvPr/>
          </p:nvSpPr>
          <p:spPr bwMode="auto">
            <a:xfrm>
              <a:off x="2304" y="3024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660" name="Oval 4"/>
            <p:cNvSpPr>
              <a:spLocks noChangeArrowheads="1"/>
            </p:cNvSpPr>
            <p:nvPr/>
          </p:nvSpPr>
          <p:spPr bwMode="auto">
            <a:xfrm>
              <a:off x="2544" y="3072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661" name="Oval 5"/>
            <p:cNvSpPr>
              <a:spLocks noChangeArrowheads="1"/>
            </p:cNvSpPr>
            <p:nvPr/>
          </p:nvSpPr>
          <p:spPr bwMode="auto">
            <a:xfrm>
              <a:off x="2688" y="3120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662" name="Oval 6"/>
            <p:cNvSpPr>
              <a:spLocks noChangeArrowheads="1"/>
            </p:cNvSpPr>
            <p:nvPr/>
          </p:nvSpPr>
          <p:spPr bwMode="auto">
            <a:xfrm>
              <a:off x="2496" y="3168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663" name="Oval 7"/>
            <p:cNvSpPr>
              <a:spLocks noChangeArrowheads="1"/>
            </p:cNvSpPr>
            <p:nvPr/>
          </p:nvSpPr>
          <p:spPr bwMode="auto">
            <a:xfrm>
              <a:off x="2304" y="3168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664" name="Oval 8"/>
            <p:cNvSpPr>
              <a:spLocks noChangeArrowheads="1"/>
            </p:cNvSpPr>
            <p:nvPr/>
          </p:nvSpPr>
          <p:spPr bwMode="auto">
            <a:xfrm>
              <a:off x="2400" y="3264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4665" name="Group 9"/>
          <p:cNvGrpSpPr>
            <a:grpSpLocks/>
          </p:cNvGrpSpPr>
          <p:nvPr/>
        </p:nvGrpSpPr>
        <p:grpSpPr bwMode="auto">
          <a:xfrm>
            <a:off x="4724400" y="4724400"/>
            <a:ext cx="838200" cy="457200"/>
            <a:chOff x="2976" y="2976"/>
            <a:chExt cx="528" cy="288"/>
          </a:xfrm>
        </p:grpSpPr>
        <p:sp>
          <p:nvSpPr>
            <p:cNvPr id="454666" name="Oval 10"/>
            <p:cNvSpPr>
              <a:spLocks noChangeArrowheads="1"/>
            </p:cNvSpPr>
            <p:nvPr/>
          </p:nvSpPr>
          <p:spPr bwMode="auto">
            <a:xfrm>
              <a:off x="2976" y="3072"/>
              <a:ext cx="96" cy="9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667" name="Oval 11"/>
            <p:cNvSpPr>
              <a:spLocks noChangeArrowheads="1"/>
            </p:cNvSpPr>
            <p:nvPr/>
          </p:nvSpPr>
          <p:spPr bwMode="auto">
            <a:xfrm>
              <a:off x="3120" y="3168"/>
              <a:ext cx="96" cy="9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668" name="Oval 12"/>
            <p:cNvSpPr>
              <a:spLocks noChangeArrowheads="1"/>
            </p:cNvSpPr>
            <p:nvPr/>
          </p:nvSpPr>
          <p:spPr bwMode="auto">
            <a:xfrm>
              <a:off x="3216" y="3024"/>
              <a:ext cx="96" cy="9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669" name="Oval 13"/>
            <p:cNvSpPr>
              <a:spLocks noChangeArrowheads="1"/>
            </p:cNvSpPr>
            <p:nvPr/>
          </p:nvSpPr>
          <p:spPr bwMode="auto">
            <a:xfrm>
              <a:off x="3264" y="3168"/>
              <a:ext cx="96" cy="9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670" name="Oval 14"/>
            <p:cNvSpPr>
              <a:spLocks noChangeArrowheads="1"/>
            </p:cNvSpPr>
            <p:nvPr/>
          </p:nvSpPr>
          <p:spPr bwMode="auto">
            <a:xfrm>
              <a:off x="3408" y="2976"/>
              <a:ext cx="96" cy="9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671" name="Oval 15"/>
            <p:cNvSpPr>
              <a:spLocks noChangeArrowheads="1"/>
            </p:cNvSpPr>
            <p:nvPr/>
          </p:nvSpPr>
          <p:spPr bwMode="auto">
            <a:xfrm>
              <a:off x="3408" y="3120"/>
              <a:ext cx="96" cy="9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4672" name="Freeform 16"/>
          <p:cNvSpPr>
            <a:spLocks/>
          </p:cNvSpPr>
          <p:nvPr/>
        </p:nvSpPr>
        <p:spPr bwMode="auto">
          <a:xfrm>
            <a:off x="287338" y="3605213"/>
            <a:ext cx="8362950" cy="1176337"/>
          </a:xfrm>
          <a:custGeom>
            <a:avLst/>
            <a:gdLst>
              <a:gd name="T0" fmla="*/ 0 w 5268"/>
              <a:gd name="T1" fmla="*/ 141 h 741"/>
              <a:gd name="T2" fmla="*/ 2699 w 5268"/>
              <a:gd name="T3" fmla="*/ 717 h 741"/>
              <a:gd name="T4" fmla="*/ 5268 w 5268"/>
              <a:gd name="T5" fmla="*/ 0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68" h="741">
                <a:moveTo>
                  <a:pt x="0" y="141"/>
                </a:moveTo>
                <a:cubicBezTo>
                  <a:pt x="910" y="441"/>
                  <a:pt x="1821" y="741"/>
                  <a:pt x="2699" y="717"/>
                </a:cubicBezTo>
                <a:cubicBezTo>
                  <a:pt x="3577" y="693"/>
                  <a:pt x="4422" y="346"/>
                  <a:pt x="52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4673" name="Freeform 17"/>
          <p:cNvSpPr>
            <a:spLocks/>
          </p:cNvSpPr>
          <p:nvPr/>
        </p:nvSpPr>
        <p:spPr bwMode="auto">
          <a:xfrm>
            <a:off x="368300" y="5327650"/>
            <a:ext cx="8382000" cy="1028700"/>
          </a:xfrm>
          <a:custGeom>
            <a:avLst/>
            <a:gdLst>
              <a:gd name="T0" fmla="*/ 0 w 5280"/>
              <a:gd name="T1" fmla="*/ 648 h 648"/>
              <a:gd name="T2" fmla="*/ 2648 w 5280"/>
              <a:gd name="T3" fmla="*/ 10 h 648"/>
              <a:gd name="T4" fmla="*/ 5280 w 5280"/>
              <a:gd name="T5" fmla="*/ 586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80" h="648">
                <a:moveTo>
                  <a:pt x="0" y="648"/>
                </a:moveTo>
                <a:cubicBezTo>
                  <a:pt x="884" y="334"/>
                  <a:pt x="1768" y="20"/>
                  <a:pt x="2648" y="10"/>
                </a:cubicBezTo>
                <a:cubicBezTo>
                  <a:pt x="3528" y="0"/>
                  <a:pt x="4404" y="293"/>
                  <a:pt x="5280" y="58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54674" name="Object 18"/>
          <p:cNvGraphicFramePr>
            <a:graphicFrameLocks noChangeAspect="1"/>
          </p:cNvGraphicFramePr>
          <p:nvPr/>
        </p:nvGraphicFramePr>
        <p:xfrm>
          <a:off x="4514850" y="42211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8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454674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422116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4687" name="Line 31"/>
          <p:cNvSpPr>
            <a:spLocks noChangeShapeType="1"/>
          </p:cNvSpPr>
          <p:nvPr/>
        </p:nvSpPr>
        <p:spPr bwMode="auto">
          <a:xfrm flipV="1">
            <a:off x="4500563" y="5516563"/>
            <a:ext cx="0" cy="792162"/>
          </a:xfrm>
          <a:prstGeom prst="line">
            <a:avLst/>
          </a:prstGeom>
          <a:noFill/>
          <a:ln w="825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4688" name="Text Box 32"/>
          <p:cNvSpPr txBox="1">
            <a:spLocks noChangeArrowheads="1"/>
          </p:cNvSpPr>
          <p:nvPr/>
        </p:nvSpPr>
        <p:spPr bwMode="auto">
          <a:xfrm>
            <a:off x="4284663" y="630237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IP</a:t>
            </a:r>
          </a:p>
        </p:txBody>
      </p:sp>
      <p:sp>
        <p:nvSpPr>
          <p:cNvPr id="454689" name="Text Box 33"/>
          <p:cNvSpPr txBox="1">
            <a:spLocks noChangeArrowheads="1"/>
          </p:cNvSpPr>
          <p:nvPr/>
        </p:nvSpPr>
        <p:spPr bwMode="auto">
          <a:xfrm>
            <a:off x="250825" y="3357563"/>
            <a:ext cx="35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2400">
                <a:latin typeface="Times New Roman" pitchFamily="18" charset="0"/>
                <a:cs typeface="Arial" charset="0"/>
              </a:rPr>
              <a:t>β</a:t>
            </a:r>
          </a:p>
        </p:txBody>
      </p:sp>
      <p:graphicFrame>
        <p:nvGraphicFramePr>
          <p:cNvPr id="32" name="Object 4"/>
          <p:cNvGraphicFramePr>
            <a:graphicFrameLocks noChangeAspect="1"/>
          </p:cNvGraphicFramePr>
          <p:nvPr>
            <p:extLst/>
          </p:nvPr>
        </p:nvGraphicFramePr>
        <p:xfrm>
          <a:off x="4487863" y="1301750"/>
          <a:ext cx="3830637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9" name="Equazione" r:id="rId6" imgW="1409400" imgH="469800" progId="Equation.3">
                  <p:embed/>
                </p:oleObj>
              </mc:Choice>
              <mc:Fallback>
                <p:oleObj name="Equazione" r:id="rId6" imgW="1409400" imgH="469800" progId="Equation.3">
                  <p:embed/>
                  <p:pic>
                    <p:nvPicPr>
                      <p:cNvPr id="32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7863" y="1301750"/>
                        <a:ext cx="3830637" cy="13303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4933217" y="505424"/>
            <a:ext cx="19159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600" b="1" dirty="0" err="1" smtClean="0"/>
              <a:t>Number</a:t>
            </a:r>
            <a:r>
              <a:rPr lang="it-IT" sz="1600" b="1" dirty="0" smtClean="0"/>
              <a:t> of </a:t>
            </a:r>
            <a:r>
              <a:rPr lang="it-IT" sz="1600" b="1" dirty="0" err="1" smtClean="0"/>
              <a:t>particles</a:t>
            </a:r>
            <a:r>
              <a:rPr lang="it-IT" sz="1600" b="1" dirty="0" smtClean="0"/>
              <a:t> per </a:t>
            </a:r>
            <a:r>
              <a:rPr lang="it-IT" sz="1600" b="1" dirty="0" err="1" smtClean="0"/>
              <a:t>beam</a:t>
            </a:r>
            <a:r>
              <a:rPr lang="it-IT" sz="1600" b="1" dirty="0" smtClean="0"/>
              <a:t> (</a:t>
            </a:r>
            <a:r>
              <a:rPr lang="it-IT" sz="1600" b="1" dirty="0" smtClean="0">
                <a:sym typeface="Symbol"/>
              </a:rPr>
              <a:t>10</a:t>
            </a:r>
            <a:r>
              <a:rPr lang="it-IT" sz="1600" b="1" baseline="30000" dirty="0" smtClean="0">
                <a:sym typeface="Symbol"/>
              </a:rPr>
              <a:t>10</a:t>
            </a:r>
            <a:r>
              <a:rPr lang="it-IT" sz="1600" b="1" dirty="0" smtClean="0"/>
              <a:t>)</a:t>
            </a:r>
            <a:endParaRPr lang="it-IT" sz="1600" b="1" dirty="0"/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4306828" y="2948170"/>
            <a:ext cx="46577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600" b="1" dirty="0" err="1" smtClean="0"/>
              <a:t>Transverse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dimensions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at</a:t>
            </a:r>
            <a:r>
              <a:rPr lang="it-IT" sz="1600" b="1" dirty="0" smtClean="0"/>
              <a:t> the </a:t>
            </a:r>
            <a:r>
              <a:rPr lang="it-IT" sz="1600" b="1" dirty="0" err="1" smtClean="0"/>
              <a:t>Interaction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point</a:t>
            </a:r>
            <a:r>
              <a:rPr lang="it-IT" sz="1600" b="1" dirty="0" smtClean="0"/>
              <a:t> (IP): up to </a:t>
            </a:r>
            <a:r>
              <a:rPr lang="it-IT" sz="1600" b="1" dirty="0" err="1" smtClean="0"/>
              <a:t>few</a:t>
            </a:r>
            <a:r>
              <a:rPr lang="it-IT" sz="1600" b="1" dirty="0" smtClean="0"/>
              <a:t> </a:t>
            </a:r>
            <a:r>
              <a:rPr lang="it-IT" sz="1600" b="1" dirty="0" smtClean="0">
                <a:sym typeface="Symbol"/>
              </a:rPr>
              <a:t> (or </a:t>
            </a:r>
            <a:r>
              <a:rPr lang="it-IT" sz="1600" b="1" dirty="0" err="1" smtClean="0">
                <a:sym typeface="Symbol"/>
              </a:rPr>
              <a:t>even</a:t>
            </a:r>
            <a:r>
              <a:rPr lang="it-IT" sz="1600" b="1" dirty="0" smtClean="0">
                <a:sym typeface="Symbol"/>
              </a:rPr>
              <a:t> </a:t>
            </a:r>
            <a:r>
              <a:rPr lang="it-IT" sz="1600" b="1" dirty="0" err="1" smtClean="0">
                <a:sym typeface="Symbol"/>
              </a:rPr>
              <a:t>less</a:t>
            </a:r>
            <a:r>
              <a:rPr lang="it-IT" sz="1600" b="1" dirty="0" smtClean="0">
                <a:sym typeface="Symbol"/>
              </a:rPr>
              <a:t>)</a:t>
            </a:r>
            <a:endParaRPr lang="it-IT" sz="1600" b="1" dirty="0"/>
          </a:p>
        </p:txBody>
      </p:sp>
      <p:sp>
        <p:nvSpPr>
          <p:cNvPr id="45" name="Line 8"/>
          <p:cNvSpPr>
            <a:spLocks noChangeShapeType="1"/>
          </p:cNvSpPr>
          <p:nvPr/>
        </p:nvSpPr>
        <p:spPr bwMode="auto">
          <a:xfrm flipH="1">
            <a:off x="5640388" y="1073150"/>
            <a:ext cx="3048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9"/>
          <p:cNvSpPr>
            <a:spLocks noChangeShapeType="1"/>
          </p:cNvSpPr>
          <p:nvPr/>
        </p:nvSpPr>
        <p:spPr bwMode="auto">
          <a:xfrm>
            <a:off x="6021388" y="1073150"/>
            <a:ext cx="107831" cy="364614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0"/>
          <p:cNvSpPr>
            <a:spLocks noChangeShapeType="1"/>
          </p:cNvSpPr>
          <p:nvPr/>
        </p:nvSpPr>
        <p:spPr bwMode="auto">
          <a:xfrm flipH="1" flipV="1">
            <a:off x="5891212" y="2425700"/>
            <a:ext cx="53975" cy="5524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1"/>
          <p:cNvSpPr>
            <a:spLocks noChangeShapeType="1"/>
          </p:cNvSpPr>
          <p:nvPr/>
        </p:nvSpPr>
        <p:spPr bwMode="auto">
          <a:xfrm flipV="1">
            <a:off x="5945188" y="2431915"/>
            <a:ext cx="368063" cy="54623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Text Box 13"/>
          <p:cNvSpPr txBox="1">
            <a:spLocks noChangeArrowheads="1"/>
          </p:cNvSpPr>
          <p:nvPr/>
        </p:nvSpPr>
        <p:spPr bwMode="auto">
          <a:xfrm>
            <a:off x="6740525" y="2227263"/>
            <a:ext cx="1493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2000" b="1" i="1" dirty="0">
                <a:latin typeface="Times New Roman" pitchFamily="18" charset="0"/>
              </a:rPr>
              <a:t>[cm </a:t>
            </a:r>
            <a:r>
              <a:rPr lang="it-IT" sz="2000" b="1" i="1" baseline="30000" dirty="0">
                <a:latin typeface="Times New Roman" pitchFamily="18" charset="0"/>
              </a:rPr>
              <a:t>-2</a:t>
            </a:r>
            <a:r>
              <a:rPr lang="it-IT" sz="2000" b="1" i="1" dirty="0">
                <a:latin typeface="Times New Roman" pitchFamily="18" charset="0"/>
              </a:rPr>
              <a:t> sec </a:t>
            </a:r>
            <a:r>
              <a:rPr lang="it-IT" sz="2000" b="1" i="1" baseline="30000" dirty="0">
                <a:latin typeface="Times New Roman" pitchFamily="18" charset="0"/>
              </a:rPr>
              <a:t>-1 </a:t>
            </a:r>
            <a:r>
              <a:rPr lang="it-IT" sz="2000" b="1" i="1" dirty="0">
                <a:latin typeface="Times New Roman" pitchFamily="18" charset="0"/>
              </a:rPr>
              <a:t>]</a:t>
            </a: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>
          <a:xfrm>
            <a:off x="7975" y="0"/>
            <a:ext cx="9144000" cy="6096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cap="all" dirty="0" err="1" smtClean="0"/>
              <a:t>luminosity</a:t>
            </a:r>
            <a:endParaRPr lang="it-IT" sz="3200" b="1" cap="all" dirty="0"/>
          </a:p>
        </p:txBody>
      </p:sp>
      <p:sp>
        <p:nvSpPr>
          <p:cNvPr id="51" name="Line 9"/>
          <p:cNvSpPr>
            <a:spLocks noChangeShapeType="1"/>
          </p:cNvSpPr>
          <p:nvPr/>
        </p:nvSpPr>
        <p:spPr bwMode="auto">
          <a:xfrm flipH="1">
            <a:off x="7487443" y="1090198"/>
            <a:ext cx="546745" cy="7546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Text Box 6"/>
          <p:cNvSpPr txBox="1">
            <a:spLocks noChangeArrowheads="1"/>
          </p:cNvSpPr>
          <p:nvPr/>
        </p:nvSpPr>
        <p:spPr bwMode="auto">
          <a:xfrm>
            <a:off x="6948264" y="498419"/>
            <a:ext cx="21718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600" b="1" dirty="0" err="1" smtClean="0"/>
              <a:t>Collision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frequency</a:t>
            </a:r>
            <a:r>
              <a:rPr lang="it-IT" sz="1600" b="1" dirty="0" smtClean="0"/>
              <a:t> (up to </a:t>
            </a:r>
            <a:r>
              <a:rPr lang="it-IT" sz="1600" b="1" dirty="0" err="1" smtClean="0"/>
              <a:t>hundreds</a:t>
            </a:r>
            <a:r>
              <a:rPr lang="it-IT" sz="1600" b="1" dirty="0" smtClean="0"/>
              <a:t> of MHz)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122657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706" name="Group 2"/>
          <p:cNvGrpSpPr>
            <a:grpSpLocks/>
          </p:cNvGrpSpPr>
          <p:nvPr/>
        </p:nvGrpSpPr>
        <p:grpSpPr bwMode="auto">
          <a:xfrm>
            <a:off x="1979613" y="4446588"/>
            <a:ext cx="838200" cy="1066800"/>
            <a:chOff x="1248" y="2832"/>
            <a:chExt cx="528" cy="672"/>
          </a:xfrm>
        </p:grpSpPr>
        <p:sp>
          <p:nvSpPr>
            <p:cNvPr id="456707" name="Oval 3"/>
            <p:cNvSpPr>
              <a:spLocks noChangeArrowheads="1"/>
            </p:cNvSpPr>
            <p:nvPr/>
          </p:nvSpPr>
          <p:spPr bwMode="auto">
            <a:xfrm>
              <a:off x="1248" y="2832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708" name="Oval 4"/>
            <p:cNvSpPr>
              <a:spLocks noChangeArrowheads="1"/>
            </p:cNvSpPr>
            <p:nvPr/>
          </p:nvSpPr>
          <p:spPr bwMode="auto">
            <a:xfrm>
              <a:off x="1392" y="3024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709" name="Oval 5"/>
            <p:cNvSpPr>
              <a:spLocks noChangeArrowheads="1"/>
            </p:cNvSpPr>
            <p:nvPr/>
          </p:nvSpPr>
          <p:spPr bwMode="auto">
            <a:xfrm>
              <a:off x="1536" y="2976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710" name="Oval 6"/>
            <p:cNvSpPr>
              <a:spLocks noChangeArrowheads="1"/>
            </p:cNvSpPr>
            <p:nvPr/>
          </p:nvSpPr>
          <p:spPr bwMode="auto">
            <a:xfrm>
              <a:off x="1680" y="3120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711" name="Oval 7"/>
            <p:cNvSpPr>
              <a:spLocks noChangeArrowheads="1"/>
            </p:cNvSpPr>
            <p:nvPr/>
          </p:nvSpPr>
          <p:spPr bwMode="auto">
            <a:xfrm>
              <a:off x="1488" y="3264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712" name="Oval 8"/>
            <p:cNvSpPr>
              <a:spLocks noChangeArrowheads="1"/>
            </p:cNvSpPr>
            <p:nvPr/>
          </p:nvSpPr>
          <p:spPr bwMode="auto">
            <a:xfrm>
              <a:off x="1632" y="3408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6713" name="Group 9"/>
          <p:cNvGrpSpPr>
            <a:grpSpLocks/>
          </p:cNvGrpSpPr>
          <p:nvPr/>
        </p:nvGrpSpPr>
        <p:grpSpPr bwMode="auto">
          <a:xfrm>
            <a:off x="6246813" y="4294188"/>
            <a:ext cx="1143000" cy="1295400"/>
            <a:chOff x="3936" y="2736"/>
            <a:chExt cx="720" cy="816"/>
          </a:xfrm>
        </p:grpSpPr>
        <p:sp>
          <p:nvSpPr>
            <p:cNvPr id="456714" name="Oval 10"/>
            <p:cNvSpPr>
              <a:spLocks noChangeArrowheads="1"/>
            </p:cNvSpPr>
            <p:nvPr/>
          </p:nvSpPr>
          <p:spPr bwMode="auto">
            <a:xfrm>
              <a:off x="3936" y="2880"/>
              <a:ext cx="96" cy="9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715" name="Oval 11"/>
            <p:cNvSpPr>
              <a:spLocks noChangeArrowheads="1"/>
            </p:cNvSpPr>
            <p:nvPr/>
          </p:nvSpPr>
          <p:spPr bwMode="auto">
            <a:xfrm>
              <a:off x="4272" y="2736"/>
              <a:ext cx="96" cy="9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716" name="Oval 12"/>
            <p:cNvSpPr>
              <a:spLocks noChangeArrowheads="1"/>
            </p:cNvSpPr>
            <p:nvPr/>
          </p:nvSpPr>
          <p:spPr bwMode="auto">
            <a:xfrm>
              <a:off x="4224" y="3024"/>
              <a:ext cx="96" cy="9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717" name="Oval 13"/>
            <p:cNvSpPr>
              <a:spLocks noChangeArrowheads="1"/>
            </p:cNvSpPr>
            <p:nvPr/>
          </p:nvSpPr>
          <p:spPr bwMode="auto">
            <a:xfrm>
              <a:off x="4176" y="3312"/>
              <a:ext cx="96" cy="9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718" name="Oval 14"/>
            <p:cNvSpPr>
              <a:spLocks noChangeArrowheads="1"/>
            </p:cNvSpPr>
            <p:nvPr/>
          </p:nvSpPr>
          <p:spPr bwMode="auto">
            <a:xfrm>
              <a:off x="4416" y="3456"/>
              <a:ext cx="96" cy="9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719" name="Oval 15"/>
            <p:cNvSpPr>
              <a:spLocks noChangeArrowheads="1"/>
            </p:cNvSpPr>
            <p:nvPr/>
          </p:nvSpPr>
          <p:spPr bwMode="auto">
            <a:xfrm>
              <a:off x="4560" y="3264"/>
              <a:ext cx="96" cy="9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720" name="Oval 16"/>
            <p:cNvSpPr>
              <a:spLocks noChangeArrowheads="1"/>
            </p:cNvSpPr>
            <p:nvPr/>
          </p:nvSpPr>
          <p:spPr bwMode="auto">
            <a:xfrm>
              <a:off x="4560" y="3024"/>
              <a:ext cx="96" cy="9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6721" name="Freeform 17"/>
          <p:cNvSpPr>
            <a:spLocks/>
          </p:cNvSpPr>
          <p:nvPr/>
        </p:nvSpPr>
        <p:spPr bwMode="auto">
          <a:xfrm>
            <a:off x="287338" y="3605213"/>
            <a:ext cx="8362950" cy="1176337"/>
          </a:xfrm>
          <a:custGeom>
            <a:avLst/>
            <a:gdLst>
              <a:gd name="T0" fmla="*/ 0 w 5268"/>
              <a:gd name="T1" fmla="*/ 141 h 741"/>
              <a:gd name="T2" fmla="*/ 2699 w 5268"/>
              <a:gd name="T3" fmla="*/ 717 h 741"/>
              <a:gd name="T4" fmla="*/ 5268 w 5268"/>
              <a:gd name="T5" fmla="*/ 0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68" h="741">
                <a:moveTo>
                  <a:pt x="0" y="141"/>
                </a:moveTo>
                <a:cubicBezTo>
                  <a:pt x="910" y="441"/>
                  <a:pt x="1821" y="741"/>
                  <a:pt x="2699" y="717"/>
                </a:cubicBezTo>
                <a:cubicBezTo>
                  <a:pt x="3577" y="693"/>
                  <a:pt x="4422" y="346"/>
                  <a:pt x="52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6722" name="Freeform 18"/>
          <p:cNvSpPr>
            <a:spLocks/>
          </p:cNvSpPr>
          <p:nvPr/>
        </p:nvSpPr>
        <p:spPr bwMode="auto">
          <a:xfrm>
            <a:off x="368300" y="5327650"/>
            <a:ext cx="8382000" cy="1028700"/>
          </a:xfrm>
          <a:custGeom>
            <a:avLst/>
            <a:gdLst>
              <a:gd name="T0" fmla="*/ 0 w 5280"/>
              <a:gd name="T1" fmla="*/ 648 h 648"/>
              <a:gd name="T2" fmla="*/ 2648 w 5280"/>
              <a:gd name="T3" fmla="*/ 10 h 648"/>
              <a:gd name="T4" fmla="*/ 5280 w 5280"/>
              <a:gd name="T5" fmla="*/ 586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80" h="648">
                <a:moveTo>
                  <a:pt x="0" y="648"/>
                </a:moveTo>
                <a:cubicBezTo>
                  <a:pt x="884" y="334"/>
                  <a:pt x="1768" y="20"/>
                  <a:pt x="2648" y="10"/>
                </a:cubicBezTo>
                <a:cubicBezTo>
                  <a:pt x="3528" y="0"/>
                  <a:pt x="4404" y="293"/>
                  <a:pt x="5280" y="58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56723" name="Object 19"/>
          <p:cNvGraphicFramePr>
            <a:graphicFrameLocks noChangeAspect="1"/>
          </p:cNvGraphicFramePr>
          <p:nvPr/>
        </p:nvGraphicFramePr>
        <p:xfrm>
          <a:off x="4514850" y="42211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12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456723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422116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6735" name="Text Box 31"/>
          <p:cNvSpPr txBox="1">
            <a:spLocks noChangeArrowheads="1"/>
          </p:cNvSpPr>
          <p:nvPr/>
        </p:nvSpPr>
        <p:spPr bwMode="auto">
          <a:xfrm>
            <a:off x="250825" y="3357563"/>
            <a:ext cx="35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2400">
                <a:latin typeface="Times New Roman" pitchFamily="18" charset="0"/>
                <a:cs typeface="Arial" charset="0"/>
              </a:rPr>
              <a:t>β</a:t>
            </a:r>
          </a:p>
        </p:txBody>
      </p:sp>
      <p:sp>
        <p:nvSpPr>
          <p:cNvPr id="456737" name="Line 33"/>
          <p:cNvSpPr>
            <a:spLocks noChangeShapeType="1"/>
          </p:cNvSpPr>
          <p:nvPr/>
        </p:nvSpPr>
        <p:spPr bwMode="auto">
          <a:xfrm flipV="1">
            <a:off x="4500563" y="5516563"/>
            <a:ext cx="0" cy="792162"/>
          </a:xfrm>
          <a:prstGeom prst="line">
            <a:avLst/>
          </a:prstGeom>
          <a:noFill/>
          <a:ln w="825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6738" name="Text Box 34"/>
          <p:cNvSpPr txBox="1">
            <a:spLocks noChangeArrowheads="1"/>
          </p:cNvSpPr>
          <p:nvPr/>
        </p:nvSpPr>
        <p:spPr bwMode="auto">
          <a:xfrm>
            <a:off x="4284663" y="630237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IP</a:t>
            </a:r>
          </a:p>
        </p:txBody>
      </p:sp>
      <p:graphicFrame>
        <p:nvGraphicFramePr>
          <p:cNvPr id="33" name="Object 4"/>
          <p:cNvGraphicFramePr>
            <a:graphicFrameLocks noChangeAspect="1"/>
          </p:cNvGraphicFramePr>
          <p:nvPr>
            <p:extLst/>
          </p:nvPr>
        </p:nvGraphicFramePr>
        <p:xfrm>
          <a:off x="4487863" y="1301750"/>
          <a:ext cx="3830637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13" name="Equazione" r:id="rId6" imgW="1409400" imgH="469800" progId="Equation.3">
                  <p:embed/>
                </p:oleObj>
              </mc:Choice>
              <mc:Fallback>
                <p:oleObj name="Equazione" r:id="rId6" imgW="1409400" imgH="469800" progId="Equation.3">
                  <p:embed/>
                  <p:pic>
                    <p:nvPicPr>
                      <p:cNvPr id="33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7863" y="1301750"/>
                        <a:ext cx="3830637" cy="13303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4933217" y="505424"/>
            <a:ext cx="19159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600" b="1" dirty="0" err="1" smtClean="0"/>
              <a:t>Number</a:t>
            </a:r>
            <a:r>
              <a:rPr lang="it-IT" sz="1600" b="1" dirty="0" smtClean="0"/>
              <a:t> of </a:t>
            </a:r>
            <a:r>
              <a:rPr lang="it-IT" sz="1600" b="1" dirty="0" err="1" smtClean="0"/>
              <a:t>particles</a:t>
            </a:r>
            <a:r>
              <a:rPr lang="it-IT" sz="1600" b="1" dirty="0" smtClean="0"/>
              <a:t> per </a:t>
            </a:r>
            <a:r>
              <a:rPr lang="it-IT" sz="1600" b="1" dirty="0" err="1" smtClean="0"/>
              <a:t>beam</a:t>
            </a:r>
            <a:r>
              <a:rPr lang="it-IT" sz="1600" b="1" dirty="0" smtClean="0"/>
              <a:t> (</a:t>
            </a:r>
            <a:r>
              <a:rPr lang="it-IT" sz="1600" b="1" dirty="0" smtClean="0">
                <a:sym typeface="Symbol"/>
              </a:rPr>
              <a:t>10</a:t>
            </a:r>
            <a:r>
              <a:rPr lang="it-IT" sz="1600" b="1" baseline="30000" dirty="0" smtClean="0">
                <a:sym typeface="Symbol"/>
              </a:rPr>
              <a:t>10</a:t>
            </a:r>
            <a:r>
              <a:rPr lang="it-IT" sz="1600" b="1" dirty="0" smtClean="0"/>
              <a:t>)</a:t>
            </a:r>
            <a:endParaRPr lang="it-IT" sz="1600" b="1" dirty="0"/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4306828" y="2948170"/>
            <a:ext cx="46577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600" b="1" dirty="0" err="1" smtClean="0"/>
              <a:t>Transverse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dimensions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at</a:t>
            </a:r>
            <a:r>
              <a:rPr lang="it-IT" sz="1600" b="1" dirty="0" smtClean="0"/>
              <a:t> the </a:t>
            </a:r>
            <a:r>
              <a:rPr lang="it-IT" sz="1600" b="1" dirty="0" err="1" smtClean="0"/>
              <a:t>Interaction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point</a:t>
            </a:r>
            <a:r>
              <a:rPr lang="it-IT" sz="1600" b="1" dirty="0" smtClean="0"/>
              <a:t> (IP): up to </a:t>
            </a:r>
            <a:r>
              <a:rPr lang="it-IT" sz="1600" b="1" dirty="0" err="1" smtClean="0"/>
              <a:t>few</a:t>
            </a:r>
            <a:r>
              <a:rPr lang="it-IT" sz="1600" b="1" dirty="0" smtClean="0"/>
              <a:t> </a:t>
            </a:r>
            <a:r>
              <a:rPr lang="it-IT" sz="1600" b="1" dirty="0" smtClean="0">
                <a:sym typeface="Symbol"/>
              </a:rPr>
              <a:t> (or </a:t>
            </a:r>
            <a:r>
              <a:rPr lang="it-IT" sz="1600" b="1" dirty="0" err="1" smtClean="0">
                <a:sym typeface="Symbol"/>
              </a:rPr>
              <a:t>even</a:t>
            </a:r>
            <a:r>
              <a:rPr lang="it-IT" sz="1600" b="1" dirty="0" smtClean="0">
                <a:sym typeface="Symbol"/>
              </a:rPr>
              <a:t> </a:t>
            </a:r>
            <a:r>
              <a:rPr lang="it-IT" sz="1600" b="1" dirty="0" err="1" smtClean="0">
                <a:sym typeface="Symbol"/>
              </a:rPr>
              <a:t>less</a:t>
            </a:r>
            <a:r>
              <a:rPr lang="it-IT" sz="1600" b="1" dirty="0" smtClean="0">
                <a:sym typeface="Symbol"/>
              </a:rPr>
              <a:t>)</a:t>
            </a:r>
            <a:endParaRPr lang="it-IT" sz="1600" b="1" dirty="0"/>
          </a:p>
        </p:txBody>
      </p:sp>
      <p:sp>
        <p:nvSpPr>
          <p:cNvPr id="46" name="Line 8"/>
          <p:cNvSpPr>
            <a:spLocks noChangeShapeType="1"/>
          </p:cNvSpPr>
          <p:nvPr/>
        </p:nvSpPr>
        <p:spPr bwMode="auto">
          <a:xfrm flipH="1">
            <a:off x="5640388" y="1073150"/>
            <a:ext cx="3048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9"/>
          <p:cNvSpPr>
            <a:spLocks noChangeShapeType="1"/>
          </p:cNvSpPr>
          <p:nvPr/>
        </p:nvSpPr>
        <p:spPr bwMode="auto">
          <a:xfrm>
            <a:off x="6021388" y="1073150"/>
            <a:ext cx="107831" cy="364614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0"/>
          <p:cNvSpPr>
            <a:spLocks noChangeShapeType="1"/>
          </p:cNvSpPr>
          <p:nvPr/>
        </p:nvSpPr>
        <p:spPr bwMode="auto">
          <a:xfrm flipH="1" flipV="1">
            <a:off x="5891212" y="2425700"/>
            <a:ext cx="53975" cy="5524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1"/>
          <p:cNvSpPr>
            <a:spLocks noChangeShapeType="1"/>
          </p:cNvSpPr>
          <p:nvPr/>
        </p:nvSpPr>
        <p:spPr bwMode="auto">
          <a:xfrm flipV="1">
            <a:off x="5945188" y="2431915"/>
            <a:ext cx="368063" cy="54623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Text Box 13"/>
          <p:cNvSpPr txBox="1">
            <a:spLocks noChangeArrowheads="1"/>
          </p:cNvSpPr>
          <p:nvPr/>
        </p:nvSpPr>
        <p:spPr bwMode="auto">
          <a:xfrm>
            <a:off x="6740525" y="2227263"/>
            <a:ext cx="1493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2000" b="1" i="1" dirty="0">
                <a:latin typeface="Times New Roman" pitchFamily="18" charset="0"/>
              </a:rPr>
              <a:t>[cm </a:t>
            </a:r>
            <a:r>
              <a:rPr lang="it-IT" sz="2000" b="1" i="1" baseline="30000" dirty="0">
                <a:latin typeface="Times New Roman" pitchFamily="18" charset="0"/>
              </a:rPr>
              <a:t>-2</a:t>
            </a:r>
            <a:r>
              <a:rPr lang="it-IT" sz="2000" b="1" i="1" dirty="0">
                <a:latin typeface="Times New Roman" pitchFamily="18" charset="0"/>
              </a:rPr>
              <a:t> sec </a:t>
            </a:r>
            <a:r>
              <a:rPr lang="it-IT" sz="2000" b="1" i="1" baseline="30000" dirty="0">
                <a:latin typeface="Times New Roman" pitchFamily="18" charset="0"/>
              </a:rPr>
              <a:t>-1 </a:t>
            </a:r>
            <a:r>
              <a:rPr lang="it-IT" sz="2000" b="1" i="1" dirty="0">
                <a:latin typeface="Times New Roman" pitchFamily="18" charset="0"/>
              </a:rPr>
              <a:t>]</a:t>
            </a:r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7975" y="0"/>
            <a:ext cx="9144000" cy="6096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cap="all" dirty="0" err="1" smtClean="0"/>
              <a:t>luminosity</a:t>
            </a:r>
            <a:endParaRPr lang="it-IT" sz="3200" b="1" cap="all" dirty="0"/>
          </a:p>
        </p:txBody>
      </p:sp>
      <p:sp>
        <p:nvSpPr>
          <p:cNvPr id="52" name="Line 9"/>
          <p:cNvSpPr>
            <a:spLocks noChangeShapeType="1"/>
          </p:cNvSpPr>
          <p:nvPr/>
        </p:nvSpPr>
        <p:spPr bwMode="auto">
          <a:xfrm flipH="1">
            <a:off x="7487443" y="1090198"/>
            <a:ext cx="546745" cy="7546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6948264" y="498419"/>
            <a:ext cx="21718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600" b="1" dirty="0" err="1" smtClean="0"/>
              <a:t>Collision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frequency</a:t>
            </a:r>
            <a:r>
              <a:rPr lang="it-IT" sz="1600" b="1" dirty="0" smtClean="0"/>
              <a:t> (up to </a:t>
            </a:r>
            <a:r>
              <a:rPr lang="it-IT" sz="1600" b="1" dirty="0" err="1" smtClean="0"/>
              <a:t>hundreds</a:t>
            </a:r>
            <a:r>
              <a:rPr lang="it-IT" sz="1600" b="1" dirty="0" smtClean="0"/>
              <a:t> of MHz)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167108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754" name="Group 2"/>
          <p:cNvGrpSpPr>
            <a:grpSpLocks/>
          </p:cNvGrpSpPr>
          <p:nvPr/>
        </p:nvGrpSpPr>
        <p:grpSpPr bwMode="auto">
          <a:xfrm>
            <a:off x="228600" y="4129088"/>
            <a:ext cx="838200" cy="1524000"/>
            <a:chOff x="144" y="2640"/>
            <a:chExt cx="528" cy="960"/>
          </a:xfrm>
        </p:grpSpPr>
        <p:sp>
          <p:nvSpPr>
            <p:cNvPr id="458755" name="Oval 3"/>
            <p:cNvSpPr>
              <a:spLocks noChangeArrowheads="1"/>
            </p:cNvSpPr>
            <p:nvPr/>
          </p:nvSpPr>
          <p:spPr bwMode="auto">
            <a:xfrm>
              <a:off x="288" y="2640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756" name="Oval 4"/>
            <p:cNvSpPr>
              <a:spLocks noChangeArrowheads="1"/>
            </p:cNvSpPr>
            <p:nvPr/>
          </p:nvSpPr>
          <p:spPr bwMode="auto">
            <a:xfrm>
              <a:off x="384" y="2880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757" name="Oval 5"/>
            <p:cNvSpPr>
              <a:spLocks noChangeArrowheads="1"/>
            </p:cNvSpPr>
            <p:nvPr/>
          </p:nvSpPr>
          <p:spPr bwMode="auto">
            <a:xfrm>
              <a:off x="144" y="3024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758" name="Oval 6"/>
            <p:cNvSpPr>
              <a:spLocks noChangeArrowheads="1"/>
            </p:cNvSpPr>
            <p:nvPr/>
          </p:nvSpPr>
          <p:spPr bwMode="auto">
            <a:xfrm>
              <a:off x="336" y="3264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759" name="Oval 7"/>
            <p:cNvSpPr>
              <a:spLocks noChangeArrowheads="1"/>
            </p:cNvSpPr>
            <p:nvPr/>
          </p:nvSpPr>
          <p:spPr bwMode="auto">
            <a:xfrm>
              <a:off x="480" y="3504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760" name="Oval 8"/>
            <p:cNvSpPr>
              <a:spLocks noChangeArrowheads="1"/>
            </p:cNvSpPr>
            <p:nvPr/>
          </p:nvSpPr>
          <p:spPr bwMode="auto">
            <a:xfrm>
              <a:off x="576" y="3168"/>
              <a:ext cx="96" cy="9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8761" name="Group 9"/>
          <p:cNvGrpSpPr>
            <a:grpSpLocks/>
          </p:cNvGrpSpPr>
          <p:nvPr/>
        </p:nvGrpSpPr>
        <p:grpSpPr bwMode="auto">
          <a:xfrm>
            <a:off x="8153400" y="3976688"/>
            <a:ext cx="838200" cy="1828800"/>
            <a:chOff x="5136" y="2544"/>
            <a:chExt cx="528" cy="1152"/>
          </a:xfrm>
        </p:grpSpPr>
        <p:sp>
          <p:nvSpPr>
            <p:cNvPr id="458762" name="Oval 10"/>
            <p:cNvSpPr>
              <a:spLocks noChangeArrowheads="1"/>
            </p:cNvSpPr>
            <p:nvPr/>
          </p:nvSpPr>
          <p:spPr bwMode="auto">
            <a:xfrm>
              <a:off x="5184" y="2544"/>
              <a:ext cx="96" cy="9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763" name="Oval 11"/>
            <p:cNvSpPr>
              <a:spLocks noChangeArrowheads="1"/>
            </p:cNvSpPr>
            <p:nvPr/>
          </p:nvSpPr>
          <p:spPr bwMode="auto">
            <a:xfrm>
              <a:off x="5568" y="2736"/>
              <a:ext cx="96" cy="9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764" name="Oval 12"/>
            <p:cNvSpPr>
              <a:spLocks noChangeArrowheads="1"/>
            </p:cNvSpPr>
            <p:nvPr/>
          </p:nvSpPr>
          <p:spPr bwMode="auto">
            <a:xfrm>
              <a:off x="5328" y="2976"/>
              <a:ext cx="96" cy="9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765" name="Oval 13"/>
            <p:cNvSpPr>
              <a:spLocks noChangeArrowheads="1"/>
            </p:cNvSpPr>
            <p:nvPr/>
          </p:nvSpPr>
          <p:spPr bwMode="auto">
            <a:xfrm>
              <a:off x="5136" y="3216"/>
              <a:ext cx="96" cy="9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766" name="Oval 14"/>
            <p:cNvSpPr>
              <a:spLocks noChangeArrowheads="1"/>
            </p:cNvSpPr>
            <p:nvPr/>
          </p:nvSpPr>
          <p:spPr bwMode="auto">
            <a:xfrm>
              <a:off x="5328" y="3600"/>
              <a:ext cx="96" cy="9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767" name="Oval 15"/>
            <p:cNvSpPr>
              <a:spLocks noChangeArrowheads="1"/>
            </p:cNvSpPr>
            <p:nvPr/>
          </p:nvSpPr>
          <p:spPr bwMode="auto">
            <a:xfrm>
              <a:off x="5520" y="3312"/>
              <a:ext cx="96" cy="9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8768" name="Freeform 16"/>
          <p:cNvSpPr>
            <a:spLocks/>
          </p:cNvSpPr>
          <p:nvPr/>
        </p:nvSpPr>
        <p:spPr bwMode="auto">
          <a:xfrm>
            <a:off x="287338" y="3605213"/>
            <a:ext cx="8362950" cy="1176337"/>
          </a:xfrm>
          <a:custGeom>
            <a:avLst/>
            <a:gdLst>
              <a:gd name="T0" fmla="*/ 0 w 5268"/>
              <a:gd name="T1" fmla="*/ 141 h 741"/>
              <a:gd name="T2" fmla="*/ 2699 w 5268"/>
              <a:gd name="T3" fmla="*/ 717 h 741"/>
              <a:gd name="T4" fmla="*/ 5268 w 5268"/>
              <a:gd name="T5" fmla="*/ 0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68" h="741">
                <a:moveTo>
                  <a:pt x="0" y="141"/>
                </a:moveTo>
                <a:cubicBezTo>
                  <a:pt x="910" y="441"/>
                  <a:pt x="1821" y="741"/>
                  <a:pt x="2699" y="717"/>
                </a:cubicBezTo>
                <a:cubicBezTo>
                  <a:pt x="3577" y="693"/>
                  <a:pt x="4422" y="346"/>
                  <a:pt x="52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8769" name="Freeform 17"/>
          <p:cNvSpPr>
            <a:spLocks/>
          </p:cNvSpPr>
          <p:nvPr/>
        </p:nvSpPr>
        <p:spPr bwMode="auto">
          <a:xfrm>
            <a:off x="368300" y="5327650"/>
            <a:ext cx="8382000" cy="1028700"/>
          </a:xfrm>
          <a:custGeom>
            <a:avLst/>
            <a:gdLst>
              <a:gd name="T0" fmla="*/ 0 w 5280"/>
              <a:gd name="T1" fmla="*/ 648 h 648"/>
              <a:gd name="T2" fmla="*/ 2648 w 5280"/>
              <a:gd name="T3" fmla="*/ 10 h 648"/>
              <a:gd name="T4" fmla="*/ 5280 w 5280"/>
              <a:gd name="T5" fmla="*/ 586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80" h="648">
                <a:moveTo>
                  <a:pt x="0" y="648"/>
                </a:moveTo>
                <a:cubicBezTo>
                  <a:pt x="884" y="334"/>
                  <a:pt x="1768" y="20"/>
                  <a:pt x="2648" y="10"/>
                </a:cubicBezTo>
                <a:cubicBezTo>
                  <a:pt x="3528" y="0"/>
                  <a:pt x="4404" y="293"/>
                  <a:pt x="5280" y="58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58770" name="Object 18"/>
          <p:cNvGraphicFramePr>
            <a:graphicFrameLocks noChangeAspect="1"/>
          </p:cNvGraphicFramePr>
          <p:nvPr/>
        </p:nvGraphicFramePr>
        <p:xfrm>
          <a:off x="4514850" y="42211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36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45877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422116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8782" name="Text Box 30"/>
          <p:cNvSpPr txBox="1">
            <a:spLocks noChangeArrowheads="1"/>
          </p:cNvSpPr>
          <p:nvPr/>
        </p:nvSpPr>
        <p:spPr bwMode="auto">
          <a:xfrm>
            <a:off x="250825" y="3357563"/>
            <a:ext cx="35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2400">
                <a:latin typeface="Times New Roman" pitchFamily="18" charset="0"/>
                <a:cs typeface="Arial" charset="0"/>
              </a:rPr>
              <a:t>β</a:t>
            </a:r>
          </a:p>
        </p:txBody>
      </p:sp>
      <p:sp>
        <p:nvSpPr>
          <p:cNvPr id="458784" name="Line 32"/>
          <p:cNvSpPr>
            <a:spLocks noChangeShapeType="1"/>
          </p:cNvSpPr>
          <p:nvPr/>
        </p:nvSpPr>
        <p:spPr bwMode="auto">
          <a:xfrm flipV="1">
            <a:off x="4500563" y="5516563"/>
            <a:ext cx="0" cy="792162"/>
          </a:xfrm>
          <a:prstGeom prst="line">
            <a:avLst/>
          </a:prstGeom>
          <a:noFill/>
          <a:ln w="825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8785" name="Text Box 33"/>
          <p:cNvSpPr txBox="1">
            <a:spLocks noChangeArrowheads="1"/>
          </p:cNvSpPr>
          <p:nvPr/>
        </p:nvSpPr>
        <p:spPr bwMode="auto">
          <a:xfrm>
            <a:off x="4284663" y="630237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IP</a:t>
            </a:r>
          </a:p>
        </p:txBody>
      </p:sp>
      <p:graphicFrame>
        <p:nvGraphicFramePr>
          <p:cNvPr id="32" name="Object 4"/>
          <p:cNvGraphicFramePr>
            <a:graphicFrameLocks noChangeAspect="1"/>
          </p:cNvGraphicFramePr>
          <p:nvPr>
            <p:extLst/>
          </p:nvPr>
        </p:nvGraphicFramePr>
        <p:xfrm>
          <a:off x="4487863" y="1301750"/>
          <a:ext cx="3830637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37" name="Equazione" r:id="rId6" imgW="1409400" imgH="469800" progId="Equation.3">
                  <p:embed/>
                </p:oleObj>
              </mc:Choice>
              <mc:Fallback>
                <p:oleObj name="Equazione" r:id="rId6" imgW="1409400" imgH="469800" progId="Equation.3">
                  <p:embed/>
                  <p:pic>
                    <p:nvPicPr>
                      <p:cNvPr id="32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7863" y="1301750"/>
                        <a:ext cx="3830637" cy="13303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4933217" y="505424"/>
            <a:ext cx="19159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600" b="1" dirty="0" err="1" smtClean="0"/>
              <a:t>Number</a:t>
            </a:r>
            <a:r>
              <a:rPr lang="it-IT" sz="1600" b="1" dirty="0" smtClean="0"/>
              <a:t> of </a:t>
            </a:r>
            <a:r>
              <a:rPr lang="it-IT" sz="1600" b="1" dirty="0" err="1" smtClean="0"/>
              <a:t>particles</a:t>
            </a:r>
            <a:r>
              <a:rPr lang="it-IT" sz="1600" b="1" dirty="0" smtClean="0"/>
              <a:t> per </a:t>
            </a:r>
            <a:r>
              <a:rPr lang="it-IT" sz="1600" b="1" dirty="0" err="1" smtClean="0"/>
              <a:t>beam</a:t>
            </a:r>
            <a:r>
              <a:rPr lang="it-IT" sz="1600" b="1" dirty="0" smtClean="0"/>
              <a:t> (</a:t>
            </a:r>
            <a:r>
              <a:rPr lang="it-IT" sz="1600" b="1" dirty="0" smtClean="0">
                <a:sym typeface="Symbol"/>
              </a:rPr>
              <a:t>10</a:t>
            </a:r>
            <a:r>
              <a:rPr lang="it-IT" sz="1600" b="1" baseline="30000" dirty="0" smtClean="0">
                <a:sym typeface="Symbol"/>
              </a:rPr>
              <a:t>10</a:t>
            </a:r>
            <a:r>
              <a:rPr lang="it-IT" sz="1600" b="1" dirty="0" smtClean="0"/>
              <a:t>)</a:t>
            </a:r>
            <a:endParaRPr lang="it-IT" sz="1600" b="1" dirty="0"/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4306828" y="2948170"/>
            <a:ext cx="46577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600" b="1" dirty="0" err="1" smtClean="0"/>
              <a:t>Transverse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dimensions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at</a:t>
            </a:r>
            <a:r>
              <a:rPr lang="it-IT" sz="1600" b="1" dirty="0" smtClean="0"/>
              <a:t> the </a:t>
            </a:r>
            <a:r>
              <a:rPr lang="it-IT" sz="1600" b="1" dirty="0" err="1" smtClean="0"/>
              <a:t>Interaction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point</a:t>
            </a:r>
            <a:r>
              <a:rPr lang="it-IT" sz="1600" b="1" dirty="0" smtClean="0"/>
              <a:t> (IP): up to </a:t>
            </a:r>
            <a:r>
              <a:rPr lang="it-IT" sz="1600" b="1" dirty="0" err="1" smtClean="0"/>
              <a:t>few</a:t>
            </a:r>
            <a:r>
              <a:rPr lang="it-IT" sz="1600" b="1" dirty="0" smtClean="0"/>
              <a:t> </a:t>
            </a:r>
            <a:r>
              <a:rPr lang="it-IT" sz="1600" b="1" dirty="0" smtClean="0">
                <a:sym typeface="Symbol"/>
              </a:rPr>
              <a:t> (or </a:t>
            </a:r>
            <a:r>
              <a:rPr lang="it-IT" sz="1600" b="1" dirty="0" err="1" smtClean="0">
                <a:sym typeface="Symbol"/>
              </a:rPr>
              <a:t>even</a:t>
            </a:r>
            <a:r>
              <a:rPr lang="it-IT" sz="1600" b="1" dirty="0" smtClean="0">
                <a:sym typeface="Symbol"/>
              </a:rPr>
              <a:t> </a:t>
            </a:r>
            <a:r>
              <a:rPr lang="it-IT" sz="1600" b="1" dirty="0" err="1" smtClean="0">
                <a:sym typeface="Symbol"/>
              </a:rPr>
              <a:t>less</a:t>
            </a:r>
            <a:r>
              <a:rPr lang="it-IT" sz="1600" b="1" dirty="0" smtClean="0">
                <a:sym typeface="Symbol"/>
              </a:rPr>
              <a:t>)</a:t>
            </a:r>
            <a:endParaRPr lang="it-IT" sz="1600" b="1" dirty="0"/>
          </a:p>
        </p:txBody>
      </p:sp>
      <p:sp>
        <p:nvSpPr>
          <p:cNvPr id="45" name="Line 8"/>
          <p:cNvSpPr>
            <a:spLocks noChangeShapeType="1"/>
          </p:cNvSpPr>
          <p:nvPr/>
        </p:nvSpPr>
        <p:spPr bwMode="auto">
          <a:xfrm flipH="1">
            <a:off x="5640388" y="1073150"/>
            <a:ext cx="3048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9"/>
          <p:cNvSpPr>
            <a:spLocks noChangeShapeType="1"/>
          </p:cNvSpPr>
          <p:nvPr/>
        </p:nvSpPr>
        <p:spPr bwMode="auto">
          <a:xfrm>
            <a:off x="6021388" y="1073150"/>
            <a:ext cx="107831" cy="364614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0"/>
          <p:cNvSpPr>
            <a:spLocks noChangeShapeType="1"/>
          </p:cNvSpPr>
          <p:nvPr/>
        </p:nvSpPr>
        <p:spPr bwMode="auto">
          <a:xfrm flipH="1" flipV="1">
            <a:off x="5891212" y="2425700"/>
            <a:ext cx="53975" cy="5524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1"/>
          <p:cNvSpPr>
            <a:spLocks noChangeShapeType="1"/>
          </p:cNvSpPr>
          <p:nvPr/>
        </p:nvSpPr>
        <p:spPr bwMode="auto">
          <a:xfrm flipV="1">
            <a:off x="5945188" y="2431915"/>
            <a:ext cx="368063" cy="54623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Text Box 13"/>
          <p:cNvSpPr txBox="1">
            <a:spLocks noChangeArrowheads="1"/>
          </p:cNvSpPr>
          <p:nvPr/>
        </p:nvSpPr>
        <p:spPr bwMode="auto">
          <a:xfrm>
            <a:off x="6740525" y="2227263"/>
            <a:ext cx="1493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2000" b="1" i="1" dirty="0">
                <a:latin typeface="Times New Roman" pitchFamily="18" charset="0"/>
              </a:rPr>
              <a:t>[cm </a:t>
            </a:r>
            <a:r>
              <a:rPr lang="it-IT" sz="2000" b="1" i="1" baseline="30000" dirty="0">
                <a:latin typeface="Times New Roman" pitchFamily="18" charset="0"/>
              </a:rPr>
              <a:t>-2</a:t>
            </a:r>
            <a:r>
              <a:rPr lang="it-IT" sz="2000" b="1" i="1" dirty="0">
                <a:latin typeface="Times New Roman" pitchFamily="18" charset="0"/>
              </a:rPr>
              <a:t> sec </a:t>
            </a:r>
            <a:r>
              <a:rPr lang="it-IT" sz="2000" b="1" i="1" baseline="30000" dirty="0">
                <a:latin typeface="Times New Roman" pitchFamily="18" charset="0"/>
              </a:rPr>
              <a:t>-1 </a:t>
            </a:r>
            <a:r>
              <a:rPr lang="it-IT" sz="2000" b="1" i="1" dirty="0">
                <a:latin typeface="Times New Roman" pitchFamily="18" charset="0"/>
              </a:rPr>
              <a:t>]</a:t>
            </a: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>
          <a:xfrm>
            <a:off x="7975" y="0"/>
            <a:ext cx="9144000" cy="6096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cap="all" dirty="0" err="1" smtClean="0"/>
              <a:t>luminosity</a:t>
            </a:r>
            <a:endParaRPr lang="it-IT" sz="3200" b="1" cap="all" dirty="0"/>
          </a:p>
        </p:txBody>
      </p:sp>
      <p:sp>
        <p:nvSpPr>
          <p:cNvPr id="51" name="Line 9"/>
          <p:cNvSpPr>
            <a:spLocks noChangeShapeType="1"/>
          </p:cNvSpPr>
          <p:nvPr/>
        </p:nvSpPr>
        <p:spPr bwMode="auto">
          <a:xfrm flipH="1">
            <a:off x="7487443" y="1090198"/>
            <a:ext cx="546745" cy="7546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Text Box 6"/>
          <p:cNvSpPr txBox="1">
            <a:spLocks noChangeArrowheads="1"/>
          </p:cNvSpPr>
          <p:nvPr/>
        </p:nvSpPr>
        <p:spPr bwMode="auto">
          <a:xfrm>
            <a:off x="6948264" y="498419"/>
            <a:ext cx="21718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600" b="1" dirty="0" err="1" smtClean="0"/>
              <a:t>Collision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frequency</a:t>
            </a:r>
            <a:r>
              <a:rPr lang="it-IT" sz="1600" b="1" dirty="0" smtClean="0"/>
              <a:t> (up to </a:t>
            </a:r>
            <a:r>
              <a:rPr lang="it-IT" sz="1600" b="1" dirty="0" err="1" smtClean="0"/>
              <a:t>hundreds</a:t>
            </a:r>
            <a:r>
              <a:rPr lang="it-IT" sz="1600" b="1" dirty="0" smtClean="0"/>
              <a:t> of MHz)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160172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"/>
          <p:cNvGraphicFramePr>
            <a:graphicFrameLocks noChangeAspect="1"/>
          </p:cNvGraphicFramePr>
          <p:nvPr>
            <p:extLst/>
          </p:nvPr>
        </p:nvGraphicFramePr>
        <p:xfrm>
          <a:off x="899592" y="2809875"/>
          <a:ext cx="3079750" cy="107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60" name="Equazione" r:id="rId3" imgW="1346040" imgH="469800" progId="Equation.3">
                  <p:embed/>
                </p:oleObj>
              </mc:Choice>
              <mc:Fallback>
                <p:oleObj name="Equazione" r:id="rId3" imgW="1346040" imgH="469800" progId="Equation.3">
                  <p:embed/>
                  <p:pic>
                    <p:nvPicPr>
                      <p:cNvPr id="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2809875"/>
                        <a:ext cx="3079750" cy="1074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915284" y="4978486"/>
            <a:ext cx="4608513" cy="646331"/>
          </a:xfrm>
          <a:prstGeom prst="rect">
            <a:avLst/>
          </a:prstGeom>
          <a:solidFill>
            <a:srgbClr val="92D050"/>
          </a:solidFill>
          <a:ln w="38100">
            <a:solidFill>
              <a:srgbClr val="00B05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0" hangingPunct="0"/>
            <a:r>
              <a:rPr lang="en-US" altLang="en-GB" dirty="0" smtClean="0">
                <a:latin typeface="+mj-lt"/>
              </a:rPr>
              <a:t>frequency of event of </a:t>
            </a:r>
            <a:r>
              <a:rPr lang="en-US" altLang="en-GB" dirty="0" smtClean="0">
                <a:latin typeface="+mj-lt"/>
                <a:sym typeface="Symbol"/>
              </a:rPr>
              <a:t> particle production</a:t>
            </a:r>
          </a:p>
          <a:p>
            <a:pPr algn="ctr" eaLnBrk="0" hangingPunct="0"/>
            <a:r>
              <a:rPr lang="en-US" altLang="en-GB" dirty="0" smtClean="0">
                <a:latin typeface="+mj-lt"/>
              </a:rPr>
              <a:t>L</a:t>
            </a:r>
            <a:r>
              <a:rPr lang="el-GR" altLang="en-GB" i="1" dirty="0" smtClean="0">
                <a:latin typeface="+mj-lt"/>
              </a:rPr>
              <a:t>σ</a:t>
            </a:r>
            <a:r>
              <a:rPr lang="en-US" altLang="en-GB" dirty="0" smtClean="0">
                <a:latin typeface="+mj-lt"/>
              </a:rPr>
              <a:t> </a:t>
            </a:r>
            <a:r>
              <a:rPr lang="en-US" altLang="en-GB" dirty="0">
                <a:latin typeface="+mj-lt"/>
              </a:rPr>
              <a:t>=</a:t>
            </a:r>
            <a:r>
              <a:rPr lang="en-GB" altLang="en-GB" dirty="0">
                <a:latin typeface="+mj-lt"/>
              </a:rPr>
              <a:t>3</a:t>
            </a:r>
            <a:r>
              <a:rPr lang="en-US" altLang="en-GB" dirty="0">
                <a:latin typeface="+mj-lt"/>
              </a:rPr>
              <a:t>00 </a:t>
            </a:r>
            <a:r>
              <a:rPr lang="en-US" altLang="en-GB" dirty="0" smtClean="0">
                <a:latin typeface="+mj-lt"/>
              </a:rPr>
              <a:t>events/s</a:t>
            </a:r>
            <a:endParaRPr lang="en-US" altLang="en-GB" dirty="0">
              <a:latin typeface="+mj-lt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043608" y="1831901"/>
            <a:ext cx="10679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GB" sz="2400" dirty="0">
                <a:latin typeface="+mj-lt"/>
              </a:rPr>
              <a:t>~2</a:t>
            </a:r>
            <a:r>
              <a:rPr lang="en-US" altLang="en-GB" sz="2400" b="1" baseline="30000" dirty="0">
                <a:latin typeface="+mj-lt"/>
              </a:rPr>
              <a:t>.</a:t>
            </a:r>
            <a:r>
              <a:rPr lang="en-US" altLang="en-GB" sz="2400" dirty="0">
                <a:latin typeface="+mj-lt"/>
              </a:rPr>
              <a:t>10</a:t>
            </a:r>
            <a:r>
              <a:rPr lang="en-US" altLang="en-GB" sz="2400" baseline="30000" dirty="0">
                <a:latin typeface="+mj-lt"/>
              </a:rPr>
              <a:t>10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134024" y="2158926"/>
            <a:ext cx="39405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GB" sz="2400" dirty="0" smtClean="0">
                <a:latin typeface="+mj-lt"/>
              </a:rPr>
              <a:t>368.000.000 </a:t>
            </a:r>
            <a:r>
              <a:rPr lang="it-IT" altLang="en-GB" sz="2400" dirty="0" smtClean="0">
                <a:latin typeface="+mj-lt"/>
              </a:rPr>
              <a:t>Hz</a:t>
            </a:r>
            <a:r>
              <a:rPr lang="en-GB" altLang="en-GB" sz="2400" baseline="30000" dirty="0" smtClean="0">
                <a:latin typeface="+mj-lt"/>
              </a:rPr>
              <a:t> </a:t>
            </a:r>
            <a:r>
              <a:rPr lang="en-GB" altLang="en-GB" sz="2400" dirty="0">
                <a:latin typeface="+mj-lt"/>
              </a:rPr>
              <a:t>(</a:t>
            </a:r>
            <a:r>
              <a:rPr lang="en-GB" altLang="en-GB" sz="2400" dirty="0" smtClean="0">
                <a:latin typeface="+mj-lt"/>
              </a:rPr>
              <a:t>120 bunches)</a:t>
            </a:r>
            <a:endParaRPr lang="en-US" altLang="en-GB" sz="2400" dirty="0">
              <a:latin typeface="+mj-lt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767469" y="3885332"/>
            <a:ext cx="8996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GB" altLang="en-GB" sz="2400" dirty="0">
                <a:latin typeface="+mj-lt"/>
              </a:rPr>
              <a:t>1</a:t>
            </a:r>
            <a:r>
              <a:rPr lang="en-US" altLang="en-GB" sz="2400" dirty="0">
                <a:latin typeface="+mj-lt"/>
              </a:rPr>
              <a:t> mm</a:t>
            </a:r>
            <a:endParaRPr lang="en-US" altLang="en-GB" sz="2400" baseline="30000" dirty="0">
              <a:latin typeface="+mj-lt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610631" y="4047455"/>
            <a:ext cx="9877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GB" sz="2400" dirty="0">
                <a:latin typeface="+mj-lt"/>
              </a:rPr>
              <a:t>1</a:t>
            </a:r>
            <a:r>
              <a:rPr lang="en-GB" altLang="en-GB" sz="2400" dirty="0">
                <a:latin typeface="+mj-lt"/>
              </a:rPr>
              <a:t>0</a:t>
            </a:r>
            <a:r>
              <a:rPr lang="en-US" altLang="en-GB" sz="2400" dirty="0">
                <a:latin typeface="+mj-lt"/>
              </a:rPr>
              <a:t> </a:t>
            </a:r>
            <a:r>
              <a:rPr lang="en-US" altLang="en-GB" sz="2400" dirty="0" smtClean="0">
                <a:latin typeface="+mj-lt"/>
                <a:sym typeface="Symbol"/>
              </a:rPr>
              <a:t></a:t>
            </a:r>
            <a:r>
              <a:rPr lang="en-US" altLang="en-GB" sz="2400" dirty="0" smtClean="0">
                <a:latin typeface="+mj-lt"/>
              </a:rPr>
              <a:t>m</a:t>
            </a:r>
            <a:endParaRPr lang="en-US" altLang="en-GB" sz="2400" baseline="30000" dirty="0">
              <a:latin typeface="+mj-lt"/>
            </a:endParaRP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V="1">
            <a:off x="1476574" y="3741663"/>
            <a:ext cx="3810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flipH="1" flipV="1">
            <a:off x="2555776" y="3825440"/>
            <a:ext cx="282575" cy="287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1542643" y="2289101"/>
            <a:ext cx="236537" cy="5635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>
            <a:off x="1771243" y="2212901"/>
            <a:ext cx="528637" cy="6492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 flipH="1">
            <a:off x="3504753" y="2678876"/>
            <a:ext cx="12319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001838" y="4978488"/>
            <a:ext cx="16882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GB" dirty="0" smtClean="0">
                <a:latin typeface="+mj-lt"/>
                <a:sym typeface="Symbol" pitchFamily="18" charset="2"/>
              </a:rPr>
              <a:t>Cross section </a:t>
            </a:r>
            <a:r>
              <a:rPr lang="en-US" altLang="en-GB" dirty="0" smtClean="0">
                <a:latin typeface="+mj-lt"/>
                <a:sym typeface="Symbol"/>
              </a:rPr>
              <a:t></a:t>
            </a:r>
          </a:p>
          <a:p>
            <a:pPr algn="ctr" eaLnBrk="0" hangingPunct="0"/>
            <a:r>
              <a:rPr lang="en-US" altLang="en-GB" dirty="0" smtClean="0">
                <a:latin typeface="+mj-lt"/>
                <a:sym typeface="Symbol" pitchFamily="18" charset="2"/>
              </a:rPr>
              <a:t></a:t>
            </a:r>
            <a:r>
              <a:rPr lang="en-US" altLang="en-GB" baseline="-25000" dirty="0" smtClean="0">
                <a:latin typeface="+mj-lt"/>
                <a:sym typeface="Symbol" pitchFamily="18" charset="2"/>
              </a:rPr>
              <a:t></a:t>
            </a:r>
            <a:r>
              <a:rPr lang="en-US" altLang="en-GB" dirty="0">
                <a:latin typeface="+mj-lt"/>
              </a:rPr>
              <a:t>~ 3 ·10</a:t>
            </a:r>
            <a:r>
              <a:rPr lang="en-US" altLang="en-GB" baseline="30000" dirty="0">
                <a:latin typeface="+mj-lt"/>
              </a:rPr>
              <a:t>-</a:t>
            </a:r>
            <a:r>
              <a:rPr lang="en-GB" altLang="en-GB" baseline="30000" dirty="0">
                <a:latin typeface="+mj-lt"/>
              </a:rPr>
              <a:t>30</a:t>
            </a:r>
            <a:r>
              <a:rPr lang="en-US" altLang="en-GB" dirty="0">
                <a:latin typeface="+mj-lt"/>
              </a:rPr>
              <a:t> cm</a:t>
            </a:r>
            <a:r>
              <a:rPr lang="en-US" altLang="en-GB" baseline="30000" dirty="0">
                <a:latin typeface="+mj-lt"/>
              </a:rPr>
              <a:t>2</a:t>
            </a:r>
          </a:p>
        </p:txBody>
      </p:sp>
      <p:sp>
        <p:nvSpPr>
          <p:cNvPr id="17" name="AutoShape 21"/>
          <p:cNvSpPr>
            <a:spLocks noChangeArrowheads="1"/>
          </p:cNvSpPr>
          <p:nvPr/>
        </p:nvSpPr>
        <p:spPr bwMode="auto">
          <a:xfrm>
            <a:off x="2962379" y="5157190"/>
            <a:ext cx="647700" cy="288925"/>
          </a:xfrm>
          <a:prstGeom prst="rightArrow">
            <a:avLst>
              <a:gd name="adj1" fmla="val 50000"/>
              <a:gd name="adj2" fmla="val 560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7975" y="0"/>
            <a:ext cx="9144000" cy="6096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 smtClean="0"/>
              <a:t>LUMINOSITY: EXAMPLE</a:t>
            </a:r>
            <a:endParaRPr lang="it-IT" sz="3200" b="1" dirty="0"/>
          </a:p>
        </p:txBody>
      </p:sp>
      <p:sp>
        <p:nvSpPr>
          <p:cNvPr id="19" name="Rettangolo 18"/>
          <p:cNvSpPr/>
          <p:nvPr/>
        </p:nvSpPr>
        <p:spPr>
          <a:xfrm>
            <a:off x="19402" y="754114"/>
            <a:ext cx="3190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altLang="en-GB" dirty="0" err="1" smtClean="0"/>
              <a:t>Particle</a:t>
            </a:r>
            <a:r>
              <a:rPr lang="it-IT" altLang="en-GB" dirty="0" smtClean="0"/>
              <a:t> </a:t>
            </a:r>
            <a:r>
              <a:rPr lang="ru-RU" altLang="en-GB" dirty="0">
                <a:cs typeface="Times New Roman" pitchFamily="18" charset="0"/>
                <a:sym typeface="Symbol"/>
              </a:rPr>
              <a:t></a:t>
            </a:r>
            <a:r>
              <a:rPr lang="it-IT" altLang="en-GB" dirty="0" smtClean="0">
                <a:cs typeface="Times New Roman" pitchFamily="18" charset="0"/>
              </a:rPr>
              <a:t> generation </a:t>
            </a:r>
            <a:r>
              <a:rPr lang="en-GB" altLang="en-GB" dirty="0"/>
              <a:t>@</a:t>
            </a:r>
            <a:r>
              <a:rPr lang="en-GB" altLang="en-GB" dirty="0" smtClean="0"/>
              <a:t> </a:t>
            </a:r>
            <a:r>
              <a:rPr lang="en-GB" altLang="en-GB" dirty="0"/>
              <a:t>DA</a:t>
            </a:r>
            <a:r>
              <a:rPr lang="ru-RU" altLang="en-GB" dirty="0" smtClean="0">
                <a:cs typeface="Times New Roman" pitchFamily="18" charset="0"/>
              </a:rPr>
              <a:t>Ф</a:t>
            </a:r>
            <a:r>
              <a:rPr lang="en-GB" altLang="en-GB" dirty="0" smtClean="0"/>
              <a:t>NE</a:t>
            </a:r>
            <a:endParaRPr lang="en-US" altLang="en-GB" dirty="0"/>
          </a:p>
        </p:txBody>
      </p:sp>
      <p:graphicFrame>
        <p:nvGraphicFramePr>
          <p:cNvPr id="2" name="Oggetto 1"/>
          <p:cNvGraphicFramePr>
            <a:graphicFrameLocks noChangeAspect="1"/>
          </p:cNvGraphicFramePr>
          <p:nvPr>
            <p:extLst/>
          </p:nvPr>
        </p:nvGraphicFramePr>
        <p:xfrm>
          <a:off x="4155365" y="3035871"/>
          <a:ext cx="2033588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61" name="Equazione" r:id="rId5" imgW="888840" imgH="203040" progId="Equation.3">
                  <p:embed/>
                </p:oleObj>
              </mc:Choice>
              <mc:Fallback>
                <p:oleObj name="Equazione" r:id="rId5" imgW="888840" imgH="203040" progId="Equation.3">
                  <p:embed/>
                  <p:pic>
                    <p:nvPicPr>
                      <p:cNvPr id="2" name="Ogget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5365" y="3035871"/>
                        <a:ext cx="2033588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937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6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" y="548600"/>
            <a:ext cx="612635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1400" b="0" dirty="0" smtClean="0"/>
              <a:t>To increase the achievable maximum energy, </a:t>
            </a:r>
            <a:r>
              <a:rPr lang="en-US" altLang="en-US" sz="1400" dirty="0" smtClean="0"/>
              <a:t>Van de </a:t>
            </a:r>
            <a:r>
              <a:rPr lang="en-US" altLang="en-US" sz="1400" dirty="0" err="1" smtClean="0"/>
              <a:t>Graaff</a:t>
            </a:r>
            <a:r>
              <a:rPr lang="en-US" altLang="en-US" sz="1400" b="0" dirty="0" smtClean="0"/>
              <a:t> invented an electrostatic generator based on a </a:t>
            </a:r>
            <a:r>
              <a:rPr lang="en-US" altLang="en-US" sz="1400" b="1" dirty="0" smtClean="0"/>
              <a:t>dielectric belt </a:t>
            </a:r>
            <a:r>
              <a:rPr lang="en-US" altLang="en-US" sz="1400" b="0" dirty="0" smtClean="0"/>
              <a:t>transporting positive charges to an isolated electrode hosting an </a:t>
            </a:r>
            <a:r>
              <a:rPr lang="en-US" altLang="en-US" sz="1400" b="1" dirty="0" smtClean="0"/>
              <a:t>ion source</a:t>
            </a:r>
            <a:r>
              <a:rPr lang="en-US" altLang="en-US" sz="1400" b="0" dirty="0" smtClean="0"/>
              <a:t>. The positive ions generated in a large positive potential were accelerated toward ground by the static electric field.</a:t>
            </a:r>
            <a:endParaRPr lang="en-US" sz="1400" b="0" dirty="0"/>
          </a:p>
        </p:txBody>
      </p:sp>
      <p:sp>
        <p:nvSpPr>
          <p:cNvPr id="8" name="Rettangolo 7"/>
          <p:cNvSpPr/>
          <p:nvPr/>
        </p:nvSpPr>
        <p:spPr>
          <a:xfrm>
            <a:off x="0" y="2404741"/>
            <a:ext cx="39239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100000"/>
              </a:spcBef>
              <a:spcAft>
                <a:spcPct val="100000"/>
              </a:spcAft>
            </a:pPr>
            <a:r>
              <a:rPr lang="en-US" altLang="en-US" sz="1400" dirty="0"/>
              <a:t>DC voltage as large as </a:t>
            </a:r>
            <a:r>
              <a:rPr lang="en-US" altLang="en-US" sz="1400" dirty="0" smtClean="0">
                <a:sym typeface="Symbol"/>
              </a:rPr>
              <a:t></a:t>
            </a:r>
            <a:r>
              <a:rPr lang="en-US" altLang="en-US" sz="1400" b="1" dirty="0" smtClean="0"/>
              <a:t>10 </a:t>
            </a:r>
            <a:r>
              <a:rPr lang="en-US" altLang="en-US" sz="1400" b="1" dirty="0"/>
              <a:t>MV </a:t>
            </a:r>
            <a:r>
              <a:rPr lang="en-US" altLang="en-US" sz="1400" dirty="0"/>
              <a:t>can be obtained (</a:t>
            </a:r>
            <a:r>
              <a:rPr lang="en-US" altLang="en-US" sz="1400" dirty="0" smtClean="0"/>
              <a:t>E</a:t>
            </a:r>
            <a:r>
              <a:rPr lang="en-US" altLang="en-US" sz="1400" dirty="0" smtClean="0">
                <a:sym typeface="Symbol"/>
              </a:rPr>
              <a:t></a:t>
            </a:r>
            <a:r>
              <a:rPr lang="en-US" altLang="en-US" sz="1400" dirty="0" smtClean="0"/>
              <a:t>10 MeV</a:t>
            </a:r>
            <a:r>
              <a:rPr lang="en-US" altLang="en-US" sz="1400" dirty="0"/>
              <a:t>). The main limit in the </a:t>
            </a:r>
            <a:r>
              <a:rPr lang="en-US" altLang="en-US" sz="1400" dirty="0" smtClean="0"/>
              <a:t>achievable </a:t>
            </a:r>
            <a:r>
              <a:rPr lang="en-US" altLang="en-US" sz="1400" dirty="0"/>
              <a:t>voltage is the </a:t>
            </a:r>
            <a:r>
              <a:rPr lang="en-US" altLang="en-US" sz="1400" b="1" dirty="0" smtClean="0"/>
              <a:t>breakdown</a:t>
            </a:r>
            <a:r>
              <a:rPr lang="en-US" altLang="en-US" sz="1400" dirty="0" smtClean="0"/>
              <a:t> </a:t>
            </a:r>
            <a:r>
              <a:rPr lang="en-US" sz="1400" dirty="0" smtClean="0"/>
              <a:t>due to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 </a:t>
            </a:r>
            <a:r>
              <a:rPr lang="en-GB" sz="1400" b="1" dirty="0"/>
              <a:t>insulation</a:t>
            </a:r>
            <a:r>
              <a:rPr lang="en-GB" sz="1400" dirty="0"/>
              <a:t> </a:t>
            </a:r>
            <a:r>
              <a:rPr lang="en-GB" sz="1400" dirty="0" smtClean="0"/>
              <a:t>problems.</a:t>
            </a:r>
            <a:endParaRPr lang="en-US" altLang="en-GB" sz="1400" dirty="0"/>
          </a:p>
        </p:txBody>
      </p:sp>
      <p:sp>
        <p:nvSpPr>
          <p:cNvPr id="9" name="Rettangolo 8"/>
          <p:cNvSpPr/>
          <p:nvPr/>
        </p:nvSpPr>
        <p:spPr>
          <a:xfrm>
            <a:off x="35370" y="3602737"/>
            <a:ext cx="3357374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ct val="20000"/>
              </a:spcBef>
            </a:pPr>
            <a:r>
              <a:rPr lang="en-US" sz="1600" b="1" dirty="0" smtClean="0"/>
              <a:t>APPLICATIONS OF DC ACCELERATORS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658119" y="-27480"/>
            <a:ext cx="5866535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en-US" sz="3200" b="1" dirty="0" smtClean="0"/>
              <a:t>ELECTROSTATIC ACCELERATORS</a:t>
            </a:r>
            <a:endParaRPr lang="en-US" altLang="en-US" sz="3200" b="1" dirty="0"/>
          </a:p>
        </p:txBody>
      </p:sp>
      <p:pic>
        <p:nvPicPr>
          <p:cNvPr id="11" name="Picture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20" y="4219586"/>
            <a:ext cx="1798030" cy="259733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5"/>
          <a:stretch/>
        </p:blipFill>
        <p:spPr>
          <a:xfrm>
            <a:off x="6345126" y="590925"/>
            <a:ext cx="2730192" cy="316244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20" y="1485278"/>
            <a:ext cx="2080869" cy="251980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14" y="4005080"/>
            <a:ext cx="3290826" cy="1897476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1639241" y="6196008"/>
            <a:ext cx="2406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/>
              <a:t>750 </a:t>
            </a:r>
            <a:r>
              <a:rPr lang="en-US" sz="1200" dirty="0"/>
              <a:t>kV Cockcroft-Walton </a:t>
            </a:r>
          </a:p>
          <a:p>
            <a:pPr algn="just"/>
            <a:r>
              <a:rPr lang="en-US" sz="1200" dirty="0"/>
              <a:t>Linac2 injector at CERN from 1978 to 1992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5869" y="2066188"/>
            <a:ext cx="3727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LIMITS OF ELECTROSTATIC ACCELERATORS</a:t>
            </a:r>
            <a:endParaRPr lang="en-US" sz="1600" b="1" dirty="0"/>
          </a:p>
        </p:txBody>
      </p:sp>
      <p:sp>
        <p:nvSpPr>
          <p:cNvPr id="15" name="Rettangolo 14"/>
          <p:cNvSpPr/>
          <p:nvPr/>
        </p:nvSpPr>
        <p:spPr>
          <a:xfrm>
            <a:off x="1" y="3915120"/>
            <a:ext cx="4045482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ct val="20000"/>
              </a:spcBef>
            </a:pPr>
            <a:r>
              <a:rPr lang="en-US" sz="1400" dirty="0"/>
              <a:t>DC particle accelerators are in operation worldwide, typically at </a:t>
            </a:r>
            <a:r>
              <a:rPr lang="en-US" sz="1400" dirty="0" smtClean="0"/>
              <a:t>V&lt;15MV (</a:t>
            </a:r>
            <a:r>
              <a:rPr lang="en-US" sz="1400" dirty="0" err="1" smtClean="0"/>
              <a:t>E</a:t>
            </a:r>
            <a:r>
              <a:rPr lang="en-US" sz="1400" baseline="-25000" dirty="0" err="1" smtClean="0"/>
              <a:t>max</a:t>
            </a:r>
            <a:r>
              <a:rPr lang="en-US" sz="1400" dirty="0" smtClean="0"/>
              <a:t>=15 MeV), </a:t>
            </a:r>
            <a:r>
              <a:rPr lang="en-US" sz="1400" dirty="0"/>
              <a:t>I&lt;100mA. </a:t>
            </a:r>
            <a:endParaRPr lang="en-US" sz="1400" dirty="0" smtClean="0"/>
          </a:p>
          <a:p>
            <a:pPr algn="just">
              <a:lnSpc>
                <a:spcPct val="110000"/>
              </a:lnSpc>
              <a:spcBef>
                <a:spcPct val="20000"/>
              </a:spcBef>
            </a:pPr>
            <a:r>
              <a:rPr lang="en-US" sz="1400" dirty="0" smtClean="0"/>
              <a:t>They </a:t>
            </a:r>
            <a:r>
              <a:rPr lang="en-US" sz="1400" dirty="0"/>
              <a:t>are used for</a:t>
            </a:r>
            <a:r>
              <a:rPr lang="en-US" sz="1400" dirty="0" smtClean="0"/>
              <a:t>:</a:t>
            </a:r>
          </a:p>
          <a:p>
            <a:pPr algn="just">
              <a:lnSpc>
                <a:spcPct val="110000"/>
              </a:lnSpc>
              <a:spcBef>
                <a:spcPct val="20000"/>
              </a:spcBef>
            </a:pPr>
            <a:endParaRPr lang="en-US" sz="1400" dirty="0"/>
          </a:p>
          <a:p>
            <a:pPr algn="just">
              <a:spcBef>
                <a:spcPct val="20000"/>
              </a:spcBef>
            </a:pPr>
            <a:r>
              <a:rPr lang="en-US" sz="1400" i="1" dirty="0" smtClean="0">
                <a:sym typeface="Symbol"/>
              </a:rPr>
              <a:t> </a:t>
            </a:r>
            <a:r>
              <a:rPr lang="en-US" sz="1400" i="1" dirty="0" smtClean="0"/>
              <a:t>material analysis</a:t>
            </a:r>
            <a:endParaRPr lang="en-US" sz="1400" i="1" dirty="0"/>
          </a:p>
          <a:p>
            <a:pPr algn="just">
              <a:spcBef>
                <a:spcPct val="20000"/>
              </a:spcBef>
            </a:pPr>
            <a:r>
              <a:rPr lang="en-US" sz="1400" i="1" dirty="0">
                <a:sym typeface="Symbol"/>
              </a:rPr>
              <a:t> </a:t>
            </a:r>
            <a:r>
              <a:rPr lang="en-US" sz="1400" i="1" dirty="0" smtClean="0"/>
              <a:t>X-ray </a:t>
            </a:r>
            <a:r>
              <a:rPr lang="en-US" sz="1400" i="1" dirty="0"/>
              <a:t>production,</a:t>
            </a:r>
          </a:p>
          <a:p>
            <a:pPr algn="just">
              <a:spcBef>
                <a:spcPct val="20000"/>
              </a:spcBef>
            </a:pPr>
            <a:r>
              <a:rPr lang="en-US" sz="1400" i="1" dirty="0">
                <a:sym typeface="Symbol"/>
              </a:rPr>
              <a:t> </a:t>
            </a:r>
            <a:r>
              <a:rPr lang="en-US" sz="1400" i="1" dirty="0" smtClean="0"/>
              <a:t>ion </a:t>
            </a:r>
            <a:r>
              <a:rPr lang="en-US" sz="1400" i="1" dirty="0"/>
              <a:t>implantation for </a:t>
            </a:r>
            <a:r>
              <a:rPr lang="en-US" sz="1400" i="1" dirty="0" smtClean="0"/>
              <a:t>semiconductors</a:t>
            </a:r>
          </a:p>
          <a:p>
            <a:pPr algn="just">
              <a:spcBef>
                <a:spcPct val="20000"/>
              </a:spcBef>
            </a:pPr>
            <a:r>
              <a:rPr lang="en-US" sz="1400" i="1" dirty="0">
                <a:sym typeface="Symbol"/>
              </a:rPr>
              <a:t> </a:t>
            </a:r>
            <a:r>
              <a:rPr lang="en-GB" sz="1400" i="1" dirty="0" smtClean="0">
                <a:solidFill>
                  <a:srgbClr val="000000"/>
                </a:solidFill>
              </a:rPr>
              <a:t>first </a:t>
            </a:r>
            <a:r>
              <a:rPr lang="en-GB" sz="1400" i="1" dirty="0">
                <a:solidFill>
                  <a:srgbClr val="000000"/>
                </a:solidFill>
              </a:rPr>
              <a:t>stage of </a:t>
            </a:r>
            <a:r>
              <a:rPr lang="en-GB" sz="1400" i="1" dirty="0" smtClean="0">
                <a:solidFill>
                  <a:srgbClr val="000000"/>
                </a:solidFill>
              </a:rPr>
              <a:t>acceleration (particle sources)</a:t>
            </a:r>
            <a:endParaRPr lang="en-US" sz="1400" i="1" dirty="0" smtClean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0" b="-1"/>
          <a:stretch/>
        </p:blipFill>
        <p:spPr>
          <a:xfrm>
            <a:off x="5843514" y="5923552"/>
            <a:ext cx="2266712" cy="94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1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6"/>
          <p:cNvSpPr>
            <a:spLocks noChangeArrowheads="1"/>
          </p:cNvSpPr>
          <p:nvPr/>
        </p:nvSpPr>
        <p:spPr bwMode="auto">
          <a:xfrm>
            <a:off x="234950" y="557391"/>
            <a:ext cx="8382000" cy="1524000"/>
          </a:xfrm>
          <a:prstGeom prst="rect">
            <a:avLst/>
          </a:prstGeom>
          <a:solidFill>
            <a:srgbClr val="FFFFE6"/>
          </a:solidFill>
          <a:ln w="9525">
            <a:solidFill>
              <a:srgbClr val="FFFFE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6195" name="Picture 5" descr="c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" t="3191" b="8783"/>
          <a:stretch>
            <a:fillRect/>
          </a:stretch>
        </p:blipFill>
        <p:spPr bwMode="auto">
          <a:xfrm>
            <a:off x="914400" y="2438400"/>
            <a:ext cx="7315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Text Box 7"/>
          <p:cNvSpPr txBox="1">
            <a:spLocks noChangeArrowheads="1"/>
          </p:cNvSpPr>
          <p:nvPr/>
        </p:nvSpPr>
        <p:spPr bwMode="auto">
          <a:xfrm>
            <a:off x="5886450" y="633888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it-IT" sz="2800" b="1" baseline="0">
              <a:solidFill>
                <a:srgbClr val="990099"/>
              </a:solidFill>
              <a:latin typeface="Times" pitchFamily="18" charset="0"/>
            </a:endParaRPr>
          </a:p>
        </p:txBody>
      </p:sp>
      <p:sp>
        <p:nvSpPr>
          <p:cNvPr id="136197" name="Text Box 8"/>
          <p:cNvSpPr txBox="1">
            <a:spLocks noChangeArrowheads="1"/>
          </p:cNvSpPr>
          <p:nvPr/>
        </p:nvSpPr>
        <p:spPr bwMode="auto">
          <a:xfrm>
            <a:off x="914400" y="2057400"/>
            <a:ext cx="7315200" cy="822325"/>
          </a:xfrm>
          <a:prstGeom prst="rect">
            <a:avLst/>
          </a:prstGeom>
          <a:solidFill>
            <a:srgbClr val="697B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baseline="0" dirty="0">
                <a:solidFill>
                  <a:srgbClr val="FFFA1A"/>
                </a:solidFill>
              </a:rPr>
              <a:t>LEP </a:t>
            </a:r>
            <a:r>
              <a:rPr lang="en-US" altLang="ja-JP" baseline="0" dirty="0">
                <a:solidFill>
                  <a:srgbClr val="FFFA1A"/>
                </a:solidFill>
              </a:rPr>
              <a:t>è a </a:t>
            </a:r>
            <a:r>
              <a:rPr lang="en-US" altLang="ja-JP" baseline="0" dirty="0" err="1">
                <a:solidFill>
                  <a:srgbClr val="FFFA1A"/>
                </a:solidFill>
              </a:rPr>
              <a:t>tutt’oggi</a:t>
            </a:r>
            <a:r>
              <a:rPr lang="en-US" altLang="ja-JP" baseline="0" dirty="0">
                <a:solidFill>
                  <a:srgbClr val="FFFA1A"/>
                </a:solidFill>
              </a:rPr>
              <a:t> </a:t>
            </a:r>
            <a:r>
              <a:rPr lang="en-US" altLang="ja-JP" baseline="0" dirty="0" err="1">
                <a:solidFill>
                  <a:srgbClr val="FFFA1A"/>
                </a:solidFill>
              </a:rPr>
              <a:t>l’acceleratore</a:t>
            </a:r>
            <a:r>
              <a:rPr lang="en-US" altLang="ja-JP" baseline="0" dirty="0">
                <a:solidFill>
                  <a:srgbClr val="FFFA1A"/>
                </a:solidFill>
              </a:rPr>
              <a:t> </a:t>
            </a:r>
            <a:r>
              <a:rPr lang="en-US" altLang="ja-JP" baseline="0" dirty="0" err="1">
                <a:solidFill>
                  <a:srgbClr val="FFFA1A"/>
                </a:solidFill>
              </a:rPr>
              <a:t>che</a:t>
            </a:r>
            <a:r>
              <a:rPr lang="en-US" altLang="ja-JP" baseline="0" dirty="0">
                <a:solidFill>
                  <a:srgbClr val="FFFA1A"/>
                </a:solidFill>
              </a:rPr>
              <a:t> ha </a:t>
            </a:r>
            <a:r>
              <a:rPr lang="en-US" altLang="ja-JP" baseline="0" dirty="0" err="1">
                <a:solidFill>
                  <a:srgbClr val="FFFA1A"/>
                </a:solidFill>
              </a:rPr>
              <a:t>raggiunto</a:t>
            </a:r>
            <a:r>
              <a:rPr lang="en-US" altLang="ja-JP" baseline="0" dirty="0">
                <a:solidFill>
                  <a:srgbClr val="FFFA1A"/>
                </a:solidFill>
              </a:rPr>
              <a:t> le </a:t>
            </a:r>
            <a:r>
              <a:rPr lang="en-US" altLang="ja-JP" baseline="0" dirty="0" err="1">
                <a:solidFill>
                  <a:srgbClr val="FFFA1A"/>
                </a:solidFill>
              </a:rPr>
              <a:t>più</a:t>
            </a:r>
            <a:r>
              <a:rPr lang="en-US" altLang="ja-JP" baseline="0" dirty="0">
                <a:solidFill>
                  <a:srgbClr val="FFFA1A"/>
                </a:solidFill>
              </a:rPr>
              <a:t> </a:t>
            </a:r>
            <a:r>
              <a:rPr lang="en-US" altLang="ja-JP" baseline="0" dirty="0" err="1">
                <a:solidFill>
                  <a:srgbClr val="FFFA1A"/>
                </a:solidFill>
              </a:rPr>
              <a:t>alte</a:t>
            </a:r>
            <a:r>
              <a:rPr lang="en-US" altLang="ja-JP" baseline="0" dirty="0">
                <a:solidFill>
                  <a:srgbClr val="FFFA1A"/>
                </a:solidFill>
              </a:rPr>
              <a:t> </a:t>
            </a:r>
            <a:r>
              <a:rPr lang="en-US" altLang="ja-JP" baseline="0" dirty="0" err="1">
                <a:solidFill>
                  <a:srgbClr val="FFFA1A"/>
                </a:solidFill>
              </a:rPr>
              <a:t>energie</a:t>
            </a:r>
            <a:r>
              <a:rPr lang="en-US" altLang="ja-JP" baseline="0" dirty="0">
                <a:solidFill>
                  <a:srgbClr val="FFFA1A"/>
                </a:solidFill>
              </a:rPr>
              <a:t> per  </a:t>
            </a:r>
            <a:r>
              <a:rPr lang="en-US" altLang="ja-JP" baseline="0" dirty="0" err="1">
                <a:solidFill>
                  <a:srgbClr val="FFFA1A"/>
                </a:solidFill>
              </a:rPr>
              <a:t>elettroni</a:t>
            </a:r>
            <a:r>
              <a:rPr lang="en-US" altLang="ja-JP" baseline="0" dirty="0">
                <a:solidFill>
                  <a:srgbClr val="FFFA1A"/>
                </a:solidFill>
              </a:rPr>
              <a:t> e </a:t>
            </a:r>
            <a:r>
              <a:rPr lang="en-US" altLang="ja-JP" baseline="0" dirty="0" err="1">
                <a:solidFill>
                  <a:srgbClr val="FFFA1A"/>
                </a:solidFill>
              </a:rPr>
              <a:t>positroni</a:t>
            </a:r>
            <a:endParaRPr lang="en-US" baseline="0" dirty="0">
              <a:solidFill>
                <a:srgbClr val="FFFA1A"/>
              </a:solidFill>
            </a:endParaRPr>
          </a:p>
        </p:txBody>
      </p:sp>
      <p:sp>
        <p:nvSpPr>
          <p:cNvPr id="136198" name="Rectangle 13"/>
          <p:cNvSpPr>
            <a:spLocks noChangeArrowheads="1"/>
          </p:cNvSpPr>
          <p:nvPr/>
        </p:nvSpPr>
        <p:spPr bwMode="auto">
          <a:xfrm>
            <a:off x="584623" y="-27384"/>
            <a:ext cx="79478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3200" b="1" baseline="0" dirty="0">
                <a:cs typeface="Arial" charset="0"/>
              </a:rPr>
              <a:t>LEP (Large Electron Positron) CERN 1988-2001</a:t>
            </a:r>
            <a:endParaRPr lang="en-US" sz="3200" b="1" baseline="0" dirty="0">
              <a:cs typeface="Arial" charset="0"/>
            </a:endParaRPr>
          </a:p>
        </p:txBody>
      </p:sp>
      <p:sp>
        <p:nvSpPr>
          <p:cNvPr id="136199" name="Rectangle 14"/>
          <p:cNvSpPr>
            <a:spLocks noChangeArrowheads="1"/>
          </p:cNvSpPr>
          <p:nvPr/>
        </p:nvSpPr>
        <p:spPr bwMode="auto">
          <a:xfrm>
            <a:off x="534988" y="498475"/>
            <a:ext cx="8532812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sz="1600" b="1" baseline="0" dirty="0">
                <a:solidFill>
                  <a:srgbClr val="108443"/>
                </a:solidFill>
              </a:rPr>
              <a:t>LEP1</a:t>
            </a:r>
          </a:p>
          <a:p>
            <a:pPr marL="914400" lvl="1" indent="-457200"/>
            <a:r>
              <a:rPr lang="en-US" sz="1600" baseline="0" dirty="0">
                <a:solidFill>
                  <a:srgbClr val="992395"/>
                </a:solidFill>
              </a:rPr>
              <a:t>1300•10</a:t>
            </a:r>
            <a:r>
              <a:rPr lang="en-US" sz="1600" baseline="30000" dirty="0">
                <a:solidFill>
                  <a:srgbClr val="992395"/>
                </a:solidFill>
              </a:rPr>
              <a:t>6</a:t>
            </a:r>
            <a:r>
              <a:rPr lang="en-US" sz="1600" baseline="0" dirty="0">
                <a:solidFill>
                  <a:srgbClr val="992395"/>
                </a:solidFill>
              </a:rPr>
              <a:t> CHF  </a:t>
            </a:r>
            <a:r>
              <a:rPr lang="en-US" sz="1600" baseline="0" dirty="0" err="1">
                <a:solidFill>
                  <a:schemeClr val="accent2"/>
                </a:solidFill>
              </a:rPr>
              <a:t>costo</a:t>
            </a:r>
            <a:r>
              <a:rPr lang="en-US" sz="1600" baseline="0" dirty="0">
                <a:solidFill>
                  <a:schemeClr val="accent2"/>
                </a:solidFill>
              </a:rPr>
              <a:t> </a:t>
            </a:r>
            <a:r>
              <a:rPr lang="en-US" sz="1600" baseline="0" dirty="0" err="1">
                <a:solidFill>
                  <a:schemeClr val="accent2"/>
                </a:solidFill>
              </a:rPr>
              <a:t>dell’acceleratore</a:t>
            </a:r>
            <a:r>
              <a:rPr lang="en-US" sz="1600" baseline="0" dirty="0">
                <a:solidFill>
                  <a:schemeClr val="accent2"/>
                </a:solidFill>
              </a:rPr>
              <a:t> e </a:t>
            </a:r>
            <a:r>
              <a:rPr lang="en-US" sz="1600" baseline="0" dirty="0" err="1">
                <a:solidFill>
                  <a:schemeClr val="accent2"/>
                </a:solidFill>
              </a:rPr>
              <a:t>delle</a:t>
            </a:r>
            <a:r>
              <a:rPr lang="en-US" sz="1600" baseline="0" dirty="0">
                <a:solidFill>
                  <a:schemeClr val="accent2"/>
                </a:solidFill>
              </a:rPr>
              <a:t> relative </a:t>
            </a:r>
            <a:r>
              <a:rPr lang="en-US" sz="1600" baseline="0" dirty="0" err="1">
                <a:solidFill>
                  <a:schemeClr val="accent2"/>
                </a:solidFill>
              </a:rPr>
              <a:t>infrastrutture</a:t>
            </a:r>
            <a:endParaRPr lang="en-US" sz="1600" baseline="0" dirty="0">
              <a:solidFill>
                <a:srgbClr val="992395"/>
              </a:solidFill>
            </a:endParaRPr>
          </a:p>
          <a:p>
            <a:pPr marL="914400" lvl="1" indent="-457200">
              <a:buFont typeface="Arial" charset="0"/>
              <a:buAutoNum type="arabicPlain" startAt="1989"/>
            </a:pPr>
            <a:r>
              <a:rPr lang="en-US" sz="1600" baseline="0" dirty="0">
                <a:solidFill>
                  <a:srgbClr val="992395"/>
                </a:solidFill>
              </a:rPr>
              <a:t>                 </a:t>
            </a:r>
            <a:r>
              <a:rPr lang="en-US" sz="1600" baseline="0" dirty="0">
                <a:solidFill>
                  <a:schemeClr val="accent2"/>
                </a:solidFill>
              </a:rPr>
              <a:t>prime </a:t>
            </a:r>
            <a:r>
              <a:rPr lang="en-US" sz="1600" baseline="0" dirty="0" err="1">
                <a:solidFill>
                  <a:schemeClr val="accent2"/>
                </a:solidFill>
              </a:rPr>
              <a:t>collisioni</a:t>
            </a:r>
            <a:r>
              <a:rPr lang="en-US" sz="1600" baseline="0" dirty="0">
                <a:solidFill>
                  <a:schemeClr val="accent2"/>
                </a:solidFill>
              </a:rPr>
              <a:t> </a:t>
            </a:r>
            <a:r>
              <a:rPr lang="en-US" sz="1600" b="1" baseline="0" dirty="0">
                <a:solidFill>
                  <a:schemeClr val="accent2"/>
                </a:solidFill>
              </a:rPr>
              <a:t>E =</a:t>
            </a:r>
            <a:r>
              <a:rPr lang="en-US" sz="1600" b="1" dirty="0">
                <a:solidFill>
                  <a:schemeClr val="accent2"/>
                </a:solidFill>
              </a:rPr>
              <a:t> </a:t>
            </a:r>
            <a:r>
              <a:rPr lang="en-US" sz="1600" b="1" baseline="0" dirty="0">
                <a:solidFill>
                  <a:schemeClr val="accent2"/>
                </a:solidFill>
              </a:rPr>
              <a:t>46 GeV</a:t>
            </a:r>
            <a:r>
              <a:rPr lang="en-US" sz="1600" baseline="0" dirty="0">
                <a:solidFill>
                  <a:schemeClr val="accent2"/>
                </a:solidFill>
              </a:rPr>
              <a:t> </a:t>
            </a:r>
            <a:r>
              <a:rPr lang="en-US" sz="1600" baseline="0" dirty="0" err="1">
                <a:solidFill>
                  <a:schemeClr val="accent2"/>
                </a:solidFill>
              </a:rPr>
              <a:t>energia</a:t>
            </a:r>
            <a:r>
              <a:rPr lang="en-US" sz="1600" baseline="0" dirty="0">
                <a:solidFill>
                  <a:schemeClr val="accent2"/>
                </a:solidFill>
              </a:rPr>
              <a:t> </a:t>
            </a:r>
            <a:r>
              <a:rPr lang="en-US" sz="1600" baseline="0" dirty="0" err="1">
                <a:solidFill>
                  <a:schemeClr val="accent2"/>
                </a:solidFill>
              </a:rPr>
              <a:t>dello</a:t>
            </a:r>
            <a:r>
              <a:rPr lang="en-US" sz="1600" baseline="0" dirty="0">
                <a:solidFill>
                  <a:schemeClr val="accent2"/>
                </a:solidFill>
              </a:rPr>
              <a:t> </a:t>
            </a:r>
            <a:r>
              <a:rPr lang="en-US" sz="1600" b="1" baseline="0" dirty="0">
                <a:solidFill>
                  <a:schemeClr val="accent2"/>
                </a:solidFill>
              </a:rPr>
              <a:t>Z</a:t>
            </a:r>
            <a:r>
              <a:rPr lang="en-US" sz="1600" b="1" dirty="0">
                <a:solidFill>
                  <a:schemeClr val="accent2"/>
                </a:solidFill>
              </a:rPr>
              <a:t>0</a:t>
            </a:r>
            <a:endParaRPr lang="en-US" sz="1600" b="1" baseline="0" dirty="0">
              <a:solidFill>
                <a:srgbClr val="992395"/>
              </a:solidFill>
            </a:endParaRPr>
          </a:p>
          <a:p>
            <a:pPr marL="914400" lvl="1" indent="-457200">
              <a:buFont typeface="Arial" charset="0"/>
              <a:buNone/>
            </a:pPr>
            <a:endParaRPr lang="en-US" sz="1600" baseline="0" dirty="0" smtClean="0">
              <a:solidFill>
                <a:srgbClr val="992395"/>
              </a:solidFill>
            </a:endParaRPr>
          </a:p>
          <a:p>
            <a:pPr marL="457200" indent="-457200"/>
            <a:r>
              <a:rPr lang="en-US" sz="1600" baseline="0" dirty="0" smtClean="0">
                <a:solidFill>
                  <a:schemeClr val="accent2"/>
                </a:solidFill>
              </a:rPr>
              <a:t> </a:t>
            </a:r>
            <a:r>
              <a:rPr lang="en-US" sz="1600" b="1" baseline="0" dirty="0">
                <a:solidFill>
                  <a:srgbClr val="108443"/>
                </a:solidFill>
              </a:rPr>
              <a:t>LEP2</a:t>
            </a:r>
          </a:p>
          <a:p>
            <a:pPr marL="914400" lvl="1" indent="-457200"/>
            <a:r>
              <a:rPr lang="en-US" sz="1600" baseline="0" dirty="0">
                <a:solidFill>
                  <a:srgbClr val="992395"/>
                </a:solidFill>
              </a:rPr>
              <a:t>1995    </a:t>
            </a:r>
            <a:r>
              <a:rPr lang="en-US" sz="1600" baseline="0" dirty="0" err="1" smtClean="0">
                <a:solidFill>
                  <a:srgbClr val="992395"/>
                </a:solidFill>
              </a:rPr>
              <a:t>Installazione</a:t>
            </a:r>
            <a:r>
              <a:rPr lang="en-US" sz="1600" baseline="0" dirty="0" smtClean="0">
                <a:solidFill>
                  <a:srgbClr val="992395"/>
                </a:solidFill>
              </a:rPr>
              <a:t> </a:t>
            </a:r>
            <a:r>
              <a:rPr lang="en-US" sz="1600" baseline="0" dirty="0" err="1" smtClean="0">
                <a:solidFill>
                  <a:schemeClr val="accent2"/>
                </a:solidFill>
              </a:rPr>
              <a:t>cavit</a:t>
            </a:r>
            <a:r>
              <a:rPr lang="en-US" altLang="ja-JP" sz="1600" baseline="0" dirty="0" err="1" smtClean="0">
                <a:solidFill>
                  <a:schemeClr val="accent2"/>
                </a:solidFill>
              </a:rPr>
              <a:t>à</a:t>
            </a:r>
            <a:r>
              <a:rPr lang="en-US" altLang="ja-JP" sz="1600" baseline="0" dirty="0" smtClean="0">
                <a:solidFill>
                  <a:schemeClr val="accent2"/>
                </a:solidFill>
              </a:rPr>
              <a:t> </a:t>
            </a:r>
            <a:r>
              <a:rPr lang="en-US" altLang="ja-JP" sz="1600" baseline="0" dirty="0" err="1">
                <a:solidFill>
                  <a:schemeClr val="accent2"/>
                </a:solidFill>
              </a:rPr>
              <a:t>superconduttrici</a:t>
            </a:r>
            <a:r>
              <a:rPr lang="en-US" sz="1600" baseline="0" dirty="0">
                <a:solidFill>
                  <a:schemeClr val="accent2"/>
                </a:solidFill>
              </a:rPr>
              <a:t> </a:t>
            </a:r>
            <a:r>
              <a:rPr lang="en-US" sz="1600" b="1" baseline="0" dirty="0">
                <a:solidFill>
                  <a:schemeClr val="accent2"/>
                </a:solidFill>
              </a:rPr>
              <a:t>E =</a:t>
            </a:r>
            <a:r>
              <a:rPr lang="en-US" sz="1600" b="1" dirty="0">
                <a:solidFill>
                  <a:schemeClr val="accent2"/>
                </a:solidFill>
              </a:rPr>
              <a:t> </a:t>
            </a:r>
            <a:r>
              <a:rPr lang="en-US" sz="1600" b="1" baseline="0" dirty="0">
                <a:solidFill>
                  <a:schemeClr val="accent2"/>
                </a:solidFill>
              </a:rPr>
              <a:t>104 GeV</a:t>
            </a:r>
            <a:endParaRPr lang="en-US" sz="1600" baseline="0" dirty="0">
              <a:solidFill>
                <a:srgbClr val="992395"/>
              </a:solidFill>
            </a:endParaRPr>
          </a:p>
        </p:txBody>
      </p:sp>
      <p:sp>
        <p:nvSpPr>
          <p:cNvPr id="136200" name="Rectangle 15"/>
          <p:cNvSpPr>
            <a:spLocks noChangeArrowheads="1"/>
          </p:cNvSpPr>
          <p:nvPr/>
        </p:nvSpPr>
        <p:spPr bwMode="auto">
          <a:xfrm>
            <a:off x="3048000" y="4267200"/>
            <a:ext cx="2755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aseline="0">
                <a:solidFill>
                  <a:schemeClr val="bg1"/>
                </a:solidFill>
                <a:latin typeface="Times" pitchFamily="18" charset="0"/>
              </a:rPr>
              <a:t>circonferenza 27 Km</a:t>
            </a:r>
            <a:endParaRPr lang="en-US" sz="1800" baseline="0">
              <a:solidFill>
                <a:schemeClr val="bg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27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5" name="Rectangle 6"/>
          <p:cNvSpPr>
            <a:spLocks noChangeArrowheads="1"/>
          </p:cNvSpPr>
          <p:nvPr/>
        </p:nvSpPr>
        <p:spPr bwMode="auto">
          <a:xfrm>
            <a:off x="7602538" y="1447800"/>
            <a:ext cx="1449387" cy="566738"/>
          </a:xfrm>
          <a:prstGeom prst="rect">
            <a:avLst/>
          </a:prstGeom>
          <a:solidFill>
            <a:srgbClr val="FBFBFB"/>
          </a:solidFill>
          <a:ln w="9525">
            <a:solidFill>
              <a:srgbClr val="FBFBFB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247" name="Rectangle 12"/>
          <p:cNvSpPr>
            <a:spLocks noChangeArrowheads="1"/>
          </p:cNvSpPr>
          <p:nvPr/>
        </p:nvSpPr>
        <p:spPr bwMode="auto">
          <a:xfrm>
            <a:off x="1555750" y="-27384"/>
            <a:ext cx="58739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LHC (Large Hadron Collider) CERN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38248" name="Rectangle 13"/>
          <p:cNvSpPr>
            <a:spLocks noChangeArrowheads="1"/>
          </p:cNvSpPr>
          <p:nvPr/>
        </p:nvSpPr>
        <p:spPr bwMode="auto">
          <a:xfrm>
            <a:off x="381000" y="476672"/>
            <a:ext cx="84582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LHC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parametri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particelle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collidenti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protoni-protoni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anche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ioni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energia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7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massima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fascio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numero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pacchetti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2808                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angolo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d’incrocio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300 •10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rad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emittanza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5 •10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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 =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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                       16 • 10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circonferenza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27.8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 = 10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raggiunta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8x10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1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MAX </a:t>
            </a:r>
            <a:r>
              <a:rPr kumimoji="0" lang="en-US" sz="1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dipoli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83800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Gauss con I=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11700 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= 1.9 ºK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4" descr="LHC_scheme_b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9419"/>
            <a:ext cx="4773166" cy="298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 t="23252" r="39662" b="13126"/>
          <a:stretch/>
        </p:blipFill>
        <p:spPr bwMode="auto">
          <a:xfrm>
            <a:off x="5791200" y="4539986"/>
            <a:ext cx="2816225" cy="229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" t="3496" r="789" b="1048"/>
          <a:stretch>
            <a:fillRect/>
          </a:stretch>
        </p:blipFill>
        <p:spPr bwMode="auto">
          <a:xfrm>
            <a:off x="6307308" y="446278"/>
            <a:ext cx="2628978" cy="145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7"/>
          <p:cNvGrpSpPr>
            <a:grpSpLocks/>
          </p:cNvGrpSpPr>
          <p:nvPr/>
        </p:nvGrpSpPr>
        <p:grpSpPr bwMode="auto">
          <a:xfrm>
            <a:off x="5281283" y="2014538"/>
            <a:ext cx="3958427" cy="2394434"/>
            <a:chOff x="480" y="720"/>
            <a:chExt cx="4656" cy="3174"/>
          </a:xfrm>
        </p:grpSpPr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720"/>
              <a:ext cx="4656" cy="3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2880" y="3024"/>
              <a:ext cx="2208" cy="768"/>
            </a:xfrm>
            <a:custGeom>
              <a:avLst/>
              <a:gdLst>
                <a:gd name="T0" fmla="*/ 518 w 2112"/>
                <a:gd name="T1" fmla="*/ 0 h 768"/>
                <a:gd name="T2" fmla="*/ 2523 w 2112"/>
                <a:gd name="T3" fmla="*/ 0 h 768"/>
                <a:gd name="T4" fmla="*/ 2523 w 2112"/>
                <a:gd name="T5" fmla="*/ 768 h 768"/>
                <a:gd name="T6" fmla="*/ 0 w 2112"/>
                <a:gd name="T7" fmla="*/ 768 h 768"/>
                <a:gd name="T8" fmla="*/ 0 w 2112"/>
                <a:gd name="T9" fmla="*/ 336 h 768"/>
                <a:gd name="T10" fmla="*/ 518 w 2112"/>
                <a:gd name="T11" fmla="*/ 0 h 7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12"/>
                <a:gd name="T19" fmla="*/ 0 h 768"/>
                <a:gd name="T20" fmla="*/ 2112 w 2112"/>
                <a:gd name="T21" fmla="*/ 768 h 7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12" h="768">
                  <a:moveTo>
                    <a:pt x="432" y="0"/>
                  </a:moveTo>
                  <a:lnTo>
                    <a:pt x="2112" y="0"/>
                  </a:lnTo>
                  <a:lnTo>
                    <a:pt x="2112" y="768"/>
                  </a:lnTo>
                  <a:lnTo>
                    <a:pt x="0" y="768"/>
                  </a:lnTo>
                  <a:lnTo>
                    <a:pt x="0" y="336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97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Magn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7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135"/>
            <a:ext cx="9144000" cy="584775"/>
          </a:xfr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Calibri" pitchFamily="34" charset="0"/>
              </a:rPr>
              <a:t>LUMINOSITA’ ED ENERGIA</a:t>
            </a:r>
            <a:endParaRPr lang="en-GB" altLang="en-GB" sz="3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1328789"/>
            <a:ext cx="36004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1400" dirty="0" err="1" smtClean="0">
                <a:latin typeface="Calibri" pitchFamily="34" charset="0"/>
              </a:rPr>
              <a:t>Forniscono</a:t>
            </a:r>
            <a:r>
              <a:rPr lang="en-US" altLang="en-US" sz="1400" dirty="0" smtClean="0">
                <a:latin typeface="Calibri" pitchFamily="34" charset="0"/>
              </a:rPr>
              <a:t> </a:t>
            </a:r>
            <a:r>
              <a:rPr lang="en-US" altLang="en-US" sz="1400" dirty="0" err="1">
                <a:latin typeface="Calibri" pitchFamily="34" charset="0"/>
              </a:rPr>
              <a:t>informazioni</a:t>
            </a:r>
            <a:r>
              <a:rPr lang="en-US" altLang="en-US" sz="1400" dirty="0">
                <a:latin typeface="Calibri" pitchFamily="34" charset="0"/>
              </a:rPr>
              <a:t> sui </a:t>
            </a:r>
            <a:r>
              <a:rPr lang="en-US" altLang="en-US" sz="1400" dirty="0" err="1">
                <a:latin typeface="Calibri" pitchFamily="34" charset="0"/>
              </a:rPr>
              <a:t>costituenti</a:t>
            </a:r>
            <a:r>
              <a:rPr lang="en-US" altLang="en-US" sz="1400" dirty="0">
                <a:latin typeface="Calibri" pitchFamily="34" charset="0"/>
              </a:rPr>
              <a:t> </a:t>
            </a:r>
            <a:r>
              <a:rPr lang="en-US" altLang="en-US" sz="1400" dirty="0" err="1">
                <a:latin typeface="Calibri" pitchFamily="34" charset="0"/>
              </a:rPr>
              <a:t>ultimi</a:t>
            </a:r>
            <a:r>
              <a:rPr lang="en-US" altLang="en-US" sz="1400" dirty="0">
                <a:latin typeface="Calibri" pitchFamily="34" charset="0"/>
              </a:rPr>
              <a:t> del </a:t>
            </a:r>
            <a:r>
              <a:rPr lang="en-US" altLang="en-US" sz="1400" dirty="0" err="1">
                <a:latin typeface="Calibri" pitchFamily="34" charset="0"/>
              </a:rPr>
              <a:t>nostro</a:t>
            </a:r>
            <a:r>
              <a:rPr lang="en-US" altLang="en-US" sz="1400" dirty="0">
                <a:latin typeface="Calibri" pitchFamily="34" charset="0"/>
              </a:rPr>
              <a:t> </a:t>
            </a:r>
            <a:r>
              <a:rPr lang="en-US" altLang="en-US" sz="1400" dirty="0" err="1">
                <a:latin typeface="Calibri" pitchFamily="34" charset="0"/>
              </a:rPr>
              <a:t>universo</a:t>
            </a:r>
            <a:r>
              <a:rPr lang="en-US" altLang="en-US" sz="1400" dirty="0">
                <a:latin typeface="Calibri" pitchFamily="34" charset="0"/>
              </a:rPr>
              <a:t> e </a:t>
            </a:r>
            <a:r>
              <a:rPr lang="en-US" altLang="en-US" sz="1400" dirty="0" err="1">
                <a:latin typeface="Calibri" pitchFamily="34" charset="0"/>
              </a:rPr>
              <a:t>sulle</a:t>
            </a:r>
            <a:r>
              <a:rPr lang="en-US" altLang="en-US" sz="1400" dirty="0">
                <a:latin typeface="Calibri" pitchFamily="34" charset="0"/>
              </a:rPr>
              <a:t> </a:t>
            </a:r>
            <a:r>
              <a:rPr lang="en-US" altLang="en-US" sz="1400" dirty="0" err="1">
                <a:latin typeface="Calibri" pitchFamily="34" charset="0"/>
              </a:rPr>
              <a:t>leggi</a:t>
            </a:r>
            <a:r>
              <a:rPr lang="en-US" altLang="en-US" sz="1400" dirty="0">
                <a:latin typeface="Calibri" pitchFamily="34" charset="0"/>
              </a:rPr>
              <a:t> </a:t>
            </a:r>
            <a:r>
              <a:rPr lang="en-US" altLang="en-US" sz="1400" dirty="0" err="1">
                <a:latin typeface="Calibri" pitchFamily="34" charset="0"/>
              </a:rPr>
              <a:t>che</a:t>
            </a:r>
            <a:r>
              <a:rPr lang="en-US" altLang="en-US" sz="1400" dirty="0">
                <a:latin typeface="Calibri" pitchFamily="34" charset="0"/>
              </a:rPr>
              <a:t> li </a:t>
            </a:r>
            <a:r>
              <a:rPr lang="en-US" altLang="en-US" sz="1400" dirty="0" err="1" smtClean="0">
                <a:latin typeface="Calibri" pitchFamily="34" charset="0"/>
              </a:rPr>
              <a:t>governano</a:t>
            </a:r>
            <a:r>
              <a:rPr lang="en-US" altLang="en-US" sz="1400" dirty="0" smtClean="0">
                <a:latin typeface="Calibri" pitchFamily="34" charset="0"/>
              </a:rPr>
              <a:t> (</a:t>
            </a:r>
            <a:r>
              <a:rPr lang="en-US" altLang="en-US" sz="1400" b="1" dirty="0" err="1" smtClean="0">
                <a:latin typeface="Calibri" pitchFamily="34" charset="0"/>
              </a:rPr>
              <a:t>microscopio</a:t>
            </a:r>
            <a:r>
              <a:rPr lang="en-US" altLang="en-US" sz="1400" dirty="0" smtClean="0">
                <a:latin typeface="Calibri" pitchFamily="34" charset="0"/>
              </a:rPr>
              <a:t>)</a:t>
            </a:r>
            <a:endParaRPr lang="it-IT" altLang="en-US" sz="1400" dirty="0">
              <a:latin typeface="Calibri" pitchFamily="34" charset="0"/>
            </a:endParaRP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3905870" y="692697"/>
            <a:ext cx="239432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1400" dirty="0" err="1" smtClean="0">
                <a:latin typeface="Calibri" pitchFamily="34" charset="0"/>
              </a:rPr>
              <a:t>Ricreando</a:t>
            </a:r>
            <a:r>
              <a:rPr lang="en-US" altLang="en-US" sz="1400" dirty="0" smtClean="0">
                <a:latin typeface="Calibri" pitchFamily="34" charset="0"/>
              </a:rPr>
              <a:t> </a:t>
            </a:r>
            <a:r>
              <a:rPr lang="en-US" altLang="en-US" sz="1400" b="1" dirty="0" err="1" smtClean="0">
                <a:latin typeface="Calibri" pitchFamily="34" charset="0"/>
              </a:rPr>
              <a:t>densità</a:t>
            </a:r>
            <a:r>
              <a:rPr lang="en-US" altLang="en-US" sz="1400" b="1" dirty="0" smtClean="0">
                <a:latin typeface="Calibri" pitchFamily="34" charset="0"/>
              </a:rPr>
              <a:t> di </a:t>
            </a:r>
            <a:r>
              <a:rPr lang="en-US" altLang="en-US" sz="1400" b="1" dirty="0" err="1" smtClean="0">
                <a:latin typeface="Calibri" pitchFamily="34" charset="0"/>
              </a:rPr>
              <a:t>energia</a:t>
            </a:r>
            <a:r>
              <a:rPr lang="en-US" altLang="en-US" sz="1400" b="1" dirty="0" smtClean="0">
                <a:latin typeface="Calibri" pitchFamily="34" charset="0"/>
              </a:rPr>
              <a:t> </a:t>
            </a:r>
            <a:r>
              <a:rPr lang="en-US" altLang="en-US" sz="1400" dirty="0" err="1" smtClean="0">
                <a:latin typeface="Calibri" pitchFamily="34" charset="0"/>
              </a:rPr>
              <a:t>sempre</a:t>
            </a:r>
            <a:r>
              <a:rPr lang="en-US" altLang="en-US" sz="1400" dirty="0" smtClean="0">
                <a:latin typeface="Calibri" pitchFamily="34" charset="0"/>
              </a:rPr>
              <a:t> </a:t>
            </a:r>
            <a:r>
              <a:rPr lang="en-US" altLang="en-US" sz="1400" dirty="0" err="1" smtClean="0">
                <a:latin typeface="Calibri" pitchFamily="34" charset="0"/>
              </a:rPr>
              <a:t>più</a:t>
            </a:r>
            <a:r>
              <a:rPr lang="en-US" altLang="en-US" sz="1400" dirty="0" smtClean="0">
                <a:latin typeface="Calibri" pitchFamily="34" charset="0"/>
              </a:rPr>
              <a:t> elevate, </a:t>
            </a:r>
            <a:r>
              <a:rPr lang="en-US" altLang="en-US" sz="1400" dirty="0" err="1" smtClean="0">
                <a:latin typeface="Calibri" pitchFamily="34" charset="0"/>
              </a:rPr>
              <a:t>consente</a:t>
            </a:r>
            <a:r>
              <a:rPr lang="en-US" altLang="en-US" sz="1400" dirty="0" smtClean="0">
                <a:latin typeface="Calibri" pitchFamily="34" charset="0"/>
              </a:rPr>
              <a:t> </a:t>
            </a:r>
            <a:r>
              <a:rPr lang="en-US" altLang="en-US" sz="1400" dirty="0">
                <a:latin typeface="Calibri" pitchFamily="34" charset="0"/>
              </a:rPr>
              <a:t>di </a:t>
            </a:r>
            <a:r>
              <a:rPr lang="en-US" altLang="en-US" sz="1400" dirty="0" err="1" smtClean="0">
                <a:latin typeface="Calibri" pitchFamily="34" charset="0"/>
              </a:rPr>
              <a:t>risalire</a:t>
            </a:r>
            <a:r>
              <a:rPr lang="en-US" altLang="en-US" sz="1400" dirty="0" smtClean="0">
                <a:latin typeface="Calibri" pitchFamily="34" charset="0"/>
              </a:rPr>
              <a:t> </a:t>
            </a:r>
            <a:r>
              <a:rPr lang="en-US" altLang="en-US" sz="1400" dirty="0" err="1" smtClean="0">
                <a:latin typeface="Calibri" pitchFamily="34" charset="0"/>
              </a:rPr>
              <a:t>ai</a:t>
            </a:r>
            <a:r>
              <a:rPr lang="en-US" altLang="en-US" sz="1400" dirty="0" smtClean="0">
                <a:latin typeface="Calibri" pitchFamily="34" charset="0"/>
              </a:rPr>
              <a:t> </a:t>
            </a:r>
            <a:r>
              <a:rPr lang="en-US" altLang="en-US" sz="1400" dirty="0" err="1" smtClean="0">
                <a:latin typeface="Calibri" pitchFamily="34" charset="0"/>
              </a:rPr>
              <a:t>primi</a:t>
            </a:r>
            <a:r>
              <a:rPr lang="en-US" altLang="en-US" sz="1400" dirty="0" smtClean="0">
                <a:latin typeface="Calibri" pitchFamily="34" charset="0"/>
              </a:rPr>
              <a:t> </a:t>
            </a:r>
            <a:r>
              <a:rPr lang="en-US" altLang="en-US" sz="1400" dirty="0" err="1" smtClean="0">
                <a:latin typeface="Calibri" pitchFamily="34" charset="0"/>
              </a:rPr>
              <a:t>istanti</a:t>
            </a:r>
            <a:r>
              <a:rPr lang="en-US" altLang="en-US" sz="1400" dirty="0" smtClean="0">
                <a:latin typeface="Calibri" pitchFamily="34" charset="0"/>
              </a:rPr>
              <a:t> di vita </a:t>
            </a:r>
            <a:r>
              <a:rPr lang="en-US" altLang="en-US" sz="1400" dirty="0" err="1" smtClean="0">
                <a:latin typeface="Calibri" pitchFamily="34" charset="0"/>
              </a:rPr>
              <a:t>dell’Universo</a:t>
            </a:r>
            <a:r>
              <a:rPr lang="en-US" altLang="en-US" sz="1400" dirty="0" smtClean="0">
                <a:latin typeface="Calibri" pitchFamily="34" charset="0"/>
              </a:rPr>
              <a:t> e </a:t>
            </a:r>
            <a:r>
              <a:rPr lang="en-US" altLang="en-US" sz="1400" dirty="0">
                <a:latin typeface="Calibri" pitchFamily="34" charset="0"/>
              </a:rPr>
              <a:t>di </a:t>
            </a:r>
            <a:r>
              <a:rPr lang="en-US" altLang="en-US" sz="1400" dirty="0" err="1">
                <a:latin typeface="Calibri" pitchFamily="34" charset="0"/>
              </a:rPr>
              <a:t>studiarne</a:t>
            </a:r>
            <a:r>
              <a:rPr lang="en-US" altLang="en-US" sz="1400" dirty="0">
                <a:latin typeface="Calibri" pitchFamily="34" charset="0"/>
              </a:rPr>
              <a:t> </a:t>
            </a:r>
            <a:r>
              <a:rPr lang="en-US" altLang="en-US" sz="1400" dirty="0" err="1" smtClean="0">
                <a:latin typeface="Calibri" pitchFamily="34" charset="0"/>
              </a:rPr>
              <a:t>l’evoluzione</a:t>
            </a:r>
            <a:r>
              <a:rPr lang="en-US" altLang="en-US" sz="1400" dirty="0" smtClean="0">
                <a:latin typeface="Calibri" pitchFamily="34" charset="0"/>
              </a:rPr>
              <a:t> (</a:t>
            </a:r>
            <a:r>
              <a:rPr lang="en-US" altLang="en-US" sz="1400" b="1" dirty="0" err="1" smtClean="0">
                <a:latin typeface="Calibri" pitchFamily="34" charset="0"/>
              </a:rPr>
              <a:t>macchina</a:t>
            </a:r>
            <a:r>
              <a:rPr lang="en-US" altLang="en-US" sz="1400" b="1" dirty="0" smtClean="0">
                <a:latin typeface="Calibri" pitchFamily="34" charset="0"/>
              </a:rPr>
              <a:t> del tempo</a:t>
            </a:r>
            <a:r>
              <a:rPr lang="en-US" altLang="en-US" sz="1400" dirty="0" smtClean="0">
                <a:latin typeface="Calibri" pitchFamily="34" charset="0"/>
              </a:rPr>
              <a:t>)</a:t>
            </a:r>
            <a:endParaRPr lang="it-IT" altLang="en-US" sz="1400" dirty="0">
              <a:latin typeface="Calibri" pitchFamily="34" charset="0"/>
            </a:endParaRPr>
          </a:p>
        </p:txBody>
      </p:sp>
      <p:pic>
        <p:nvPicPr>
          <p:cNvPr id="6169" name="Picture 25" descr="proton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726" y="2093254"/>
            <a:ext cx="1296144" cy="14277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452" y="548680"/>
            <a:ext cx="2699739" cy="228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15854" y="2060848"/>
            <a:ext cx="1288167" cy="1435093"/>
          </a:xfrm>
          <a:prstGeom prst="rect">
            <a:avLst/>
          </a:prstGeom>
          <a:solidFill>
            <a:srgbClr val="D9D9D9"/>
          </a:solidFill>
          <a:ln w="12700" cmpd="sng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0" y="547977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Le </a:t>
            </a:r>
            <a:r>
              <a:rPr lang="en-US" sz="1400" dirty="0" err="1" smtClean="0"/>
              <a:t>collisione</a:t>
            </a:r>
            <a:r>
              <a:rPr lang="en-US" sz="1400" dirty="0" smtClean="0"/>
              <a:t> </a:t>
            </a:r>
            <a:r>
              <a:rPr lang="en-US" sz="1400" dirty="0" err="1" smtClean="0"/>
              <a:t>tra</a:t>
            </a:r>
            <a:r>
              <a:rPr lang="en-US" sz="1400" dirty="0" smtClean="0"/>
              <a:t> due </a:t>
            </a:r>
            <a:r>
              <a:rPr lang="en-US" sz="1400" dirty="0" err="1" smtClean="0"/>
              <a:t>fasci</a:t>
            </a:r>
            <a:r>
              <a:rPr lang="en-US" sz="1400" dirty="0" smtClean="0"/>
              <a:t> di </a:t>
            </a:r>
            <a:r>
              <a:rPr lang="en-US" sz="1400" dirty="0" err="1" smtClean="0"/>
              <a:t>particelle</a:t>
            </a:r>
            <a:r>
              <a:rPr lang="en-US" sz="1400" dirty="0" smtClean="0"/>
              <a:t> o </a:t>
            </a:r>
            <a:r>
              <a:rPr lang="en-US" sz="1400" dirty="0" err="1" smtClean="0"/>
              <a:t>tra</a:t>
            </a:r>
            <a:r>
              <a:rPr lang="en-US" sz="1400" dirty="0" smtClean="0"/>
              <a:t> un </a:t>
            </a:r>
            <a:r>
              <a:rPr lang="en-US" sz="1400" dirty="0" err="1" smtClean="0"/>
              <a:t>fascio</a:t>
            </a:r>
            <a:r>
              <a:rPr lang="en-US" sz="1400" dirty="0" smtClean="0"/>
              <a:t> di </a:t>
            </a:r>
            <a:r>
              <a:rPr lang="en-US" sz="1400" dirty="0" err="1" smtClean="0"/>
              <a:t>particelle</a:t>
            </a:r>
            <a:r>
              <a:rPr lang="en-US" sz="1400" dirty="0" smtClean="0"/>
              <a:t> e un </a:t>
            </a:r>
            <a:r>
              <a:rPr lang="en-US" sz="1400" dirty="0" err="1" smtClean="0"/>
              <a:t>bersaglio</a:t>
            </a:r>
            <a:r>
              <a:rPr lang="en-US" sz="1400" dirty="0" smtClean="0"/>
              <a:t> …</a:t>
            </a:r>
            <a:endParaRPr lang="en-US" sz="1400" dirty="0"/>
          </a:p>
        </p:txBody>
      </p:sp>
      <p:cxnSp>
        <p:nvCxnSpPr>
          <p:cNvPr id="5" name="Connettore 2 4"/>
          <p:cNvCxnSpPr/>
          <p:nvPr/>
        </p:nvCxnSpPr>
        <p:spPr>
          <a:xfrm>
            <a:off x="1630121" y="1071197"/>
            <a:ext cx="170079" cy="25759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1615854" y="1071197"/>
            <a:ext cx="2380082" cy="152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" t="5787" r="4343" b="13486"/>
          <a:stretch/>
        </p:blipFill>
        <p:spPr bwMode="auto">
          <a:xfrm>
            <a:off x="3220747" y="2922494"/>
            <a:ext cx="5923253" cy="388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993681"/>
              </p:ext>
            </p:extLst>
          </p:nvPr>
        </p:nvGraphicFramePr>
        <p:xfrm>
          <a:off x="62695" y="4310436"/>
          <a:ext cx="3087928" cy="735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60" name="Equazione" r:id="rId8" imgW="1942920" imgH="444240" progId="Equation.3">
                  <p:embed/>
                </p:oleObj>
              </mc:Choice>
              <mc:Fallback>
                <p:oleObj name="Equazione" r:id="rId8" imgW="1942920" imgH="44424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95" y="4310436"/>
                        <a:ext cx="3087928" cy="7357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9132069"/>
              </p:ext>
            </p:extLst>
          </p:nvPr>
        </p:nvGraphicFramePr>
        <p:xfrm>
          <a:off x="295250" y="6247916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61" name="Equation" r:id="rId10" imgW="114120" imgH="215640" progId="Equation.3">
                  <p:embed/>
                </p:oleObj>
              </mc:Choice>
              <mc:Fallback>
                <p:oleObj name="Equation" r:id="rId10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50" y="6247916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126709" y="3789040"/>
            <a:ext cx="27469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1600" dirty="0"/>
              <a:t>Numero di particelle per fascio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-43095" y="5327896"/>
            <a:ext cx="32006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1600" dirty="0"/>
              <a:t>Dimensioni trasverse dei fasci </a:t>
            </a:r>
            <a:r>
              <a:rPr lang="it-IT" sz="1600" dirty="0" smtClean="0"/>
              <a:t>nell’IP</a:t>
            </a:r>
            <a:endParaRPr lang="it-IT" sz="1600" dirty="0"/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 flipH="1">
            <a:off x="877405" y="4127594"/>
            <a:ext cx="155376" cy="27847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flipH="1" flipV="1">
            <a:off x="1043607" y="4967856"/>
            <a:ext cx="36003" cy="36004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Rettangolo 29"/>
          <p:cNvSpPr/>
          <p:nvPr/>
        </p:nvSpPr>
        <p:spPr>
          <a:xfrm>
            <a:off x="107504" y="5733256"/>
            <a:ext cx="2952328" cy="954107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1400" dirty="0"/>
              <a:t>In un collider la </a:t>
            </a:r>
            <a:r>
              <a:rPr lang="it-IT" sz="1400" b="1" dirty="0"/>
              <a:t>frequenza con cui </a:t>
            </a:r>
            <a:r>
              <a:rPr lang="it-IT" sz="1400" b="1" dirty="0" smtClean="0"/>
              <a:t>si producono </a:t>
            </a:r>
            <a:r>
              <a:rPr lang="it-IT" sz="1400" b="1" dirty="0"/>
              <a:t>gli eventi </a:t>
            </a:r>
            <a:r>
              <a:rPr lang="it-IT" sz="1400" dirty="0"/>
              <a:t>cercati si può esprimere come il prodotto </a:t>
            </a:r>
            <a:r>
              <a:rPr lang="it-IT" sz="1400" dirty="0" err="1" smtClean="0"/>
              <a:t>Lx</a:t>
            </a:r>
            <a:r>
              <a:rPr lang="it-IT" sz="1400" dirty="0">
                <a:sym typeface="Symbol"/>
              </a:rPr>
              <a:t> (</a:t>
            </a:r>
            <a:r>
              <a:rPr lang="it-IT" sz="1400" dirty="0" smtClean="0">
                <a:sym typeface="Symbol"/>
              </a:rPr>
              <a:t>=sezione d’urto dell’evento cercato)</a:t>
            </a:r>
            <a:endParaRPr lang="it-IT" sz="1400" dirty="0"/>
          </a:p>
        </p:txBody>
      </p:sp>
      <p:sp>
        <p:nvSpPr>
          <p:cNvPr id="9" name="Freccia a destra 8"/>
          <p:cNvSpPr/>
          <p:nvPr/>
        </p:nvSpPr>
        <p:spPr>
          <a:xfrm>
            <a:off x="5940152" y="5327896"/>
            <a:ext cx="2952328" cy="9547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Densità</a:t>
            </a:r>
            <a:r>
              <a:rPr lang="en-US" sz="1400" dirty="0" smtClean="0"/>
              <a:t> di </a:t>
            </a:r>
            <a:r>
              <a:rPr lang="en-US" sz="1400" dirty="0" err="1" smtClean="0"/>
              <a:t>Energia</a:t>
            </a:r>
            <a:r>
              <a:rPr lang="en-US" sz="1400" dirty="0" smtClean="0"/>
              <a:t> </a:t>
            </a:r>
            <a:r>
              <a:rPr lang="en-US" sz="1400" dirty="0" err="1" smtClean="0"/>
              <a:t>sempre</a:t>
            </a:r>
            <a:r>
              <a:rPr lang="en-US" sz="1400" dirty="0" smtClean="0"/>
              <a:t> </a:t>
            </a:r>
            <a:r>
              <a:rPr lang="en-US" sz="1400" dirty="0" err="1" smtClean="0"/>
              <a:t>più</a:t>
            </a:r>
            <a:r>
              <a:rPr lang="en-US" sz="1400" dirty="0" smtClean="0"/>
              <a:t> </a:t>
            </a:r>
            <a:r>
              <a:rPr lang="en-US" sz="1400" dirty="0" err="1" smtClean="0"/>
              <a:t>prossime</a:t>
            </a:r>
            <a:r>
              <a:rPr lang="en-US" sz="1400" dirty="0" smtClean="0"/>
              <a:t> al BIG BANG</a:t>
            </a:r>
            <a:endParaRPr lang="en-US" sz="1400" dirty="0"/>
          </a:p>
        </p:txBody>
      </p:sp>
      <p:sp>
        <p:nvSpPr>
          <p:cNvPr id="31" name="Freccia a destra 30"/>
          <p:cNvSpPr/>
          <p:nvPr/>
        </p:nvSpPr>
        <p:spPr>
          <a:xfrm rot="16200000">
            <a:off x="2352028" y="4259492"/>
            <a:ext cx="3287815" cy="7584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419872" y="2401724"/>
            <a:ext cx="2448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/>
              <a:t>Quantità</a:t>
            </a:r>
            <a:r>
              <a:rPr lang="en-US" sz="1400" dirty="0" smtClean="0"/>
              <a:t> di </a:t>
            </a:r>
            <a:r>
              <a:rPr lang="en-US" sz="1400" dirty="0" err="1" smtClean="0"/>
              <a:t>eventi</a:t>
            </a:r>
            <a:r>
              <a:rPr lang="en-US" sz="1400" dirty="0" smtClean="0"/>
              <a:t> di </a:t>
            </a:r>
            <a:r>
              <a:rPr lang="en-US" sz="1400" dirty="0" err="1" smtClean="0"/>
              <a:t>fisica</a:t>
            </a:r>
            <a:r>
              <a:rPr lang="en-US" sz="1400" dirty="0" smtClean="0"/>
              <a:t> </a:t>
            </a:r>
            <a:r>
              <a:rPr lang="en-US" sz="1400" dirty="0" err="1" smtClean="0"/>
              <a:t>generati</a:t>
            </a:r>
            <a:r>
              <a:rPr lang="en-US" sz="1400" dirty="0" smtClean="0"/>
              <a:t>/</a:t>
            </a:r>
            <a:r>
              <a:rPr lang="en-US" sz="1400" dirty="0" err="1" smtClean="0"/>
              <a:t>statistica</a:t>
            </a:r>
            <a:r>
              <a:rPr lang="en-US" sz="1400" dirty="0" smtClean="0"/>
              <a:t> </a:t>
            </a:r>
            <a:r>
              <a:rPr lang="en-US" sz="1400" dirty="0" err="1" smtClean="0"/>
              <a:t>della</a:t>
            </a:r>
            <a:r>
              <a:rPr lang="en-US" sz="1400" dirty="0" smtClean="0"/>
              <a:t> </a:t>
            </a:r>
            <a:r>
              <a:rPr lang="en-US" sz="1400" dirty="0" err="1" smtClean="0"/>
              <a:t>misura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6059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  <p:bldP spid="6155" grpId="0"/>
      <p:bldP spid="21" grpId="0"/>
      <p:bldP spid="22" grpId="0"/>
      <p:bldP spid="24" grpId="0" animBg="1"/>
      <p:bldP spid="26" grpId="0" animBg="1"/>
      <p:bldP spid="30" grpId="0" animBg="1"/>
      <p:bldP spid="9" grpId="0" animBg="1"/>
      <p:bldP spid="31" grpId="0" animBg="1"/>
      <p:bldP spid="10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9419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latin typeface="Calibri" pitchFamily="34" charset="0"/>
              </a:rPr>
              <a:t>LINEE DI RICERCA PRINCIPALI SUGLI ACCELERATORI DI PARTICELLE</a:t>
            </a:r>
            <a:endParaRPr lang="en-US" sz="2600" b="1" dirty="0">
              <a:latin typeface="Calibri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48556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 </a:t>
            </a:r>
            <a:r>
              <a:rPr lang="en-US" b="1" dirty="0" err="1" smtClean="0"/>
              <a:t>linee</a:t>
            </a:r>
            <a:r>
              <a:rPr lang="en-US" b="1" dirty="0" smtClean="0"/>
              <a:t> di </a:t>
            </a:r>
            <a:r>
              <a:rPr lang="en-US" b="1" dirty="0" err="1" smtClean="0"/>
              <a:t>ricerca</a:t>
            </a:r>
            <a:r>
              <a:rPr lang="en-US" b="1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cui </a:t>
            </a:r>
            <a:r>
              <a:rPr lang="en-US" dirty="0" err="1" smtClean="0"/>
              <a:t>maggiormente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investe</a:t>
            </a:r>
            <a:r>
              <a:rPr lang="en-US" dirty="0" smtClean="0"/>
              <a:t> </a:t>
            </a:r>
            <a:r>
              <a:rPr lang="en-US" dirty="0" err="1" smtClean="0"/>
              <a:t>nella</a:t>
            </a:r>
            <a:r>
              <a:rPr lang="en-US" dirty="0" smtClean="0"/>
              <a:t> </a:t>
            </a:r>
            <a:r>
              <a:rPr lang="en-US" dirty="0" err="1" smtClean="0"/>
              <a:t>fisica</a:t>
            </a:r>
            <a:r>
              <a:rPr lang="en-US" dirty="0" smtClean="0"/>
              <a:t> e </a:t>
            </a:r>
            <a:r>
              <a:rPr lang="en-US" dirty="0" err="1" smtClean="0"/>
              <a:t>tecnologia</a:t>
            </a:r>
            <a:r>
              <a:rPr lang="en-US" dirty="0" smtClean="0"/>
              <a:t> </a:t>
            </a:r>
            <a:r>
              <a:rPr lang="en-US" dirty="0" err="1" smtClean="0"/>
              <a:t>degli</a:t>
            </a:r>
            <a:r>
              <a:rPr lang="en-US" dirty="0" smtClean="0"/>
              <a:t> </a:t>
            </a:r>
            <a:r>
              <a:rPr lang="en-US" dirty="0" err="1" smtClean="0"/>
              <a:t>acceleratori</a:t>
            </a:r>
            <a:r>
              <a:rPr lang="en-US" dirty="0" smtClean="0"/>
              <a:t> di </a:t>
            </a:r>
            <a:r>
              <a:rPr lang="en-US" dirty="0" err="1" smtClean="0"/>
              <a:t>particelle</a:t>
            </a:r>
            <a:r>
              <a:rPr lang="en-US" dirty="0" smtClean="0"/>
              <a:t> </a:t>
            </a:r>
            <a:r>
              <a:rPr lang="en-US" dirty="0" err="1" smtClean="0"/>
              <a:t>rigurdano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33624" y="1270900"/>
            <a:ext cx="1810231" cy="646331"/>
          </a:xfrm>
          <a:prstGeom prst="rect">
            <a:avLst/>
          </a:prstGeom>
          <a:solidFill>
            <a:srgbClr val="92D05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ALTI GRADIENTI ACCELERANTI</a:t>
            </a:r>
            <a:endParaRPr lang="en-US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992253" y="1205950"/>
            <a:ext cx="2288264" cy="646331"/>
          </a:xfrm>
          <a:prstGeom prst="rect">
            <a:avLst/>
          </a:prstGeom>
          <a:solidFill>
            <a:srgbClr val="92D05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ELEVATA QUALITA’ DI FASCIO</a:t>
            </a:r>
            <a:endParaRPr lang="en-US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732494" y="1232365"/>
            <a:ext cx="2303748" cy="646331"/>
          </a:xfrm>
          <a:prstGeom prst="rect">
            <a:avLst/>
          </a:prstGeom>
          <a:solidFill>
            <a:srgbClr val="92D05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INTENSITA’ DEI FASCI DI PARTICELLE</a:t>
            </a:r>
            <a:endParaRPr lang="en-US" b="1" dirty="0"/>
          </a:p>
        </p:txBody>
      </p:sp>
      <p:cxnSp>
        <p:nvCxnSpPr>
          <p:cNvPr id="8" name="Connettore 2 7"/>
          <p:cNvCxnSpPr>
            <a:stCxn id="4" idx="2"/>
            <a:endCxn id="9" idx="0"/>
          </p:cNvCxnSpPr>
          <p:nvPr/>
        </p:nvCxnSpPr>
        <p:spPr>
          <a:xfrm>
            <a:off x="1038740" y="1917231"/>
            <a:ext cx="113694" cy="99471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25760" y="2911948"/>
            <a:ext cx="22533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/>
              <a:t>Macchine</a:t>
            </a:r>
            <a:r>
              <a:rPr lang="en-US" sz="1400" dirty="0" smtClean="0"/>
              <a:t> </a:t>
            </a:r>
            <a:r>
              <a:rPr lang="en-US" sz="1400" b="1" dirty="0" err="1" smtClean="0"/>
              <a:t>compatte</a:t>
            </a:r>
            <a:r>
              <a:rPr lang="en-US" sz="1400" dirty="0" smtClean="0"/>
              <a:t> </a:t>
            </a:r>
            <a:r>
              <a:rPr lang="en-US" sz="1400" dirty="0" err="1" smtClean="0"/>
              <a:t>anzichè</a:t>
            </a:r>
            <a:r>
              <a:rPr lang="en-US" sz="1400" dirty="0" smtClean="0"/>
              <a:t> </a:t>
            </a:r>
            <a:r>
              <a:rPr lang="en-US" sz="1400" dirty="0" err="1" smtClean="0"/>
              <a:t>acceleratori</a:t>
            </a:r>
            <a:r>
              <a:rPr lang="en-US" sz="1400" dirty="0" smtClean="0"/>
              <a:t> </a:t>
            </a:r>
            <a:r>
              <a:rPr lang="en-US" sz="1400" dirty="0" err="1" smtClean="0"/>
              <a:t>chilometrici</a:t>
            </a:r>
            <a:r>
              <a:rPr lang="en-US" sz="1400" dirty="0" smtClean="0"/>
              <a:t> come </a:t>
            </a:r>
            <a:r>
              <a:rPr lang="en-US" sz="1400" dirty="0" err="1" smtClean="0"/>
              <a:t>sorgenti</a:t>
            </a:r>
            <a:r>
              <a:rPr lang="en-US" sz="1400" dirty="0" smtClean="0"/>
              <a:t> di </a:t>
            </a:r>
            <a:r>
              <a:rPr lang="en-US" sz="1400" dirty="0" err="1" smtClean="0"/>
              <a:t>radiazione</a:t>
            </a:r>
            <a:r>
              <a:rPr lang="en-US" sz="1400" dirty="0" smtClean="0"/>
              <a:t> (</a:t>
            </a:r>
            <a:r>
              <a:rPr lang="en-US" sz="1400" dirty="0" err="1" smtClean="0"/>
              <a:t>es</a:t>
            </a:r>
            <a:r>
              <a:rPr lang="en-US" sz="1400" dirty="0" smtClean="0"/>
              <a:t> FEL, </a:t>
            </a:r>
            <a:r>
              <a:rPr lang="en-US" sz="1400" dirty="0" err="1" smtClean="0"/>
              <a:t>acceleratori</a:t>
            </a:r>
            <a:r>
              <a:rPr lang="en-US" sz="1400" dirty="0" smtClean="0"/>
              <a:t> </a:t>
            </a:r>
            <a:r>
              <a:rPr lang="en-US" sz="1400" dirty="0" err="1" smtClean="0"/>
              <a:t>medicali</a:t>
            </a:r>
            <a:r>
              <a:rPr lang="en-US" sz="1400" dirty="0" smtClean="0"/>
              <a:t>,…).</a:t>
            </a:r>
          </a:p>
        </p:txBody>
      </p:sp>
      <p:cxnSp>
        <p:nvCxnSpPr>
          <p:cNvPr id="14" name="Connettore 2 13"/>
          <p:cNvCxnSpPr>
            <a:stCxn id="5" idx="2"/>
            <a:endCxn id="19" idx="0"/>
          </p:cNvCxnSpPr>
          <p:nvPr/>
        </p:nvCxnSpPr>
        <p:spPr>
          <a:xfrm>
            <a:off x="5136385" y="1852281"/>
            <a:ext cx="3178352" cy="141411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7485474" y="3266400"/>
            <a:ext cx="16585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err="1" smtClean="0"/>
              <a:t>Sorgenti</a:t>
            </a:r>
            <a:r>
              <a:rPr lang="en-US" sz="1400" b="1" dirty="0" smtClean="0"/>
              <a:t> di </a:t>
            </a:r>
            <a:r>
              <a:rPr lang="en-US" sz="1400" b="1" dirty="0" err="1" smtClean="0"/>
              <a:t>luce</a:t>
            </a:r>
            <a:r>
              <a:rPr lang="en-US" sz="1400" b="1" dirty="0" smtClean="0"/>
              <a:t> di </a:t>
            </a:r>
            <a:r>
              <a:rPr lang="en-US" sz="1400" b="1" dirty="0" err="1" smtClean="0"/>
              <a:t>sincrotrone</a:t>
            </a:r>
            <a:r>
              <a:rPr lang="en-US" sz="1400" b="1" dirty="0" smtClean="0"/>
              <a:t> </a:t>
            </a:r>
            <a:r>
              <a:rPr lang="en-US" sz="1400" dirty="0" smtClean="0"/>
              <a:t>di </a:t>
            </a:r>
            <a:r>
              <a:rPr lang="en-US" sz="1400" dirty="0" err="1" smtClean="0"/>
              <a:t>nuova</a:t>
            </a:r>
            <a:r>
              <a:rPr lang="en-US" sz="1400" dirty="0" smtClean="0"/>
              <a:t> </a:t>
            </a:r>
            <a:r>
              <a:rPr lang="en-US" sz="1400" dirty="0" err="1" smtClean="0"/>
              <a:t>generazione</a:t>
            </a:r>
            <a:r>
              <a:rPr lang="en-US" sz="1400" dirty="0" smtClean="0"/>
              <a:t> (ESRF upgrade) </a:t>
            </a:r>
            <a:endParaRPr lang="en-US" sz="140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2051720" y="1370865"/>
            <a:ext cx="1665919" cy="369332"/>
          </a:xfrm>
          <a:prstGeom prst="rect">
            <a:avLst/>
          </a:prstGeom>
          <a:solidFill>
            <a:srgbClr val="92D05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ALTA ENERGIA</a:t>
            </a:r>
            <a:endParaRPr lang="en-US" b="1" dirty="0"/>
          </a:p>
        </p:txBody>
      </p:sp>
      <p:cxnSp>
        <p:nvCxnSpPr>
          <p:cNvPr id="32" name="Connettore 2 31"/>
          <p:cNvCxnSpPr/>
          <p:nvPr/>
        </p:nvCxnSpPr>
        <p:spPr>
          <a:xfrm>
            <a:off x="2884680" y="1689778"/>
            <a:ext cx="832959" cy="261192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>
            <a:stCxn id="6" idx="2"/>
            <a:endCxn id="38" idx="0"/>
          </p:cNvCxnSpPr>
          <p:nvPr/>
        </p:nvCxnSpPr>
        <p:spPr>
          <a:xfrm flipH="1">
            <a:off x="6280659" y="1878696"/>
            <a:ext cx="1603709" cy="223408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5451396" y="4112785"/>
            <a:ext cx="1658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/>
              <a:t>Collider ad </a:t>
            </a:r>
            <a:r>
              <a:rPr lang="en-US" sz="1400" b="1" dirty="0" err="1" smtClean="0"/>
              <a:t>elevata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luminosità</a:t>
            </a:r>
            <a:r>
              <a:rPr lang="en-US" sz="1400" b="1" dirty="0" smtClean="0"/>
              <a:t> </a:t>
            </a:r>
            <a:r>
              <a:rPr lang="en-US" sz="1400" dirty="0" smtClean="0"/>
              <a:t>(</a:t>
            </a:r>
            <a:r>
              <a:rPr lang="en-US" sz="1400" dirty="0" err="1" smtClean="0"/>
              <a:t>superKeKB</a:t>
            </a:r>
            <a:r>
              <a:rPr lang="en-US" sz="1400" dirty="0" smtClean="0"/>
              <a:t>,…) </a:t>
            </a:r>
            <a:endParaRPr lang="en-US" sz="1400" dirty="0"/>
          </a:p>
        </p:txBody>
      </p:sp>
      <p:cxnSp>
        <p:nvCxnSpPr>
          <p:cNvPr id="40" name="Connettore 2 39"/>
          <p:cNvCxnSpPr>
            <a:stCxn id="5" idx="2"/>
            <a:endCxn id="9" idx="0"/>
          </p:cNvCxnSpPr>
          <p:nvPr/>
        </p:nvCxnSpPr>
        <p:spPr>
          <a:xfrm flipH="1">
            <a:off x="1152434" y="1852281"/>
            <a:ext cx="3983951" cy="105966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>
            <a:stCxn id="4" idx="2"/>
            <a:endCxn id="51" idx="0"/>
          </p:cNvCxnSpPr>
          <p:nvPr/>
        </p:nvCxnSpPr>
        <p:spPr>
          <a:xfrm>
            <a:off x="1038740" y="1917231"/>
            <a:ext cx="2678899" cy="243488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>
            <a:stCxn id="6" idx="2"/>
            <a:endCxn id="51" idx="0"/>
          </p:cNvCxnSpPr>
          <p:nvPr/>
        </p:nvCxnSpPr>
        <p:spPr>
          <a:xfrm flipH="1">
            <a:off x="3717639" y="1878696"/>
            <a:ext cx="4166729" cy="247342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sellaDiTesto 50"/>
          <p:cNvSpPr txBox="1"/>
          <p:nvPr/>
        </p:nvSpPr>
        <p:spPr>
          <a:xfrm>
            <a:off x="2615239" y="4352120"/>
            <a:ext cx="220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/>
              <a:t>Collider ad </a:t>
            </a:r>
            <a:r>
              <a:rPr lang="en-US" sz="1400" b="1" dirty="0" err="1" smtClean="0"/>
              <a:t>alta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energia</a:t>
            </a:r>
            <a:r>
              <a:rPr lang="en-US" sz="1400" b="1" dirty="0" smtClean="0"/>
              <a:t> </a:t>
            </a:r>
            <a:r>
              <a:rPr lang="en-US" sz="1400" dirty="0" err="1" smtClean="0"/>
              <a:t>compatti</a:t>
            </a:r>
            <a:r>
              <a:rPr lang="en-US" sz="1400" dirty="0" smtClean="0"/>
              <a:t> per </a:t>
            </a:r>
            <a:r>
              <a:rPr lang="en-US" sz="1400" dirty="0" err="1" smtClean="0"/>
              <a:t>fisica</a:t>
            </a:r>
            <a:r>
              <a:rPr lang="en-US" sz="1400" dirty="0" smtClean="0"/>
              <a:t> </a:t>
            </a:r>
            <a:r>
              <a:rPr lang="en-US" sz="1400" dirty="0" err="1" smtClean="0"/>
              <a:t>fondamentale</a:t>
            </a:r>
            <a:r>
              <a:rPr lang="en-US" sz="1400" dirty="0" smtClean="0"/>
              <a:t> (</a:t>
            </a:r>
            <a:r>
              <a:rPr lang="en-US" sz="1400" dirty="0" err="1" smtClean="0"/>
              <a:t>es</a:t>
            </a:r>
            <a:r>
              <a:rPr lang="en-US" sz="1400" dirty="0" smtClean="0"/>
              <a:t>. linear collider)</a:t>
            </a:r>
          </a:p>
        </p:txBody>
      </p:sp>
      <p:cxnSp>
        <p:nvCxnSpPr>
          <p:cNvPr id="65" name="Connettore 2 64"/>
          <p:cNvCxnSpPr>
            <a:stCxn id="5" idx="2"/>
            <a:endCxn id="38" idx="0"/>
          </p:cNvCxnSpPr>
          <p:nvPr/>
        </p:nvCxnSpPr>
        <p:spPr>
          <a:xfrm>
            <a:off x="5136385" y="1852281"/>
            <a:ext cx="1144274" cy="22605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090" name="Picture 2" descr="Risultati immagini per linear collid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545" y="5328799"/>
            <a:ext cx="2947511" cy="140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60" y="4169641"/>
            <a:ext cx="1649990" cy="11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4" descr="Risultati immagini per superkek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544" y="4958798"/>
            <a:ext cx="2218876" cy="107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Risultati immagini per synchrotron light sour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408" y="4220507"/>
            <a:ext cx="1579736" cy="98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Connettore 2 25"/>
          <p:cNvCxnSpPr>
            <a:stCxn id="5" idx="2"/>
            <a:endCxn id="51" idx="0"/>
          </p:cNvCxnSpPr>
          <p:nvPr/>
        </p:nvCxnSpPr>
        <p:spPr>
          <a:xfrm flipH="1">
            <a:off x="3717639" y="1852281"/>
            <a:ext cx="1418746" cy="249983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25760" y="1162489"/>
            <a:ext cx="3826160" cy="89835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7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/>
      <p:bldP spid="19" grpId="0"/>
      <p:bldP spid="27" grpId="0" animBg="1"/>
      <p:bldP spid="38" grpId="0"/>
      <p:bldP spid="51" grpId="0"/>
      <p:bldP spid="1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-2169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latin typeface="Calibri" pitchFamily="34" charset="0"/>
              </a:rPr>
              <a:t>IL LIMITE DELLE MACCHINE CIRCOLARI AD ALTA ENERGIA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-1" y="759573"/>
            <a:ext cx="1718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Macchine</a:t>
            </a:r>
            <a:r>
              <a:rPr lang="en-US" b="1" dirty="0" smtClean="0"/>
              <a:t> </a:t>
            </a:r>
            <a:r>
              <a:rPr lang="en-US" b="1" dirty="0" err="1" smtClean="0"/>
              <a:t>adroniche</a:t>
            </a:r>
            <a:r>
              <a:rPr lang="en-US" b="1" dirty="0" smtClean="0"/>
              <a:t> (p,…)</a:t>
            </a:r>
            <a:endParaRPr lang="en-US" b="1" dirty="0"/>
          </a:p>
        </p:txBody>
      </p:sp>
      <p:sp>
        <p:nvSpPr>
          <p:cNvPr id="10" name="Freccia a destra 9"/>
          <p:cNvSpPr/>
          <p:nvPr/>
        </p:nvSpPr>
        <p:spPr>
          <a:xfrm>
            <a:off x="1706865" y="878622"/>
            <a:ext cx="485403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" y="1819954"/>
            <a:ext cx="2446644" cy="1619737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gget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130820"/>
              </p:ext>
            </p:extLst>
          </p:nvPr>
        </p:nvGraphicFramePr>
        <p:xfrm>
          <a:off x="2192268" y="738161"/>
          <a:ext cx="1634058" cy="650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44" name="Equazione" r:id="rId4" imgW="990360" imgH="393480" progId="Equation.3">
                  <p:embed/>
                </p:oleObj>
              </mc:Choice>
              <mc:Fallback>
                <p:oleObj name="Equazione" r:id="rId4" imgW="9903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268" y="738161"/>
                        <a:ext cx="1634058" cy="6502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2546583" y="1828074"/>
            <a:ext cx="1809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I </a:t>
            </a:r>
            <a:r>
              <a:rPr lang="en-US" sz="1600" dirty="0" err="1" smtClean="0"/>
              <a:t>massimi</a:t>
            </a:r>
            <a:r>
              <a:rPr lang="en-US" sz="1600" dirty="0" smtClean="0"/>
              <a:t> </a:t>
            </a:r>
            <a:r>
              <a:rPr lang="en-US" sz="1600" dirty="0" err="1" smtClean="0"/>
              <a:t>campi</a:t>
            </a:r>
            <a:r>
              <a:rPr lang="en-US" sz="1600" dirty="0" smtClean="0"/>
              <a:t> </a:t>
            </a:r>
            <a:r>
              <a:rPr lang="en-US" sz="1600" dirty="0" err="1" smtClean="0"/>
              <a:t>magnetici</a:t>
            </a:r>
            <a:r>
              <a:rPr lang="en-US" sz="1600" dirty="0" smtClean="0"/>
              <a:t> </a:t>
            </a:r>
            <a:r>
              <a:rPr lang="en-US" sz="1600" dirty="0" err="1" smtClean="0"/>
              <a:t>ottenibili</a:t>
            </a:r>
            <a:r>
              <a:rPr lang="en-US" sz="1600" dirty="0" smtClean="0"/>
              <a:t> con </a:t>
            </a:r>
            <a:r>
              <a:rPr lang="en-US" sz="1600" dirty="0" err="1" smtClean="0"/>
              <a:t>dipoli</a:t>
            </a:r>
            <a:r>
              <a:rPr lang="en-US" sz="1600" dirty="0" smtClean="0"/>
              <a:t> </a:t>
            </a:r>
            <a:r>
              <a:rPr lang="en-US" sz="1600" b="1" dirty="0" err="1" smtClean="0"/>
              <a:t>superconduttori</a:t>
            </a:r>
            <a:r>
              <a:rPr lang="en-US" sz="1600" dirty="0" smtClean="0"/>
              <a:t> </a:t>
            </a:r>
            <a:r>
              <a:rPr lang="en-US" sz="1600" dirty="0" err="1" smtClean="0"/>
              <a:t>sono</a:t>
            </a:r>
            <a:r>
              <a:rPr lang="en-US" sz="1600" dirty="0" smtClean="0"/>
              <a:t> </a:t>
            </a:r>
            <a:r>
              <a:rPr lang="en-US" sz="1600" dirty="0" err="1" smtClean="0"/>
              <a:t>dell’ordine</a:t>
            </a:r>
            <a:r>
              <a:rPr lang="en-US" sz="1600" dirty="0" smtClean="0"/>
              <a:t> di 15-20 T (8 T LHC)</a:t>
            </a:r>
            <a:endParaRPr lang="en-US" sz="16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0" y="4077016"/>
            <a:ext cx="1475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 smtClean="0"/>
              <a:t>Macchine</a:t>
            </a:r>
            <a:r>
              <a:rPr lang="en-US" b="1" dirty="0" smtClean="0"/>
              <a:t> </a:t>
            </a:r>
            <a:r>
              <a:rPr lang="en-US" b="1" dirty="0" err="1" smtClean="0"/>
              <a:t>leptoniche</a:t>
            </a:r>
            <a:r>
              <a:rPr lang="en-US" b="1" dirty="0" smtClean="0"/>
              <a:t> (</a:t>
            </a:r>
            <a:r>
              <a:rPr lang="en-US" b="1" dirty="0" err="1" smtClean="0"/>
              <a:t>elettroni</a:t>
            </a:r>
            <a:r>
              <a:rPr lang="en-US" b="1" dirty="0" smtClean="0"/>
              <a:t>)</a:t>
            </a:r>
          </a:p>
        </p:txBody>
      </p:sp>
      <p:sp>
        <p:nvSpPr>
          <p:cNvPr id="21" name="Freccia a destra 20"/>
          <p:cNvSpPr/>
          <p:nvPr/>
        </p:nvSpPr>
        <p:spPr>
          <a:xfrm>
            <a:off x="1299244" y="4304564"/>
            <a:ext cx="590964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sellaDiTesto 18"/>
          <p:cNvSpPr txBox="1"/>
          <p:nvPr/>
        </p:nvSpPr>
        <p:spPr>
          <a:xfrm>
            <a:off x="1949566" y="3800333"/>
            <a:ext cx="2406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Il </a:t>
            </a:r>
            <a:r>
              <a:rPr lang="en-US" sz="1600" dirty="0" err="1" smtClean="0"/>
              <a:t>limite</a:t>
            </a:r>
            <a:r>
              <a:rPr lang="en-US" sz="1600" dirty="0" smtClean="0"/>
              <a:t> </a:t>
            </a:r>
            <a:r>
              <a:rPr lang="en-US" sz="1600" dirty="0" err="1" smtClean="0"/>
              <a:t>ancor</a:t>
            </a:r>
            <a:r>
              <a:rPr lang="en-US" sz="1600" dirty="0" smtClean="0"/>
              <a:t> </a:t>
            </a:r>
            <a:r>
              <a:rPr lang="en-US" sz="1600" dirty="0" err="1" smtClean="0"/>
              <a:t>più</a:t>
            </a:r>
            <a:r>
              <a:rPr lang="en-US" sz="1600" dirty="0" smtClean="0"/>
              <a:t> </a:t>
            </a:r>
            <a:r>
              <a:rPr lang="en-US" sz="1600" dirty="0" err="1" smtClean="0"/>
              <a:t>che</a:t>
            </a:r>
            <a:r>
              <a:rPr lang="en-US" sz="1600" dirty="0" smtClean="0"/>
              <a:t> </a:t>
            </a:r>
            <a:r>
              <a:rPr lang="en-US" sz="1600" dirty="0" err="1" smtClean="0"/>
              <a:t>sul</a:t>
            </a:r>
            <a:r>
              <a:rPr lang="en-US" sz="1600" dirty="0" smtClean="0"/>
              <a:t> </a:t>
            </a:r>
            <a:r>
              <a:rPr lang="en-US" sz="1600" dirty="0" err="1" smtClean="0"/>
              <a:t>raggio</a:t>
            </a:r>
            <a:r>
              <a:rPr lang="en-US" sz="1600" dirty="0" smtClean="0"/>
              <a:t> di </a:t>
            </a:r>
            <a:r>
              <a:rPr lang="en-US" sz="1600" dirty="0" err="1" smtClean="0"/>
              <a:t>curvatura</a:t>
            </a:r>
            <a:r>
              <a:rPr lang="en-US" sz="1600" dirty="0" smtClean="0"/>
              <a:t> </a:t>
            </a:r>
            <a:r>
              <a:rPr lang="en-US" sz="1600" dirty="0" err="1" smtClean="0"/>
              <a:t>massimo</a:t>
            </a:r>
            <a:r>
              <a:rPr lang="en-US" sz="1600" dirty="0" smtClean="0"/>
              <a:t> è </a:t>
            </a:r>
            <a:r>
              <a:rPr lang="en-US" sz="1600" dirty="0" err="1" smtClean="0"/>
              <a:t>dato</a:t>
            </a:r>
            <a:r>
              <a:rPr lang="en-US" sz="1600" dirty="0" smtClean="0"/>
              <a:t> </a:t>
            </a:r>
            <a:r>
              <a:rPr lang="en-US" sz="1600" dirty="0" err="1" smtClean="0"/>
              <a:t>dalla</a:t>
            </a:r>
            <a:r>
              <a:rPr lang="en-US" sz="1600" dirty="0" smtClean="0"/>
              <a:t> </a:t>
            </a:r>
            <a:r>
              <a:rPr lang="en-US" sz="1600" b="1" dirty="0" err="1" smtClean="0"/>
              <a:t>potenza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persa</a:t>
            </a:r>
            <a:r>
              <a:rPr lang="en-US" sz="1600" b="1" dirty="0" smtClean="0"/>
              <a:t> per </a:t>
            </a:r>
            <a:r>
              <a:rPr lang="en-US" sz="1600" b="1" dirty="0" err="1" smtClean="0"/>
              <a:t>emissione</a:t>
            </a:r>
            <a:r>
              <a:rPr lang="en-US" sz="1600" b="1" dirty="0" smtClean="0"/>
              <a:t> di </a:t>
            </a:r>
            <a:r>
              <a:rPr lang="en-US" sz="1600" b="1" dirty="0" err="1" smtClean="0"/>
              <a:t>luce</a:t>
            </a:r>
            <a:r>
              <a:rPr lang="en-US" sz="1600" b="1" dirty="0" smtClean="0"/>
              <a:t> di </a:t>
            </a:r>
            <a:r>
              <a:rPr lang="en-US" sz="1600" b="1" dirty="0" err="1" smtClean="0"/>
              <a:t>sincrotrone</a:t>
            </a:r>
            <a:endParaRPr lang="en-US" sz="1600" b="1" dirty="0"/>
          </a:p>
        </p:txBody>
      </p:sp>
      <p:graphicFrame>
        <p:nvGraphicFramePr>
          <p:cNvPr id="22" name="Oggetto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9341354"/>
              </p:ext>
            </p:extLst>
          </p:nvPr>
        </p:nvGraphicFramePr>
        <p:xfrm>
          <a:off x="104314" y="5200157"/>
          <a:ext cx="1311275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45" name="Equazione" r:id="rId6" imgW="685800" imgH="444240" progId="Equation.3">
                  <p:embed/>
                </p:oleObj>
              </mc:Choice>
              <mc:Fallback>
                <p:oleObj name="Equazione" r:id="rId6" imgW="6858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14" y="5200157"/>
                        <a:ext cx="1311275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6051" name="Picture 35" descr="Risultati immagini per synchrotron ligh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238" y="5401403"/>
            <a:ext cx="2397732" cy="142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e 3"/>
          <p:cNvSpPr/>
          <p:nvPr/>
        </p:nvSpPr>
        <p:spPr>
          <a:xfrm>
            <a:off x="5436120" y="1182300"/>
            <a:ext cx="864120" cy="8924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e 23"/>
          <p:cNvSpPr/>
          <p:nvPr/>
        </p:nvSpPr>
        <p:spPr>
          <a:xfrm>
            <a:off x="6876840" y="980660"/>
            <a:ext cx="1366392" cy="12957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ccia a destra 4"/>
          <p:cNvSpPr/>
          <p:nvPr/>
        </p:nvSpPr>
        <p:spPr>
          <a:xfrm>
            <a:off x="6452640" y="1473333"/>
            <a:ext cx="288040" cy="310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ttore 2 6"/>
          <p:cNvCxnSpPr>
            <a:endCxn id="4" idx="7"/>
          </p:cNvCxnSpPr>
          <p:nvPr/>
        </p:nvCxnSpPr>
        <p:spPr>
          <a:xfrm flipV="1">
            <a:off x="5868180" y="1313002"/>
            <a:ext cx="305513" cy="3155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5592614" y="1267072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</a:t>
            </a:r>
            <a:r>
              <a:rPr lang="en-US" baseline="-25000" dirty="0" smtClean="0">
                <a:sym typeface="Symbol"/>
              </a:rPr>
              <a:t>1</a:t>
            </a:r>
            <a:endParaRPr lang="en-US" baseline="-25000" dirty="0"/>
          </a:p>
        </p:txBody>
      </p:sp>
      <p:cxnSp>
        <p:nvCxnSpPr>
          <p:cNvPr id="25" name="Connettore 2 24"/>
          <p:cNvCxnSpPr/>
          <p:nvPr/>
        </p:nvCxnSpPr>
        <p:spPr>
          <a:xfrm flipV="1">
            <a:off x="7603626" y="1170390"/>
            <a:ext cx="458879" cy="4439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7502990" y="106474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</a:t>
            </a:r>
            <a:r>
              <a:rPr lang="en-US" baseline="-25000" dirty="0">
                <a:sym typeface="Symbol"/>
              </a:rPr>
              <a:t>2</a:t>
            </a:r>
            <a:endParaRPr lang="en-US" baseline="-25000" dirty="0"/>
          </a:p>
        </p:txBody>
      </p:sp>
      <p:sp>
        <p:nvSpPr>
          <p:cNvPr id="27" name="Parentesi graffa chiusa 26"/>
          <p:cNvSpPr/>
          <p:nvPr/>
        </p:nvSpPr>
        <p:spPr>
          <a:xfrm>
            <a:off x="3995920" y="663003"/>
            <a:ext cx="936130" cy="613714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sellaDiTesto 27"/>
          <p:cNvSpPr txBox="1"/>
          <p:nvPr/>
        </p:nvSpPr>
        <p:spPr>
          <a:xfrm>
            <a:off x="5592614" y="574907"/>
            <a:ext cx="2850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Macchine</a:t>
            </a:r>
            <a:r>
              <a:rPr lang="en-US" dirty="0" smtClean="0"/>
              <a:t> </a:t>
            </a:r>
            <a:r>
              <a:rPr lang="en-US" dirty="0" err="1" smtClean="0"/>
              <a:t>sempre</a:t>
            </a:r>
            <a:r>
              <a:rPr lang="en-US" dirty="0" smtClean="0"/>
              <a:t> </a:t>
            </a:r>
            <a:r>
              <a:rPr lang="en-US" dirty="0" err="1" smtClean="0"/>
              <a:t>più</a:t>
            </a:r>
            <a:r>
              <a:rPr lang="en-US" dirty="0" smtClean="0"/>
              <a:t> </a:t>
            </a:r>
            <a:r>
              <a:rPr lang="en-US" dirty="0" err="1" smtClean="0"/>
              <a:t>grandi</a:t>
            </a:r>
            <a:endParaRPr lang="en-US" dirty="0"/>
          </a:p>
        </p:txBody>
      </p:sp>
      <p:pic>
        <p:nvPicPr>
          <p:cNvPr id="86481" name="Picture 465" descr="Risultati immagini per terr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710" y="2363151"/>
            <a:ext cx="1650980" cy="165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rco 28"/>
          <p:cNvSpPr/>
          <p:nvPr/>
        </p:nvSpPr>
        <p:spPr>
          <a:xfrm rot="10800000">
            <a:off x="5946965" y="2730037"/>
            <a:ext cx="1593371" cy="825490"/>
          </a:xfrm>
          <a:prstGeom prst="arc">
            <a:avLst>
              <a:gd name="adj1" fmla="val 10640934"/>
              <a:gd name="adj2" fmla="val 0"/>
            </a:avLst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485" name="Picture 469" descr="Risultati immagini per ide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66856"/>
            <a:ext cx="1123582" cy="11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asellaDiTesto 30"/>
          <p:cNvSpPr txBox="1"/>
          <p:nvPr/>
        </p:nvSpPr>
        <p:spPr>
          <a:xfrm>
            <a:off x="5695582" y="4466856"/>
            <a:ext cx="319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/>
              <a:t>Acceleratore</a:t>
            </a:r>
            <a:r>
              <a:rPr lang="en-US" dirty="0" smtClean="0"/>
              <a:t> </a:t>
            </a:r>
            <a:r>
              <a:rPr lang="en-US" b="1" dirty="0" err="1" smtClean="0"/>
              <a:t>lineare</a:t>
            </a:r>
            <a:r>
              <a:rPr lang="en-US" dirty="0" smtClean="0"/>
              <a:t> con </a:t>
            </a:r>
            <a:r>
              <a:rPr lang="en-US" dirty="0" err="1" smtClean="0"/>
              <a:t>elevatissimi</a:t>
            </a:r>
            <a:r>
              <a:rPr lang="en-US" dirty="0" smtClean="0"/>
              <a:t> </a:t>
            </a:r>
            <a:r>
              <a:rPr lang="en-US" dirty="0" err="1" smtClean="0"/>
              <a:t>campi</a:t>
            </a:r>
            <a:r>
              <a:rPr lang="en-US" dirty="0" smtClean="0"/>
              <a:t> </a:t>
            </a:r>
            <a:r>
              <a:rPr lang="en-US" dirty="0" err="1" smtClean="0"/>
              <a:t>acceleranti</a:t>
            </a:r>
            <a:endParaRPr lang="en-US" dirty="0"/>
          </a:p>
        </p:txBody>
      </p:sp>
      <p:pic>
        <p:nvPicPr>
          <p:cNvPr id="86487" name="Picture 471" descr="Risultati immagini per dubbi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354" y="2697710"/>
            <a:ext cx="1284276" cy="96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489" name="Picture 473" descr="Risultati immagini per ilc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767" y="5144597"/>
            <a:ext cx="3102648" cy="15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65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6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64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6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6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6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6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6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5" grpId="0"/>
      <p:bldP spid="20" grpId="0"/>
      <p:bldP spid="21" grpId="0" animBg="1"/>
      <p:bldP spid="19" grpId="0"/>
      <p:bldP spid="4" grpId="0" animBg="1"/>
      <p:bldP spid="24" grpId="0" animBg="1"/>
      <p:bldP spid="5" grpId="0" animBg="1"/>
      <p:bldP spid="9" grpId="0"/>
      <p:bldP spid="26" grpId="0"/>
      <p:bldP spid="27" grpId="0" animBg="1"/>
      <p:bldP spid="28" grpId="0"/>
      <p:bldP spid="29" grpId="0" animBg="1"/>
      <p:bldP spid="31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30099" y="-21692"/>
            <a:ext cx="8820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</a:rPr>
              <a:t>ALTI CAMPI ACCELERANTI </a:t>
            </a:r>
            <a:r>
              <a:rPr lang="en-US" sz="3200" b="1" dirty="0" smtClean="0">
                <a:latin typeface="Calibri" pitchFamily="34" charset="0"/>
                <a:sym typeface="Symbol"/>
              </a:rPr>
              <a:t></a:t>
            </a:r>
            <a:r>
              <a:rPr lang="en-US" sz="3200" b="1" dirty="0" smtClean="0">
                <a:latin typeface="Calibri" pitchFamily="34" charset="0"/>
              </a:rPr>
              <a:t> ALTA FREQUENZA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691194"/>
            <a:ext cx="3635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/>
              <a:t>L’idea</a:t>
            </a:r>
            <a:r>
              <a:rPr lang="en-US" dirty="0" smtClean="0"/>
              <a:t> di base è </a:t>
            </a:r>
            <a:r>
              <a:rPr lang="en-US" dirty="0" err="1" smtClean="0"/>
              <a:t>quella</a:t>
            </a:r>
            <a:r>
              <a:rPr lang="en-US" dirty="0" smtClean="0"/>
              <a:t> di </a:t>
            </a:r>
            <a:r>
              <a:rPr lang="en-US" b="1" dirty="0" err="1" smtClean="0"/>
              <a:t>concentrare</a:t>
            </a:r>
            <a:r>
              <a:rPr lang="en-US" b="1" dirty="0" smtClean="0"/>
              <a:t> </a:t>
            </a:r>
            <a:r>
              <a:rPr lang="en-US" b="1" dirty="0" err="1" smtClean="0"/>
              <a:t>energia</a:t>
            </a:r>
            <a:r>
              <a:rPr lang="en-US" b="1" dirty="0" smtClean="0"/>
              <a:t> </a:t>
            </a:r>
            <a:r>
              <a:rPr lang="en-US" b="1" dirty="0" err="1" smtClean="0"/>
              <a:t>elettromagnetica</a:t>
            </a:r>
            <a:r>
              <a:rPr lang="en-US" b="1" dirty="0" smtClean="0"/>
              <a:t> </a:t>
            </a:r>
            <a:r>
              <a:rPr lang="en-US" dirty="0" smtClean="0"/>
              <a:t>in </a:t>
            </a:r>
            <a:r>
              <a:rPr lang="en-US" dirty="0" err="1" smtClean="0"/>
              <a:t>spazi</a:t>
            </a:r>
            <a:r>
              <a:rPr lang="en-US" dirty="0" smtClean="0"/>
              <a:t> </a:t>
            </a:r>
            <a:r>
              <a:rPr lang="en-US" dirty="0" err="1" smtClean="0"/>
              <a:t>sempre</a:t>
            </a:r>
            <a:r>
              <a:rPr lang="en-US" dirty="0" smtClean="0"/>
              <a:t> </a:t>
            </a:r>
            <a:r>
              <a:rPr lang="en-US" dirty="0" err="1" smtClean="0"/>
              <a:t>più</a:t>
            </a:r>
            <a:r>
              <a:rPr lang="en-US" dirty="0" smtClean="0"/>
              <a:t> </a:t>
            </a:r>
            <a:r>
              <a:rPr lang="en-US" dirty="0" err="1" smtClean="0"/>
              <a:t>piccoli</a:t>
            </a:r>
            <a:r>
              <a:rPr lang="en-US" dirty="0" smtClean="0"/>
              <a:t> per </a:t>
            </a:r>
            <a:r>
              <a:rPr lang="en-US" dirty="0" err="1" smtClean="0"/>
              <a:t>aumentarne</a:t>
            </a:r>
            <a:r>
              <a:rPr lang="en-US" dirty="0" smtClean="0"/>
              <a:t> la </a:t>
            </a:r>
            <a:r>
              <a:rPr lang="en-US" dirty="0" err="1" smtClean="0"/>
              <a:t>densità</a:t>
            </a:r>
            <a:r>
              <a:rPr lang="en-US" dirty="0" smtClean="0"/>
              <a:t> e, </a:t>
            </a:r>
            <a:r>
              <a:rPr lang="en-US" dirty="0" err="1" smtClean="0"/>
              <a:t>quindi</a:t>
            </a:r>
            <a:r>
              <a:rPr lang="en-US" dirty="0" smtClean="0"/>
              <a:t>,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valore</a:t>
            </a:r>
            <a:r>
              <a:rPr lang="en-US" dirty="0" smtClean="0"/>
              <a:t> del campo </a:t>
            </a:r>
            <a:r>
              <a:rPr lang="en-US" dirty="0" err="1" smtClean="0"/>
              <a:t>accelerante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riangolo isoscele 7"/>
          <p:cNvSpPr/>
          <p:nvPr/>
        </p:nvSpPr>
        <p:spPr>
          <a:xfrm rot="5400000">
            <a:off x="6631713" y="1933113"/>
            <a:ext cx="715151" cy="135775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/>
          <p:cNvSpPr txBox="1"/>
          <p:nvPr/>
        </p:nvSpPr>
        <p:spPr>
          <a:xfrm>
            <a:off x="18185" y="2969568"/>
            <a:ext cx="38866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…</a:t>
            </a:r>
            <a:r>
              <a:rPr lang="en-US" sz="1600" dirty="0" err="1" smtClean="0"/>
              <a:t>Compatibilmente</a:t>
            </a:r>
            <a:r>
              <a:rPr lang="en-US" sz="1600" dirty="0" smtClean="0"/>
              <a:t> con:</a:t>
            </a:r>
          </a:p>
          <a:p>
            <a:endParaRPr lang="en-US" sz="1600" dirty="0"/>
          </a:p>
          <a:p>
            <a:r>
              <a:rPr lang="en-US" sz="1600" i="1" dirty="0" smtClean="0"/>
              <a:t>-</a:t>
            </a:r>
            <a:r>
              <a:rPr lang="en-US" sz="1600" i="1" dirty="0" err="1" smtClean="0"/>
              <a:t>Disponibilità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sorgenti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elettromagnetiche</a:t>
            </a:r>
            <a:endParaRPr lang="en-US" sz="1600" i="1" dirty="0" smtClean="0"/>
          </a:p>
          <a:p>
            <a:endParaRPr lang="en-US" sz="1600" dirty="0" smtClean="0"/>
          </a:p>
          <a:p>
            <a:r>
              <a:rPr lang="en-US" sz="1600" dirty="0" smtClean="0"/>
              <a:t>-</a:t>
            </a:r>
            <a:r>
              <a:rPr lang="en-US" sz="1600" i="1" dirty="0" err="1" smtClean="0"/>
              <a:t>Dissipazioni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sulle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strutture</a:t>
            </a:r>
            <a:r>
              <a:rPr lang="en-US" sz="1600" i="1" dirty="0" smtClean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potenze</a:t>
            </a:r>
            <a:r>
              <a:rPr lang="en-US" sz="1600" dirty="0" smtClean="0"/>
              <a:t> </a:t>
            </a:r>
            <a:r>
              <a:rPr lang="en-US" sz="1600" dirty="0" err="1" smtClean="0"/>
              <a:t>richieste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-</a:t>
            </a:r>
            <a:r>
              <a:rPr lang="en-US" sz="1600" i="1" dirty="0" err="1" smtClean="0"/>
              <a:t>Limiti</a:t>
            </a:r>
            <a:r>
              <a:rPr lang="en-US" sz="1600" i="1" dirty="0" smtClean="0"/>
              <a:t> di </a:t>
            </a:r>
            <a:r>
              <a:rPr lang="en-US" sz="1600" i="1" dirty="0" err="1" smtClean="0"/>
              <a:t>scarica</a:t>
            </a:r>
            <a:r>
              <a:rPr lang="en-US" sz="1600" i="1" dirty="0" smtClean="0"/>
              <a:t> </a:t>
            </a:r>
            <a:r>
              <a:rPr lang="en-US" sz="1600" dirty="0"/>
              <a:t>(</a:t>
            </a:r>
            <a:r>
              <a:rPr lang="en-US" sz="1600" dirty="0" smtClean="0"/>
              <a:t>breakdown)</a:t>
            </a:r>
            <a:endParaRPr lang="en-US" sz="16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322984" y="4786946"/>
            <a:ext cx="316701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STRUTTURE METALLICHE</a:t>
            </a:r>
          </a:p>
        </p:txBody>
      </p:sp>
      <p:pic>
        <p:nvPicPr>
          <p:cNvPr id="13" name="Picture 5" descr="C:\Users\David\Desktop\MASTER LEZIONI\CAS_2016\slide_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6" t="27394" r="8935" b="43976"/>
          <a:stretch/>
        </p:blipFill>
        <p:spPr bwMode="auto">
          <a:xfrm>
            <a:off x="3748219" y="1735794"/>
            <a:ext cx="2562191" cy="13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David\Desktop\MASTER LEZIONI\CAS_2016\slide_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6" t="27394" r="8935" b="43976"/>
          <a:stretch/>
        </p:blipFill>
        <p:spPr bwMode="auto">
          <a:xfrm>
            <a:off x="7711925" y="2148963"/>
            <a:ext cx="1361962" cy="6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po 16"/>
          <p:cNvGrpSpPr/>
          <p:nvPr/>
        </p:nvGrpSpPr>
        <p:grpSpPr>
          <a:xfrm rot="16200000">
            <a:off x="3766145" y="1077194"/>
            <a:ext cx="774304" cy="507577"/>
            <a:chOff x="6593840" y="944837"/>
            <a:chExt cx="2021988" cy="796107"/>
          </a:xfrm>
        </p:grpSpPr>
        <p:sp>
          <p:nvSpPr>
            <p:cNvPr id="19" name="Figura a mano libera 18"/>
            <p:cNvSpPr/>
            <p:nvPr/>
          </p:nvSpPr>
          <p:spPr>
            <a:xfrm>
              <a:off x="6593840" y="944837"/>
              <a:ext cx="406400" cy="406443"/>
            </a:xfrm>
            <a:custGeom>
              <a:avLst/>
              <a:gdLst>
                <a:gd name="connsiteX0" fmla="*/ 0 w 406400"/>
                <a:gd name="connsiteY0" fmla="*/ 386123 h 406443"/>
                <a:gd name="connsiteX1" fmla="*/ 213360 w 406400"/>
                <a:gd name="connsiteY1" fmla="*/ 43 h 406443"/>
                <a:gd name="connsiteX2" fmla="*/ 406400 w 406400"/>
                <a:gd name="connsiteY2" fmla="*/ 406443 h 406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6400" h="406443">
                  <a:moveTo>
                    <a:pt x="0" y="386123"/>
                  </a:moveTo>
                  <a:cubicBezTo>
                    <a:pt x="72813" y="191389"/>
                    <a:pt x="145627" y="-3344"/>
                    <a:pt x="213360" y="43"/>
                  </a:cubicBezTo>
                  <a:cubicBezTo>
                    <a:pt x="281093" y="3430"/>
                    <a:pt x="343746" y="204936"/>
                    <a:pt x="406400" y="406443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igura a mano libera 19"/>
            <p:cNvSpPr/>
            <p:nvPr/>
          </p:nvSpPr>
          <p:spPr>
            <a:xfrm rot="10800000">
              <a:off x="6990228" y="1334543"/>
              <a:ext cx="410210" cy="406401"/>
            </a:xfrm>
            <a:custGeom>
              <a:avLst/>
              <a:gdLst>
                <a:gd name="connsiteX0" fmla="*/ 0 w 406400"/>
                <a:gd name="connsiteY0" fmla="*/ 386123 h 406443"/>
                <a:gd name="connsiteX1" fmla="*/ 213360 w 406400"/>
                <a:gd name="connsiteY1" fmla="*/ 43 h 406443"/>
                <a:gd name="connsiteX2" fmla="*/ 406400 w 406400"/>
                <a:gd name="connsiteY2" fmla="*/ 406443 h 406443"/>
                <a:gd name="connsiteX0" fmla="*/ 0 w 410210"/>
                <a:gd name="connsiteY0" fmla="*/ 405131 h 406401"/>
                <a:gd name="connsiteX1" fmla="*/ 217170 w 410210"/>
                <a:gd name="connsiteY1" fmla="*/ 1 h 406401"/>
                <a:gd name="connsiteX2" fmla="*/ 410210 w 410210"/>
                <a:gd name="connsiteY2" fmla="*/ 406401 h 40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210" h="406401">
                  <a:moveTo>
                    <a:pt x="0" y="405131"/>
                  </a:moveTo>
                  <a:cubicBezTo>
                    <a:pt x="72813" y="210397"/>
                    <a:pt x="148802" y="-211"/>
                    <a:pt x="217170" y="1"/>
                  </a:cubicBezTo>
                  <a:cubicBezTo>
                    <a:pt x="285538" y="213"/>
                    <a:pt x="347556" y="204894"/>
                    <a:pt x="410210" y="406401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igura a mano libera 20"/>
            <p:cNvSpPr/>
            <p:nvPr/>
          </p:nvSpPr>
          <p:spPr>
            <a:xfrm>
              <a:off x="7400438" y="953245"/>
              <a:ext cx="398780" cy="391163"/>
            </a:xfrm>
            <a:custGeom>
              <a:avLst/>
              <a:gdLst>
                <a:gd name="connsiteX0" fmla="*/ 0 w 406400"/>
                <a:gd name="connsiteY0" fmla="*/ 386123 h 406443"/>
                <a:gd name="connsiteX1" fmla="*/ 213360 w 406400"/>
                <a:gd name="connsiteY1" fmla="*/ 43 h 406443"/>
                <a:gd name="connsiteX2" fmla="*/ 406400 w 406400"/>
                <a:gd name="connsiteY2" fmla="*/ 406443 h 406443"/>
                <a:gd name="connsiteX0" fmla="*/ 0 w 398780"/>
                <a:gd name="connsiteY0" fmla="*/ 386083 h 391163"/>
                <a:gd name="connsiteX1" fmla="*/ 213360 w 398780"/>
                <a:gd name="connsiteY1" fmla="*/ 3 h 391163"/>
                <a:gd name="connsiteX2" fmla="*/ 398780 w 398780"/>
                <a:gd name="connsiteY2" fmla="*/ 391163 h 39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8780" h="391163">
                  <a:moveTo>
                    <a:pt x="0" y="386083"/>
                  </a:moveTo>
                  <a:cubicBezTo>
                    <a:pt x="72813" y="191349"/>
                    <a:pt x="146897" y="-844"/>
                    <a:pt x="213360" y="3"/>
                  </a:cubicBezTo>
                  <a:cubicBezTo>
                    <a:pt x="279823" y="850"/>
                    <a:pt x="336126" y="189656"/>
                    <a:pt x="398780" y="391163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igura a mano libera 21"/>
            <p:cNvSpPr/>
            <p:nvPr/>
          </p:nvSpPr>
          <p:spPr>
            <a:xfrm rot="10800000">
              <a:off x="7799218" y="1334543"/>
              <a:ext cx="410210" cy="406401"/>
            </a:xfrm>
            <a:custGeom>
              <a:avLst/>
              <a:gdLst>
                <a:gd name="connsiteX0" fmla="*/ 0 w 406400"/>
                <a:gd name="connsiteY0" fmla="*/ 386123 h 406443"/>
                <a:gd name="connsiteX1" fmla="*/ 213360 w 406400"/>
                <a:gd name="connsiteY1" fmla="*/ 43 h 406443"/>
                <a:gd name="connsiteX2" fmla="*/ 406400 w 406400"/>
                <a:gd name="connsiteY2" fmla="*/ 406443 h 406443"/>
                <a:gd name="connsiteX0" fmla="*/ 0 w 410210"/>
                <a:gd name="connsiteY0" fmla="*/ 405131 h 406401"/>
                <a:gd name="connsiteX1" fmla="*/ 217170 w 410210"/>
                <a:gd name="connsiteY1" fmla="*/ 1 h 406401"/>
                <a:gd name="connsiteX2" fmla="*/ 410210 w 410210"/>
                <a:gd name="connsiteY2" fmla="*/ 406401 h 40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210" h="406401">
                  <a:moveTo>
                    <a:pt x="0" y="405131"/>
                  </a:moveTo>
                  <a:cubicBezTo>
                    <a:pt x="72813" y="210397"/>
                    <a:pt x="148802" y="-211"/>
                    <a:pt x="217170" y="1"/>
                  </a:cubicBezTo>
                  <a:cubicBezTo>
                    <a:pt x="285538" y="213"/>
                    <a:pt x="347556" y="204894"/>
                    <a:pt x="410210" y="406401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igura a mano libera 22"/>
            <p:cNvSpPr/>
            <p:nvPr/>
          </p:nvSpPr>
          <p:spPr>
            <a:xfrm>
              <a:off x="8209428" y="953245"/>
              <a:ext cx="406400" cy="406443"/>
            </a:xfrm>
            <a:custGeom>
              <a:avLst/>
              <a:gdLst>
                <a:gd name="connsiteX0" fmla="*/ 0 w 406400"/>
                <a:gd name="connsiteY0" fmla="*/ 386123 h 406443"/>
                <a:gd name="connsiteX1" fmla="*/ 213360 w 406400"/>
                <a:gd name="connsiteY1" fmla="*/ 43 h 406443"/>
                <a:gd name="connsiteX2" fmla="*/ 406400 w 406400"/>
                <a:gd name="connsiteY2" fmla="*/ 406443 h 406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6400" h="406443">
                  <a:moveTo>
                    <a:pt x="0" y="386123"/>
                  </a:moveTo>
                  <a:cubicBezTo>
                    <a:pt x="72813" y="191389"/>
                    <a:pt x="145627" y="-3344"/>
                    <a:pt x="213360" y="43"/>
                  </a:cubicBezTo>
                  <a:cubicBezTo>
                    <a:pt x="281093" y="3430"/>
                    <a:pt x="343746" y="204936"/>
                    <a:pt x="406400" y="406443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uppo 23"/>
          <p:cNvGrpSpPr/>
          <p:nvPr/>
        </p:nvGrpSpPr>
        <p:grpSpPr>
          <a:xfrm rot="16200000">
            <a:off x="7804071" y="1596747"/>
            <a:ext cx="356899" cy="523789"/>
            <a:chOff x="6593840" y="944837"/>
            <a:chExt cx="2021988" cy="796107"/>
          </a:xfrm>
        </p:grpSpPr>
        <p:sp>
          <p:nvSpPr>
            <p:cNvPr id="25" name="Figura a mano libera 24"/>
            <p:cNvSpPr/>
            <p:nvPr/>
          </p:nvSpPr>
          <p:spPr>
            <a:xfrm>
              <a:off x="6593840" y="944837"/>
              <a:ext cx="406400" cy="406443"/>
            </a:xfrm>
            <a:custGeom>
              <a:avLst/>
              <a:gdLst>
                <a:gd name="connsiteX0" fmla="*/ 0 w 406400"/>
                <a:gd name="connsiteY0" fmla="*/ 386123 h 406443"/>
                <a:gd name="connsiteX1" fmla="*/ 213360 w 406400"/>
                <a:gd name="connsiteY1" fmla="*/ 43 h 406443"/>
                <a:gd name="connsiteX2" fmla="*/ 406400 w 406400"/>
                <a:gd name="connsiteY2" fmla="*/ 406443 h 406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6400" h="406443">
                  <a:moveTo>
                    <a:pt x="0" y="386123"/>
                  </a:moveTo>
                  <a:cubicBezTo>
                    <a:pt x="72813" y="191389"/>
                    <a:pt x="145627" y="-3344"/>
                    <a:pt x="213360" y="43"/>
                  </a:cubicBezTo>
                  <a:cubicBezTo>
                    <a:pt x="281093" y="3430"/>
                    <a:pt x="343746" y="204936"/>
                    <a:pt x="406400" y="406443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igura a mano libera 25"/>
            <p:cNvSpPr/>
            <p:nvPr/>
          </p:nvSpPr>
          <p:spPr>
            <a:xfrm rot="10800000">
              <a:off x="6990228" y="1334543"/>
              <a:ext cx="410210" cy="406401"/>
            </a:xfrm>
            <a:custGeom>
              <a:avLst/>
              <a:gdLst>
                <a:gd name="connsiteX0" fmla="*/ 0 w 406400"/>
                <a:gd name="connsiteY0" fmla="*/ 386123 h 406443"/>
                <a:gd name="connsiteX1" fmla="*/ 213360 w 406400"/>
                <a:gd name="connsiteY1" fmla="*/ 43 h 406443"/>
                <a:gd name="connsiteX2" fmla="*/ 406400 w 406400"/>
                <a:gd name="connsiteY2" fmla="*/ 406443 h 406443"/>
                <a:gd name="connsiteX0" fmla="*/ 0 w 410210"/>
                <a:gd name="connsiteY0" fmla="*/ 405131 h 406401"/>
                <a:gd name="connsiteX1" fmla="*/ 217170 w 410210"/>
                <a:gd name="connsiteY1" fmla="*/ 1 h 406401"/>
                <a:gd name="connsiteX2" fmla="*/ 410210 w 410210"/>
                <a:gd name="connsiteY2" fmla="*/ 406401 h 40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210" h="406401">
                  <a:moveTo>
                    <a:pt x="0" y="405131"/>
                  </a:moveTo>
                  <a:cubicBezTo>
                    <a:pt x="72813" y="210397"/>
                    <a:pt x="148802" y="-211"/>
                    <a:pt x="217170" y="1"/>
                  </a:cubicBezTo>
                  <a:cubicBezTo>
                    <a:pt x="285538" y="213"/>
                    <a:pt x="347556" y="204894"/>
                    <a:pt x="410210" y="406401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igura a mano libera 26"/>
            <p:cNvSpPr/>
            <p:nvPr/>
          </p:nvSpPr>
          <p:spPr>
            <a:xfrm>
              <a:off x="7400438" y="953245"/>
              <a:ext cx="398780" cy="391163"/>
            </a:xfrm>
            <a:custGeom>
              <a:avLst/>
              <a:gdLst>
                <a:gd name="connsiteX0" fmla="*/ 0 w 406400"/>
                <a:gd name="connsiteY0" fmla="*/ 386123 h 406443"/>
                <a:gd name="connsiteX1" fmla="*/ 213360 w 406400"/>
                <a:gd name="connsiteY1" fmla="*/ 43 h 406443"/>
                <a:gd name="connsiteX2" fmla="*/ 406400 w 406400"/>
                <a:gd name="connsiteY2" fmla="*/ 406443 h 406443"/>
                <a:gd name="connsiteX0" fmla="*/ 0 w 398780"/>
                <a:gd name="connsiteY0" fmla="*/ 386083 h 391163"/>
                <a:gd name="connsiteX1" fmla="*/ 213360 w 398780"/>
                <a:gd name="connsiteY1" fmla="*/ 3 h 391163"/>
                <a:gd name="connsiteX2" fmla="*/ 398780 w 398780"/>
                <a:gd name="connsiteY2" fmla="*/ 391163 h 39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8780" h="391163">
                  <a:moveTo>
                    <a:pt x="0" y="386083"/>
                  </a:moveTo>
                  <a:cubicBezTo>
                    <a:pt x="72813" y="191349"/>
                    <a:pt x="146897" y="-844"/>
                    <a:pt x="213360" y="3"/>
                  </a:cubicBezTo>
                  <a:cubicBezTo>
                    <a:pt x="279823" y="850"/>
                    <a:pt x="336126" y="189656"/>
                    <a:pt x="398780" y="391163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igura a mano libera 27"/>
            <p:cNvSpPr/>
            <p:nvPr/>
          </p:nvSpPr>
          <p:spPr>
            <a:xfrm rot="10800000">
              <a:off x="7799218" y="1334543"/>
              <a:ext cx="410210" cy="406401"/>
            </a:xfrm>
            <a:custGeom>
              <a:avLst/>
              <a:gdLst>
                <a:gd name="connsiteX0" fmla="*/ 0 w 406400"/>
                <a:gd name="connsiteY0" fmla="*/ 386123 h 406443"/>
                <a:gd name="connsiteX1" fmla="*/ 213360 w 406400"/>
                <a:gd name="connsiteY1" fmla="*/ 43 h 406443"/>
                <a:gd name="connsiteX2" fmla="*/ 406400 w 406400"/>
                <a:gd name="connsiteY2" fmla="*/ 406443 h 406443"/>
                <a:gd name="connsiteX0" fmla="*/ 0 w 410210"/>
                <a:gd name="connsiteY0" fmla="*/ 405131 h 406401"/>
                <a:gd name="connsiteX1" fmla="*/ 217170 w 410210"/>
                <a:gd name="connsiteY1" fmla="*/ 1 h 406401"/>
                <a:gd name="connsiteX2" fmla="*/ 410210 w 410210"/>
                <a:gd name="connsiteY2" fmla="*/ 406401 h 40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210" h="406401">
                  <a:moveTo>
                    <a:pt x="0" y="405131"/>
                  </a:moveTo>
                  <a:cubicBezTo>
                    <a:pt x="72813" y="210397"/>
                    <a:pt x="148802" y="-211"/>
                    <a:pt x="217170" y="1"/>
                  </a:cubicBezTo>
                  <a:cubicBezTo>
                    <a:pt x="285538" y="213"/>
                    <a:pt x="347556" y="204894"/>
                    <a:pt x="410210" y="406401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igura a mano libera 28"/>
            <p:cNvSpPr/>
            <p:nvPr/>
          </p:nvSpPr>
          <p:spPr>
            <a:xfrm>
              <a:off x="8209428" y="953245"/>
              <a:ext cx="406400" cy="406443"/>
            </a:xfrm>
            <a:custGeom>
              <a:avLst/>
              <a:gdLst>
                <a:gd name="connsiteX0" fmla="*/ 0 w 406400"/>
                <a:gd name="connsiteY0" fmla="*/ 386123 h 406443"/>
                <a:gd name="connsiteX1" fmla="*/ 213360 w 406400"/>
                <a:gd name="connsiteY1" fmla="*/ 43 h 406443"/>
                <a:gd name="connsiteX2" fmla="*/ 406400 w 406400"/>
                <a:gd name="connsiteY2" fmla="*/ 406443 h 406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6400" h="406443">
                  <a:moveTo>
                    <a:pt x="0" y="386123"/>
                  </a:moveTo>
                  <a:cubicBezTo>
                    <a:pt x="72813" y="191389"/>
                    <a:pt x="145627" y="-3344"/>
                    <a:pt x="213360" y="43"/>
                  </a:cubicBezTo>
                  <a:cubicBezTo>
                    <a:pt x="281093" y="3430"/>
                    <a:pt x="343746" y="204936"/>
                    <a:pt x="406400" y="406443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reccia a destra 2"/>
          <p:cNvSpPr/>
          <p:nvPr/>
        </p:nvSpPr>
        <p:spPr>
          <a:xfrm>
            <a:off x="5062903" y="1321846"/>
            <a:ext cx="249501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/>
          <p:cNvSpPr txBox="1"/>
          <p:nvPr/>
        </p:nvSpPr>
        <p:spPr>
          <a:xfrm>
            <a:off x="7557917" y="1230427"/>
            <a:ext cx="158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Alta </a:t>
            </a:r>
            <a:r>
              <a:rPr lang="en-US" b="1" dirty="0" err="1" smtClean="0"/>
              <a:t>frequenza</a:t>
            </a:r>
            <a:endParaRPr lang="en-US" b="1" dirty="0"/>
          </a:p>
        </p:txBody>
      </p:sp>
      <p:sp>
        <p:nvSpPr>
          <p:cNvPr id="5" name="Freccia in giù 4"/>
          <p:cNvSpPr/>
          <p:nvPr/>
        </p:nvSpPr>
        <p:spPr>
          <a:xfrm>
            <a:off x="1375495" y="2478335"/>
            <a:ext cx="748231" cy="267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asellaDiTesto 29"/>
          <p:cNvSpPr txBox="1"/>
          <p:nvPr/>
        </p:nvSpPr>
        <p:spPr>
          <a:xfrm>
            <a:off x="251400" y="2636890"/>
            <a:ext cx="3219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Alte</a:t>
            </a:r>
            <a:r>
              <a:rPr lang="en-US" b="1" dirty="0" smtClean="0"/>
              <a:t> </a:t>
            </a:r>
            <a:r>
              <a:rPr lang="en-US" b="1" dirty="0" err="1" smtClean="0"/>
              <a:t>frequenze</a:t>
            </a:r>
            <a:r>
              <a:rPr lang="en-US" b="1" dirty="0" smtClean="0"/>
              <a:t> di </a:t>
            </a:r>
            <a:r>
              <a:rPr lang="en-US" b="1" dirty="0" err="1" smtClean="0"/>
              <a:t>alimentazione</a:t>
            </a:r>
            <a:endParaRPr lang="en-US" b="1" dirty="0"/>
          </a:p>
        </p:txBody>
      </p:sp>
      <p:pic>
        <p:nvPicPr>
          <p:cNvPr id="91138" name="Picture 2" descr="Risultati immagini per clic cav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108" y="3154235"/>
            <a:ext cx="1985875" cy="132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19MHzP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4657" y="2969568"/>
            <a:ext cx="1609313" cy="1623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140" name="Picture 4" descr="Risultati immagini per clic cavit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07" y="5221037"/>
            <a:ext cx="2325990" cy="154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10" y="5226380"/>
            <a:ext cx="2059237" cy="154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CasellaDiTesto 36"/>
          <p:cNvSpPr txBox="1"/>
          <p:nvPr/>
        </p:nvSpPr>
        <p:spPr>
          <a:xfrm>
            <a:off x="6516270" y="4753955"/>
            <a:ext cx="25893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/>
              <a:t>Strutture</a:t>
            </a:r>
            <a:r>
              <a:rPr lang="en-US" sz="1400" dirty="0" smtClean="0"/>
              <a:t> ad alto </a:t>
            </a:r>
            <a:r>
              <a:rPr lang="en-US" sz="1400" dirty="0" err="1" smtClean="0"/>
              <a:t>gradiente</a:t>
            </a:r>
            <a:r>
              <a:rPr lang="en-US" sz="1400" dirty="0" smtClean="0"/>
              <a:t> </a:t>
            </a:r>
            <a:r>
              <a:rPr lang="en-US" sz="1400" dirty="0" err="1" smtClean="0"/>
              <a:t>possono</a:t>
            </a:r>
            <a:r>
              <a:rPr lang="en-US" sz="1400" dirty="0" smtClean="0"/>
              <a:t> </a:t>
            </a:r>
            <a:r>
              <a:rPr lang="en-US" sz="1400" dirty="0" err="1" smtClean="0"/>
              <a:t>raggiundere</a:t>
            </a:r>
            <a:r>
              <a:rPr lang="en-US" sz="1400" dirty="0" smtClean="0"/>
              <a:t> </a:t>
            </a:r>
            <a:r>
              <a:rPr lang="en-US" sz="1400" dirty="0" smtClean="0">
                <a:sym typeface="Symbol"/>
              </a:rPr>
              <a:t></a:t>
            </a:r>
            <a:r>
              <a:rPr lang="en-US" sz="1400" b="1" dirty="0" smtClean="0"/>
              <a:t>100-150 MV/m</a:t>
            </a:r>
            <a:r>
              <a:rPr lang="en-US" sz="1400" dirty="0" smtClean="0"/>
              <a:t> di campo </a:t>
            </a:r>
            <a:r>
              <a:rPr lang="en-US" sz="1400" dirty="0" err="1" smtClean="0"/>
              <a:t>accelerante</a:t>
            </a:r>
            <a:r>
              <a:rPr lang="en-US" sz="1400" dirty="0" smtClean="0"/>
              <a:t> con </a:t>
            </a:r>
            <a:r>
              <a:rPr lang="en-US" sz="1400" dirty="0" err="1" smtClean="0"/>
              <a:t>numero</a:t>
            </a:r>
            <a:r>
              <a:rPr lang="en-US" sz="1400" dirty="0" smtClean="0"/>
              <a:t> di </a:t>
            </a:r>
            <a:r>
              <a:rPr lang="en-US" sz="1400" dirty="0" err="1" smtClean="0"/>
              <a:t>scariche</a:t>
            </a:r>
            <a:r>
              <a:rPr lang="en-US" sz="1400" dirty="0" smtClean="0"/>
              <a:t> </a:t>
            </a:r>
            <a:r>
              <a:rPr lang="en-US" sz="1400" dirty="0" err="1" smtClean="0"/>
              <a:t>limitato</a:t>
            </a:r>
            <a:r>
              <a:rPr lang="en-US" sz="1400" dirty="0" smtClean="0"/>
              <a:t>.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 err="1" smtClean="0"/>
              <a:t>Sono</a:t>
            </a:r>
            <a:r>
              <a:rPr lang="en-US" sz="1400" dirty="0" smtClean="0"/>
              <a:t> </a:t>
            </a:r>
            <a:r>
              <a:rPr lang="en-US" sz="1400" dirty="0" err="1" smtClean="0"/>
              <a:t>comunque</a:t>
            </a:r>
            <a:r>
              <a:rPr lang="en-US" sz="1400" dirty="0" smtClean="0"/>
              <a:t> </a:t>
            </a:r>
            <a:r>
              <a:rPr lang="en-US" sz="1400" dirty="0" err="1" smtClean="0"/>
              <a:t>necessari</a:t>
            </a:r>
            <a:r>
              <a:rPr lang="en-US" sz="1400" dirty="0" smtClean="0"/>
              <a:t> km di </a:t>
            </a:r>
            <a:r>
              <a:rPr lang="en-US" sz="1400" dirty="0" err="1" smtClean="0"/>
              <a:t>strutture</a:t>
            </a:r>
            <a:r>
              <a:rPr lang="en-US" sz="1400" dirty="0" smtClean="0"/>
              <a:t> per </a:t>
            </a:r>
            <a:r>
              <a:rPr lang="en-US" sz="1400" dirty="0" err="1" smtClean="0"/>
              <a:t>raggiungere</a:t>
            </a:r>
            <a:r>
              <a:rPr lang="en-US" sz="1400" dirty="0" smtClean="0"/>
              <a:t> elevate </a:t>
            </a:r>
            <a:r>
              <a:rPr lang="en-US" sz="1400" dirty="0" err="1" smtClean="0"/>
              <a:t>energie</a:t>
            </a:r>
            <a:r>
              <a:rPr lang="en-US" sz="1400" dirty="0" smtClean="0"/>
              <a:t> (</a:t>
            </a:r>
            <a:r>
              <a:rPr lang="en-US" sz="1400" dirty="0" smtClean="0">
                <a:sym typeface="Symbol"/>
              </a:rPr>
              <a:t></a:t>
            </a:r>
            <a:r>
              <a:rPr lang="en-US" sz="1400" dirty="0" err="1" smtClean="0"/>
              <a:t>TeV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cxnSp>
        <p:nvCxnSpPr>
          <p:cNvPr id="33" name="Connettore 2 32"/>
          <p:cNvCxnSpPr/>
          <p:nvPr/>
        </p:nvCxnSpPr>
        <p:spPr>
          <a:xfrm>
            <a:off x="755470" y="4971612"/>
            <a:ext cx="994140" cy="90572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96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3" grpId="0" animBg="1"/>
      <p:bldP spid="4" grpId="0"/>
      <p:bldP spid="5" grpId="0" animBg="1"/>
      <p:bldP spid="30" grpId="0"/>
      <p:bldP spid="37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" y="-21692"/>
            <a:ext cx="91557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latin typeface="Calibri" pitchFamily="34" charset="0"/>
              </a:rPr>
              <a:t>STRUTTURE DIELETTRICHE ALIMENTATE DA LASER  (DLA)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6930" y="620688"/>
            <a:ext cx="33929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/>
              <a:t>Sorgenti</a:t>
            </a:r>
            <a:r>
              <a:rPr lang="en-US" dirty="0" smtClean="0"/>
              <a:t> molto intense di </a:t>
            </a:r>
            <a:r>
              <a:rPr lang="en-US" dirty="0" err="1" smtClean="0"/>
              <a:t>onde</a:t>
            </a:r>
            <a:r>
              <a:rPr lang="en-US" dirty="0" smtClean="0"/>
              <a:t> </a:t>
            </a:r>
            <a:r>
              <a:rPr lang="en-US" dirty="0" err="1" smtClean="0"/>
              <a:t>elettromagnetiche</a:t>
            </a:r>
            <a:r>
              <a:rPr lang="en-US" dirty="0" smtClean="0"/>
              <a:t> ad </a:t>
            </a:r>
            <a:r>
              <a:rPr lang="en-US" dirty="0" err="1" smtClean="0"/>
              <a:t>elevatissima</a:t>
            </a:r>
            <a:r>
              <a:rPr lang="en-US" dirty="0" smtClean="0"/>
              <a:t> </a:t>
            </a:r>
            <a:r>
              <a:rPr lang="en-US" dirty="0" err="1" smtClean="0"/>
              <a:t>frequenza</a:t>
            </a:r>
            <a:r>
              <a:rPr lang="en-US" dirty="0" smtClean="0"/>
              <a:t> </a:t>
            </a:r>
            <a:r>
              <a:rPr lang="en-US" dirty="0" err="1" smtClean="0"/>
              <a:t>sono</a:t>
            </a:r>
            <a:r>
              <a:rPr lang="en-US" dirty="0" smtClean="0"/>
              <a:t> i </a:t>
            </a:r>
            <a:r>
              <a:rPr lang="en-US" b="1" dirty="0" smtClean="0"/>
              <a:t>laser</a:t>
            </a:r>
          </a:p>
          <a:p>
            <a:pPr algn="just"/>
            <a:endParaRPr lang="en-US" dirty="0"/>
          </a:p>
          <a:p>
            <a:pPr algn="just"/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frequenze</a:t>
            </a:r>
            <a:r>
              <a:rPr lang="en-US" dirty="0" smtClean="0"/>
              <a:t> </a:t>
            </a:r>
            <a:r>
              <a:rPr lang="en-US" dirty="0" err="1" smtClean="0"/>
              <a:t>tipiche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laser (10</a:t>
            </a:r>
            <a:r>
              <a:rPr lang="en-US" baseline="30000" dirty="0" smtClean="0"/>
              <a:t>13</a:t>
            </a:r>
            <a:r>
              <a:rPr lang="en-US" dirty="0" smtClean="0"/>
              <a:t>-10</a:t>
            </a:r>
            <a:r>
              <a:rPr lang="en-US" baseline="30000" dirty="0" smtClean="0"/>
              <a:t>15</a:t>
            </a:r>
            <a:r>
              <a:rPr lang="en-US" dirty="0" smtClean="0"/>
              <a:t>Hz) le </a:t>
            </a:r>
            <a:r>
              <a:rPr lang="en-US" b="1" dirty="0" err="1" smtClean="0"/>
              <a:t>strutture</a:t>
            </a:r>
            <a:r>
              <a:rPr lang="en-US" b="1" dirty="0" smtClean="0"/>
              <a:t> </a:t>
            </a:r>
            <a:r>
              <a:rPr lang="en-US" b="1" dirty="0" err="1" smtClean="0"/>
              <a:t>metalliche</a:t>
            </a:r>
            <a:r>
              <a:rPr lang="en-US" b="1" dirty="0" smtClean="0"/>
              <a:t> non </a:t>
            </a:r>
            <a:r>
              <a:rPr lang="en-US" b="1" dirty="0" err="1" smtClean="0"/>
              <a:t>sono</a:t>
            </a:r>
            <a:r>
              <a:rPr lang="en-US" b="1" dirty="0" smtClean="0"/>
              <a:t> </a:t>
            </a:r>
            <a:r>
              <a:rPr lang="en-US" b="1" dirty="0" err="1" smtClean="0"/>
              <a:t>utilizzabili</a:t>
            </a:r>
            <a:r>
              <a:rPr lang="en-US" dirty="0" smtClean="0"/>
              <a:t> (</a:t>
            </a:r>
            <a:r>
              <a:rPr lang="en-US" dirty="0" err="1" smtClean="0"/>
              <a:t>dissipazioni</a:t>
            </a:r>
            <a:r>
              <a:rPr lang="en-US" dirty="0" smtClean="0"/>
              <a:t>, etc..)</a:t>
            </a:r>
          </a:p>
        </p:txBody>
      </p:sp>
      <p:sp>
        <p:nvSpPr>
          <p:cNvPr id="3" name="Freccia a destra 2"/>
          <p:cNvSpPr/>
          <p:nvPr/>
        </p:nvSpPr>
        <p:spPr>
          <a:xfrm>
            <a:off x="3650186" y="1306361"/>
            <a:ext cx="576064" cy="651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/>
          <p:cNvSpPr txBox="1"/>
          <p:nvPr/>
        </p:nvSpPr>
        <p:spPr>
          <a:xfrm>
            <a:off x="4577883" y="475193"/>
            <a:ext cx="4472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 </a:t>
            </a:r>
            <a:r>
              <a:rPr lang="en-US" dirty="0" err="1" smtClean="0"/>
              <a:t>utilizzano</a:t>
            </a:r>
            <a:r>
              <a:rPr lang="en-US" dirty="0" smtClean="0"/>
              <a:t> </a:t>
            </a:r>
            <a:r>
              <a:rPr lang="en-US" b="1" dirty="0" err="1" smtClean="0"/>
              <a:t>strutture</a:t>
            </a:r>
            <a:r>
              <a:rPr lang="en-US" b="1" dirty="0" smtClean="0"/>
              <a:t> </a:t>
            </a:r>
            <a:r>
              <a:rPr lang="en-US" b="1" dirty="0" err="1" smtClean="0"/>
              <a:t>dielettriche</a:t>
            </a:r>
            <a:r>
              <a:rPr lang="en-US" b="1" dirty="0" smtClean="0"/>
              <a:t> </a:t>
            </a:r>
            <a:r>
              <a:rPr lang="en-US" dirty="0" smtClean="0"/>
              <a:t>di </a:t>
            </a:r>
            <a:r>
              <a:rPr lang="en-US" dirty="0" err="1" smtClean="0"/>
              <a:t>vario</a:t>
            </a:r>
            <a:r>
              <a:rPr lang="en-US" dirty="0" smtClean="0"/>
              <a:t> </a:t>
            </a:r>
            <a:r>
              <a:rPr lang="en-US" dirty="0" err="1" smtClean="0"/>
              <a:t>tipo</a:t>
            </a:r>
            <a:endParaRPr lang="en-US" dirty="0"/>
          </a:p>
        </p:txBody>
      </p:sp>
      <p:sp>
        <p:nvSpPr>
          <p:cNvPr id="15" name="AutoShape 3"/>
          <p:cNvSpPr>
            <a:spLocks noChangeAspect="1" noChangeArrowheads="1" noTextEdit="1"/>
          </p:cNvSpPr>
          <p:nvPr/>
        </p:nvSpPr>
        <p:spPr bwMode="auto">
          <a:xfrm>
            <a:off x="5978171" y="4244318"/>
            <a:ext cx="3177594" cy="183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CasellaDiTesto 18"/>
          <p:cNvSpPr txBox="1"/>
          <p:nvPr/>
        </p:nvSpPr>
        <p:spPr>
          <a:xfrm>
            <a:off x="5966120" y="5216599"/>
            <a:ext cx="257815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/>
              <a:t>Gradienti</a:t>
            </a:r>
            <a:r>
              <a:rPr lang="en-US" dirty="0" smtClean="0"/>
              <a:t> </a:t>
            </a:r>
            <a:r>
              <a:rPr lang="en-US" dirty="0" err="1" smtClean="0"/>
              <a:t>fino</a:t>
            </a:r>
            <a:r>
              <a:rPr lang="en-US" dirty="0" smtClean="0"/>
              <a:t> a &gt;</a:t>
            </a:r>
            <a:r>
              <a:rPr lang="en-US" b="1" dirty="0" smtClean="0"/>
              <a:t>1 GV/m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stati</a:t>
            </a:r>
            <a:r>
              <a:rPr lang="en-US" dirty="0" smtClean="0"/>
              <a:t> </a:t>
            </a:r>
            <a:r>
              <a:rPr lang="en-US" dirty="0" err="1" smtClean="0"/>
              <a:t>misurati</a:t>
            </a:r>
            <a:endParaRPr lang="en-US" dirty="0" smtClean="0"/>
          </a:p>
        </p:txBody>
      </p:sp>
      <p:grpSp>
        <p:nvGrpSpPr>
          <p:cNvPr id="9" name="Gruppo 8"/>
          <p:cNvGrpSpPr/>
          <p:nvPr/>
        </p:nvGrpSpPr>
        <p:grpSpPr>
          <a:xfrm>
            <a:off x="4462474" y="851114"/>
            <a:ext cx="4681526" cy="2983961"/>
            <a:chOff x="4462474" y="851114"/>
            <a:chExt cx="4681526" cy="2983961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65" t="5325"/>
            <a:stretch/>
          </p:blipFill>
          <p:spPr>
            <a:xfrm>
              <a:off x="4462474" y="851114"/>
              <a:ext cx="4681526" cy="2983961"/>
            </a:xfrm>
            <a:prstGeom prst="rect">
              <a:avLst/>
            </a:prstGeom>
          </p:spPr>
        </p:pic>
        <p:sp>
          <p:nvSpPr>
            <p:cNvPr id="8" name="Rettangolo 7"/>
            <p:cNvSpPr/>
            <p:nvPr/>
          </p:nvSpPr>
          <p:spPr>
            <a:xfrm>
              <a:off x="4644008" y="2492896"/>
              <a:ext cx="229011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401" y="4692192"/>
            <a:ext cx="3236065" cy="209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74" y="2801077"/>
            <a:ext cx="2264808" cy="1891115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" y="3032956"/>
            <a:ext cx="2515699" cy="167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3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9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717514" cy="379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11560" y="38457"/>
            <a:ext cx="7718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Frontiere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nell’accelerazione</a:t>
            </a:r>
            <a:r>
              <a:rPr lang="en-US" sz="2800" b="1" dirty="0" smtClean="0"/>
              <a:t>: </a:t>
            </a:r>
            <a:r>
              <a:rPr lang="en-US" sz="2800" b="1" dirty="0" err="1" smtClean="0"/>
              <a:t>acceleratori</a:t>
            </a:r>
            <a:r>
              <a:rPr lang="en-US" sz="2800" b="1" dirty="0" smtClean="0"/>
              <a:t> a plasma</a:t>
            </a:r>
            <a:endParaRPr lang="en-US" sz="2800" b="1" dirty="0"/>
          </a:p>
        </p:txBody>
      </p:sp>
      <p:sp>
        <p:nvSpPr>
          <p:cNvPr id="4" name="Rettangolo 3"/>
          <p:cNvSpPr/>
          <p:nvPr/>
        </p:nvSpPr>
        <p:spPr>
          <a:xfrm>
            <a:off x="323528" y="4925056"/>
            <a:ext cx="36637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Campo </a:t>
            </a:r>
            <a:r>
              <a:rPr lang="en-US" sz="1600" dirty="0" err="1" smtClean="0"/>
              <a:t>elettrico</a:t>
            </a:r>
            <a:r>
              <a:rPr lang="en-US" sz="1600" dirty="0" smtClean="0"/>
              <a:t> &lt;100 MV/m</a:t>
            </a:r>
          </a:p>
          <a:p>
            <a:pPr algn="just"/>
            <a:endParaRPr lang="en-US" sz="1600" dirty="0" smtClean="0"/>
          </a:p>
          <a:p>
            <a:pPr algn="just"/>
            <a:r>
              <a:rPr lang="en-US" sz="1600" dirty="0" err="1" smtClean="0"/>
              <a:t>Limitato</a:t>
            </a:r>
            <a:r>
              <a:rPr lang="en-US" sz="1600" dirty="0" smtClean="0"/>
              <a:t> da </a:t>
            </a:r>
            <a:r>
              <a:rPr lang="en-US" sz="1600" dirty="0" err="1" smtClean="0"/>
              <a:t>fenomeni</a:t>
            </a:r>
            <a:r>
              <a:rPr lang="en-US" sz="1600" dirty="0" smtClean="0"/>
              <a:t> di </a:t>
            </a:r>
            <a:r>
              <a:rPr lang="en-US" sz="1600" b="1" i="1" dirty="0" err="1" smtClean="0"/>
              <a:t>scarica</a:t>
            </a:r>
            <a:r>
              <a:rPr lang="en-US" sz="1600" dirty="0" smtClean="0"/>
              <a:t> </a:t>
            </a:r>
            <a:r>
              <a:rPr lang="en-US" sz="1600" dirty="0" err="1" smtClean="0"/>
              <a:t>all’interno</a:t>
            </a:r>
            <a:r>
              <a:rPr lang="en-US" sz="1600" dirty="0" smtClean="0"/>
              <a:t> </a:t>
            </a:r>
            <a:r>
              <a:rPr lang="en-US" sz="1600" dirty="0" err="1" smtClean="0"/>
              <a:t>delle</a:t>
            </a:r>
            <a:r>
              <a:rPr lang="en-US" sz="1600" dirty="0" smtClean="0"/>
              <a:t> </a:t>
            </a:r>
            <a:r>
              <a:rPr lang="en-US" sz="1600" dirty="0" err="1" smtClean="0"/>
              <a:t>strutture</a:t>
            </a:r>
            <a:r>
              <a:rPr lang="en-US" sz="1600" dirty="0" smtClean="0"/>
              <a:t> </a:t>
            </a:r>
            <a:r>
              <a:rPr lang="en-US" sz="1600" dirty="0" err="1" smtClean="0"/>
              <a:t>metalliche</a:t>
            </a:r>
            <a:endParaRPr lang="en-US" sz="1600" dirty="0"/>
          </a:p>
        </p:txBody>
      </p:sp>
      <p:sp>
        <p:nvSpPr>
          <p:cNvPr id="5" name="Rettangolo 4"/>
          <p:cNvSpPr/>
          <p:nvPr/>
        </p:nvSpPr>
        <p:spPr>
          <a:xfrm>
            <a:off x="4679099" y="5057889"/>
            <a:ext cx="40900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err="1" smtClean="0"/>
              <a:t>Negli</a:t>
            </a:r>
            <a:r>
              <a:rPr lang="en-US" sz="1600" dirty="0" smtClean="0"/>
              <a:t> </a:t>
            </a:r>
            <a:r>
              <a:rPr lang="en-US" sz="1600" dirty="0" err="1" smtClean="0"/>
              <a:t>acceleratori</a:t>
            </a:r>
            <a:r>
              <a:rPr lang="en-US" sz="1600" dirty="0" smtClean="0"/>
              <a:t> al plasma, </a:t>
            </a:r>
            <a:r>
              <a:rPr lang="en-US" sz="1600" dirty="0" err="1" smtClean="0"/>
              <a:t>un’onda</a:t>
            </a:r>
            <a:r>
              <a:rPr lang="en-US" sz="1600" dirty="0" smtClean="0"/>
              <a:t> di plasma </a:t>
            </a:r>
            <a:r>
              <a:rPr lang="en-US" sz="1600" dirty="0" err="1" smtClean="0"/>
              <a:t>viene</a:t>
            </a:r>
            <a:r>
              <a:rPr lang="en-US" sz="1600" dirty="0" smtClean="0"/>
              <a:t> </a:t>
            </a:r>
            <a:r>
              <a:rPr lang="en-US" sz="1600" dirty="0" err="1" smtClean="0"/>
              <a:t>generata</a:t>
            </a:r>
            <a:r>
              <a:rPr lang="en-US" sz="1600" dirty="0" smtClean="0"/>
              <a:t> da un </a:t>
            </a:r>
            <a:r>
              <a:rPr lang="en-US" sz="1600" b="1" i="1" dirty="0" err="1" smtClean="0"/>
              <a:t>impulso</a:t>
            </a:r>
            <a:r>
              <a:rPr lang="en-US" sz="1600" b="1" i="1" dirty="0" smtClean="0"/>
              <a:t> laser </a:t>
            </a:r>
            <a:r>
              <a:rPr lang="en-US" sz="1600" dirty="0" smtClean="0"/>
              <a:t>(o </a:t>
            </a:r>
            <a:r>
              <a:rPr lang="en-US" sz="1600" dirty="0"/>
              <a:t>da un </a:t>
            </a:r>
            <a:r>
              <a:rPr lang="en-US" sz="1600" b="1" i="1" dirty="0" err="1"/>
              <a:t>pacchetto</a:t>
            </a:r>
            <a:r>
              <a:rPr lang="en-US" sz="1600" b="1" i="1" dirty="0"/>
              <a:t> di </a:t>
            </a:r>
            <a:r>
              <a:rPr lang="en-US" sz="1600" b="1" i="1" dirty="0" err="1" smtClean="0"/>
              <a:t>elettroni</a:t>
            </a:r>
            <a:r>
              <a:rPr lang="en-US" sz="1600" dirty="0" smtClean="0"/>
              <a:t>) </a:t>
            </a:r>
            <a:r>
              <a:rPr lang="en-US" sz="1600" dirty="0" err="1" smtClean="0"/>
              <a:t>che</a:t>
            </a:r>
            <a:r>
              <a:rPr lang="en-US" sz="1600" dirty="0" smtClean="0"/>
              <a:t> </a:t>
            </a:r>
            <a:r>
              <a:rPr lang="en-US" sz="1600" dirty="0" err="1" smtClean="0"/>
              <a:t>attraversa</a:t>
            </a:r>
            <a:r>
              <a:rPr lang="en-US" sz="1600" dirty="0" smtClean="0"/>
              <a:t> </a:t>
            </a:r>
            <a:r>
              <a:rPr lang="en-US" sz="1600" dirty="0" err="1" smtClean="0"/>
              <a:t>il</a:t>
            </a:r>
            <a:r>
              <a:rPr lang="en-US" sz="1600" dirty="0" smtClean="0"/>
              <a:t> plasma </a:t>
            </a:r>
            <a:r>
              <a:rPr lang="en-US" sz="1600" dirty="0" err="1" smtClean="0"/>
              <a:t>stesso</a:t>
            </a:r>
            <a:r>
              <a:rPr lang="en-US" sz="1600" dirty="0" smtClean="0"/>
              <a:t>. </a:t>
            </a:r>
            <a:r>
              <a:rPr lang="en-US" sz="1600" dirty="0" err="1" smtClean="0"/>
              <a:t>Nell’onda</a:t>
            </a:r>
            <a:r>
              <a:rPr lang="en-US" sz="1600" dirty="0" smtClean="0"/>
              <a:t> di plasma </a:t>
            </a:r>
            <a:r>
              <a:rPr lang="en-US" sz="1600" dirty="0" err="1" smtClean="0"/>
              <a:t>si</a:t>
            </a:r>
            <a:r>
              <a:rPr lang="en-US" sz="1600" dirty="0" smtClean="0"/>
              <a:t> </a:t>
            </a:r>
            <a:r>
              <a:rPr lang="en-US" sz="1600" dirty="0" err="1" smtClean="0"/>
              <a:t>possomo</a:t>
            </a:r>
            <a:r>
              <a:rPr lang="en-US" sz="1600" dirty="0" smtClean="0"/>
              <a:t> </a:t>
            </a:r>
            <a:r>
              <a:rPr lang="en-US" sz="1600" dirty="0" err="1" smtClean="0"/>
              <a:t>raggiungere</a:t>
            </a:r>
            <a:r>
              <a:rPr lang="en-US" sz="1600" dirty="0" smtClean="0"/>
              <a:t> </a:t>
            </a:r>
            <a:r>
              <a:rPr lang="en-US" sz="1600" dirty="0" err="1" smtClean="0"/>
              <a:t>campi</a:t>
            </a:r>
            <a:r>
              <a:rPr lang="en-US" sz="1600" dirty="0" smtClean="0"/>
              <a:t> </a:t>
            </a:r>
            <a:r>
              <a:rPr lang="en-US" sz="1600" dirty="0" err="1" smtClean="0"/>
              <a:t>superiori</a:t>
            </a:r>
            <a:r>
              <a:rPr lang="en-US" sz="1600" dirty="0" smtClean="0"/>
              <a:t> </a:t>
            </a:r>
            <a:r>
              <a:rPr lang="en-US" sz="1600" dirty="0" err="1" smtClean="0"/>
              <a:t>ai</a:t>
            </a:r>
            <a:r>
              <a:rPr lang="en-US" sz="1600" dirty="0" smtClean="0"/>
              <a:t> 100 </a:t>
            </a:r>
            <a:r>
              <a:rPr lang="en-US" sz="1600" dirty="0"/>
              <a:t>GV/m</a:t>
            </a:r>
          </a:p>
        </p:txBody>
      </p:sp>
      <p:cxnSp>
        <p:nvCxnSpPr>
          <p:cNvPr id="7" name="Connettore 2 6"/>
          <p:cNvCxnSpPr/>
          <p:nvPr/>
        </p:nvCxnSpPr>
        <p:spPr>
          <a:xfrm>
            <a:off x="5940152" y="1131660"/>
            <a:ext cx="2275957" cy="177807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4903741" y="1837186"/>
            <a:ext cx="1224136" cy="2084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4804375" y="608440"/>
            <a:ext cx="2920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Impulso</a:t>
            </a:r>
            <a:r>
              <a:rPr lang="en-US" sz="1400" dirty="0" smtClean="0"/>
              <a:t> laser o </a:t>
            </a:r>
            <a:r>
              <a:rPr lang="en-US" sz="1400" dirty="0" err="1" smtClean="0"/>
              <a:t>pacchetto</a:t>
            </a:r>
            <a:r>
              <a:rPr lang="en-US" sz="1400" dirty="0" smtClean="0"/>
              <a:t> di </a:t>
            </a:r>
            <a:r>
              <a:rPr lang="en-US" sz="1400" dirty="0" err="1" smtClean="0"/>
              <a:t>elettroni</a:t>
            </a:r>
            <a:r>
              <a:rPr lang="en-US" sz="1400" dirty="0" smtClean="0"/>
              <a:t> </a:t>
            </a:r>
            <a:r>
              <a:rPr lang="en-US" sz="1400" dirty="0" err="1" smtClean="0"/>
              <a:t>che</a:t>
            </a:r>
            <a:r>
              <a:rPr lang="en-US" sz="1400" dirty="0" smtClean="0"/>
              <a:t> genera </a:t>
            </a:r>
            <a:r>
              <a:rPr lang="en-US" sz="1400" dirty="0" err="1" smtClean="0"/>
              <a:t>l’onda</a:t>
            </a:r>
            <a:r>
              <a:rPr lang="en-US" sz="1400" dirty="0" smtClean="0"/>
              <a:t> di plasma</a:t>
            </a:r>
            <a:endParaRPr lang="en-US" sz="14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4358392" y="156180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plasma</a:t>
            </a:r>
            <a:endParaRPr lang="en-US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4319182" y="4270337"/>
            <a:ext cx="983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Onda</a:t>
            </a:r>
            <a:r>
              <a:rPr lang="en-US" dirty="0" smtClean="0"/>
              <a:t> di plasma</a:t>
            </a:r>
            <a:endParaRPr lang="en-US" dirty="0"/>
          </a:p>
        </p:txBody>
      </p:sp>
      <p:cxnSp>
        <p:nvCxnSpPr>
          <p:cNvPr id="19" name="Connettore 2 18"/>
          <p:cNvCxnSpPr/>
          <p:nvPr/>
        </p:nvCxnSpPr>
        <p:spPr>
          <a:xfrm flipV="1">
            <a:off x="4903741" y="2909736"/>
            <a:ext cx="1224136" cy="136060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866016" y="6196051"/>
            <a:ext cx="74732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/>
              <a:t>km</a:t>
            </a:r>
            <a:endParaRPr lang="en-US" sz="3500" dirty="0"/>
          </a:p>
        </p:txBody>
      </p:sp>
      <p:cxnSp>
        <p:nvCxnSpPr>
          <p:cNvPr id="14" name="Connettore 2 13"/>
          <p:cNvCxnSpPr>
            <a:stCxn id="13" idx="3"/>
            <a:endCxn id="15" idx="1"/>
          </p:cNvCxnSpPr>
          <p:nvPr/>
        </p:nvCxnSpPr>
        <p:spPr>
          <a:xfrm>
            <a:off x="2613336" y="6511522"/>
            <a:ext cx="412505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6738394" y="6196051"/>
            <a:ext cx="54373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/>
              <a:t>m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249693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5624"/>
          <a:stretch/>
        </p:blipFill>
        <p:spPr>
          <a:xfrm>
            <a:off x="30388" y="1"/>
            <a:ext cx="9113612" cy="643699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193509" y="6500025"/>
            <a:ext cx="1799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Courtesy R. </a:t>
            </a:r>
            <a:r>
              <a:rPr lang="en-GB" sz="1600" dirty="0" err="1" smtClean="0"/>
              <a:t>Pompili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8827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16483</TotalTime>
  <Words>5439</Words>
  <Application>Microsoft Office PowerPoint</Application>
  <PresentationFormat>Presentazione su schermo (4:3)</PresentationFormat>
  <Paragraphs>840</Paragraphs>
  <Slides>109</Slides>
  <Notes>72</Notes>
  <HiddenSlides>18</HiddenSlides>
  <MMClips>4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109</vt:i4>
      </vt:variant>
    </vt:vector>
  </HeadingPairs>
  <TitlesOfParts>
    <vt:vector size="123" baseType="lpstr">
      <vt:lpstr>MS PGothic</vt:lpstr>
      <vt:lpstr>MS PGothic</vt:lpstr>
      <vt:lpstr>American Typewriter</vt:lpstr>
      <vt:lpstr>Arial</vt:lpstr>
      <vt:lpstr>Calibri</vt:lpstr>
      <vt:lpstr>Comic Sans MS</vt:lpstr>
      <vt:lpstr>New York</vt:lpstr>
      <vt:lpstr>Symbol</vt:lpstr>
      <vt:lpstr>Times</vt:lpstr>
      <vt:lpstr>Times New Roman</vt:lpstr>
      <vt:lpstr>ヒラギノ明朝 Pro W3</vt:lpstr>
      <vt:lpstr>Tema di Office</vt:lpstr>
      <vt:lpstr>Equation</vt:lpstr>
      <vt:lpstr>Equazione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Focheggiamento trasverso: funzione </vt:lpstr>
      <vt:lpstr>Presentazione standard di PowerPoint</vt:lpstr>
      <vt:lpstr>Acceleratori circolari: il Sincrotrone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TRANSVERSE PHASE SPACE AND EMITTANCE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LUMINOSITA’ ED ENERGIA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Gli acceleratori di particelle</dc:title>
  <dc:creator>David</dc:creator>
  <cp:lastModifiedBy>alesini</cp:lastModifiedBy>
  <cp:revision>235</cp:revision>
  <cp:lastPrinted>2018-03-12T16:09:18Z</cp:lastPrinted>
  <dcterms:created xsi:type="dcterms:W3CDTF">2015-03-11T09:31:33Z</dcterms:created>
  <dcterms:modified xsi:type="dcterms:W3CDTF">2021-05-11T16:26:00Z</dcterms:modified>
</cp:coreProperties>
</file>