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7"/>
  </p:notesMasterIdLst>
  <p:sldIdLst>
    <p:sldId id="256" r:id="rId2"/>
    <p:sldId id="320" r:id="rId3"/>
    <p:sldId id="263" r:id="rId4"/>
    <p:sldId id="264" r:id="rId5"/>
    <p:sldId id="265" r:id="rId6"/>
    <p:sldId id="266" r:id="rId7"/>
    <p:sldId id="267" r:id="rId8"/>
    <p:sldId id="334" r:id="rId9"/>
    <p:sldId id="335" r:id="rId10"/>
    <p:sldId id="268" r:id="rId11"/>
    <p:sldId id="269" r:id="rId12"/>
    <p:sldId id="333" r:id="rId13"/>
    <p:sldId id="271" r:id="rId14"/>
    <p:sldId id="272" r:id="rId15"/>
    <p:sldId id="274" r:id="rId16"/>
    <p:sldId id="275" r:id="rId17"/>
    <p:sldId id="276" r:id="rId18"/>
    <p:sldId id="336" r:id="rId19"/>
    <p:sldId id="278" r:id="rId20"/>
    <p:sldId id="279" r:id="rId21"/>
    <p:sldId id="280" r:id="rId22"/>
    <p:sldId id="285" r:id="rId23"/>
    <p:sldId id="287" r:id="rId24"/>
    <p:sldId id="286" r:id="rId25"/>
    <p:sldId id="288" r:id="rId26"/>
    <p:sldId id="289" r:id="rId27"/>
    <p:sldId id="290" r:id="rId28"/>
    <p:sldId id="294" r:id="rId29"/>
    <p:sldId id="293" r:id="rId30"/>
    <p:sldId id="296" r:id="rId31"/>
    <p:sldId id="337" r:id="rId32"/>
    <p:sldId id="301" r:id="rId33"/>
    <p:sldId id="338" r:id="rId34"/>
    <p:sldId id="298" r:id="rId35"/>
    <p:sldId id="304" r:id="rId36"/>
  </p:sldIdLst>
  <p:sldSz cx="9144000" cy="6858000" type="screen4x3"/>
  <p:notesSz cx="6858000" cy="9144000"/>
  <p:defaultTextStyle>
    <a:defPPr>
      <a:defRPr lang="it-IT"/>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0066"/>
    <a:srgbClr val="0066FF"/>
    <a:srgbClr val="9933FF"/>
    <a:srgbClr val="CC00CC"/>
    <a:srgbClr val="CCFF66"/>
    <a:srgbClr val="FFFF66"/>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94660" autoAdjust="0"/>
  </p:normalViewPr>
  <p:slideViewPr>
    <p:cSldViewPr>
      <p:cViewPr varScale="1">
        <p:scale>
          <a:sx n="71" d="100"/>
          <a:sy n="71" d="100"/>
        </p:scale>
        <p:origin x="-518" y="-67"/>
      </p:cViewPr>
      <p:guideLst>
        <p:guide orient="horz" pos="2304"/>
        <p:guide pos="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4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138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138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8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38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138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A90B8AD-BEE0-4DB6-A9B4-50108E2744FA}"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24790-E884-4871-B4ED-ABD27646DE72}" type="slidenum">
              <a:rPr lang="it-IT"/>
              <a:pPr/>
              <a:t>1</a:t>
            </a:fld>
            <a:endParaRPr lang="it-IT"/>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6DFCE-6FD1-42A2-B2AF-5671B5B966BF}" type="slidenum">
              <a:rPr lang="it-IT"/>
              <a:pPr/>
              <a:t>10</a:t>
            </a:fld>
            <a:endParaRPr lang="it-IT"/>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82997-0A36-47FB-A72F-551C896AC29C}" type="slidenum">
              <a:rPr lang="it-IT"/>
              <a:pPr/>
              <a:t>11</a:t>
            </a:fld>
            <a:endParaRPr lang="it-IT"/>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22E21D-5AA0-4A6B-8F08-430494409419}" type="slidenum">
              <a:rPr lang="it-IT"/>
              <a:pPr/>
              <a:t>12</a:t>
            </a:fld>
            <a:endParaRPr lang="it-IT"/>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18012-D6DC-4CD3-8636-AD47CE230995}" type="slidenum">
              <a:rPr lang="it-IT"/>
              <a:pPr/>
              <a:t>13</a:t>
            </a:fld>
            <a:endParaRPr lang="it-IT"/>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E33923-58D7-49B7-9A9A-3912BAB0971D}" type="slidenum">
              <a:rPr lang="it-IT"/>
              <a:pPr/>
              <a:t>14</a:t>
            </a:fld>
            <a:endParaRPr lang="it-IT"/>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AE50A-AC9B-42E0-9B4F-E665E1F5C2D9}" type="slidenum">
              <a:rPr lang="it-IT"/>
              <a:pPr/>
              <a:t>15</a:t>
            </a:fld>
            <a:endParaRPr lang="it-IT"/>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A6065B-00DF-4D1F-A5AE-C2FC004AA025}" type="slidenum">
              <a:rPr lang="it-IT"/>
              <a:pPr/>
              <a:t>16</a:t>
            </a:fld>
            <a:endParaRPr lang="it-IT"/>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85927-1589-46A7-AF71-B8B4C8D32221}" type="slidenum">
              <a:rPr lang="it-IT"/>
              <a:pPr/>
              <a:t>17</a:t>
            </a:fld>
            <a:endParaRPr lang="it-IT"/>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30C7E-064A-4EB9-A0C8-02FB6BCE71FE}" type="slidenum">
              <a:rPr lang="it-IT"/>
              <a:pPr/>
              <a:t>19</a:t>
            </a:fld>
            <a:endParaRPr lang="it-IT"/>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700B3-B939-4D97-9B66-7FAE0EF1BD1C}" type="slidenum">
              <a:rPr lang="it-IT"/>
              <a:pPr/>
              <a:t>20</a:t>
            </a:fld>
            <a:endParaRPr lang="it-IT"/>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8A3B3-255E-45B5-8FC0-CF1A39D0ACEB}" type="slidenum">
              <a:rPr lang="it-IT"/>
              <a:pPr/>
              <a:t>2</a:t>
            </a:fld>
            <a:endParaRPr lang="it-IT"/>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4E390-5719-4C99-8607-CB4DAE101408}" type="slidenum">
              <a:rPr lang="it-IT"/>
              <a:pPr/>
              <a:t>21</a:t>
            </a:fld>
            <a:endParaRPr lang="it-IT"/>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D1896-B0D9-4433-8E58-6059A3E381D3}" type="slidenum">
              <a:rPr lang="it-IT"/>
              <a:pPr/>
              <a:t>22</a:t>
            </a:fld>
            <a:endParaRPr lang="it-IT"/>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91E96-6EB2-47A1-9F64-F91CA5EF2650}" type="slidenum">
              <a:rPr lang="it-IT"/>
              <a:pPr/>
              <a:t>23</a:t>
            </a:fld>
            <a:endParaRPr lang="it-IT"/>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6E03B-4CFE-4C62-8C8F-C7D554CB96BB}" type="slidenum">
              <a:rPr lang="it-IT"/>
              <a:pPr/>
              <a:t>24</a:t>
            </a:fld>
            <a:endParaRPr lang="it-IT"/>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877BD8-EF96-44AF-9F20-7DCDC4E39577}" type="slidenum">
              <a:rPr lang="it-IT"/>
              <a:pPr/>
              <a:t>25</a:t>
            </a:fld>
            <a:endParaRPr lang="it-IT"/>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4A1D0-0BC1-4699-AE63-F86259291FE1}" type="slidenum">
              <a:rPr lang="it-IT"/>
              <a:pPr/>
              <a:t>26</a:t>
            </a:fld>
            <a:endParaRPr lang="it-IT"/>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13477-55C6-4D93-A0A4-3FC162B75E05}" type="slidenum">
              <a:rPr lang="it-IT"/>
              <a:pPr/>
              <a:t>27</a:t>
            </a:fld>
            <a:endParaRPr lang="it-IT"/>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BFF3B-87B0-4A6A-B6A0-1CACFFC61859}" type="slidenum">
              <a:rPr lang="it-IT"/>
              <a:pPr/>
              <a:t>28</a:t>
            </a:fld>
            <a:endParaRPr lang="it-IT"/>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905DD-0650-496E-9596-FCBB5002273D}" type="slidenum">
              <a:rPr lang="it-IT"/>
              <a:pPr/>
              <a:t>29</a:t>
            </a:fld>
            <a:endParaRPr lang="it-IT"/>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C8E00E-74EF-4806-98E0-414B96DA03D4}" type="slidenum">
              <a:rPr lang="it-IT"/>
              <a:pPr/>
              <a:t>30</a:t>
            </a:fld>
            <a:endParaRPr lang="it-IT"/>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D8C8D-C45C-49CB-8894-CB205D91A41C}" type="slidenum">
              <a:rPr lang="it-IT"/>
              <a:pPr/>
              <a:t>3</a:t>
            </a:fld>
            <a:endParaRPr lang="it-IT"/>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F957E33-A4A7-47A6-A298-B97ECB6E1BD1}" type="slidenum">
              <a:rPr lang="it-IT" smtClean="0"/>
              <a:pPr/>
              <a:t>31</a:t>
            </a:fld>
            <a:endParaRPr lang="it-IT"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F8F81-A0E0-4F11-9131-064FFF93AB53}" type="slidenum">
              <a:rPr lang="it-IT"/>
              <a:pPr/>
              <a:t>32</a:t>
            </a:fld>
            <a:endParaRPr lang="it-IT"/>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5F8FED7-F254-4587-9508-145F2FCEAE2B}" type="slidenum">
              <a:rPr lang="it-IT" smtClean="0"/>
              <a:pPr/>
              <a:t>33</a:t>
            </a:fld>
            <a:endParaRPr lang="it-IT"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B33E14-8B2D-407A-A6C1-03DBD61C5613}" type="slidenum">
              <a:rPr lang="it-IT"/>
              <a:pPr/>
              <a:t>34</a:t>
            </a:fld>
            <a:endParaRPr lang="it-IT"/>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E17144-BF00-4B9D-8DDB-F34CE07809FE}" type="slidenum">
              <a:rPr lang="it-IT"/>
              <a:pPr/>
              <a:t>35</a:t>
            </a:fld>
            <a:endParaRPr lang="it-IT"/>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A80B13-7CE3-42BE-A209-CC2EFE125A71}" type="slidenum">
              <a:rPr lang="it-IT"/>
              <a:pPr/>
              <a:t>4</a:t>
            </a:fld>
            <a:endParaRPr lang="it-IT"/>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8AAB52-82D8-471F-93D8-F191F2832220}" type="slidenum">
              <a:rPr lang="it-IT"/>
              <a:pPr/>
              <a:t>5</a:t>
            </a:fld>
            <a:endParaRPr lang="it-IT"/>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1CF8B-32CA-4990-AE93-72DDFF75F84B}" type="slidenum">
              <a:rPr lang="it-IT"/>
              <a:pPr/>
              <a:t>6</a:t>
            </a:fld>
            <a:endParaRPr lang="it-IT"/>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02FF8-78B1-488B-BD72-257C747365A1}" type="slidenum">
              <a:rPr lang="it-IT"/>
              <a:pPr/>
              <a:t>7</a:t>
            </a:fld>
            <a:endParaRPr lang="it-IT"/>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C84FC-7F00-4DF0-98BE-39BC72171CC7}" type="slidenum">
              <a:rPr lang="it-IT"/>
              <a:pPr/>
              <a:t>8</a:t>
            </a:fld>
            <a:endParaRPr lang="it-IT"/>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CEE35-3CF5-4406-8BB6-9A6200A4BA49}" type="slidenum">
              <a:rPr lang="it-IT"/>
              <a:pPr/>
              <a:t>9</a:t>
            </a:fld>
            <a:endParaRPr lang="it-IT"/>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2530" name="Group 2"/>
          <p:cNvGrpSpPr>
            <a:grpSpLocks/>
          </p:cNvGrpSpPr>
          <p:nvPr/>
        </p:nvGrpSpPr>
        <p:grpSpPr bwMode="auto">
          <a:xfrm>
            <a:off x="-1035050" y="1552575"/>
            <a:ext cx="10179050" cy="5305425"/>
            <a:chOff x="-652" y="978"/>
            <a:chExt cx="6412" cy="3342"/>
          </a:xfrm>
        </p:grpSpPr>
        <p:sp>
          <p:nvSpPr>
            <p:cNvPr id="22531"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it-IT"/>
            </a:p>
          </p:txBody>
        </p:sp>
        <p:sp>
          <p:nvSpPr>
            <p:cNvPr id="22532"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endParaRPr lang="it-IT"/>
            </a:p>
          </p:txBody>
        </p:sp>
      </p:grpSp>
      <p:sp>
        <p:nvSpPr>
          <p:cNvPr id="22533" name="Rectangle 5"/>
          <p:cNvSpPr>
            <a:spLocks noGrp="1" noChangeArrowheads="1"/>
          </p:cNvSpPr>
          <p:nvPr>
            <p:ph type="ctrTitle" sz="quarter"/>
          </p:nvPr>
        </p:nvSpPr>
        <p:spPr>
          <a:xfrm>
            <a:off x="1293813" y="762000"/>
            <a:ext cx="7772400" cy="1143000"/>
          </a:xfrm>
        </p:spPr>
        <p:txBody>
          <a:bodyPr anchor="b"/>
          <a:lstStyle>
            <a:lvl1pPr>
              <a:defRPr/>
            </a:lvl1pPr>
          </a:lstStyle>
          <a:p>
            <a:r>
              <a:rPr lang="it-IT"/>
              <a:t>Fare clic per modificare lo stile del titolo dello schema</a:t>
            </a:r>
          </a:p>
        </p:txBody>
      </p:sp>
      <p:sp>
        <p:nvSpPr>
          <p:cNvPr id="2253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it-IT"/>
              <a:t>Fare clic per modificare lo stile del sottotitolo dello schema</a:t>
            </a:r>
          </a:p>
        </p:txBody>
      </p:sp>
      <p:sp>
        <p:nvSpPr>
          <p:cNvPr id="22535" name="Rectangle 7"/>
          <p:cNvSpPr>
            <a:spLocks noGrp="1" noChangeArrowheads="1"/>
          </p:cNvSpPr>
          <p:nvPr>
            <p:ph type="dt" sz="quarter" idx="2"/>
          </p:nvPr>
        </p:nvSpPr>
        <p:spPr/>
        <p:txBody>
          <a:bodyPr/>
          <a:lstStyle>
            <a:lvl1pPr>
              <a:defRPr/>
            </a:lvl1pPr>
          </a:lstStyle>
          <a:p>
            <a:endParaRPr lang="it-IT"/>
          </a:p>
        </p:txBody>
      </p:sp>
      <p:sp>
        <p:nvSpPr>
          <p:cNvPr id="22536" name="Rectangle 8"/>
          <p:cNvSpPr>
            <a:spLocks noGrp="1" noChangeArrowheads="1"/>
          </p:cNvSpPr>
          <p:nvPr>
            <p:ph type="ftr" sz="quarter" idx="3"/>
          </p:nvPr>
        </p:nvSpPr>
        <p:spPr/>
        <p:txBody>
          <a:bodyPr/>
          <a:lstStyle>
            <a:lvl1pPr>
              <a:defRPr/>
            </a:lvl1pPr>
          </a:lstStyle>
          <a:p>
            <a:endParaRPr lang="it-IT"/>
          </a:p>
        </p:txBody>
      </p:sp>
      <p:sp>
        <p:nvSpPr>
          <p:cNvPr id="22537" name="Rectangle 9"/>
          <p:cNvSpPr>
            <a:spLocks noGrp="1" noChangeArrowheads="1"/>
          </p:cNvSpPr>
          <p:nvPr>
            <p:ph type="sldNum" sz="quarter" idx="4"/>
          </p:nvPr>
        </p:nvSpPr>
        <p:spPr/>
        <p:txBody>
          <a:bodyPr/>
          <a:lstStyle>
            <a:lvl1pPr>
              <a:defRPr/>
            </a:lvl1pPr>
          </a:lstStyle>
          <a:p>
            <a:fld id="{9DDF2034-0492-4904-BA15-E388B817A9EE}"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03CCE7A6-77AC-4A36-8733-0408FB9FA989}"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57844979-E8EB-4E0B-B423-8A2BF5E299AA}"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B4B99850-F55C-4D92-88D4-18F44CF21FC5}"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433D846C-7C0F-486D-A232-6ED140ED7AF1}"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B8752EDF-7A0E-4086-A367-09EA84FF5314}"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BC1D1C24-91FB-4DD6-A462-B51904F905A7}"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31F9F190-A3FE-4646-B59A-91D061CA0F23}"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BF15E02B-0898-42DB-A5F8-AF9131C5DCDA}"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297F60E1-12BF-4175-AEB9-FAF81AE86489}"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985145A4-13D9-43E3-8412-D768C4889D1E}"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588"/>
            <a:ext cx="9132888" cy="6845300"/>
            <a:chOff x="0" y="1"/>
            <a:chExt cx="5753" cy="4312"/>
          </a:xfrm>
        </p:grpSpPr>
        <p:sp>
          <p:nvSpPr>
            <p:cNvPr id="2150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it-IT"/>
            </a:p>
          </p:txBody>
        </p:sp>
        <p:sp>
          <p:nvSpPr>
            <p:cNvPr id="21508"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endParaRPr lang="it-IT"/>
            </a:p>
          </p:txBody>
        </p:sp>
      </p:grpSp>
      <p:sp>
        <p:nvSpPr>
          <p:cNvPr id="2150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it-IT" smtClean="0"/>
              <a:t>Fare clic per modificare lo stile del titolo dello schema</a:t>
            </a:r>
          </a:p>
        </p:txBody>
      </p:sp>
      <p:sp>
        <p:nvSpPr>
          <p:cNvPr id="2151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endParaRPr lang="it-IT"/>
          </a:p>
        </p:txBody>
      </p:sp>
      <p:sp>
        <p:nvSpPr>
          <p:cNvPr id="2151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endParaRPr lang="it-IT"/>
          </a:p>
        </p:txBody>
      </p:sp>
      <p:sp>
        <p:nvSpPr>
          <p:cNvPr id="2151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F535B2FF-CA4F-4B07-AF28-55BD0BCF84F5}" type="slidenum">
              <a:rPr lang="it-IT"/>
              <a:pPr/>
              <a:t>‹N›</a:t>
            </a:fld>
            <a:endParaRPr lang="it-IT"/>
          </a:p>
        </p:txBody>
      </p:sp>
      <p:sp>
        <p:nvSpPr>
          <p:cNvPr id="21513"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dk2" tx1="lt1" bg2="dk1" tx2="lt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a:solidFill>
            <a:schemeClr val="tx1"/>
          </a:solidFill>
          <a:latin typeface="+mn-lt"/>
        </a:defRPr>
      </a:lvl2pPr>
      <a:lvl3pPr marL="11430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6.jpeg"/><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jpeg"/><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14.xml"/><Relationship Id="rId7"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088" y="2420938"/>
            <a:ext cx="8012112" cy="1063625"/>
          </a:xfrm>
        </p:spPr>
        <p:txBody>
          <a:bodyPr/>
          <a:lstStyle/>
          <a:p>
            <a:r>
              <a:rPr lang="en-US"/>
              <a:t>Dall’atomo al Modello Standard</a:t>
            </a:r>
            <a:endParaRPr lang="it-IT"/>
          </a:p>
        </p:txBody>
      </p:sp>
      <p:sp>
        <p:nvSpPr>
          <p:cNvPr id="2051" name="Rectangle 3"/>
          <p:cNvSpPr>
            <a:spLocks noGrp="1" noChangeArrowheads="1"/>
          </p:cNvSpPr>
          <p:nvPr>
            <p:ph type="subTitle" idx="1"/>
          </p:nvPr>
        </p:nvSpPr>
        <p:spPr>
          <a:xfrm>
            <a:off x="1447800" y="4221163"/>
            <a:ext cx="6934200" cy="1447800"/>
          </a:xfrm>
        </p:spPr>
        <p:txBody>
          <a:bodyPr/>
          <a:lstStyle/>
          <a:p>
            <a:r>
              <a:rPr lang="en-US"/>
              <a:t>breve riassunto di quello che studieremo nel corso.</a:t>
            </a:r>
            <a:endParaRPr lang="it-IT"/>
          </a:p>
        </p:txBody>
      </p:sp>
      <p:sp>
        <p:nvSpPr>
          <p:cNvPr id="2052" name="Text Box 4"/>
          <p:cNvSpPr txBox="1">
            <a:spLocks noChangeArrowheads="1"/>
          </p:cNvSpPr>
          <p:nvPr/>
        </p:nvSpPr>
        <p:spPr bwMode="auto">
          <a:xfrm>
            <a:off x="1676400" y="533400"/>
            <a:ext cx="5867400" cy="16144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800">
                <a:solidFill>
                  <a:schemeClr val="hlink"/>
                </a:solidFill>
              </a:rPr>
              <a:t>Claudio Luci</a:t>
            </a:r>
          </a:p>
          <a:p>
            <a:pPr algn="ctr">
              <a:spcBef>
                <a:spcPct val="50000"/>
              </a:spcBef>
            </a:pPr>
            <a:r>
              <a:rPr lang="en-US" sz="2400">
                <a:solidFill>
                  <a:schemeClr val="hlink"/>
                </a:solidFill>
              </a:rPr>
              <a:t>Università di Roma “La Sapienza”</a:t>
            </a:r>
          </a:p>
          <a:p>
            <a:pPr algn="ctr">
              <a:spcBef>
                <a:spcPct val="50000"/>
              </a:spcBef>
            </a:pPr>
            <a:r>
              <a:rPr lang="en-US" sz="2400">
                <a:solidFill>
                  <a:schemeClr val="hlink"/>
                </a:solidFill>
              </a:rPr>
              <a:t>e INFN sezione di Roma</a:t>
            </a:r>
            <a:endParaRPr lang="it-IT" sz="2400">
              <a:solidFill>
                <a:schemeClr val="hlin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28600"/>
            <a:ext cx="8229600" cy="914400"/>
          </a:xfrm>
        </p:spPr>
        <p:txBody>
          <a:bodyPr/>
          <a:lstStyle/>
          <a:p>
            <a:r>
              <a:rPr lang="it-IT"/>
              <a:t>Decadimento </a:t>
            </a:r>
            <a:r>
              <a:rPr lang="it-IT">
                <a:cs typeface="Arial" charset="0"/>
              </a:rPr>
              <a:t>β: </a:t>
            </a:r>
            <a:r>
              <a:rPr lang="it-IT" sz="3200">
                <a:cs typeface="Arial" charset="0"/>
              </a:rPr>
              <a:t>il sogno di Cagliostro</a:t>
            </a:r>
            <a:endParaRPr lang="it-IT" sz="3200"/>
          </a:p>
        </p:txBody>
      </p:sp>
      <p:sp>
        <p:nvSpPr>
          <p:cNvPr id="32771" name="Text Box 3"/>
          <p:cNvSpPr txBox="1">
            <a:spLocks noChangeArrowheads="1"/>
          </p:cNvSpPr>
          <p:nvPr/>
        </p:nvSpPr>
        <p:spPr bwMode="auto">
          <a:xfrm>
            <a:off x="381000" y="1143000"/>
            <a:ext cx="7696200" cy="396875"/>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a:t> Un nucleo si trasforma in un altro emettendo un elettrone (radiazione </a:t>
            </a:r>
            <a:r>
              <a:rPr lang="it-IT">
                <a:effectLst>
                  <a:outerShdw blurRad="38100" dist="38100" dir="2700000" algn="tl">
                    <a:srgbClr val="000000"/>
                  </a:outerShdw>
                </a:effectLst>
                <a:latin typeface="Arial" charset="0"/>
                <a:cs typeface="Arial" charset="0"/>
              </a:rPr>
              <a:t>β)</a:t>
            </a:r>
            <a:endParaRPr lang="it-IT"/>
          </a:p>
        </p:txBody>
      </p:sp>
      <p:graphicFrame>
        <p:nvGraphicFramePr>
          <p:cNvPr id="32772" name="Object 4"/>
          <p:cNvGraphicFramePr>
            <a:graphicFrameLocks noChangeAspect="1"/>
          </p:cNvGraphicFramePr>
          <p:nvPr/>
        </p:nvGraphicFramePr>
        <p:xfrm>
          <a:off x="2819400" y="1676400"/>
          <a:ext cx="2506663" cy="488950"/>
        </p:xfrm>
        <a:graphic>
          <a:graphicData uri="http://schemas.openxmlformats.org/presentationml/2006/ole">
            <p:oleObj spid="_x0000_s32772" name="Equation" r:id="rId4" imgW="1231560" imgH="241200" progId="Equation.3">
              <p:embed/>
            </p:oleObj>
          </a:graphicData>
        </a:graphic>
      </p:graphicFrame>
      <p:sp>
        <p:nvSpPr>
          <p:cNvPr id="32775" name="Text Box 7"/>
          <p:cNvSpPr txBox="1">
            <a:spLocks noChangeArrowheads="1"/>
          </p:cNvSpPr>
          <p:nvPr/>
        </p:nvSpPr>
        <p:spPr bwMode="auto">
          <a:xfrm>
            <a:off x="381000" y="2362200"/>
            <a:ext cx="87630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Problema: non si conserva l’energia, la quantità di moto  e il momento angolare.                                  </a:t>
            </a:r>
            <a:endParaRPr lang="it-IT" sz="2400"/>
          </a:p>
        </p:txBody>
      </p:sp>
      <p:sp>
        <p:nvSpPr>
          <p:cNvPr id="32776" name="Text Box 8"/>
          <p:cNvSpPr txBox="1">
            <a:spLocks noChangeArrowheads="1"/>
          </p:cNvSpPr>
          <p:nvPr/>
        </p:nvSpPr>
        <p:spPr bwMode="auto">
          <a:xfrm>
            <a:off x="533400" y="2727325"/>
            <a:ext cx="8458200" cy="701675"/>
          </a:xfrm>
          <a:prstGeom prst="rect">
            <a:avLst/>
          </a:prstGeom>
          <a:noFill/>
          <a:ln w="12700" cap="sq">
            <a:noFill/>
            <a:miter lim="800000"/>
            <a:headEnd type="none" w="sm" len="sm"/>
            <a:tailEnd type="none" w="sm" len="sm"/>
          </a:ln>
          <a:effectLst/>
        </p:spPr>
        <p:txBody>
          <a:bodyPr>
            <a:spAutoFit/>
          </a:bodyPr>
          <a:lstStyle/>
          <a:p>
            <a:pPr>
              <a:spcBef>
                <a:spcPct val="50000"/>
              </a:spcBef>
            </a:pPr>
            <a:r>
              <a:rPr lang="it-IT"/>
              <a:t>Soluzione: W.Pauli ipotizzò che un’altra particella neutra, senza massa, venisse emessa insieme con l’elettrone (1930).</a:t>
            </a:r>
          </a:p>
        </p:txBody>
      </p:sp>
      <p:graphicFrame>
        <p:nvGraphicFramePr>
          <p:cNvPr id="32777" name="Object 9"/>
          <p:cNvGraphicFramePr>
            <a:graphicFrameLocks noChangeAspect="1"/>
          </p:cNvGraphicFramePr>
          <p:nvPr/>
        </p:nvGraphicFramePr>
        <p:xfrm>
          <a:off x="2743200" y="3581400"/>
          <a:ext cx="2944813" cy="515938"/>
        </p:xfrm>
        <a:graphic>
          <a:graphicData uri="http://schemas.openxmlformats.org/presentationml/2006/ole">
            <p:oleObj spid="_x0000_s32777" name="Equation" r:id="rId5" imgW="1447560" imgH="253800" progId="Equation.3">
              <p:embed/>
            </p:oleObj>
          </a:graphicData>
        </a:graphic>
      </p:graphicFrame>
      <p:sp>
        <p:nvSpPr>
          <p:cNvPr id="32778" name="Text Box 10"/>
          <p:cNvSpPr txBox="1">
            <a:spLocks noChangeArrowheads="1"/>
          </p:cNvSpPr>
          <p:nvPr/>
        </p:nvSpPr>
        <p:spPr bwMode="auto">
          <a:xfrm>
            <a:off x="381000" y="4191000"/>
            <a:ext cx="86868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E.Fermi</a:t>
            </a:r>
            <a:r>
              <a:rPr lang="it-IT" sz="2400"/>
              <a:t>:</a:t>
            </a:r>
            <a:r>
              <a:rPr lang="it-IT"/>
              <a:t> formulò teoria del decadimento </a:t>
            </a:r>
            <a:r>
              <a:rPr lang="it-IT">
                <a:effectLst>
                  <a:outerShdw blurRad="38100" dist="38100" dir="2700000" algn="tl">
                    <a:srgbClr val="000000"/>
                  </a:outerShdw>
                </a:effectLst>
                <a:latin typeface="Arial" charset="0"/>
                <a:cs typeface="Arial" charset="0"/>
              </a:rPr>
              <a:t>β</a:t>
            </a:r>
            <a:r>
              <a:rPr lang="it-IT"/>
              <a:t> e chiamò la nuova particella neutrino.</a:t>
            </a:r>
          </a:p>
        </p:txBody>
      </p:sp>
      <p:sp>
        <p:nvSpPr>
          <p:cNvPr id="32779" name="Text Box 11"/>
          <p:cNvSpPr txBox="1">
            <a:spLocks noChangeArrowheads="1"/>
          </p:cNvSpPr>
          <p:nvPr/>
        </p:nvSpPr>
        <p:spPr bwMode="auto">
          <a:xfrm>
            <a:off x="609600" y="4572000"/>
            <a:ext cx="8077200"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it-IT"/>
              <a:t>Il fenomeno elementare è il decadimento del neutrone.</a:t>
            </a:r>
          </a:p>
        </p:txBody>
      </p:sp>
      <p:graphicFrame>
        <p:nvGraphicFramePr>
          <p:cNvPr id="32781" name="Object 13"/>
          <p:cNvGraphicFramePr>
            <a:graphicFrameLocks noChangeAspect="1"/>
          </p:cNvGraphicFramePr>
          <p:nvPr/>
        </p:nvGraphicFramePr>
        <p:xfrm>
          <a:off x="2743200" y="5181600"/>
          <a:ext cx="1730375" cy="488950"/>
        </p:xfrm>
        <a:graphic>
          <a:graphicData uri="http://schemas.openxmlformats.org/presentationml/2006/ole">
            <p:oleObj spid="_x0000_s32781" name="Equation" r:id="rId6" imgW="850680" imgH="241200" progId="Equation.3">
              <p:embed/>
            </p:oleObj>
          </a:graphicData>
        </a:graphic>
      </p:graphicFrame>
      <p:sp>
        <p:nvSpPr>
          <p:cNvPr id="32782" name="Text Box 14"/>
          <p:cNvSpPr txBox="1">
            <a:spLocks noChangeArrowheads="1"/>
          </p:cNvSpPr>
          <p:nvPr/>
        </p:nvSpPr>
        <p:spPr bwMode="auto">
          <a:xfrm>
            <a:off x="381000" y="6172200"/>
            <a:ext cx="61722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La forza responsabile</a:t>
            </a:r>
            <a:r>
              <a:rPr lang="it-IT" sz="2400"/>
              <a:t> </a:t>
            </a:r>
            <a:r>
              <a:rPr lang="it-IT"/>
              <a:t>del decadimento è la </a:t>
            </a:r>
            <a:r>
              <a:rPr lang="it-IT" u="sng"/>
              <a:t>forza debole</a:t>
            </a:r>
            <a:r>
              <a:rPr lang="it-IT"/>
              <a:t>.</a:t>
            </a:r>
            <a:endParaRPr lang="it-IT" sz="2400"/>
          </a:p>
        </p:txBody>
      </p:sp>
      <p:pic>
        <p:nvPicPr>
          <p:cNvPr id="32783" name="Picture 15" descr="hneutrino"/>
          <p:cNvPicPr>
            <a:picLocks noChangeAspect="1" noChangeArrowheads="1"/>
          </p:cNvPicPr>
          <p:nvPr/>
        </p:nvPicPr>
        <p:blipFill>
          <a:blip r:embed="rId7" cstate="print"/>
          <a:srcRect/>
          <a:stretch>
            <a:fillRect/>
          </a:stretch>
        </p:blipFill>
        <p:spPr bwMode="auto">
          <a:xfrm>
            <a:off x="5486400" y="5029200"/>
            <a:ext cx="2705100" cy="1050925"/>
          </a:xfrm>
          <a:prstGeom prst="rect">
            <a:avLst/>
          </a:prstGeom>
          <a:solidFill>
            <a:srgbClr val="FFFF99"/>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304800"/>
            <a:ext cx="7772400" cy="685800"/>
          </a:xfrm>
        </p:spPr>
        <p:txBody>
          <a:bodyPr/>
          <a:lstStyle/>
          <a:p>
            <a:r>
              <a:rPr lang="it-IT"/>
              <a:t>Dove eravamo nel </a:t>
            </a:r>
            <a:r>
              <a:rPr lang="it-IT">
                <a:cs typeface="Arial" charset="0"/>
              </a:rPr>
              <a:t>~</a:t>
            </a:r>
            <a:r>
              <a:rPr lang="it-IT"/>
              <a:t>1935?</a:t>
            </a:r>
          </a:p>
        </p:txBody>
      </p:sp>
      <p:sp>
        <p:nvSpPr>
          <p:cNvPr id="33796" name="Text Box 4"/>
          <p:cNvSpPr txBox="1">
            <a:spLocks noChangeArrowheads="1"/>
          </p:cNvSpPr>
          <p:nvPr/>
        </p:nvSpPr>
        <p:spPr bwMode="auto">
          <a:xfrm>
            <a:off x="152400" y="1066800"/>
            <a:ext cx="89154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Gli atomi sono formati da tre particelle elementari: elettrone, protone e neutrone.</a:t>
            </a:r>
            <a:endParaRPr lang="it-IT" sz="2400"/>
          </a:p>
        </p:txBody>
      </p:sp>
      <p:sp>
        <p:nvSpPr>
          <p:cNvPr id="33797" name="Text Box 5"/>
          <p:cNvSpPr txBox="1">
            <a:spLocks noChangeArrowheads="1"/>
          </p:cNvSpPr>
          <p:nvPr/>
        </p:nvSpPr>
        <p:spPr bwMode="auto">
          <a:xfrm>
            <a:off x="152400" y="1600200"/>
            <a:ext cx="89916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Ipotesi del neutrino (rivelato sperimentalmente nel 1954)</a:t>
            </a:r>
            <a:endParaRPr lang="it-IT" sz="2400"/>
          </a:p>
        </p:txBody>
      </p:sp>
      <p:sp>
        <p:nvSpPr>
          <p:cNvPr id="33798" name="Text Box 6"/>
          <p:cNvSpPr txBox="1">
            <a:spLocks noChangeArrowheads="1"/>
          </p:cNvSpPr>
          <p:nvPr/>
        </p:nvSpPr>
        <p:spPr bwMode="auto">
          <a:xfrm>
            <a:off x="152400" y="2133600"/>
            <a:ext cx="87630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Vi sono 4 forze fondamentali tramite le quali le particelle interagiscono:</a:t>
            </a:r>
            <a:endParaRPr lang="it-IT" sz="2400"/>
          </a:p>
        </p:txBody>
      </p:sp>
      <p:sp>
        <p:nvSpPr>
          <p:cNvPr id="33801" name="Text Box 9"/>
          <p:cNvSpPr txBox="1">
            <a:spLocks noChangeArrowheads="1"/>
          </p:cNvSpPr>
          <p:nvPr/>
        </p:nvSpPr>
        <p:spPr bwMode="auto">
          <a:xfrm>
            <a:off x="1143000" y="2667000"/>
            <a:ext cx="6934200" cy="457200"/>
          </a:xfrm>
          <a:prstGeom prst="rect">
            <a:avLst/>
          </a:prstGeom>
          <a:noFill/>
          <a:ln w="12700" cap="sq">
            <a:noFill/>
            <a:miter lim="800000"/>
            <a:headEnd type="none" w="sm" len="sm"/>
            <a:tailEnd type="none" w="sm" len="sm"/>
          </a:ln>
          <a:effectLst/>
        </p:spPr>
        <p:txBody>
          <a:bodyPr>
            <a:spAutoFit/>
          </a:bodyPr>
          <a:lstStyle/>
          <a:p>
            <a:pPr>
              <a:spcBef>
                <a:spcPct val="50000"/>
              </a:spcBef>
            </a:pPr>
            <a:endParaRPr lang="en-GB" sz="2400"/>
          </a:p>
        </p:txBody>
      </p:sp>
      <p:grpSp>
        <p:nvGrpSpPr>
          <p:cNvPr id="33816" name="Group 24"/>
          <p:cNvGrpSpPr>
            <a:grpSpLocks/>
          </p:cNvGrpSpPr>
          <p:nvPr/>
        </p:nvGrpSpPr>
        <p:grpSpPr bwMode="auto">
          <a:xfrm>
            <a:off x="838200" y="2667000"/>
            <a:ext cx="7467600" cy="1600200"/>
            <a:chOff x="528" y="1536"/>
            <a:chExt cx="4704" cy="1008"/>
          </a:xfrm>
        </p:grpSpPr>
        <p:grpSp>
          <p:nvGrpSpPr>
            <p:cNvPr id="33813" name="Group 21"/>
            <p:cNvGrpSpPr>
              <a:grpSpLocks/>
            </p:cNvGrpSpPr>
            <p:nvPr/>
          </p:nvGrpSpPr>
          <p:grpSpPr bwMode="auto">
            <a:xfrm>
              <a:off x="528" y="1536"/>
              <a:ext cx="3888" cy="298"/>
              <a:chOff x="528" y="1766"/>
              <a:chExt cx="3888" cy="298"/>
            </a:xfrm>
          </p:grpSpPr>
          <p:sp>
            <p:nvSpPr>
              <p:cNvPr id="33799" name="Text Box 7"/>
              <p:cNvSpPr txBox="1">
                <a:spLocks noChangeArrowheads="1"/>
              </p:cNvSpPr>
              <p:nvPr/>
            </p:nvSpPr>
            <p:spPr bwMode="auto">
              <a:xfrm>
                <a:off x="528" y="1776"/>
                <a:ext cx="2880" cy="288"/>
              </a:xfrm>
              <a:prstGeom prst="rect">
                <a:avLst/>
              </a:prstGeom>
              <a:noFill/>
              <a:ln w="12700" cap="sq">
                <a:noFill/>
                <a:miter lim="800000"/>
                <a:headEnd type="none" w="sm" len="sm"/>
                <a:tailEnd type="none" w="sm" len="sm"/>
              </a:ln>
              <a:effectLst/>
            </p:spPr>
            <p:txBody>
              <a:bodyPr>
                <a:spAutoFit/>
              </a:bodyPr>
              <a:lstStyle/>
              <a:p>
                <a:pPr marL="457200" indent="-457200">
                  <a:spcBef>
                    <a:spcPct val="50000"/>
                  </a:spcBef>
                </a:pPr>
                <a:r>
                  <a:rPr lang="it-IT" sz="2400">
                    <a:solidFill>
                      <a:srgbClr val="FFCC00"/>
                    </a:solidFill>
                  </a:rPr>
                  <a:t>- </a:t>
                </a:r>
                <a:r>
                  <a:rPr lang="it-IT">
                    <a:solidFill>
                      <a:srgbClr val="FFCC00"/>
                    </a:solidFill>
                  </a:rPr>
                  <a:t>forza forte: agisce sui nucleoni (adroni). </a:t>
                </a:r>
                <a:endParaRPr lang="it-IT" sz="2400">
                  <a:solidFill>
                    <a:srgbClr val="FFCC00"/>
                  </a:solidFill>
                </a:endParaRPr>
              </a:p>
            </p:txBody>
          </p:sp>
          <p:grpSp>
            <p:nvGrpSpPr>
              <p:cNvPr id="33805" name="Group 13"/>
              <p:cNvGrpSpPr>
                <a:grpSpLocks/>
              </p:cNvGrpSpPr>
              <p:nvPr/>
            </p:nvGrpSpPr>
            <p:grpSpPr bwMode="auto">
              <a:xfrm>
                <a:off x="3264" y="1766"/>
                <a:ext cx="1152" cy="298"/>
                <a:chOff x="3552" y="1776"/>
                <a:chExt cx="1152" cy="298"/>
              </a:xfrm>
            </p:grpSpPr>
            <p:sp>
              <p:nvSpPr>
                <p:cNvPr id="33802" name="Text Box 10"/>
                <p:cNvSpPr txBox="1">
                  <a:spLocks noChangeArrowheads="1"/>
                </p:cNvSpPr>
                <p:nvPr/>
              </p:nvSpPr>
              <p:spPr bwMode="auto">
                <a:xfrm>
                  <a:off x="3552" y="1824"/>
                  <a:ext cx="864"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solidFill>
                        <a:srgbClr val="FFCC00"/>
                      </a:solidFill>
                    </a:rPr>
                    <a:t>Range </a:t>
                  </a:r>
                  <a:r>
                    <a:rPr lang="it-IT">
                      <a:solidFill>
                        <a:srgbClr val="FFCC00"/>
                      </a:solidFill>
                      <a:cs typeface="Times New Roman" pitchFamily="18" charset="0"/>
                    </a:rPr>
                    <a:t>~ 10</a:t>
                  </a:r>
                  <a:endParaRPr lang="it-IT">
                    <a:solidFill>
                      <a:srgbClr val="FFCC00"/>
                    </a:solidFill>
                  </a:endParaRPr>
                </a:p>
              </p:txBody>
            </p:sp>
            <p:sp>
              <p:nvSpPr>
                <p:cNvPr id="33803" name="Text Box 11"/>
                <p:cNvSpPr txBox="1">
                  <a:spLocks noChangeArrowheads="1"/>
                </p:cNvSpPr>
                <p:nvPr/>
              </p:nvSpPr>
              <p:spPr bwMode="auto">
                <a:xfrm>
                  <a:off x="4320" y="1776"/>
                  <a:ext cx="288" cy="192"/>
                </a:xfrm>
                <a:prstGeom prst="rect">
                  <a:avLst/>
                </a:prstGeom>
                <a:noFill/>
                <a:ln w="12700" cap="sq">
                  <a:noFill/>
                  <a:miter lim="800000"/>
                  <a:headEnd type="none" w="sm" len="sm"/>
                  <a:tailEnd type="none" w="sm" len="sm"/>
                </a:ln>
                <a:effectLst/>
              </p:spPr>
              <p:txBody>
                <a:bodyPr>
                  <a:spAutoFit/>
                </a:bodyPr>
                <a:lstStyle/>
                <a:p>
                  <a:pPr>
                    <a:spcBef>
                      <a:spcPct val="50000"/>
                    </a:spcBef>
                  </a:pPr>
                  <a:r>
                    <a:rPr lang="it-IT" sz="1400">
                      <a:solidFill>
                        <a:srgbClr val="FFCC00"/>
                      </a:solidFill>
                    </a:rPr>
                    <a:t>-15</a:t>
                  </a:r>
                </a:p>
              </p:txBody>
            </p:sp>
            <p:sp>
              <p:nvSpPr>
                <p:cNvPr id="33804" name="Text Box 12"/>
                <p:cNvSpPr txBox="1">
                  <a:spLocks noChangeArrowheads="1"/>
                </p:cNvSpPr>
                <p:nvPr/>
              </p:nvSpPr>
              <p:spPr bwMode="auto">
                <a:xfrm>
                  <a:off x="4464" y="1824"/>
                  <a:ext cx="240" cy="250"/>
                </a:xfrm>
                <a:prstGeom prst="rect">
                  <a:avLst/>
                </a:prstGeom>
                <a:noFill/>
                <a:ln w="12700" cap="sq">
                  <a:noFill/>
                  <a:miter lim="800000"/>
                  <a:headEnd type="none" w="sm" len="sm"/>
                  <a:tailEnd type="none" w="sm" len="sm"/>
                </a:ln>
                <a:effectLst/>
              </p:spPr>
              <p:txBody>
                <a:bodyPr wrap="none">
                  <a:spAutoFit/>
                </a:bodyPr>
                <a:lstStyle/>
                <a:p>
                  <a:r>
                    <a:rPr lang="it-IT">
                      <a:solidFill>
                        <a:srgbClr val="FFCC00"/>
                      </a:solidFill>
                    </a:rPr>
                    <a:t>m</a:t>
                  </a:r>
                </a:p>
              </p:txBody>
            </p:sp>
          </p:grpSp>
        </p:grpSp>
        <p:sp>
          <p:nvSpPr>
            <p:cNvPr id="33806" name="Text Box 14"/>
            <p:cNvSpPr txBox="1">
              <a:spLocks noChangeArrowheads="1"/>
            </p:cNvSpPr>
            <p:nvPr/>
          </p:nvSpPr>
          <p:spPr bwMode="auto">
            <a:xfrm>
              <a:off x="528" y="1776"/>
              <a:ext cx="4704" cy="288"/>
            </a:xfrm>
            <a:prstGeom prst="rect">
              <a:avLst/>
            </a:prstGeom>
            <a:noFill/>
            <a:ln w="12700" cap="sq">
              <a:noFill/>
              <a:miter lim="800000"/>
              <a:headEnd type="none" w="sm" len="sm"/>
              <a:tailEnd type="none" w="sm" len="sm"/>
            </a:ln>
            <a:effectLst/>
          </p:spPr>
          <p:txBody>
            <a:bodyPr>
              <a:spAutoFit/>
            </a:bodyPr>
            <a:lstStyle/>
            <a:p>
              <a:pPr>
                <a:spcBef>
                  <a:spcPct val="50000"/>
                </a:spcBef>
              </a:pPr>
              <a:r>
                <a:rPr lang="it-IT" sz="2400">
                  <a:solidFill>
                    <a:srgbClr val="FFCC00"/>
                  </a:solidFill>
                </a:rPr>
                <a:t>- </a:t>
              </a:r>
              <a:r>
                <a:rPr lang="it-IT">
                  <a:solidFill>
                    <a:srgbClr val="FFCC00"/>
                  </a:solidFill>
                </a:rPr>
                <a:t>forza e.m.: agisce sulle particelle cariche. Range infinito.</a:t>
              </a:r>
              <a:endParaRPr lang="it-IT" sz="2400">
                <a:solidFill>
                  <a:srgbClr val="FFCC00"/>
                </a:solidFill>
              </a:endParaRPr>
            </a:p>
          </p:txBody>
        </p:sp>
        <p:sp>
          <p:nvSpPr>
            <p:cNvPr id="33808" name="Text Box 16"/>
            <p:cNvSpPr txBox="1">
              <a:spLocks noChangeArrowheads="1"/>
            </p:cNvSpPr>
            <p:nvPr/>
          </p:nvSpPr>
          <p:spPr bwMode="auto">
            <a:xfrm>
              <a:off x="528" y="2256"/>
              <a:ext cx="451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it-IT" sz="2400">
                  <a:solidFill>
                    <a:srgbClr val="FFCC00"/>
                  </a:solidFill>
                </a:rPr>
                <a:t>- </a:t>
              </a:r>
              <a:r>
                <a:rPr lang="it-IT">
                  <a:solidFill>
                    <a:srgbClr val="FFCC00"/>
                  </a:solidFill>
                </a:rPr>
                <a:t>forza gravitazionale: agisce su tutte le particelle. Range infinito.</a:t>
              </a:r>
              <a:endParaRPr lang="it-IT" sz="2400">
                <a:solidFill>
                  <a:srgbClr val="FFCC00"/>
                </a:solidFill>
              </a:endParaRPr>
            </a:p>
          </p:txBody>
        </p:sp>
        <p:grpSp>
          <p:nvGrpSpPr>
            <p:cNvPr id="33814" name="Group 22"/>
            <p:cNvGrpSpPr>
              <a:grpSpLocks/>
            </p:cNvGrpSpPr>
            <p:nvPr/>
          </p:nvGrpSpPr>
          <p:grpSpPr bwMode="auto">
            <a:xfrm>
              <a:off x="528" y="1968"/>
              <a:ext cx="4032" cy="336"/>
              <a:chOff x="528" y="2592"/>
              <a:chExt cx="4032" cy="336"/>
            </a:xfrm>
          </p:grpSpPr>
          <p:sp>
            <p:nvSpPr>
              <p:cNvPr id="33807" name="Text Box 15"/>
              <p:cNvSpPr txBox="1">
                <a:spLocks noChangeArrowheads="1"/>
              </p:cNvSpPr>
              <p:nvPr/>
            </p:nvSpPr>
            <p:spPr bwMode="auto">
              <a:xfrm>
                <a:off x="528" y="2640"/>
                <a:ext cx="2928" cy="288"/>
              </a:xfrm>
              <a:prstGeom prst="rect">
                <a:avLst/>
              </a:prstGeom>
              <a:noFill/>
              <a:ln w="12700" cap="sq">
                <a:noFill/>
                <a:miter lim="800000"/>
                <a:headEnd type="none" w="sm" len="sm"/>
                <a:tailEnd type="none" w="sm" len="sm"/>
              </a:ln>
              <a:effectLst/>
            </p:spPr>
            <p:txBody>
              <a:bodyPr>
                <a:spAutoFit/>
              </a:bodyPr>
              <a:lstStyle/>
              <a:p>
                <a:pPr>
                  <a:spcBef>
                    <a:spcPct val="50000"/>
                  </a:spcBef>
                </a:pPr>
                <a:r>
                  <a:rPr lang="it-IT" sz="2400">
                    <a:solidFill>
                      <a:srgbClr val="FFCC00"/>
                    </a:solidFill>
                  </a:rPr>
                  <a:t>- </a:t>
                </a:r>
                <a:r>
                  <a:rPr lang="it-IT">
                    <a:solidFill>
                      <a:srgbClr val="FFCC00"/>
                    </a:solidFill>
                  </a:rPr>
                  <a:t>forza debole: agisce su tutte le particelle.</a:t>
                </a:r>
                <a:endParaRPr lang="it-IT" sz="2400">
                  <a:solidFill>
                    <a:srgbClr val="FFCC00"/>
                  </a:solidFill>
                </a:endParaRPr>
              </a:p>
            </p:txBody>
          </p:sp>
          <p:grpSp>
            <p:nvGrpSpPr>
              <p:cNvPr id="33809" name="Group 17"/>
              <p:cNvGrpSpPr>
                <a:grpSpLocks/>
              </p:cNvGrpSpPr>
              <p:nvPr/>
            </p:nvGrpSpPr>
            <p:grpSpPr bwMode="auto">
              <a:xfrm>
                <a:off x="3408" y="2592"/>
                <a:ext cx="1152" cy="298"/>
                <a:chOff x="3552" y="1776"/>
                <a:chExt cx="1152" cy="298"/>
              </a:xfrm>
            </p:grpSpPr>
            <p:sp>
              <p:nvSpPr>
                <p:cNvPr id="33810" name="Text Box 18"/>
                <p:cNvSpPr txBox="1">
                  <a:spLocks noChangeArrowheads="1"/>
                </p:cNvSpPr>
                <p:nvPr/>
              </p:nvSpPr>
              <p:spPr bwMode="auto">
                <a:xfrm>
                  <a:off x="3552" y="1824"/>
                  <a:ext cx="864"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solidFill>
                        <a:srgbClr val="FFCC00"/>
                      </a:solidFill>
                    </a:rPr>
                    <a:t>Range </a:t>
                  </a:r>
                  <a:r>
                    <a:rPr lang="it-IT">
                      <a:solidFill>
                        <a:srgbClr val="FFCC00"/>
                      </a:solidFill>
                      <a:cs typeface="Times New Roman" pitchFamily="18" charset="0"/>
                    </a:rPr>
                    <a:t>~ 10</a:t>
                  </a:r>
                  <a:endParaRPr lang="it-IT">
                    <a:solidFill>
                      <a:srgbClr val="FFCC00"/>
                    </a:solidFill>
                  </a:endParaRPr>
                </a:p>
              </p:txBody>
            </p:sp>
            <p:sp>
              <p:nvSpPr>
                <p:cNvPr id="33811" name="Text Box 19"/>
                <p:cNvSpPr txBox="1">
                  <a:spLocks noChangeArrowheads="1"/>
                </p:cNvSpPr>
                <p:nvPr/>
              </p:nvSpPr>
              <p:spPr bwMode="auto">
                <a:xfrm>
                  <a:off x="4320" y="1776"/>
                  <a:ext cx="288" cy="192"/>
                </a:xfrm>
                <a:prstGeom prst="rect">
                  <a:avLst/>
                </a:prstGeom>
                <a:noFill/>
                <a:ln w="12700" cap="sq">
                  <a:noFill/>
                  <a:miter lim="800000"/>
                  <a:headEnd type="none" w="sm" len="sm"/>
                  <a:tailEnd type="none" w="sm" len="sm"/>
                </a:ln>
                <a:effectLst/>
              </p:spPr>
              <p:txBody>
                <a:bodyPr>
                  <a:spAutoFit/>
                </a:bodyPr>
                <a:lstStyle/>
                <a:p>
                  <a:pPr>
                    <a:spcBef>
                      <a:spcPct val="50000"/>
                    </a:spcBef>
                  </a:pPr>
                  <a:r>
                    <a:rPr lang="it-IT" sz="1400">
                      <a:solidFill>
                        <a:srgbClr val="FFCC00"/>
                      </a:solidFill>
                    </a:rPr>
                    <a:t>-15</a:t>
                  </a:r>
                </a:p>
              </p:txBody>
            </p:sp>
            <p:sp>
              <p:nvSpPr>
                <p:cNvPr id="33812" name="Text Box 20"/>
                <p:cNvSpPr txBox="1">
                  <a:spLocks noChangeArrowheads="1"/>
                </p:cNvSpPr>
                <p:nvPr/>
              </p:nvSpPr>
              <p:spPr bwMode="auto">
                <a:xfrm>
                  <a:off x="4464" y="1824"/>
                  <a:ext cx="240" cy="250"/>
                </a:xfrm>
                <a:prstGeom prst="rect">
                  <a:avLst/>
                </a:prstGeom>
                <a:noFill/>
                <a:ln w="12700" cap="sq">
                  <a:noFill/>
                  <a:miter lim="800000"/>
                  <a:headEnd type="none" w="sm" len="sm"/>
                  <a:tailEnd type="none" w="sm" len="sm"/>
                </a:ln>
                <a:effectLst/>
              </p:spPr>
              <p:txBody>
                <a:bodyPr wrap="none">
                  <a:spAutoFit/>
                </a:bodyPr>
                <a:lstStyle/>
                <a:p>
                  <a:r>
                    <a:rPr lang="it-IT">
                      <a:solidFill>
                        <a:srgbClr val="FFCC00"/>
                      </a:solidFill>
                    </a:rPr>
                    <a:t>m</a:t>
                  </a:r>
                </a:p>
              </p:txBody>
            </p:sp>
          </p:grpSp>
        </p:grpSp>
      </p:grpSp>
      <p:grpSp>
        <p:nvGrpSpPr>
          <p:cNvPr id="33819" name="Group 27"/>
          <p:cNvGrpSpPr>
            <a:grpSpLocks/>
          </p:cNvGrpSpPr>
          <p:nvPr/>
        </p:nvGrpSpPr>
        <p:grpSpPr bwMode="auto">
          <a:xfrm>
            <a:off x="152400" y="4419600"/>
            <a:ext cx="8839200" cy="990600"/>
            <a:chOff x="96" y="2784"/>
            <a:chExt cx="5568" cy="624"/>
          </a:xfrm>
        </p:grpSpPr>
        <p:sp>
          <p:nvSpPr>
            <p:cNvPr id="33817" name="Text Box 25"/>
            <p:cNvSpPr txBox="1">
              <a:spLocks noChangeArrowheads="1"/>
            </p:cNvSpPr>
            <p:nvPr/>
          </p:nvSpPr>
          <p:spPr bwMode="auto">
            <a:xfrm>
              <a:off x="96" y="2784"/>
              <a:ext cx="5328"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Scoperta del positrone (anti-elettrone) nel 1932, ipotizzato da Dirac nel 1928. </a:t>
              </a:r>
              <a:endParaRPr lang="it-IT" sz="2400"/>
            </a:p>
          </p:txBody>
        </p:sp>
        <p:sp>
          <p:nvSpPr>
            <p:cNvPr id="33818" name="Text Box 26"/>
            <p:cNvSpPr txBox="1">
              <a:spLocks noChangeArrowheads="1"/>
            </p:cNvSpPr>
            <p:nvPr/>
          </p:nvSpPr>
          <p:spPr bwMode="auto">
            <a:xfrm>
              <a:off x="96" y="3120"/>
              <a:ext cx="5568"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Scoperta del mesotrone, particella prevista da Yukawa nella teoria della forza forte. </a:t>
              </a:r>
              <a:endParaRPr lang="it-IT" sz="2400"/>
            </a:p>
          </p:txBody>
        </p:sp>
      </p:grpSp>
      <p:grpSp>
        <p:nvGrpSpPr>
          <p:cNvPr id="33823" name="Group 31"/>
          <p:cNvGrpSpPr>
            <a:grpSpLocks/>
          </p:cNvGrpSpPr>
          <p:nvPr/>
        </p:nvGrpSpPr>
        <p:grpSpPr bwMode="auto">
          <a:xfrm>
            <a:off x="533400" y="5486400"/>
            <a:ext cx="7010400" cy="1150938"/>
            <a:chOff x="336" y="3456"/>
            <a:chExt cx="4416" cy="725"/>
          </a:xfrm>
        </p:grpSpPr>
        <p:sp>
          <p:nvSpPr>
            <p:cNvPr id="33820" name="Text Box 28"/>
            <p:cNvSpPr txBox="1">
              <a:spLocks noChangeArrowheads="1"/>
            </p:cNvSpPr>
            <p:nvPr/>
          </p:nvSpPr>
          <p:spPr bwMode="auto">
            <a:xfrm>
              <a:off x="336" y="3648"/>
              <a:ext cx="3552" cy="296"/>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sz="2400">
                  <a:solidFill>
                    <a:srgbClr val="008000"/>
                  </a:solidFill>
                </a:rPr>
                <a:t>AVEVAMO CAPITO TUTTO (O QUASI!)</a:t>
              </a:r>
            </a:p>
          </p:txBody>
        </p:sp>
        <p:pic>
          <p:nvPicPr>
            <p:cNvPr id="33821" name="Picture 29" descr="so01038_"/>
            <p:cNvPicPr>
              <a:picLocks noChangeAspect="1" noChangeArrowheads="1"/>
            </p:cNvPicPr>
            <p:nvPr/>
          </p:nvPicPr>
          <p:blipFill>
            <a:blip r:embed="rId3" cstate="print"/>
            <a:srcRect/>
            <a:stretch>
              <a:fillRect/>
            </a:stretch>
          </p:blipFill>
          <p:spPr bwMode="auto">
            <a:xfrm>
              <a:off x="4032" y="3456"/>
              <a:ext cx="720" cy="725"/>
            </a:xfrm>
            <a:prstGeom prst="rect">
              <a:avLst/>
            </a:prstGeom>
            <a:solidFill>
              <a:schemeClr val="tx1"/>
            </a:solidFill>
            <a:ln w="9525">
              <a:solidFill>
                <a:schemeClr val="hlink"/>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338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38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3823"/>
                                        </p:tgtEl>
                                        <p:attrNameLst>
                                          <p:attrName>style.visibility</p:attrName>
                                        </p:attrNameLst>
                                      </p:cBhvr>
                                      <p:to>
                                        <p:strVal val="visible"/>
                                      </p:to>
                                    </p:set>
                                    <p:anim calcmode="lin" valueType="num">
                                      <p:cBhvr>
                                        <p:cTn id="15" dur="1000" fill="hold"/>
                                        <p:tgtEl>
                                          <p:spTgt spid="33823"/>
                                        </p:tgtEl>
                                        <p:attrNameLst>
                                          <p:attrName>ppt_w</p:attrName>
                                        </p:attrNameLst>
                                      </p:cBhvr>
                                      <p:tavLst>
                                        <p:tav tm="0">
                                          <p:val>
                                            <p:fltVal val="0"/>
                                          </p:val>
                                        </p:tav>
                                        <p:tav tm="100000">
                                          <p:val>
                                            <p:strVal val="#ppt_w"/>
                                          </p:val>
                                        </p:tav>
                                      </p:tavLst>
                                    </p:anim>
                                    <p:anim calcmode="lin" valueType="num">
                                      <p:cBhvr>
                                        <p:cTn id="16" dur="1000" fill="hold"/>
                                        <p:tgtEl>
                                          <p:spTgt spid="33823"/>
                                        </p:tgtEl>
                                        <p:attrNameLst>
                                          <p:attrName>ppt_h</p:attrName>
                                        </p:attrNameLst>
                                      </p:cBhvr>
                                      <p:tavLst>
                                        <p:tav tm="0">
                                          <p:val>
                                            <p:fltVal val="0"/>
                                          </p:val>
                                        </p:tav>
                                        <p:tav tm="100000">
                                          <p:val>
                                            <p:strVal val="#ppt_h"/>
                                          </p:val>
                                        </p:tav>
                                      </p:tavLst>
                                    </p:anim>
                                    <p:anim calcmode="lin" valueType="num">
                                      <p:cBhvr>
                                        <p:cTn id="17" dur="1000" fill="hold"/>
                                        <p:tgtEl>
                                          <p:spTgt spid="3382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38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09600" y="228600"/>
            <a:ext cx="7772400" cy="1143000"/>
          </a:xfrm>
        </p:spPr>
        <p:txBody>
          <a:bodyPr/>
          <a:lstStyle/>
          <a:p>
            <a:r>
              <a:rPr lang="it-IT"/>
              <a:t>E poi?</a:t>
            </a:r>
          </a:p>
        </p:txBody>
      </p:sp>
      <p:sp>
        <p:nvSpPr>
          <p:cNvPr id="135171" name="Text Box 3"/>
          <p:cNvSpPr txBox="1">
            <a:spLocks noChangeArrowheads="1"/>
          </p:cNvSpPr>
          <p:nvPr/>
        </p:nvSpPr>
        <p:spPr bwMode="auto">
          <a:xfrm>
            <a:off x="381000" y="1295400"/>
            <a:ext cx="72390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u="sng"/>
              <a:t>E poi successero tante brutte cose.</a:t>
            </a:r>
            <a:endParaRPr lang="it-IT" sz="2400" u="sng"/>
          </a:p>
        </p:txBody>
      </p:sp>
      <p:sp>
        <p:nvSpPr>
          <p:cNvPr id="135172" name="Text Box 4"/>
          <p:cNvSpPr txBox="1">
            <a:spLocks noChangeArrowheads="1"/>
          </p:cNvSpPr>
          <p:nvPr/>
        </p:nvSpPr>
        <p:spPr bwMode="auto">
          <a:xfrm>
            <a:off x="381000" y="1752600"/>
            <a:ext cx="56388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Le leggi razziali in Italia (1938).</a:t>
            </a:r>
            <a:r>
              <a:rPr lang="it-IT" sz="2400"/>
              <a:t> </a:t>
            </a:r>
          </a:p>
        </p:txBody>
      </p:sp>
      <p:sp>
        <p:nvSpPr>
          <p:cNvPr id="135173" name="Text Box 5"/>
          <p:cNvSpPr txBox="1">
            <a:spLocks noChangeArrowheads="1"/>
          </p:cNvSpPr>
          <p:nvPr/>
        </p:nvSpPr>
        <p:spPr bwMode="auto">
          <a:xfrm>
            <a:off x="381000" y="2209800"/>
            <a:ext cx="54864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Inizio della seconda guerra mondiale (1939).</a:t>
            </a:r>
            <a:endParaRPr lang="it-IT" sz="2400"/>
          </a:p>
        </p:txBody>
      </p:sp>
      <p:sp>
        <p:nvSpPr>
          <p:cNvPr id="135174" name="Text Box 6"/>
          <p:cNvSpPr txBox="1">
            <a:spLocks noChangeArrowheads="1"/>
          </p:cNvSpPr>
          <p:nvPr/>
        </p:nvSpPr>
        <p:spPr bwMode="auto">
          <a:xfrm>
            <a:off x="381000" y="2590800"/>
            <a:ext cx="54864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t>     </a:t>
            </a:r>
            <a:r>
              <a:rPr lang="it-IT" sz="2400"/>
              <a:t> </a:t>
            </a:r>
            <a:r>
              <a:rPr lang="it-IT"/>
              <a:t>Molti scienziati europei scapparono in America</a:t>
            </a:r>
            <a:endParaRPr lang="it-IT" sz="2400"/>
          </a:p>
        </p:txBody>
      </p:sp>
      <p:grpSp>
        <p:nvGrpSpPr>
          <p:cNvPr id="135175" name="Group 7"/>
          <p:cNvGrpSpPr>
            <a:grpSpLocks/>
          </p:cNvGrpSpPr>
          <p:nvPr/>
        </p:nvGrpSpPr>
        <p:grpSpPr bwMode="auto">
          <a:xfrm>
            <a:off x="381000" y="3048000"/>
            <a:ext cx="5029200" cy="2514600"/>
            <a:chOff x="240" y="1920"/>
            <a:chExt cx="3168" cy="1584"/>
          </a:xfrm>
        </p:grpSpPr>
        <p:grpSp>
          <p:nvGrpSpPr>
            <p:cNvPr id="135176" name="Group 8"/>
            <p:cNvGrpSpPr>
              <a:grpSpLocks/>
            </p:cNvGrpSpPr>
            <p:nvPr/>
          </p:nvGrpSpPr>
          <p:grpSpPr bwMode="auto">
            <a:xfrm>
              <a:off x="240" y="1920"/>
              <a:ext cx="3168" cy="1200"/>
              <a:chOff x="240" y="1920"/>
              <a:chExt cx="3168" cy="1200"/>
            </a:xfrm>
          </p:grpSpPr>
          <p:sp>
            <p:nvSpPr>
              <p:cNvPr id="135177" name="Text Box 9"/>
              <p:cNvSpPr txBox="1">
                <a:spLocks noChangeArrowheads="1"/>
              </p:cNvSpPr>
              <p:nvPr/>
            </p:nvSpPr>
            <p:spPr bwMode="auto">
              <a:xfrm>
                <a:off x="240" y="1920"/>
                <a:ext cx="2688"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Fissione dell’atomo (1938).</a:t>
                </a:r>
                <a:endParaRPr lang="it-IT" sz="2400"/>
              </a:p>
            </p:txBody>
          </p:sp>
          <p:graphicFrame>
            <p:nvGraphicFramePr>
              <p:cNvPr id="135178" name="Object 10"/>
              <p:cNvGraphicFramePr>
                <a:graphicFrameLocks noChangeAspect="1"/>
              </p:cNvGraphicFramePr>
              <p:nvPr/>
            </p:nvGraphicFramePr>
            <p:xfrm>
              <a:off x="720" y="2256"/>
              <a:ext cx="1607" cy="228"/>
            </p:xfrm>
            <a:graphic>
              <a:graphicData uri="http://schemas.openxmlformats.org/presentationml/2006/ole">
                <p:oleObj spid="_x0000_s135178" name="Equation" r:id="rId4" imgW="1701720" imgH="241200" progId="Equation.3">
                  <p:embed/>
                </p:oleObj>
              </a:graphicData>
            </a:graphic>
          </p:graphicFrame>
          <p:sp>
            <p:nvSpPr>
              <p:cNvPr id="135179" name="Text Box 11"/>
              <p:cNvSpPr txBox="1">
                <a:spLocks noChangeArrowheads="1"/>
              </p:cNvSpPr>
              <p:nvPr/>
            </p:nvSpPr>
            <p:spPr bwMode="auto">
              <a:xfrm>
                <a:off x="240" y="2640"/>
                <a:ext cx="3168" cy="480"/>
              </a:xfrm>
              <a:prstGeom prst="rect">
                <a:avLst/>
              </a:prstGeom>
              <a:noFill/>
              <a:ln w="12700" cap="sq">
                <a:noFill/>
                <a:miter lim="800000"/>
                <a:headEnd type="none" w="sm" len="sm"/>
                <a:tailEnd type="none" w="sm" len="sm"/>
              </a:ln>
              <a:effectLst/>
            </p:spPr>
            <p:txBody>
              <a:bodyPr>
                <a:spAutoFit/>
              </a:bodyPr>
              <a:lstStyle/>
              <a:p>
                <a:pPr>
                  <a:buFontTx/>
                  <a:buChar char="•"/>
                </a:pPr>
                <a:r>
                  <a:rPr lang="it-IT" sz="2400"/>
                  <a:t> </a:t>
                </a:r>
                <a:r>
                  <a:rPr lang="it-IT"/>
                  <a:t>Nel 1942 Fermi realizzò a Chicago la prima reazione a catena controllata (pila atomica)</a:t>
                </a:r>
                <a:endParaRPr lang="it-IT" sz="2400"/>
              </a:p>
            </p:txBody>
          </p:sp>
        </p:grpSp>
        <p:sp>
          <p:nvSpPr>
            <p:cNvPr id="135180" name="Text Box 12"/>
            <p:cNvSpPr txBox="1">
              <a:spLocks noChangeArrowheads="1"/>
            </p:cNvSpPr>
            <p:nvPr/>
          </p:nvSpPr>
          <p:spPr bwMode="auto">
            <a:xfrm>
              <a:off x="240" y="3216"/>
              <a:ext cx="2352"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E infine nel 1945:</a:t>
              </a:r>
              <a:endParaRPr lang="it-IT" sz="2400"/>
            </a:p>
          </p:txBody>
        </p:sp>
      </p:grpSp>
      <p:pic>
        <p:nvPicPr>
          <p:cNvPr id="135181" name="Picture 13" descr="fungo_atomico"/>
          <p:cNvPicPr>
            <a:picLocks noChangeAspect="1" noChangeArrowheads="1"/>
          </p:cNvPicPr>
          <p:nvPr/>
        </p:nvPicPr>
        <p:blipFill>
          <a:blip r:embed="rId5" cstate="print"/>
          <a:srcRect/>
          <a:stretch>
            <a:fillRect/>
          </a:stretch>
        </p:blipFill>
        <p:spPr bwMode="auto">
          <a:xfrm>
            <a:off x="5943600" y="1524000"/>
            <a:ext cx="2660650" cy="3727450"/>
          </a:xfrm>
          <a:prstGeom prst="rect">
            <a:avLst/>
          </a:prstGeom>
          <a:noFill/>
        </p:spPr>
      </p:pic>
      <p:grpSp>
        <p:nvGrpSpPr>
          <p:cNvPr id="135182" name="Group 14"/>
          <p:cNvGrpSpPr>
            <a:grpSpLocks/>
          </p:cNvGrpSpPr>
          <p:nvPr/>
        </p:nvGrpSpPr>
        <p:grpSpPr bwMode="auto">
          <a:xfrm>
            <a:off x="381000" y="5715000"/>
            <a:ext cx="8229600" cy="990600"/>
            <a:chOff x="240" y="3600"/>
            <a:chExt cx="5184" cy="624"/>
          </a:xfrm>
        </p:grpSpPr>
        <p:sp>
          <p:nvSpPr>
            <p:cNvPr id="135183" name="Text Box 15"/>
            <p:cNvSpPr txBox="1">
              <a:spLocks noChangeArrowheads="1"/>
            </p:cNvSpPr>
            <p:nvPr/>
          </p:nvSpPr>
          <p:spPr bwMode="auto">
            <a:xfrm>
              <a:off x="240" y="3600"/>
              <a:ext cx="5184"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Dopo la guerra, gran parte degli scienziati europei restarono in  America.</a:t>
              </a:r>
              <a:endParaRPr lang="it-IT" sz="2400"/>
            </a:p>
          </p:txBody>
        </p:sp>
        <p:sp>
          <p:nvSpPr>
            <p:cNvPr id="135184" name="Text Box 16"/>
            <p:cNvSpPr txBox="1">
              <a:spLocks noChangeArrowheads="1"/>
            </p:cNvSpPr>
            <p:nvPr/>
          </p:nvSpPr>
          <p:spPr bwMode="auto">
            <a:xfrm>
              <a:off x="240" y="3936"/>
              <a:ext cx="4848"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sz="2400" u="sng"/>
                <a:t>Si tornò alla ricerca fondamentale, abbandonando il nucleo.</a:t>
              </a:r>
            </a:p>
          </p:txBody>
        </p:sp>
      </p:grpSp>
      <p:sp>
        <p:nvSpPr>
          <p:cNvPr id="135185" name="AutoShape 17"/>
          <p:cNvSpPr>
            <a:spLocks noChangeArrowheads="1"/>
          </p:cNvSpPr>
          <p:nvPr/>
        </p:nvSpPr>
        <p:spPr bwMode="auto">
          <a:xfrm>
            <a:off x="457200" y="2743200"/>
            <a:ext cx="381000" cy="228600"/>
          </a:xfrm>
          <a:prstGeom prst="rightArrow">
            <a:avLst>
              <a:gd name="adj1" fmla="val 50000"/>
              <a:gd name="adj2" fmla="val 41667"/>
            </a:avLst>
          </a:prstGeom>
          <a:solidFill>
            <a:schemeClr val="tx1"/>
          </a:solidFill>
          <a:ln w="12700" cap="sq">
            <a:solidFill>
              <a:schemeClr val="tx1"/>
            </a:solidFill>
            <a:miter lim="800000"/>
            <a:headEnd type="none" w="sm" len="sm"/>
            <a:tailEnd type="none" w="sm" len="sm"/>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5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35181"/>
                                        </p:tgtEl>
                                        <p:attrNameLst>
                                          <p:attrName>style.visibility</p:attrName>
                                        </p:attrNameLst>
                                      </p:cBhvr>
                                      <p:to>
                                        <p:strVal val="visible"/>
                                      </p:to>
                                    </p:set>
                                    <p:animEffect transition="in" filter="dissolve">
                                      <p:cBhvr>
                                        <p:cTn id="11" dur="500"/>
                                        <p:tgtEl>
                                          <p:spTgt spid="13518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135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60350"/>
            <a:ext cx="7772400" cy="515938"/>
          </a:xfrm>
        </p:spPr>
        <p:txBody>
          <a:bodyPr/>
          <a:lstStyle/>
          <a:p>
            <a:r>
              <a:rPr lang="it-IT" sz="4000"/>
              <a:t>I raggi cosmici </a:t>
            </a:r>
          </a:p>
        </p:txBody>
      </p:sp>
      <p:sp>
        <p:nvSpPr>
          <p:cNvPr id="35844" name="Text Box 4"/>
          <p:cNvSpPr txBox="1">
            <a:spLocks noChangeArrowheads="1"/>
          </p:cNvSpPr>
          <p:nvPr/>
        </p:nvSpPr>
        <p:spPr bwMode="auto">
          <a:xfrm>
            <a:off x="381000" y="1219200"/>
            <a:ext cx="4572000" cy="10668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Furono scoperti da V.Hesse nel 1912.    Sono costituiti da 86% protoni, 12% </a:t>
            </a:r>
            <a:r>
              <a:rPr lang="it-IT">
                <a:cs typeface="Times New Roman" pitchFamily="18" charset="0"/>
              </a:rPr>
              <a:t>α     ed il restante 2% da altri nuclei. </a:t>
            </a:r>
            <a:endParaRPr lang="it-IT"/>
          </a:p>
        </p:txBody>
      </p:sp>
      <p:sp>
        <p:nvSpPr>
          <p:cNvPr id="35845" name="Text Box 5"/>
          <p:cNvSpPr txBox="1">
            <a:spLocks noChangeArrowheads="1"/>
          </p:cNvSpPr>
          <p:nvPr/>
        </p:nvSpPr>
        <p:spPr bwMode="auto">
          <a:xfrm>
            <a:off x="304800" y="2362200"/>
            <a:ext cx="47244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Scoperta del positrone (1932)</a:t>
            </a:r>
            <a:endParaRPr lang="it-IT" sz="2400"/>
          </a:p>
        </p:txBody>
      </p:sp>
      <p:grpSp>
        <p:nvGrpSpPr>
          <p:cNvPr id="35849" name="Group 9"/>
          <p:cNvGrpSpPr>
            <a:grpSpLocks/>
          </p:cNvGrpSpPr>
          <p:nvPr/>
        </p:nvGrpSpPr>
        <p:grpSpPr bwMode="auto">
          <a:xfrm>
            <a:off x="304800" y="2819400"/>
            <a:ext cx="5029200" cy="1412875"/>
            <a:chOff x="192" y="1968"/>
            <a:chExt cx="3168" cy="890"/>
          </a:xfrm>
        </p:grpSpPr>
        <p:sp>
          <p:nvSpPr>
            <p:cNvPr id="35846" name="Text Box 6"/>
            <p:cNvSpPr txBox="1">
              <a:spLocks noChangeArrowheads="1"/>
            </p:cNvSpPr>
            <p:nvPr/>
          </p:nvSpPr>
          <p:spPr bwMode="auto">
            <a:xfrm>
              <a:off x="192" y="1968"/>
              <a:ext cx="3168" cy="864"/>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Scoperta del mesotrone (1937) identificato poi da Conversi, Pancini e Piccioni nel 1947 essere in realtà il muone, una replica pesante dell’elettrone                         e </a:t>
              </a:r>
              <a:endParaRPr lang="it-IT" sz="2400"/>
            </a:p>
          </p:txBody>
        </p:sp>
        <p:graphicFrame>
          <p:nvGraphicFramePr>
            <p:cNvPr id="203776" name="Object 0"/>
            <p:cNvGraphicFramePr>
              <a:graphicFrameLocks noChangeAspect="1"/>
            </p:cNvGraphicFramePr>
            <p:nvPr/>
          </p:nvGraphicFramePr>
          <p:xfrm>
            <a:off x="1200" y="2640"/>
            <a:ext cx="789" cy="218"/>
          </p:xfrm>
          <a:graphic>
            <a:graphicData uri="http://schemas.openxmlformats.org/presentationml/2006/ole">
              <p:oleObj spid="_x0000_s203776" name="Equation" r:id="rId4" imgW="825480" imgH="228600" progId="Equation.3">
                <p:embed/>
              </p:oleObj>
            </a:graphicData>
          </a:graphic>
        </p:graphicFrame>
        <p:graphicFrame>
          <p:nvGraphicFramePr>
            <p:cNvPr id="203777" name="Object 1"/>
            <p:cNvGraphicFramePr>
              <a:graphicFrameLocks noChangeAspect="1"/>
            </p:cNvGraphicFramePr>
            <p:nvPr/>
          </p:nvGraphicFramePr>
          <p:xfrm>
            <a:off x="2304" y="2640"/>
            <a:ext cx="812" cy="191"/>
          </p:xfrm>
          <a:graphic>
            <a:graphicData uri="http://schemas.openxmlformats.org/presentationml/2006/ole">
              <p:oleObj spid="_x0000_s203777" name="Equation" r:id="rId5" imgW="863280" imgH="203040" progId="Equation.3">
                <p:embed/>
              </p:oleObj>
            </a:graphicData>
          </a:graphic>
        </p:graphicFrame>
      </p:grpSp>
      <p:sp>
        <p:nvSpPr>
          <p:cNvPr id="35850" name="Text Box 10"/>
          <p:cNvSpPr txBox="1">
            <a:spLocks noChangeArrowheads="1"/>
          </p:cNvSpPr>
          <p:nvPr/>
        </p:nvSpPr>
        <p:spPr bwMode="auto">
          <a:xfrm>
            <a:off x="228600" y="4343400"/>
            <a:ext cx="5105400" cy="10668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Scoperta del </a:t>
            </a:r>
            <a:r>
              <a:rPr lang="it-IT">
                <a:cs typeface="Times New Roman" pitchFamily="18" charset="0"/>
              </a:rPr>
              <a:t>π nel 1947, seguita dalla scoperta di particelle “strane”, qualcuna più pesante del protone.</a:t>
            </a:r>
            <a:endParaRPr lang="it-IT" sz="2400"/>
          </a:p>
        </p:txBody>
      </p:sp>
      <p:sp>
        <p:nvSpPr>
          <p:cNvPr id="35851" name="Text Box 11"/>
          <p:cNvSpPr txBox="1">
            <a:spLocks noChangeArrowheads="1"/>
          </p:cNvSpPr>
          <p:nvPr/>
        </p:nvSpPr>
        <p:spPr bwMode="auto">
          <a:xfrm>
            <a:off x="152400" y="5686425"/>
            <a:ext cx="8839200" cy="1019175"/>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b="1">
                <a:solidFill>
                  <a:srgbClr val="008000"/>
                </a:solidFill>
              </a:rPr>
              <a:t>Studiare i raggi cosmici era difficile: esperimenti in alta quota, flusso ed energia non controllat</a:t>
            </a:r>
            <a:r>
              <a:rPr lang="en-US" b="1">
                <a:solidFill>
                  <a:srgbClr val="008000"/>
                </a:solidFill>
              </a:rPr>
              <a:t>i</a:t>
            </a:r>
            <a:r>
              <a:rPr lang="it-IT" b="1">
                <a:solidFill>
                  <a:srgbClr val="008000"/>
                </a:solidFill>
              </a:rPr>
              <a:t>. Si volle riprodurre allora l’interazione primaria in laboratorio accelerando protoni (o elettroni) e facendoli collidere con dei bersagli fissi.</a:t>
            </a:r>
          </a:p>
        </p:txBody>
      </p:sp>
      <p:pic>
        <p:nvPicPr>
          <p:cNvPr id="35859" name="Picture 19" descr="cosmic_ray_production"/>
          <p:cNvPicPr>
            <a:picLocks noChangeAspect="1" noChangeArrowheads="1"/>
          </p:cNvPicPr>
          <p:nvPr/>
        </p:nvPicPr>
        <p:blipFill>
          <a:blip r:embed="rId6" cstate="print"/>
          <a:srcRect/>
          <a:stretch>
            <a:fillRect/>
          </a:stretch>
        </p:blipFill>
        <p:spPr bwMode="auto">
          <a:xfrm>
            <a:off x="5638800" y="838200"/>
            <a:ext cx="3162300" cy="4814888"/>
          </a:xfrm>
          <a:prstGeom prst="rect">
            <a:avLst/>
          </a:prstGeom>
          <a:noFill/>
        </p:spPr>
      </p:pic>
      <p:grpSp>
        <p:nvGrpSpPr>
          <p:cNvPr id="35863" name="Group 23"/>
          <p:cNvGrpSpPr>
            <a:grpSpLocks/>
          </p:cNvGrpSpPr>
          <p:nvPr/>
        </p:nvGrpSpPr>
        <p:grpSpPr bwMode="auto">
          <a:xfrm>
            <a:off x="990600" y="4343400"/>
            <a:ext cx="3427413" cy="2136775"/>
            <a:chOff x="624" y="2736"/>
            <a:chExt cx="2159" cy="1346"/>
          </a:xfrm>
        </p:grpSpPr>
        <p:pic>
          <p:nvPicPr>
            <p:cNvPr id="35852" name="Picture 12" descr="muon_order"/>
            <p:cNvPicPr>
              <a:picLocks noChangeAspect="1" noChangeArrowheads="1"/>
            </p:cNvPicPr>
            <p:nvPr/>
          </p:nvPicPr>
          <p:blipFill>
            <a:blip r:embed="rId7" cstate="print"/>
            <a:srcRect/>
            <a:stretch>
              <a:fillRect/>
            </a:stretch>
          </p:blipFill>
          <p:spPr bwMode="auto">
            <a:xfrm>
              <a:off x="624" y="2736"/>
              <a:ext cx="2159" cy="1346"/>
            </a:xfrm>
            <a:prstGeom prst="rect">
              <a:avLst/>
            </a:prstGeom>
            <a:noFill/>
          </p:spPr>
        </p:pic>
        <p:sp>
          <p:nvSpPr>
            <p:cNvPr id="35862" name="Text Box 22"/>
            <p:cNvSpPr txBox="1">
              <a:spLocks noChangeArrowheads="1"/>
            </p:cNvSpPr>
            <p:nvPr/>
          </p:nvSpPr>
          <p:spPr bwMode="auto">
            <a:xfrm>
              <a:off x="703" y="3079"/>
              <a:ext cx="952" cy="442"/>
            </a:xfrm>
            <a:prstGeom prst="rect">
              <a:avLst/>
            </a:prstGeom>
            <a:solidFill>
              <a:schemeClr val="tx2"/>
            </a:solidFill>
            <a:ln w="12700" cap="sq">
              <a:noFill/>
              <a:miter lim="800000"/>
              <a:headEnd type="none" w="sm" len="sm"/>
              <a:tailEnd type="none" w="sm" len="sm"/>
            </a:ln>
            <a:effectLst/>
          </p:spPr>
          <p:txBody>
            <a:bodyPr>
              <a:spAutoFit/>
            </a:bodyPr>
            <a:lstStyle/>
            <a:p>
              <a:pPr>
                <a:spcBef>
                  <a:spcPct val="50000"/>
                </a:spcBef>
              </a:pPr>
              <a:r>
                <a:rPr lang="it-IT">
                  <a:solidFill>
                    <a:schemeClr val="bg2"/>
                  </a:solidFill>
                </a:rPr>
                <a:t>Chi lo ha ordinato?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586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499"/>
                                          </p:stCondLst>
                                        </p:cTn>
                                        <p:tgtEl>
                                          <p:spTgt spid="358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851"/>
                                        </p:tgtEl>
                                        <p:attrNameLst>
                                          <p:attrName>style.visibility</p:attrName>
                                        </p:attrNameLst>
                                      </p:cBhvr>
                                      <p:to>
                                        <p:strVal val="visible"/>
                                      </p:to>
                                    </p:set>
                                    <p:animEffect transition="in" filter="blinds(horizontal)">
                                      <p:cBhvr>
                                        <p:cTn id="17" dur="500"/>
                                        <p:tgtEl>
                                          <p:spTgt spid="3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autoUpdateAnimBg="0"/>
      <p:bldP spid="35851"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0" y="228600"/>
            <a:ext cx="9144000" cy="914400"/>
          </a:xfrm>
        </p:spPr>
        <p:txBody>
          <a:bodyPr/>
          <a:lstStyle/>
          <a:p>
            <a:r>
              <a:rPr lang="it-IT" sz="4000"/>
              <a:t>Acceleratori: principio di funzionamento</a:t>
            </a:r>
            <a:endParaRPr lang="it-IT"/>
          </a:p>
        </p:txBody>
      </p:sp>
      <p:pic>
        <p:nvPicPr>
          <p:cNvPr id="36870" name="Picture 6" descr="magcirc"/>
          <p:cNvPicPr>
            <a:picLocks noChangeAspect="1" noChangeArrowheads="1"/>
          </p:cNvPicPr>
          <p:nvPr/>
        </p:nvPicPr>
        <p:blipFill>
          <a:blip r:embed="rId4" cstate="print"/>
          <a:srcRect/>
          <a:stretch>
            <a:fillRect/>
          </a:stretch>
        </p:blipFill>
        <p:spPr bwMode="auto">
          <a:xfrm>
            <a:off x="5791200" y="1219200"/>
            <a:ext cx="2797175" cy="2036763"/>
          </a:xfrm>
          <a:prstGeom prst="rect">
            <a:avLst/>
          </a:prstGeom>
          <a:noFill/>
        </p:spPr>
      </p:pic>
      <p:grpSp>
        <p:nvGrpSpPr>
          <p:cNvPr id="36874" name="Group 10"/>
          <p:cNvGrpSpPr>
            <a:grpSpLocks noChangeAspect="1"/>
          </p:cNvGrpSpPr>
          <p:nvPr/>
        </p:nvGrpSpPr>
        <p:grpSpPr bwMode="auto">
          <a:xfrm>
            <a:off x="533400" y="1295400"/>
            <a:ext cx="2312988" cy="1979613"/>
            <a:chOff x="336" y="816"/>
            <a:chExt cx="1824" cy="1561"/>
          </a:xfrm>
        </p:grpSpPr>
        <p:pic>
          <p:nvPicPr>
            <p:cNvPr id="36868" name="Picture 4" descr="elecfield"/>
            <p:cNvPicPr>
              <a:picLocks noChangeAspect="1" noChangeArrowheads="1"/>
            </p:cNvPicPr>
            <p:nvPr/>
          </p:nvPicPr>
          <p:blipFill>
            <a:blip r:embed="rId5" cstate="print"/>
            <a:srcRect/>
            <a:stretch>
              <a:fillRect/>
            </a:stretch>
          </p:blipFill>
          <p:spPr bwMode="auto">
            <a:xfrm>
              <a:off x="432" y="816"/>
              <a:ext cx="1600" cy="1032"/>
            </a:xfrm>
            <a:prstGeom prst="rect">
              <a:avLst/>
            </a:prstGeom>
            <a:noFill/>
          </p:spPr>
        </p:pic>
        <p:sp>
          <p:nvSpPr>
            <p:cNvPr id="36871" name="Text Box 7"/>
            <p:cNvSpPr txBox="1">
              <a:spLocks noChangeAspect="1" noChangeArrowheads="1"/>
            </p:cNvSpPr>
            <p:nvPr/>
          </p:nvSpPr>
          <p:spPr bwMode="auto">
            <a:xfrm>
              <a:off x="336" y="1824"/>
              <a:ext cx="1824" cy="553"/>
            </a:xfrm>
            <a:prstGeom prst="rect">
              <a:avLst/>
            </a:prstGeom>
            <a:solidFill>
              <a:schemeClr val="folHlink"/>
            </a:solidFill>
            <a:ln w="12700" cap="sq">
              <a:noFill/>
              <a:miter lim="800000"/>
              <a:headEnd type="none" w="sm" len="sm"/>
              <a:tailEnd type="none" w="sm" len="sm"/>
            </a:ln>
            <a:effectLst/>
          </p:spPr>
          <p:txBody>
            <a:bodyPr>
              <a:spAutoFit/>
            </a:bodyPr>
            <a:lstStyle/>
            <a:p>
              <a:pPr algn="ctr">
                <a:spcBef>
                  <a:spcPct val="50000"/>
                </a:spcBef>
              </a:pPr>
              <a:r>
                <a:rPr lang="it-IT">
                  <a:solidFill>
                    <a:schemeClr val="bg1"/>
                  </a:solidFill>
                </a:rPr>
                <a:t>Campo elettrico: accelera</a:t>
              </a:r>
              <a:r>
                <a:rPr lang="it-IT"/>
                <a:t>.</a:t>
              </a:r>
            </a:p>
          </p:txBody>
        </p:sp>
      </p:grpSp>
      <p:grpSp>
        <p:nvGrpSpPr>
          <p:cNvPr id="36875" name="Group 11"/>
          <p:cNvGrpSpPr>
            <a:grpSpLocks noChangeAspect="1"/>
          </p:cNvGrpSpPr>
          <p:nvPr/>
        </p:nvGrpSpPr>
        <p:grpSpPr bwMode="auto">
          <a:xfrm>
            <a:off x="2971800" y="1295400"/>
            <a:ext cx="2614613" cy="1978025"/>
            <a:chOff x="3024" y="816"/>
            <a:chExt cx="2064" cy="1561"/>
          </a:xfrm>
        </p:grpSpPr>
        <p:pic>
          <p:nvPicPr>
            <p:cNvPr id="36869" name="Picture 5" descr="magfield"/>
            <p:cNvPicPr>
              <a:picLocks noChangeAspect="1" noChangeArrowheads="1"/>
            </p:cNvPicPr>
            <p:nvPr/>
          </p:nvPicPr>
          <p:blipFill>
            <a:blip r:embed="rId6" cstate="print"/>
            <a:srcRect/>
            <a:stretch>
              <a:fillRect/>
            </a:stretch>
          </p:blipFill>
          <p:spPr bwMode="auto">
            <a:xfrm>
              <a:off x="3120" y="816"/>
              <a:ext cx="1854" cy="1034"/>
            </a:xfrm>
            <a:prstGeom prst="rect">
              <a:avLst/>
            </a:prstGeom>
            <a:noFill/>
          </p:spPr>
        </p:pic>
        <p:sp>
          <p:nvSpPr>
            <p:cNvPr id="36872" name="Text Box 8"/>
            <p:cNvSpPr txBox="1">
              <a:spLocks noChangeAspect="1" noChangeArrowheads="1"/>
            </p:cNvSpPr>
            <p:nvPr/>
          </p:nvSpPr>
          <p:spPr bwMode="auto">
            <a:xfrm>
              <a:off x="3024" y="1823"/>
              <a:ext cx="2064" cy="554"/>
            </a:xfrm>
            <a:prstGeom prst="rect">
              <a:avLst/>
            </a:prstGeom>
            <a:solidFill>
              <a:schemeClr val="folHlink"/>
            </a:solidFill>
            <a:ln w="12700" cap="sq">
              <a:noFill/>
              <a:miter lim="800000"/>
              <a:headEnd type="none" w="sm" len="sm"/>
              <a:tailEnd type="none" w="sm" len="sm"/>
            </a:ln>
            <a:effectLst/>
          </p:spPr>
          <p:txBody>
            <a:bodyPr>
              <a:spAutoFit/>
            </a:bodyPr>
            <a:lstStyle/>
            <a:p>
              <a:pPr algn="ctr">
                <a:spcBef>
                  <a:spcPct val="50000"/>
                </a:spcBef>
              </a:pPr>
              <a:r>
                <a:rPr lang="it-IT">
                  <a:solidFill>
                    <a:schemeClr val="bg1"/>
                  </a:solidFill>
                </a:rPr>
                <a:t>Campo magnetico: curva</a:t>
              </a:r>
            </a:p>
          </p:txBody>
        </p:sp>
      </p:grpSp>
      <p:sp>
        <p:nvSpPr>
          <p:cNvPr id="36877" name="Text Box 13"/>
          <p:cNvSpPr txBox="1">
            <a:spLocks noChangeArrowheads="1"/>
          </p:cNvSpPr>
          <p:nvPr/>
        </p:nvSpPr>
        <p:spPr bwMode="auto">
          <a:xfrm>
            <a:off x="4800600" y="4267200"/>
            <a:ext cx="3657600" cy="457200"/>
          </a:xfrm>
          <a:prstGeom prst="rect">
            <a:avLst/>
          </a:prstGeom>
          <a:noFill/>
          <a:ln w="12700" cap="sq">
            <a:noFill/>
            <a:miter lim="800000"/>
            <a:headEnd type="none" w="sm" len="sm"/>
            <a:tailEnd type="none" w="sm" len="sm"/>
          </a:ln>
          <a:effectLst/>
        </p:spPr>
        <p:txBody>
          <a:bodyPr>
            <a:spAutoFit/>
          </a:bodyPr>
          <a:lstStyle/>
          <a:p>
            <a:pPr>
              <a:spcBef>
                <a:spcPct val="50000"/>
              </a:spcBef>
            </a:pPr>
            <a:endParaRPr lang="en-GB" sz="2400"/>
          </a:p>
        </p:txBody>
      </p:sp>
      <p:sp>
        <p:nvSpPr>
          <p:cNvPr id="36876" name="Text Box 12"/>
          <p:cNvSpPr txBox="1">
            <a:spLocks noChangeArrowheads="1"/>
          </p:cNvSpPr>
          <p:nvPr/>
        </p:nvSpPr>
        <p:spPr bwMode="auto">
          <a:xfrm>
            <a:off x="533400" y="3352800"/>
            <a:ext cx="3200400" cy="396875"/>
          </a:xfrm>
          <a:prstGeom prst="rect">
            <a:avLst/>
          </a:prstGeom>
          <a:solidFill>
            <a:schemeClr val="accent1"/>
          </a:solidFill>
          <a:ln w="12700" cap="sq">
            <a:noFill/>
            <a:miter lim="800000"/>
            <a:headEnd type="none" w="sm" len="sm"/>
            <a:tailEnd type="none" w="sm" len="sm"/>
          </a:ln>
          <a:effectLst/>
        </p:spPr>
        <p:txBody>
          <a:bodyPr>
            <a:spAutoFit/>
          </a:bodyPr>
          <a:lstStyle/>
          <a:p>
            <a:pPr>
              <a:spcBef>
                <a:spcPct val="50000"/>
              </a:spcBef>
            </a:pPr>
            <a:r>
              <a:rPr lang="it-IT">
                <a:solidFill>
                  <a:srgbClr val="660033"/>
                </a:solidFill>
              </a:rPr>
              <a:t>Unita di misura energia: eV</a:t>
            </a:r>
          </a:p>
        </p:txBody>
      </p:sp>
      <p:grpSp>
        <p:nvGrpSpPr>
          <p:cNvPr id="36887" name="Group 23"/>
          <p:cNvGrpSpPr>
            <a:grpSpLocks/>
          </p:cNvGrpSpPr>
          <p:nvPr/>
        </p:nvGrpSpPr>
        <p:grpSpPr bwMode="auto">
          <a:xfrm>
            <a:off x="381000" y="3865563"/>
            <a:ext cx="8763000" cy="2820987"/>
            <a:chOff x="240" y="2435"/>
            <a:chExt cx="5520" cy="1777"/>
          </a:xfrm>
        </p:grpSpPr>
        <p:graphicFrame>
          <p:nvGraphicFramePr>
            <p:cNvPr id="36878" name="Object 14"/>
            <p:cNvGraphicFramePr>
              <a:graphicFrameLocks noChangeAspect="1"/>
            </p:cNvGraphicFramePr>
            <p:nvPr/>
          </p:nvGraphicFramePr>
          <p:xfrm>
            <a:off x="3264" y="2435"/>
            <a:ext cx="718" cy="493"/>
          </p:xfrm>
          <a:graphic>
            <a:graphicData uri="http://schemas.openxmlformats.org/presentationml/2006/ole">
              <p:oleObj spid="_x0000_s36878" name="Equation" r:id="rId7" imgW="609480" imgH="419040" progId="Equation.3">
                <p:embed/>
              </p:oleObj>
            </a:graphicData>
          </a:graphic>
        </p:graphicFrame>
        <p:sp>
          <p:nvSpPr>
            <p:cNvPr id="36879" name="Text Box 15"/>
            <p:cNvSpPr txBox="1">
              <a:spLocks noChangeAspect="1" noChangeArrowheads="1"/>
            </p:cNvSpPr>
            <p:nvPr/>
          </p:nvSpPr>
          <p:spPr bwMode="auto">
            <a:xfrm>
              <a:off x="3984" y="2544"/>
              <a:ext cx="1440" cy="258"/>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a:solidFill>
                    <a:schemeClr val="bg2"/>
                  </a:solidFill>
                </a:rPr>
                <a:t>Raggio di ciclotrone</a:t>
              </a:r>
            </a:p>
          </p:txBody>
        </p:sp>
        <p:sp>
          <p:nvSpPr>
            <p:cNvPr id="36880" name="Text Box 16"/>
            <p:cNvSpPr txBox="1">
              <a:spLocks noChangeArrowheads="1"/>
            </p:cNvSpPr>
            <p:nvPr/>
          </p:nvSpPr>
          <p:spPr bwMode="auto">
            <a:xfrm>
              <a:off x="240" y="2448"/>
              <a:ext cx="2448" cy="442"/>
            </a:xfrm>
            <a:prstGeom prst="rect">
              <a:avLst/>
            </a:prstGeom>
            <a:solidFill>
              <a:schemeClr val="tx1"/>
            </a:solidFill>
            <a:ln w="12700" cap="sq">
              <a:noFill/>
              <a:miter lim="800000"/>
              <a:headEnd type="none" w="sm" len="sm"/>
              <a:tailEnd type="none" w="sm" len="sm"/>
            </a:ln>
            <a:effectLst/>
          </p:spPr>
          <p:txBody>
            <a:bodyPr>
              <a:spAutoFit/>
            </a:bodyPr>
            <a:lstStyle/>
            <a:p>
              <a:pPr>
                <a:spcBef>
                  <a:spcPct val="50000"/>
                </a:spcBef>
              </a:pPr>
              <a:r>
                <a:rPr lang="it-IT">
                  <a:solidFill>
                    <a:schemeClr val="hlink"/>
                  </a:solidFill>
                </a:rPr>
                <a:t>Primo ciclotrone costruito da E.Lawrence a Berkeley nel 1930</a:t>
              </a:r>
            </a:p>
          </p:txBody>
        </p:sp>
        <p:pic>
          <p:nvPicPr>
            <p:cNvPr id="36882" name="Picture 18" descr="firstcyclotron"/>
            <p:cNvPicPr>
              <a:picLocks noChangeAspect="1" noChangeArrowheads="1"/>
            </p:cNvPicPr>
            <p:nvPr/>
          </p:nvPicPr>
          <p:blipFill>
            <a:blip r:embed="rId8" cstate="print"/>
            <a:srcRect/>
            <a:stretch>
              <a:fillRect/>
            </a:stretch>
          </p:blipFill>
          <p:spPr bwMode="auto">
            <a:xfrm>
              <a:off x="576" y="3024"/>
              <a:ext cx="1445" cy="1132"/>
            </a:xfrm>
            <a:prstGeom prst="rect">
              <a:avLst/>
            </a:prstGeom>
            <a:noFill/>
          </p:spPr>
        </p:pic>
        <p:sp>
          <p:nvSpPr>
            <p:cNvPr id="36883" name="Text Box 19"/>
            <p:cNvSpPr txBox="1">
              <a:spLocks noChangeArrowheads="1"/>
            </p:cNvSpPr>
            <p:nvPr/>
          </p:nvSpPr>
          <p:spPr bwMode="auto">
            <a:xfrm>
              <a:off x="2400" y="2976"/>
              <a:ext cx="3360" cy="1236"/>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buFontTx/>
                <a:buChar char="-"/>
              </a:pPr>
              <a:r>
                <a:rPr lang="it-IT" b="1">
                  <a:solidFill>
                    <a:srgbClr val="CC3300"/>
                  </a:solidFill>
                </a:rPr>
                <a:t>Particelle </a:t>
              </a:r>
              <a:r>
                <a:rPr lang="it-IT" b="1">
                  <a:solidFill>
                    <a:srgbClr val="CC3300"/>
                  </a:solidFill>
                  <a:cs typeface="Times New Roman" pitchFamily="18" charset="0"/>
                </a:rPr>
                <a:t>α decadimenti radioattivi: 1÷5 MeV</a:t>
              </a:r>
            </a:p>
            <a:p>
              <a:pPr>
                <a:spcBef>
                  <a:spcPct val="50000"/>
                </a:spcBef>
                <a:buFontTx/>
                <a:buChar char="-"/>
              </a:pPr>
              <a:r>
                <a:rPr lang="it-IT" sz="2400" b="1">
                  <a:solidFill>
                    <a:srgbClr val="CC3300"/>
                  </a:solidFill>
                </a:rPr>
                <a:t> </a:t>
              </a:r>
              <a:r>
                <a:rPr lang="it-IT" b="1">
                  <a:solidFill>
                    <a:srgbClr val="CC3300"/>
                  </a:solidFill>
                </a:rPr>
                <a:t>1939: ciclotrone 1.5 m di diametro: 19 MeV.</a:t>
              </a:r>
            </a:p>
            <a:p>
              <a:pPr>
                <a:spcBef>
                  <a:spcPct val="50000"/>
                </a:spcBef>
                <a:buFontTx/>
                <a:buChar char="-"/>
              </a:pPr>
              <a:r>
                <a:rPr lang="it-IT" b="1">
                  <a:solidFill>
                    <a:srgbClr val="CC3300"/>
                  </a:solidFill>
                </a:rPr>
                <a:t>Massima energia di un ciclotrone: 25 MeV</a:t>
              </a:r>
            </a:p>
            <a:p>
              <a:pPr>
                <a:spcBef>
                  <a:spcPct val="50000"/>
                </a:spcBef>
                <a:buFontTx/>
                <a:buChar char="-"/>
              </a:pPr>
              <a:r>
                <a:rPr lang="it-IT" sz="2400" b="1">
                  <a:solidFill>
                    <a:srgbClr val="CC3300"/>
                  </a:solidFill>
                </a:rPr>
                <a:t> </a:t>
              </a:r>
              <a:r>
                <a:rPr lang="it-IT" b="1">
                  <a:solidFill>
                    <a:srgbClr val="CC3300"/>
                  </a:solidFill>
                </a:rPr>
                <a:t>Prossimo passo: sincrotrone</a:t>
              </a:r>
              <a:endParaRPr lang="it-IT" sz="2400" b="1">
                <a:solidFill>
                  <a:srgbClr val="CC33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68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304800"/>
            <a:ext cx="8686800" cy="914400"/>
          </a:xfrm>
        </p:spPr>
        <p:txBody>
          <a:bodyPr/>
          <a:lstStyle/>
          <a:p>
            <a:r>
              <a:rPr lang="it-IT"/>
              <a:t>E l’uomo creò i raggi cosmici</a:t>
            </a:r>
          </a:p>
        </p:txBody>
      </p:sp>
      <p:sp>
        <p:nvSpPr>
          <p:cNvPr id="39939" name="Text Box 3"/>
          <p:cNvSpPr txBox="1">
            <a:spLocks noChangeArrowheads="1"/>
          </p:cNvSpPr>
          <p:nvPr/>
        </p:nvSpPr>
        <p:spPr bwMode="auto">
          <a:xfrm>
            <a:off x="381000" y="1600200"/>
            <a:ext cx="8458200" cy="457200"/>
          </a:xfrm>
          <a:prstGeom prst="rect">
            <a:avLst/>
          </a:prstGeom>
          <a:noFill/>
          <a:ln w="12700" cap="sq">
            <a:noFill/>
            <a:miter lim="800000"/>
            <a:headEnd type="none" w="sm" len="sm"/>
            <a:tailEnd type="none" w="sm" len="sm"/>
          </a:ln>
          <a:effectLst/>
        </p:spPr>
        <p:txBody>
          <a:bodyPr>
            <a:spAutoFit/>
          </a:bodyPr>
          <a:lstStyle/>
          <a:p>
            <a:pPr>
              <a:spcBef>
                <a:spcPct val="50000"/>
              </a:spcBef>
            </a:pPr>
            <a:endParaRPr lang="en-GB" sz="2400"/>
          </a:p>
        </p:txBody>
      </p:sp>
      <p:sp>
        <p:nvSpPr>
          <p:cNvPr id="39942" name="Text Box 6"/>
          <p:cNvSpPr txBox="1">
            <a:spLocks noChangeArrowheads="1"/>
          </p:cNvSpPr>
          <p:nvPr/>
        </p:nvSpPr>
        <p:spPr bwMode="auto">
          <a:xfrm>
            <a:off x="228600" y="1143000"/>
            <a:ext cx="86868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u="sng"/>
              <a:t>1952:</a:t>
            </a:r>
            <a:r>
              <a:rPr lang="it-IT"/>
              <a:t>  BNL  (Brookhaven National Laboratory, Long Island), </a:t>
            </a:r>
            <a:r>
              <a:rPr lang="it-IT" u="sng"/>
              <a:t>COSMOTRONE</a:t>
            </a:r>
            <a:endParaRPr lang="it-IT" sz="2400" u="sng"/>
          </a:p>
        </p:txBody>
      </p:sp>
      <p:graphicFrame>
        <p:nvGraphicFramePr>
          <p:cNvPr id="39943" name="Object 7"/>
          <p:cNvGraphicFramePr>
            <a:graphicFrameLocks noChangeAspect="1"/>
          </p:cNvGraphicFramePr>
          <p:nvPr/>
        </p:nvGraphicFramePr>
        <p:xfrm>
          <a:off x="1143000" y="2362200"/>
          <a:ext cx="6672263" cy="325438"/>
        </p:xfrm>
        <a:graphic>
          <a:graphicData uri="http://schemas.openxmlformats.org/presentationml/2006/ole">
            <p:oleObj spid="_x0000_s39943" name="Equation" r:id="rId4" imgW="4165560" imgH="203040" progId="Equation.3">
              <p:embed/>
            </p:oleObj>
          </a:graphicData>
        </a:graphic>
      </p:graphicFrame>
      <p:sp>
        <p:nvSpPr>
          <p:cNvPr id="39944" name="Text Box 8"/>
          <p:cNvSpPr txBox="1">
            <a:spLocks noChangeArrowheads="1"/>
          </p:cNvSpPr>
          <p:nvPr/>
        </p:nvSpPr>
        <p:spPr bwMode="auto">
          <a:xfrm>
            <a:off x="457200" y="1524000"/>
            <a:ext cx="7086600" cy="854075"/>
          </a:xfrm>
          <a:prstGeom prst="rect">
            <a:avLst/>
          </a:prstGeom>
          <a:noFill/>
          <a:ln w="12700" cap="sq">
            <a:noFill/>
            <a:miter lim="800000"/>
            <a:headEnd type="none" w="sm" len="sm"/>
            <a:tailEnd type="none" w="sm" len="sm"/>
          </a:ln>
          <a:effectLst/>
        </p:spPr>
        <p:txBody>
          <a:bodyPr>
            <a:spAutoFit/>
          </a:bodyPr>
          <a:lstStyle/>
          <a:p>
            <a:pPr>
              <a:spcBef>
                <a:spcPct val="50000"/>
              </a:spcBef>
            </a:pPr>
            <a:r>
              <a:rPr lang="it-IT"/>
              <a:t>          Protoni da 3 GeV. </a:t>
            </a:r>
            <a:r>
              <a:rPr lang="it-IT" u="sng"/>
              <a:t>2000 </a:t>
            </a:r>
            <a:r>
              <a:rPr lang="it-IT"/>
              <a:t>Ton. di ferro. 20 m di diametro.</a:t>
            </a:r>
          </a:p>
          <a:p>
            <a:pPr>
              <a:spcBef>
                <a:spcPct val="50000"/>
              </a:spcBef>
            </a:pPr>
            <a:r>
              <a:rPr lang="it-IT"/>
              <a:t>          </a:t>
            </a:r>
            <a:r>
              <a:rPr lang="it-IT" u="sng"/>
              <a:t>Conferma la produzione associata delle particelle strane.</a:t>
            </a:r>
          </a:p>
        </p:txBody>
      </p:sp>
      <p:sp>
        <p:nvSpPr>
          <p:cNvPr id="39945" name="Text Box 9"/>
          <p:cNvSpPr txBox="1">
            <a:spLocks noChangeArrowheads="1"/>
          </p:cNvSpPr>
          <p:nvPr/>
        </p:nvSpPr>
        <p:spPr bwMode="auto">
          <a:xfrm>
            <a:off x="304800" y="3048000"/>
            <a:ext cx="7772400" cy="396875"/>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u="sng"/>
              <a:t>1954:</a:t>
            </a:r>
            <a:r>
              <a:rPr lang="it-IT"/>
              <a:t> LBL (Lawrence-Berkeley Laboratory, California), </a:t>
            </a:r>
            <a:r>
              <a:rPr lang="it-IT" u="sng"/>
              <a:t>BEVATRONE</a:t>
            </a:r>
          </a:p>
        </p:txBody>
      </p:sp>
      <p:sp>
        <p:nvSpPr>
          <p:cNvPr id="39947" name="Text Box 11"/>
          <p:cNvSpPr txBox="1">
            <a:spLocks noChangeArrowheads="1"/>
          </p:cNvSpPr>
          <p:nvPr/>
        </p:nvSpPr>
        <p:spPr bwMode="auto">
          <a:xfrm>
            <a:off x="1066800" y="3429000"/>
            <a:ext cx="7239000" cy="854075"/>
          </a:xfrm>
          <a:prstGeom prst="rect">
            <a:avLst/>
          </a:prstGeom>
          <a:noFill/>
          <a:ln w="12700" cap="sq">
            <a:noFill/>
            <a:miter lim="800000"/>
            <a:headEnd type="none" w="sm" len="sm"/>
            <a:tailEnd type="none" w="sm" len="sm"/>
          </a:ln>
          <a:effectLst/>
        </p:spPr>
        <p:txBody>
          <a:bodyPr>
            <a:spAutoFit/>
          </a:bodyPr>
          <a:lstStyle/>
          <a:p>
            <a:pPr>
              <a:spcBef>
                <a:spcPct val="50000"/>
              </a:spcBef>
            </a:pPr>
            <a:r>
              <a:rPr lang="it-IT"/>
              <a:t>Protoni da 6 GeV. </a:t>
            </a:r>
            <a:r>
              <a:rPr lang="it-IT" u="sng"/>
              <a:t>10000 </a:t>
            </a:r>
            <a:r>
              <a:rPr lang="it-IT"/>
              <a:t>Ton. di ferro.</a:t>
            </a:r>
          </a:p>
          <a:p>
            <a:pPr>
              <a:spcBef>
                <a:spcPct val="50000"/>
              </a:spcBef>
            </a:pPr>
            <a:r>
              <a:rPr lang="it-IT" u="sng"/>
              <a:t>E. Segrè scopre l’antiprotone (premio Nobel nel 1959).</a:t>
            </a:r>
            <a:r>
              <a:rPr lang="it-IT"/>
              <a:t>  </a:t>
            </a:r>
          </a:p>
        </p:txBody>
      </p:sp>
      <p:graphicFrame>
        <p:nvGraphicFramePr>
          <p:cNvPr id="39948" name="Object 12"/>
          <p:cNvGraphicFramePr>
            <a:graphicFrameLocks noChangeAspect="1"/>
          </p:cNvGraphicFramePr>
          <p:nvPr/>
        </p:nvGraphicFramePr>
        <p:xfrm>
          <a:off x="1219200" y="4343400"/>
          <a:ext cx="5905500" cy="388938"/>
        </p:xfrm>
        <a:graphic>
          <a:graphicData uri="http://schemas.openxmlformats.org/presentationml/2006/ole">
            <p:oleObj spid="_x0000_s39948" name="Equation" r:id="rId5" imgW="3657600" imgH="241200" progId="Equation.3">
              <p:embed/>
            </p:oleObj>
          </a:graphicData>
        </a:graphic>
      </p:graphicFrame>
      <p:sp>
        <p:nvSpPr>
          <p:cNvPr id="39949" name="Text Box 13"/>
          <p:cNvSpPr txBox="1">
            <a:spLocks noChangeArrowheads="1"/>
          </p:cNvSpPr>
          <p:nvPr/>
        </p:nvSpPr>
        <p:spPr bwMode="auto">
          <a:xfrm>
            <a:off x="457200" y="5181600"/>
            <a:ext cx="8077200" cy="457200"/>
          </a:xfrm>
          <a:prstGeom prst="rect">
            <a:avLst/>
          </a:prstGeom>
          <a:noFill/>
          <a:ln w="12700" cap="sq">
            <a:noFill/>
            <a:miter lim="800000"/>
            <a:headEnd type="none" w="sm" len="sm"/>
            <a:tailEnd type="none" w="sm" len="sm"/>
          </a:ln>
          <a:effectLst/>
        </p:spPr>
        <p:txBody>
          <a:bodyPr>
            <a:spAutoFit/>
          </a:bodyPr>
          <a:lstStyle/>
          <a:p>
            <a:pPr>
              <a:spcBef>
                <a:spcPct val="50000"/>
              </a:spcBef>
            </a:pPr>
            <a:endParaRPr lang="en-GB" sz="2400"/>
          </a:p>
        </p:txBody>
      </p:sp>
      <p:sp>
        <p:nvSpPr>
          <p:cNvPr id="39950" name="Text Box 14"/>
          <p:cNvSpPr txBox="1">
            <a:spLocks noChangeArrowheads="1"/>
          </p:cNvSpPr>
          <p:nvPr/>
        </p:nvSpPr>
        <p:spPr bwMode="auto">
          <a:xfrm>
            <a:off x="304800" y="4953000"/>
            <a:ext cx="83058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u="sng"/>
              <a:t>1957:</a:t>
            </a:r>
            <a:r>
              <a:rPr lang="it-IT"/>
              <a:t> Dubna, </a:t>
            </a:r>
            <a:r>
              <a:rPr lang="it-IT" u="sng"/>
              <a:t>SINCROFASATRONONE</a:t>
            </a:r>
            <a:r>
              <a:rPr lang="it-IT"/>
              <a:t>. 10 GeV, </a:t>
            </a:r>
            <a:r>
              <a:rPr lang="it-IT" u="sng"/>
              <a:t>36000 </a:t>
            </a:r>
            <a:r>
              <a:rPr lang="it-IT"/>
              <a:t>Ton. di ferro!</a:t>
            </a:r>
            <a:endParaRPr lang="it-IT" sz="2400"/>
          </a:p>
        </p:txBody>
      </p:sp>
      <p:sp>
        <p:nvSpPr>
          <p:cNvPr id="39951" name="Text Box 15"/>
          <p:cNvSpPr txBox="1">
            <a:spLocks noChangeArrowheads="1"/>
          </p:cNvSpPr>
          <p:nvPr/>
        </p:nvSpPr>
        <p:spPr bwMode="auto">
          <a:xfrm>
            <a:off x="381000" y="5534025"/>
            <a:ext cx="8229600" cy="1171575"/>
          </a:xfrm>
          <a:prstGeom prst="rect">
            <a:avLst/>
          </a:prstGeom>
          <a:solidFill>
            <a:srgbClr val="CCECFF"/>
          </a:solidFill>
          <a:ln w="12700" cap="sq">
            <a:solidFill>
              <a:schemeClr val="hlink"/>
            </a:solidFill>
            <a:miter lim="800000"/>
            <a:headEnd type="none" w="sm" len="sm"/>
            <a:tailEnd type="none" w="sm" len="sm"/>
          </a:ln>
          <a:effectLst/>
        </p:spPr>
        <p:txBody>
          <a:bodyPr>
            <a:spAutoFit/>
          </a:bodyPr>
          <a:lstStyle/>
          <a:p>
            <a:pPr>
              <a:spcBef>
                <a:spcPct val="50000"/>
              </a:spcBef>
            </a:pPr>
            <a:r>
              <a:rPr lang="it-IT">
                <a:solidFill>
                  <a:srgbClr val="000066"/>
                </a:solidFill>
              </a:rPr>
              <a:t>Per andare ad energie più alte occorreva un’idea per ridurre la quantità di ferro dei magneti. Livingston inventa il focheggiamento forte (1952).</a:t>
            </a:r>
          </a:p>
          <a:p>
            <a:pPr>
              <a:spcBef>
                <a:spcPct val="50000"/>
              </a:spcBef>
            </a:pPr>
            <a:r>
              <a:rPr lang="it-IT">
                <a:solidFill>
                  <a:srgbClr val="000066"/>
                </a:solidFill>
              </a:rPr>
              <a:t>(Sempre nel 1952 D.Glaser inventa la camera a bolle.)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51"/>
                                        </p:tgtEl>
                                        <p:attrNameLst>
                                          <p:attrName>style.visibility</p:attrName>
                                        </p:attrNameLst>
                                      </p:cBhvr>
                                      <p:to>
                                        <p:strVal val="visible"/>
                                      </p:to>
                                    </p:set>
                                    <p:animEffect transition="in" filter="blinds(horizontal)">
                                      <p:cBhvr>
                                        <p:cTn id="7" dur="500"/>
                                        <p:tgtEl>
                                          <p:spTgt spid="39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4800"/>
            <a:ext cx="7772400" cy="1143000"/>
          </a:xfrm>
        </p:spPr>
        <p:txBody>
          <a:bodyPr/>
          <a:lstStyle/>
          <a:p>
            <a:r>
              <a:rPr lang="it-IT"/>
              <a:t>E l’Europa?</a:t>
            </a:r>
          </a:p>
        </p:txBody>
      </p:sp>
      <p:grpSp>
        <p:nvGrpSpPr>
          <p:cNvPr id="40983" name="Group 23"/>
          <p:cNvGrpSpPr>
            <a:grpSpLocks/>
          </p:cNvGrpSpPr>
          <p:nvPr/>
        </p:nvGrpSpPr>
        <p:grpSpPr bwMode="auto">
          <a:xfrm>
            <a:off x="533400" y="1219200"/>
            <a:ext cx="8305800" cy="823913"/>
            <a:chOff x="336" y="768"/>
            <a:chExt cx="5232" cy="519"/>
          </a:xfrm>
        </p:grpSpPr>
        <p:sp>
          <p:nvSpPr>
            <p:cNvPr id="40963" name="Text Box 3"/>
            <p:cNvSpPr txBox="1">
              <a:spLocks noChangeArrowheads="1"/>
            </p:cNvSpPr>
            <p:nvPr/>
          </p:nvSpPr>
          <p:spPr bwMode="auto">
            <a:xfrm>
              <a:off x="336" y="768"/>
              <a:ext cx="5232" cy="288"/>
            </a:xfrm>
            <a:prstGeom prst="rect">
              <a:avLst/>
            </a:prstGeom>
            <a:noFill/>
            <a:ln w="12700" cap="sq">
              <a:noFill/>
              <a:miter lim="800000"/>
              <a:headEnd type="none" w="sm" len="sm"/>
              <a:tailEnd type="none" w="sm" len="sm"/>
            </a:ln>
            <a:effectLst/>
          </p:spPr>
          <p:txBody>
            <a:bodyPr>
              <a:spAutoFit/>
            </a:bodyPr>
            <a:lstStyle/>
            <a:p>
              <a:pPr>
                <a:spcBef>
                  <a:spcPct val="50000"/>
                </a:spcBef>
              </a:pPr>
              <a:endParaRPr lang="en-GB" sz="2400"/>
            </a:p>
          </p:txBody>
        </p:sp>
        <p:sp>
          <p:nvSpPr>
            <p:cNvPr id="40975" name="Text Box 15"/>
            <p:cNvSpPr txBox="1">
              <a:spLocks noChangeArrowheads="1"/>
            </p:cNvSpPr>
            <p:nvPr/>
          </p:nvSpPr>
          <p:spPr bwMode="auto">
            <a:xfrm>
              <a:off x="431" y="845"/>
              <a:ext cx="4854" cy="442"/>
            </a:xfrm>
            <a:prstGeom prst="rect">
              <a:avLst/>
            </a:prstGeom>
            <a:noFill/>
            <a:ln w="12700" cap="sq">
              <a:noFill/>
              <a:miter lim="800000"/>
              <a:headEnd type="none" w="sm" len="sm"/>
              <a:tailEnd type="none" w="sm" len="sm"/>
            </a:ln>
            <a:effectLst/>
          </p:spPr>
          <p:txBody>
            <a:bodyPr>
              <a:spAutoFit/>
            </a:bodyPr>
            <a:lstStyle/>
            <a:p>
              <a:r>
                <a:rPr lang="it-IT"/>
                <a:t>Nel dopoguerra l’Europa era in rovina. I fisici erano stati dispersi.   Le conoscenze scientifiche e le capacità tecniche erano passate negli USA.</a:t>
              </a:r>
              <a:endParaRPr lang="it-IT" sz="2400"/>
            </a:p>
          </p:txBody>
        </p:sp>
      </p:grpSp>
      <p:sp>
        <p:nvSpPr>
          <p:cNvPr id="40977" name="Text Box 17"/>
          <p:cNvSpPr txBox="1">
            <a:spLocks noChangeArrowheads="1"/>
          </p:cNvSpPr>
          <p:nvPr/>
        </p:nvSpPr>
        <p:spPr bwMode="auto">
          <a:xfrm flipV="1">
            <a:off x="468313" y="1341438"/>
            <a:ext cx="2159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endParaRPr lang="it-IT" sz="2400"/>
          </a:p>
        </p:txBody>
      </p:sp>
      <p:sp>
        <p:nvSpPr>
          <p:cNvPr id="40978" name="Text Box 18"/>
          <p:cNvSpPr txBox="1">
            <a:spLocks noChangeArrowheads="1"/>
          </p:cNvSpPr>
          <p:nvPr/>
        </p:nvSpPr>
        <p:spPr bwMode="auto">
          <a:xfrm>
            <a:off x="482600" y="2349500"/>
            <a:ext cx="184150" cy="396875"/>
          </a:xfrm>
          <a:prstGeom prst="rect">
            <a:avLst/>
          </a:prstGeom>
          <a:noFill/>
          <a:ln w="12700" cap="sq">
            <a:noFill/>
            <a:miter lim="800000"/>
            <a:headEnd type="none" w="sm" len="sm"/>
            <a:tailEnd type="none" w="sm" len="sm"/>
          </a:ln>
          <a:effectLst/>
        </p:spPr>
        <p:txBody>
          <a:bodyPr>
            <a:spAutoFit/>
          </a:bodyPr>
          <a:lstStyle/>
          <a:p>
            <a:pPr>
              <a:spcBef>
                <a:spcPct val="50000"/>
              </a:spcBef>
            </a:pPr>
            <a:endParaRPr lang="en-GB"/>
          </a:p>
        </p:txBody>
      </p:sp>
      <p:grpSp>
        <p:nvGrpSpPr>
          <p:cNvPr id="40984" name="Group 24"/>
          <p:cNvGrpSpPr>
            <a:grpSpLocks/>
          </p:cNvGrpSpPr>
          <p:nvPr/>
        </p:nvGrpSpPr>
        <p:grpSpPr bwMode="auto">
          <a:xfrm>
            <a:off x="468313" y="2133600"/>
            <a:ext cx="7345362" cy="701675"/>
            <a:chOff x="295" y="1344"/>
            <a:chExt cx="4627" cy="442"/>
          </a:xfrm>
        </p:grpSpPr>
        <p:sp>
          <p:nvSpPr>
            <p:cNvPr id="40974" name="Text Box 14"/>
            <p:cNvSpPr txBox="1">
              <a:spLocks noChangeArrowheads="1"/>
            </p:cNvSpPr>
            <p:nvPr/>
          </p:nvSpPr>
          <p:spPr bwMode="auto">
            <a:xfrm>
              <a:off x="431" y="1344"/>
              <a:ext cx="4491" cy="442"/>
            </a:xfrm>
            <a:prstGeom prst="rect">
              <a:avLst/>
            </a:prstGeom>
            <a:noFill/>
            <a:ln w="12700" cap="sq">
              <a:noFill/>
              <a:miter lim="800000"/>
              <a:headEnd type="none" w="sm" len="sm"/>
              <a:tailEnd type="none" w="sm" len="sm"/>
            </a:ln>
            <a:effectLst/>
          </p:spPr>
          <p:txBody>
            <a:bodyPr>
              <a:spAutoFit/>
            </a:bodyPr>
            <a:lstStyle/>
            <a:p>
              <a:r>
                <a:rPr lang="it-IT"/>
                <a:t>Nel dicembre 1949, ad una conferenza culturale dell’ONU, Louis de Broglie, raccomandò un laboratorio di ricerca internazionale.</a:t>
              </a:r>
            </a:p>
          </p:txBody>
        </p:sp>
        <p:sp>
          <p:nvSpPr>
            <p:cNvPr id="40979" name="Text Box 19"/>
            <p:cNvSpPr txBox="1">
              <a:spLocks noChangeArrowheads="1"/>
            </p:cNvSpPr>
            <p:nvPr/>
          </p:nvSpPr>
          <p:spPr bwMode="auto">
            <a:xfrm flipV="1">
              <a:off x="295" y="1344"/>
              <a:ext cx="136"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endParaRPr lang="it-IT" sz="2400"/>
            </a:p>
          </p:txBody>
        </p:sp>
      </p:grpSp>
      <p:grpSp>
        <p:nvGrpSpPr>
          <p:cNvPr id="40985" name="Group 25"/>
          <p:cNvGrpSpPr>
            <a:grpSpLocks/>
          </p:cNvGrpSpPr>
          <p:nvPr/>
        </p:nvGrpSpPr>
        <p:grpSpPr bwMode="auto">
          <a:xfrm>
            <a:off x="468313" y="2971800"/>
            <a:ext cx="4559300" cy="1946275"/>
            <a:chOff x="295" y="1872"/>
            <a:chExt cx="2872" cy="1226"/>
          </a:xfrm>
        </p:grpSpPr>
        <p:sp>
          <p:nvSpPr>
            <p:cNvPr id="40968" name="Text Box 8"/>
            <p:cNvSpPr txBox="1">
              <a:spLocks noChangeArrowheads="1"/>
            </p:cNvSpPr>
            <p:nvPr/>
          </p:nvSpPr>
          <p:spPr bwMode="auto">
            <a:xfrm>
              <a:off x="431" y="1888"/>
              <a:ext cx="2736" cy="1210"/>
            </a:xfrm>
            <a:prstGeom prst="rect">
              <a:avLst/>
            </a:prstGeom>
            <a:noFill/>
            <a:ln w="12700" cap="sq">
              <a:noFill/>
              <a:miter lim="800000"/>
              <a:headEnd type="none" w="sm" len="sm"/>
              <a:tailEnd type="none" w="sm" len="sm"/>
            </a:ln>
            <a:effectLst/>
          </p:spPr>
          <p:txBody>
            <a:bodyPr>
              <a:spAutoFit/>
            </a:bodyPr>
            <a:lstStyle/>
            <a:p>
              <a:pPr>
                <a:spcBef>
                  <a:spcPct val="20000"/>
                </a:spcBef>
                <a:buClr>
                  <a:schemeClr val="accent2"/>
                </a:buClr>
                <a:buSzPct val="80000"/>
                <a:buFont typeface="Wingdings" pitchFamily="2" charset="2"/>
                <a:buNone/>
              </a:pPr>
              <a:r>
                <a:rPr lang="it-IT"/>
                <a:t>Nel 1950 L’UNESCO approva una risoluzione di I.Rabi e nel 1952, 11 paesi europei  partecipano al CERN (Consiglio Europeo per la Ricerca Nucleare). </a:t>
              </a:r>
              <a:r>
                <a:rPr lang="it-IT" u="sng"/>
                <a:t>P.Auger e E.Amaldi sono i padri spirituali del CERN.</a:t>
              </a:r>
            </a:p>
          </p:txBody>
        </p:sp>
        <p:sp>
          <p:nvSpPr>
            <p:cNvPr id="40980" name="Text Box 20"/>
            <p:cNvSpPr txBox="1">
              <a:spLocks noChangeArrowheads="1"/>
            </p:cNvSpPr>
            <p:nvPr/>
          </p:nvSpPr>
          <p:spPr bwMode="auto">
            <a:xfrm flipV="1">
              <a:off x="295" y="1872"/>
              <a:ext cx="136"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endParaRPr lang="it-IT" sz="2400"/>
            </a:p>
          </p:txBody>
        </p:sp>
      </p:grpSp>
      <p:grpSp>
        <p:nvGrpSpPr>
          <p:cNvPr id="40988" name="Group 28"/>
          <p:cNvGrpSpPr>
            <a:grpSpLocks/>
          </p:cNvGrpSpPr>
          <p:nvPr/>
        </p:nvGrpSpPr>
        <p:grpSpPr bwMode="auto">
          <a:xfrm>
            <a:off x="461963" y="3141663"/>
            <a:ext cx="8520112" cy="3351212"/>
            <a:chOff x="291" y="1979"/>
            <a:chExt cx="5367" cy="2111"/>
          </a:xfrm>
        </p:grpSpPr>
        <p:grpSp>
          <p:nvGrpSpPr>
            <p:cNvPr id="40987" name="Group 27"/>
            <p:cNvGrpSpPr>
              <a:grpSpLocks/>
            </p:cNvGrpSpPr>
            <p:nvPr/>
          </p:nvGrpSpPr>
          <p:grpSpPr bwMode="auto">
            <a:xfrm>
              <a:off x="291" y="1979"/>
              <a:ext cx="5367" cy="2111"/>
              <a:chOff x="291" y="1979"/>
              <a:chExt cx="5367" cy="2111"/>
            </a:xfrm>
          </p:grpSpPr>
          <p:pic>
            <p:nvPicPr>
              <p:cNvPr id="40965" name="Picture 5" descr="scelta_del_sito"/>
              <p:cNvPicPr>
                <a:picLocks noChangeAspect="1" noChangeArrowheads="1"/>
              </p:cNvPicPr>
              <p:nvPr/>
            </p:nvPicPr>
            <p:blipFill>
              <a:blip r:embed="rId3" cstate="print"/>
              <a:srcRect/>
              <a:stretch>
                <a:fillRect/>
              </a:stretch>
            </p:blipFill>
            <p:spPr bwMode="auto">
              <a:xfrm>
                <a:off x="3470" y="1979"/>
                <a:ext cx="2188" cy="2028"/>
              </a:xfrm>
              <a:prstGeom prst="rect">
                <a:avLst/>
              </a:prstGeom>
              <a:noFill/>
            </p:spPr>
          </p:pic>
          <p:sp>
            <p:nvSpPr>
              <p:cNvPr id="40967" name="Text Box 7"/>
              <p:cNvSpPr txBox="1">
                <a:spLocks noChangeArrowheads="1"/>
              </p:cNvSpPr>
              <p:nvPr/>
            </p:nvSpPr>
            <p:spPr bwMode="auto">
              <a:xfrm>
                <a:off x="291" y="3158"/>
                <a:ext cx="2544" cy="442"/>
              </a:xfrm>
              <a:prstGeom prst="rect">
                <a:avLst/>
              </a:prstGeom>
              <a:noFill/>
              <a:ln w="12700" cap="sq">
                <a:noFill/>
                <a:miter lim="800000"/>
                <a:headEnd type="none" w="sm" len="sm"/>
                <a:tailEnd type="none" w="sm" len="sm"/>
              </a:ln>
              <a:effectLst/>
            </p:spPr>
            <p:txBody>
              <a:bodyPr>
                <a:spAutoFit/>
              </a:bodyPr>
              <a:lstStyle/>
              <a:p>
                <a:pPr>
                  <a:lnSpc>
                    <a:spcPct val="90000"/>
                  </a:lnSpc>
                  <a:spcBef>
                    <a:spcPct val="20000"/>
                  </a:spcBef>
                  <a:buClr>
                    <a:schemeClr val="accent2"/>
                  </a:buClr>
                  <a:buSzPct val="80000"/>
                  <a:buFont typeface="Wingdings" pitchFamily="2" charset="2"/>
                  <a:buNone/>
                </a:pPr>
                <a:r>
                  <a:rPr lang="it-IT"/>
                  <a:t>   Come sito del laboratorio fu scelto</a:t>
                </a:r>
              </a:p>
              <a:p>
                <a:pPr>
                  <a:lnSpc>
                    <a:spcPct val="90000"/>
                  </a:lnSpc>
                  <a:spcBef>
                    <a:spcPct val="20000"/>
                  </a:spcBef>
                  <a:buClr>
                    <a:schemeClr val="accent2"/>
                  </a:buClr>
                  <a:buSzPct val="80000"/>
                  <a:buFont typeface="Wingdings" pitchFamily="2" charset="2"/>
                  <a:buNone/>
                </a:pPr>
                <a:r>
                  <a:rPr lang="it-IT"/>
                  <a:t>    Meyrin, un paese vicino Ginevra</a:t>
                </a:r>
              </a:p>
            </p:txBody>
          </p:sp>
          <p:sp>
            <p:nvSpPr>
              <p:cNvPr id="40972" name="Text Box 12"/>
              <p:cNvSpPr txBox="1">
                <a:spLocks noChangeArrowheads="1"/>
              </p:cNvSpPr>
              <p:nvPr/>
            </p:nvSpPr>
            <p:spPr bwMode="auto">
              <a:xfrm>
                <a:off x="430" y="3686"/>
                <a:ext cx="2994" cy="404"/>
              </a:xfrm>
              <a:prstGeom prst="rect">
                <a:avLst/>
              </a:prstGeom>
              <a:noFill/>
              <a:ln w="12700" cap="sq">
                <a:noFill/>
                <a:miter lim="800000"/>
                <a:headEnd type="none" w="sm" len="sm"/>
                <a:tailEnd type="none" w="sm" len="sm"/>
              </a:ln>
              <a:effectLst/>
            </p:spPr>
            <p:txBody>
              <a:bodyPr>
                <a:spAutoFit/>
              </a:bodyPr>
              <a:lstStyle/>
              <a:p>
                <a:pPr>
                  <a:lnSpc>
                    <a:spcPct val="90000"/>
                  </a:lnSpc>
                  <a:spcBef>
                    <a:spcPct val="20000"/>
                  </a:spcBef>
                  <a:buClr>
                    <a:schemeClr val="accent2"/>
                  </a:buClr>
                  <a:buSzPct val="80000"/>
                  <a:buFont typeface="Wingdings" pitchFamily="2" charset="2"/>
                  <a:buNone/>
                </a:pPr>
                <a:r>
                  <a:rPr lang="it-IT"/>
                  <a:t>Il 29 settembre 1954 nasce l’Organizzazione     Europea per la Ricerca Nucleare (CERN)</a:t>
                </a:r>
              </a:p>
            </p:txBody>
          </p:sp>
        </p:grpSp>
        <p:sp>
          <p:nvSpPr>
            <p:cNvPr id="40981" name="Text Box 21"/>
            <p:cNvSpPr txBox="1">
              <a:spLocks noChangeArrowheads="1"/>
            </p:cNvSpPr>
            <p:nvPr/>
          </p:nvSpPr>
          <p:spPr bwMode="auto">
            <a:xfrm flipV="1">
              <a:off x="295" y="3158"/>
              <a:ext cx="136"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endParaRPr lang="it-IT" sz="2400"/>
            </a:p>
          </p:txBody>
        </p:sp>
        <p:sp>
          <p:nvSpPr>
            <p:cNvPr id="40982" name="Text Box 22"/>
            <p:cNvSpPr txBox="1">
              <a:spLocks noChangeArrowheads="1"/>
            </p:cNvSpPr>
            <p:nvPr/>
          </p:nvSpPr>
          <p:spPr bwMode="auto">
            <a:xfrm flipV="1">
              <a:off x="295" y="3642"/>
              <a:ext cx="136"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endParaRPr lang="it-IT"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8001000" cy="1143000"/>
          </a:xfrm>
        </p:spPr>
        <p:txBody>
          <a:bodyPr/>
          <a:lstStyle/>
          <a:p>
            <a:r>
              <a:rPr lang="it-IT"/>
              <a:t>Gli stati membri del CERN oggi</a:t>
            </a:r>
          </a:p>
        </p:txBody>
      </p:sp>
      <p:sp>
        <p:nvSpPr>
          <p:cNvPr id="43012" name="Text Box 4"/>
          <p:cNvSpPr txBox="1">
            <a:spLocks noChangeArrowheads="1"/>
          </p:cNvSpPr>
          <p:nvPr/>
        </p:nvSpPr>
        <p:spPr bwMode="auto">
          <a:xfrm>
            <a:off x="228600" y="1447800"/>
            <a:ext cx="2362200" cy="2701925"/>
          </a:xfrm>
          <a:prstGeom prst="rect">
            <a:avLst/>
          </a:prstGeom>
          <a:solidFill>
            <a:schemeClr val="tx1"/>
          </a:solidFill>
          <a:ln w="12700" cap="sq">
            <a:noFill/>
            <a:miter lim="800000"/>
            <a:headEnd type="none" w="sm" len="sm"/>
            <a:tailEnd type="none" w="sm" len="sm"/>
          </a:ln>
          <a:effectLst/>
        </p:spPr>
        <p:txBody>
          <a:bodyPr>
            <a:spAutoFit/>
          </a:bodyPr>
          <a:lstStyle/>
          <a:p>
            <a:pPr>
              <a:spcBef>
                <a:spcPct val="50000"/>
              </a:spcBef>
            </a:pPr>
            <a:r>
              <a:rPr lang="it-IT" sz="1800">
                <a:solidFill>
                  <a:srgbClr val="000066"/>
                </a:solidFill>
              </a:rPr>
              <a:t>Tutti i risultati delle ricerche svolte al CERN sono pubblicate. Vi è il libero scambio di informazioni.</a:t>
            </a:r>
          </a:p>
          <a:p>
            <a:pPr>
              <a:spcBef>
                <a:spcPct val="50000"/>
              </a:spcBef>
            </a:pPr>
            <a:r>
              <a:rPr lang="it-IT" sz="1800">
                <a:solidFill>
                  <a:srgbClr val="000066"/>
                </a:solidFill>
              </a:rPr>
              <a:t>Si svolge soltanto ricerca di base, e non c’</a:t>
            </a:r>
            <a:r>
              <a:rPr lang="it-IT" sz="1800">
                <a:solidFill>
                  <a:srgbClr val="000066"/>
                </a:solidFill>
                <a:cs typeface="Times New Roman" pitchFamily="18" charset="0"/>
              </a:rPr>
              <a:t>è</a:t>
            </a:r>
            <a:r>
              <a:rPr lang="it-IT" sz="1800">
                <a:solidFill>
                  <a:srgbClr val="000066"/>
                </a:solidFill>
              </a:rPr>
              <a:t> nessuna ricerca militare o industriale</a:t>
            </a:r>
          </a:p>
        </p:txBody>
      </p:sp>
      <p:sp>
        <p:nvSpPr>
          <p:cNvPr id="43013" name="Text Box 5"/>
          <p:cNvSpPr txBox="1">
            <a:spLocks noChangeArrowheads="1"/>
          </p:cNvSpPr>
          <p:nvPr/>
        </p:nvSpPr>
        <p:spPr bwMode="auto">
          <a:xfrm>
            <a:off x="0" y="2286000"/>
            <a:ext cx="2819400" cy="396875"/>
          </a:xfrm>
          <a:prstGeom prst="rect">
            <a:avLst/>
          </a:prstGeom>
          <a:noFill/>
          <a:ln w="12700" cap="sq">
            <a:noFill/>
            <a:miter lim="800000"/>
            <a:headEnd type="none" w="sm" len="sm"/>
            <a:tailEnd type="none" w="sm" len="sm"/>
          </a:ln>
          <a:effectLst/>
        </p:spPr>
        <p:txBody>
          <a:bodyPr>
            <a:spAutoFit/>
          </a:bodyPr>
          <a:lstStyle/>
          <a:p>
            <a:pPr>
              <a:spcBef>
                <a:spcPct val="50000"/>
              </a:spcBef>
            </a:pPr>
            <a:endParaRPr lang="en-GB"/>
          </a:p>
        </p:txBody>
      </p:sp>
      <p:sp>
        <p:nvSpPr>
          <p:cNvPr id="43014" name="Text Box 6"/>
          <p:cNvSpPr txBox="1">
            <a:spLocks noChangeArrowheads="1"/>
          </p:cNvSpPr>
          <p:nvPr/>
        </p:nvSpPr>
        <p:spPr bwMode="auto">
          <a:xfrm>
            <a:off x="228600" y="5105400"/>
            <a:ext cx="1981200" cy="915988"/>
          </a:xfrm>
          <a:prstGeom prst="rect">
            <a:avLst/>
          </a:prstGeom>
          <a:noFill/>
          <a:ln w="12700" cap="sq">
            <a:noFill/>
            <a:miter lim="800000"/>
            <a:headEnd type="none" w="sm" len="sm"/>
            <a:tailEnd type="none" w="sm" len="sm"/>
          </a:ln>
          <a:effectLst/>
        </p:spPr>
        <p:txBody>
          <a:bodyPr>
            <a:spAutoFit/>
          </a:bodyPr>
          <a:lstStyle/>
          <a:p>
            <a:pPr>
              <a:spcBef>
                <a:spcPct val="50000"/>
              </a:spcBef>
            </a:pPr>
            <a:r>
              <a:rPr lang="it-IT" sz="1800"/>
              <a:t>I paese membri contribuiscono in base al PIL</a:t>
            </a:r>
          </a:p>
        </p:txBody>
      </p:sp>
      <p:pic>
        <p:nvPicPr>
          <p:cNvPr id="43016" name="Picture 8" descr="paesimembri"/>
          <p:cNvPicPr>
            <a:picLocks noChangeArrowheads="1"/>
          </p:cNvPicPr>
          <p:nvPr/>
        </p:nvPicPr>
        <p:blipFill>
          <a:blip r:embed="rId3" cstate="print"/>
          <a:srcRect/>
          <a:stretch>
            <a:fillRect/>
          </a:stretch>
        </p:blipFill>
        <p:spPr bwMode="auto">
          <a:xfrm>
            <a:off x="2727325" y="1143000"/>
            <a:ext cx="6216650" cy="53482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0" y="0"/>
            <a:ext cx="9144000" cy="914400"/>
          </a:xfrm>
        </p:spPr>
        <p:txBody>
          <a:bodyPr/>
          <a:lstStyle/>
          <a:p>
            <a:pPr eaLnBrk="1" hangingPunct="1">
              <a:defRPr/>
            </a:pPr>
            <a:r>
              <a:rPr lang="it-IT" smtClean="0"/>
              <a:t> Il più grande laboratorio del mondo</a:t>
            </a:r>
          </a:p>
        </p:txBody>
      </p:sp>
      <p:pic>
        <p:nvPicPr>
          <p:cNvPr id="16387" name="Picture 4" descr="user-cern"/>
          <p:cNvPicPr>
            <a:picLocks noChangeAspect="1" noChangeArrowheads="1"/>
          </p:cNvPicPr>
          <p:nvPr/>
        </p:nvPicPr>
        <p:blipFill>
          <a:blip r:embed="rId2" cstate="print"/>
          <a:srcRect/>
          <a:stretch>
            <a:fillRect/>
          </a:stretch>
        </p:blipFill>
        <p:spPr bwMode="auto">
          <a:xfrm>
            <a:off x="600075" y="765175"/>
            <a:ext cx="8075613" cy="605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260350"/>
            <a:ext cx="7772400" cy="903288"/>
          </a:xfrm>
        </p:spPr>
        <p:txBody>
          <a:bodyPr/>
          <a:lstStyle/>
          <a:p>
            <a:r>
              <a:rPr lang="it-IT"/>
              <a:t>Il CERN entra in gioco</a:t>
            </a:r>
          </a:p>
        </p:txBody>
      </p:sp>
      <p:sp>
        <p:nvSpPr>
          <p:cNvPr id="45059" name="Text Box 3"/>
          <p:cNvSpPr txBox="1">
            <a:spLocks noChangeArrowheads="1"/>
          </p:cNvSpPr>
          <p:nvPr/>
        </p:nvSpPr>
        <p:spPr bwMode="auto">
          <a:xfrm>
            <a:off x="533400" y="1125538"/>
            <a:ext cx="82296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1959: CERN, ProtoSincrotrone PS, 24 GeV, 3200 Ton., diametro 200 m</a:t>
            </a:r>
            <a:endParaRPr lang="it-IT" u="sng"/>
          </a:p>
        </p:txBody>
      </p:sp>
      <p:sp>
        <p:nvSpPr>
          <p:cNvPr id="45060" name="Text Box 4"/>
          <p:cNvSpPr txBox="1">
            <a:spLocks noChangeArrowheads="1"/>
          </p:cNvSpPr>
          <p:nvPr/>
        </p:nvSpPr>
        <p:spPr bwMode="auto">
          <a:xfrm>
            <a:off x="533400" y="1628775"/>
            <a:ext cx="80010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1960: BNL, AGS, 33 GeV, 4000 Ton., diametro 257 m</a:t>
            </a:r>
            <a:endParaRPr lang="it-IT" sz="2400"/>
          </a:p>
        </p:txBody>
      </p:sp>
      <p:sp>
        <p:nvSpPr>
          <p:cNvPr id="45061" name="Text Box 5"/>
          <p:cNvSpPr txBox="1">
            <a:spLocks noChangeArrowheads="1"/>
          </p:cNvSpPr>
          <p:nvPr/>
        </p:nvSpPr>
        <p:spPr bwMode="auto">
          <a:xfrm>
            <a:off x="685800" y="2205038"/>
            <a:ext cx="7848600" cy="1019175"/>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a:solidFill>
                  <a:srgbClr val="660033"/>
                </a:solidFill>
              </a:rPr>
              <a:t>Inizia il “boom economico” anche per la fisica delle particelle. </a:t>
            </a:r>
            <a:r>
              <a:rPr lang="en-US">
                <a:solidFill>
                  <a:srgbClr val="660033"/>
                </a:solidFill>
              </a:rPr>
              <a:t>Dapprima nei raggi cosmici, e poi con i nuovi acceleratori, vengono scoperte </a:t>
            </a:r>
            <a:r>
              <a:rPr lang="it-IT">
                <a:solidFill>
                  <a:srgbClr val="660033"/>
                </a:solidFill>
              </a:rPr>
              <a:t> molte nuove particelle, troppe</a:t>
            </a:r>
            <a:r>
              <a:rPr lang="en-US">
                <a:solidFill>
                  <a:srgbClr val="660033"/>
                </a:solidFill>
              </a:rPr>
              <a:t>. C’</a:t>
            </a:r>
            <a:r>
              <a:rPr lang="en-US">
                <a:solidFill>
                  <a:srgbClr val="660033"/>
                </a:solidFill>
                <a:cs typeface="Times New Roman" pitchFamily="18" charset="0"/>
              </a:rPr>
              <a:t>è molto lavoro anche per i fisici teorici.</a:t>
            </a:r>
            <a:endParaRPr lang="it-IT">
              <a:solidFill>
                <a:srgbClr val="660033"/>
              </a:solidFill>
            </a:endParaRPr>
          </a:p>
        </p:txBody>
      </p:sp>
      <p:sp>
        <p:nvSpPr>
          <p:cNvPr id="45062" name="Text Box 6"/>
          <p:cNvSpPr txBox="1">
            <a:spLocks noChangeArrowheads="1"/>
          </p:cNvSpPr>
          <p:nvPr/>
        </p:nvSpPr>
        <p:spPr bwMode="auto">
          <a:xfrm>
            <a:off x="533400" y="3500438"/>
            <a:ext cx="8229600" cy="714375"/>
          </a:xfrm>
          <a:prstGeom prst="rect">
            <a:avLst/>
          </a:prstGeom>
          <a:solidFill>
            <a:srgbClr val="FFFFCC"/>
          </a:solidFill>
          <a:ln w="12700" cap="sq">
            <a:solidFill>
              <a:schemeClr val="hlink"/>
            </a:solidFill>
            <a:miter lim="800000"/>
            <a:headEnd type="none" w="sm" len="sm"/>
            <a:tailEnd type="none" w="sm" len="sm"/>
          </a:ln>
          <a:effectLst/>
        </p:spPr>
        <p:txBody>
          <a:bodyPr>
            <a:spAutoFit/>
          </a:bodyPr>
          <a:lstStyle/>
          <a:p>
            <a:pPr>
              <a:spcBef>
                <a:spcPct val="50000"/>
              </a:spcBef>
            </a:pPr>
            <a:r>
              <a:rPr lang="it-IT">
                <a:solidFill>
                  <a:srgbClr val="000066"/>
                </a:solidFill>
              </a:rPr>
              <a:t>E.Fermi ad un suo studente (L.Lederman): “</a:t>
            </a:r>
            <a:r>
              <a:rPr lang="it-IT">
                <a:solidFill>
                  <a:srgbClr val="000066"/>
                </a:solidFill>
                <a:latin typeface="Monotype Corsiva" pitchFamily="66" charset="0"/>
              </a:rPr>
              <a:t>ragazzo, se fossi in grado di ricordare il nome di tutte queste particelle, sarei diventato un botanico”.</a:t>
            </a:r>
          </a:p>
        </p:txBody>
      </p:sp>
      <p:sp>
        <p:nvSpPr>
          <p:cNvPr id="45063" name="Text Box 7"/>
          <p:cNvSpPr txBox="1">
            <a:spLocks noChangeArrowheads="1"/>
          </p:cNvSpPr>
          <p:nvPr/>
        </p:nvSpPr>
        <p:spPr bwMode="auto">
          <a:xfrm>
            <a:off x="762000" y="4383088"/>
            <a:ext cx="7848600" cy="701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u="sng"/>
              <a:t>L</a:t>
            </a:r>
            <a:r>
              <a:rPr lang="it-IT" u="sng"/>
              <a:t>a prima </a:t>
            </a:r>
            <a:r>
              <a:rPr lang="en-US" u="sng"/>
              <a:t>risonanza </a:t>
            </a:r>
            <a:r>
              <a:rPr lang="it-IT" u="sng"/>
              <a:t>scoperta da Fermi nel 1953 a Chicago</a:t>
            </a:r>
            <a:r>
              <a:rPr lang="en-US" u="sng"/>
              <a:t>, la </a:t>
            </a:r>
            <a:r>
              <a:rPr lang="en-US" u="sng">
                <a:cs typeface="Times New Roman" pitchFamily="18" charset="0"/>
              </a:rPr>
              <a:t>Δ, suggerisce che il protone potrebbe non essere una particella fondamentale</a:t>
            </a:r>
            <a:endParaRPr lang="it-IT" u="sng"/>
          </a:p>
        </p:txBody>
      </p:sp>
      <p:sp>
        <p:nvSpPr>
          <p:cNvPr id="45064" name="Text Box 8"/>
          <p:cNvSpPr txBox="1">
            <a:spLocks noChangeArrowheads="1"/>
          </p:cNvSpPr>
          <p:nvPr/>
        </p:nvSpPr>
        <p:spPr bwMode="auto">
          <a:xfrm>
            <a:off x="920750" y="5949950"/>
            <a:ext cx="7467600" cy="714375"/>
          </a:xfrm>
          <a:prstGeom prst="rect">
            <a:avLst/>
          </a:prstGeom>
          <a:solidFill>
            <a:srgbClr val="008000"/>
          </a:solidFill>
          <a:ln w="12700" cap="sq">
            <a:solidFill>
              <a:schemeClr val="hlink"/>
            </a:solidFill>
            <a:miter lim="800000"/>
            <a:headEnd type="none" w="sm" len="sm"/>
            <a:tailEnd type="none" w="sm" len="sm"/>
          </a:ln>
          <a:effectLst/>
        </p:spPr>
        <p:txBody>
          <a:bodyPr>
            <a:spAutoFit/>
          </a:bodyPr>
          <a:lstStyle/>
          <a:p>
            <a:pPr>
              <a:spcBef>
                <a:spcPct val="50000"/>
              </a:spcBef>
            </a:pPr>
            <a:r>
              <a:rPr lang="it-IT">
                <a:solidFill>
                  <a:srgbClr val="FFCC66"/>
                </a:solidFill>
              </a:rPr>
              <a:t>Altri fenomeni</a:t>
            </a:r>
            <a:r>
              <a:rPr lang="en-US">
                <a:solidFill>
                  <a:srgbClr val="FFCC66"/>
                </a:solidFill>
              </a:rPr>
              <a:t> importanti</a:t>
            </a:r>
            <a:r>
              <a:rPr lang="it-IT">
                <a:solidFill>
                  <a:srgbClr val="FFCC66"/>
                </a:solidFill>
              </a:rPr>
              <a:t>: scoperta del neutrino mu nel 1962 a</a:t>
            </a:r>
            <a:r>
              <a:rPr lang="en-US">
                <a:solidFill>
                  <a:srgbClr val="FFCC66"/>
                </a:solidFill>
              </a:rPr>
              <a:t>ll’</a:t>
            </a:r>
            <a:r>
              <a:rPr lang="it-IT">
                <a:solidFill>
                  <a:srgbClr val="FFCC66"/>
                </a:solidFill>
              </a:rPr>
              <a:t>AGS, violazione della parità nel 1958, violazione di CP nel 1964</a:t>
            </a:r>
            <a:r>
              <a:rPr lang="en-US">
                <a:solidFill>
                  <a:srgbClr val="FFCC66"/>
                </a:solidFill>
              </a:rPr>
              <a:t> all’AGS</a:t>
            </a:r>
            <a:r>
              <a:rPr lang="it-IT">
                <a:solidFill>
                  <a:srgbClr val="FFCC66"/>
                </a:solidFill>
              </a:rPr>
              <a:t>.</a:t>
            </a:r>
          </a:p>
        </p:txBody>
      </p:sp>
      <p:sp>
        <p:nvSpPr>
          <p:cNvPr id="45065" name="Text Box 9"/>
          <p:cNvSpPr txBox="1">
            <a:spLocks noChangeArrowheads="1"/>
          </p:cNvSpPr>
          <p:nvPr/>
        </p:nvSpPr>
        <p:spPr bwMode="auto">
          <a:xfrm>
            <a:off x="971550" y="5373688"/>
            <a:ext cx="7416800" cy="409575"/>
          </a:xfrm>
          <a:prstGeom prst="rect">
            <a:avLst/>
          </a:prstGeom>
          <a:solidFill>
            <a:srgbClr val="FF3300"/>
          </a:solidFill>
          <a:ln w="12700" cap="sq">
            <a:solidFill>
              <a:schemeClr val="hlink"/>
            </a:solidFill>
            <a:miter lim="800000"/>
            <a:headEnd type="none" w="sm" len="sm"/>
            <a:tailEnd type="none" w="sm" len="sm"/>
          </a:ln>
          <a:effectLst/>
        </p:spPr>
        <p:txBody>
          <a:bodyPr>
            <a:spAutoFit/>
          </a:bodyPr>
          <a:lstStyle/>
          <a:p>
            <a:pPr>
              <a:spcBef>
                <a:spcPct val="50000"/>
              </a:spcBef>
            </a:pPr>
            <a:r>
              <a:rPr lang="it-IT"/>
              <a:t>Hofstadter (1956): struttura del protone (scattering elettrone-protone)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45064"/>
                                        </p:tgtEl>
                                        <p:attrNameLst>
                                          <p:attrName>style.visibility</p:attrName>
                                        </p:attrNameLst>
                                      </p:cBhvr>
                                      <p:to>
                                        <p:strVal val="visible"/>
                                      </p:to>
                                    </p:set>
                                    <p:animEffect transition="in" filter="box(in)">
                                      <p:cBhvr>
                                        <p:cTn id="11"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autoUpdateAnimBg="0"/>
      <p:bldP spid="450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4213" y="333375"/>
            <a:ext cx="7772400" cy="935038"/>
          </a:xfrm>
        </p:spPr>
        <p:txBody>
          <a:bodyPr/>
          <a:lstStyle/>
          <a:p>
            <a:r>
              <a:rPr lang="en-US"/>
              <a:t>I “chimici”: 1700-1800</a:t>
            </a:r>
            <a:endParaRPr lang="it-IT"/>
          </a:p>
        </p:txBody>
      </p:sp>
      <p:pic>
        <p:nvPicPr>
          <p:cNvPr id="104452" name="Picture 4" descr="quiquoqua"/>
          <p:cNvPicPr>
            <a:picLocks noGrp="1" noChangeAspect="1" noChangeArrowheads="1"/>
          </p:cNvPicPr>
          <p:nvPr>
            <p:ph idx="1"/>
          </p:nvPr>
        </p:nvPicPr>
        <p:blipFill>
          <a:blip r:embed="rId3" cstate="print">
            <a:lum bright="-12000" contrast="18000"/>
          </a:blip>
          <a:srcRect/>
          <a:stretch>
            <a:fillRect/>
          </a:stretch>
        </p:blipFill>
        <p:spPr>
          <a:xfrm>
            <a:off x="755650" y="1268413"/>
            <a:ext cx="3200400" cy="2514600"/>
          </a:xfrm>
          <a:noFill/>
          <a:ln/>
        </p:spPr>
      </p:pic>
      <p:sp>
        <p:nvSpPr>
          <p:cNvPr id="104454" name="Text Box 6"/>
          <p:cNvSpPr txBox="1">
            <a:spLocks noChangeArrowheads="1"/>
          </p:cNvSpPr>
          <p:nvPr/>
        </p:nvSpPr>
        <p:spPr bwMode="auto">
          <a:xfrm>
            <a:off x="4284663" y="1196975"/>
            <a:ext cx="4859337" cy="2322513"/>
          </a:xfrm>
          <a:prstGeom prst="rect">
            <a:avLst/>
          </a:prstGeom>
          <a:solidFill>
            <a:schemeClr val="folHlink"/>
          </a:solidFill>
          <a:ln w="12700" cap="sq">
            <a:noFill/>
            <a:miter lim="800000"/>
            <a:headEnd type="none" w="sm" len="sm"/>
            <a:tailEnd type="none" w="sm" len="sm"/>
          </a:ln>
          <a:effectLst/>
        </p:spPr>
        <p:txBody>
          <a:bodyPr>
            <a:spAutoFit/>
          </a:bodyPr>
          <a:lstStyle/>
          <a:p>
            <a:pPr>
              <a:spcBef>
                <a:spcPct val="50000"/>
              </a:spcBef>
              <a:buFontTx/>
              <a:buChar char="•"/>
            </a:pPr>
            <a:r>
              <a:rPr lang="it-IT">
                <a:solidFill>
                  <a:schemeClr val="hlink"/>
                </a:solidFill>
              </a:rPr>
              <a:t> </a:t>
            </a:r>
            <a:r>
              <a:rPr lang="it-IT" sz="1800" b="1">
                <a:solidFill>
                  <a:schemeClr val="hlink"/>
                </a:solidFill>
              </a:rPr>
              <a:t>Boyle</a:t>
            </a:r>
            <a:r>
              <a:rPr lang="it-IT" sz="1800">
                <a:solidFill>
                  <a:schemeClr val="hlink"/>
                </a:solidFill>
              </a:rPr>
              <a:t>(1627-91);  </a:t>
            </a:r>
            <a:r>
              <a:rPr lang="it-IT" sz="1800" b="1">
                <a:solidFill>
                  <a:schemeClr val="hlink"/>
                </a:solidFill>
              </a:rPr>
              <a:t>Gay-Lussac</a:t>
            </a:r>
            <a:r>
              <a:rPr lang="it-IT" sz="1800">
                <a:solidFill>
                  <a:schemeClr val="hlink"/>
                </a:solidFill>
              </a:rPr>
              <a:t> (1778-1850) : studio delle proprietà dei gas</a:t>
            </a:r>
          </a:p>
          <a:p>
            <a:pPr>
              <a:spcBef>
                <a:spcPct val="50000"/>
              </a:spcBef>
              <a:buFontTx/>
              <a:buChar char="•"/>
            </a:pPr>
            <a:r>
              <a:rPr lang="it-IT" sz="1800" b="1">
                <a:solidFill>
                  <a:schemeClr val="hlink"/>
                </a:solidFill>
              </a:rPr>
              <a:t>Proust</a:t>
            </a:r>
            <a:r>
              <a:rPr lang="it-IT" sz="1800">
                <a:solidFill>
                  <a:schemeClr val="hlink"/>
                </a:solidFill>
              </a:rPr>
              <a:t> (1754-1826): proporzioni costanti</a:t>
            </a:r>
          </a:p>
          <a:p>
            <a:pPr>
              <a:spcBef>
                <a:spcPct val="50000"/>
              </a:spcBef>
              <a:buFontTx/>
              <a:buChar char="•"/>
            </a:pPr>
            <a:r>
              <a:rPr lang="it-IT" sz="1800">
                <a:solidFill>
                  <a:schemeClr val="hlink"/>
                </a:solidFill>
              </a:rPr>
              <a:t> </a:t>
            </a:r>
            <a:r>
              <a:rPr lang="it-IT" sz="1800" b="1">
                <a:solidFill>
                  <a:schemeClr val="hlink"/>
                </a:solidFill>
              </a:rPr>
              <a:t>Lavoisier</a:t>
            </a:r>
            <a:r>
              <a:rPr lang="it-IT" sz="1800">
                <a:solidFill>
                  <a:schemeClr val="hlink"/>
                </a:solidFill>
              </a:rPr>
              <a:t> (1743-94): conservazione della massa</a:t>
            </a:r>
          </a:p>
          <a:p>
            <a:pPr>
              <a:spcBef>
                <a:spcPct val="50000"/>
              </a:spcBef>
              <a:buFontTx/>
              <a:buChar char="•"/>
            </a:pPr>
            <a:r>
              <a:rPr lang="it-IT" sz="1800">
                <a:solidFill>
                  <a:schemeClr val="hlink"/>
                </a:solidFill>
              </a:rPr>
              <a:t> </a:t>
            </a:r>
            <a:r>
              <a:rPr lang="it-IT" sz="1800" b="1">
                <a:solidFill>
                  <a:schemeClr val="hlink"/>
                </a:solidFill>
              </a:rPr>
              <a:t>Dalton</a:t>
            </a:r>
            <a:r>
              <a:rPr lang="it-IT" sz="1800">
                <a:solidFill>
                  <a:schemeClr val="hlink"/>
                </a:solidFill>
              </a:rPr>
              <a:t>(1766-1844): “pesa” gli atomi</a:t>
            </a:r>
          </a:p>
          <a:p>
            <a:pPr>
              <a:spcBef>
                <a:spcPct val="50000"/>
              </a:spcBef>
              <a:buFontTx/>
              <a:buChar char="•"/>
            </a:pPr>
            <a:r>
              <a:rPr lang="it-IT" sz="1800">
                <a:solidFill>
                  <a:schemeClr val="hlink"/>
                </a:solidFill>
              </a:rPr>
              <a:t> </a:t>
            </a:r>
            <a:r>
              <a:rPr lang="it-IT" sz="1800" b="1">
                <a:solidFill>
                  <a:schemeClr val="hlink"/>
                </a:solidFill>
              </a:rPr>
              <a:t>Avogadro</a:t>
            </a:r>
            <a:r>
              <a:rPr lang="it-IT" sz="1800">
                <a:solidFill>
                  <a:schemeClr val="hlink"/>
                </a:solidFill>
              </a:rPr>
              <a:t>(1776-1856): molecole</a:t>
            </a:r>
          </a:p>
        </p:txBody>
      </p:sp>
      <p:sp>
        <p:nvSpPr>
          <p:cNvPr id="104455" name="Rectangle 7"/>
          <p:cNvSpPr>
            <a:spLocks noChangeArrowheads="1"/>
          </p:cNvSpPr>
          <p:nvPr/>
        </p:nvSpPr>
        <p:spPr bwMode="auto">
          <a:xfrm>
            <a:off x="611188" y="3933825"/>
            <a:ext cx="8316912" cy="2771775"/>
          </a:xfrm>
          <a:prstGeom prst="rect">
            <a:avLst/>
          </a:prstGeom>
          <a:solidFill>
            <a:srgbClr val="FFFFFF"/>
          </a:solidFill>
          <a:ln w="12700" cap="sq">
            <a:noFill/>
            <a:miter lim="800000"/>
            <a:headEnd type="none" w="sm" len="sm"/>
            <a:tailEnd type="none" w="sm" len="sm"/>
          </a:ln>
          <a:effectLst/>
        </p:spPr>
        <p:txBody>
          <a:bodyPr>
            <a:spAutoFit/>
          </a:bodyPr>
          <a:lstStyle/>
          <a:p>
            <a:pPr>
              <a:spcBef>
                <a:spcPct val="20000"/>
              </a:spcBef>
              <a:buClr>
                <a:schemeClr val="accent2"/>
              </a:buClr>
              <a:buSzPct val="80000"/>
              <a:buFont typeface="Wingdings" pitchFamily="2" charset="2"/>
              <a:buChar char="l"/>
            </a:pPr>
            <a:r>
              <a:rPr lang="it-IT"/>
              <a:t>  </a:t>
            </a:r>
            <a:r>
              <a:rPr lang="it-IT">
                <a:solidFill>
                  <a:schemeClr val="bg1"/>
                </a:solidFill>
              </a:rPr>
              <a:t>Dalton, eseguendo degli esperimenti su delle reazioni chimiche, ed </a:t>
            </a:r>
            <a:br>
              <a:rPr lang="it-IT">
                <a:solidFill>
                  <a:schemeClr val="bg1"/>
                </a:solidFill>
              </a:rPr>
            </a:br>
            <a:r>
              <a:rPr lang="it-IT">
                <a:solidFill>
                  <a:schemeClr val="bg1"/>
                </a:solidFill>
              </a:rPr>
              <a:t>   utilizzando i risultati precedenti di altri ricercatori, formula la teoria seguente:</a:t>
            </a:r>
          </a:p>
          <a:p>
            <a:pPr lvl="1">
              <a:spcBef>
                <a:spcPct val="20000"/>
              </a:spcBef>
              <a:buClr>
                <a:schemeClr val="accent2"/>
              </a:buClr>
              <a:buSzPct val="80000"/>
              <a:buFont typeface="Wingdings" pitchFamily="2" charset="2"/>
              <a:buChar char="l"/>
            </a:pPr>
            <a:r>
              <a:rPr lang="it-IT">
                <a:solidFill>
                  <a:schemeClr val="bg1"/>
                </a:solidFill>
              </a:rPr>
              <a:t> </a:t>
            </a:r>
            <a:r>
              <a:rPr lang="it-IT">
                <a:solidFill>
                  <a:srgbClr val="993366"/>
                </a:solidFill>
              </a:rPr>
              <a:t>La materia è formata da particelle indivisibili e indistruttibili: gli atomi</a:t>
            </a:r>
          </a:p>
          <a:p>
            <a:pPr lvl="1">
              <a:spcBef>
                <a:spcPct val="20000"/>
              </a:spcBef>
              <a:buClr>
                <a:schemeClr val="accent2"/>
              </a:buClr>
              <a:buSzPct val="80000"/>
              <a:buFont typeface="Wingdings" pitchFamily="2" charset="2"/>
              <a:buChar char="l"/>
            </a:pPr>
            <a:r>
              <a:rPr lang="it-IT">
                <a:solidFill>
                  <a:srgbClr val="993366"/>
                </a:solidFill>
              </a:rPr>
              <a:t> Atomi di elementi diversi sono diversi tra loro e hanno masse diverse</a:t>
            </a:r>
          </a:p>
          <a:p>
            <a:pPr lvl="1">
              <a:spcBef>
                <a:spcPct val="20000"/>
              </a:spcBef>
              <a:buClr>
                <a:schemeClr val="accent2"/>
              </a:buClr>
              <a:buSzPct val="80000"/>
              <a:buFont typeface="Wingdings" pitchFamily="2" charset="2"/>
              <a:buChar char="l"/>
            </a:pPr>
            <a:r>
              <a:rPr lang="it-IT">
                <a:solidFill>
                  <a:srgbClr val="993366"/>
                </a:solidFill>
              </a:rPr>
              <a:t> I composti sono sostanze pure formate da due o più atomi diversi che si </a:t>
            </a:r>
            <a:br>
              <a:rPr lang="it-IT">
                <a:solidFill>
                  <a:srgbClr val="993366"/>
                </a:solidFill>
              </a:rPr>
            </a:br>
            <a:r>
              <a:rPr lang="it-IT">
                <a:solidFill>
                  <a:srgbClr val="993366"/>
                </a:solidFill>
              </a:rPr>
              <a:t>   combinano secondo un rapporto definito</a:t>
            </a:r>
          </a:p>
          <a:p>
            <a:pPr>
              <a:spcBef>
                <a:spcPct val="20000"/>
              </a:spcBef>
              <a:buClr>
                <a:schemeClr val="accent2"/>
              </a:buClr>
              <a:buSzPct val="80000"/>
              <a:buFont typeface="Wingdings" pitchFamily="2" charset="2"/>
              <a:buChar char="l"/>
            </a:pPr>
            <a:r>
              <a:rPr lang="it-IT">
                <a:solidFill>
                  <a:schemeClr val="bg1"/>
                </a:solidFill>
              </a:rPr>
              <a:t>Avogadro: le reazioni chimiche avvengono tra molecole e non tra atomi.   </a:t>
            </a:r>
            <a:br>
              <a:rPr lang="it-IT">
                <a:solidFill>
                  <a:schemeClr val="bg1"/>
                </a:solidFill>
              </a:rPr>
            </a:br>
            <a:r>
              <a:rPr lang="it-IT">
                <a:solidFill>
                  <a:schemeClr val="bg1"/>
                </a:solidFill>
              </a:rPr>
              <a:t>        </a:t>
            </a:r>
            <a:r>
              <a:rPr lang="it-IT" sz="1800">
                <a:solidFill>
                  <a:schemeClr val="hlink"/>
                </a:solidFill>
              </a:rPr>
              <a:t>(La molecola è la più piccola aggregazione di atomi di una stessa sostanza).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4213" y="260350"/>
            <a:ext cx="7772400" cy="638175"/>
          </a:xfrm>
        </p:spPr>
        <p:txBody>
          <a:bodyPr/>
          <a:lstStyle/>
          <a:p>
            <a:r>
              <a:rPr lang="en-US" sz="4000"/>
              <a:t>E  vennero ...</a:t>
            </a:r>
            <a:r>
              <a:rPr lang="it-IT" sz="4000"/>
              <a:t> i quark</a:t>
            </a:r>
            <a:r>
              <a:rPr lang="en-US" sz="4000"/>
              <a:t>!</a:t>
            </a:r>
            <a:endParaRPr lang="it-IT" sz="4000"/>
          </a:p>
        </p:txBody>
      </p:sp>
      <p:sp>
        <p:nvSpPr>
          <p:cNvPr id="46083" name="Text Box 3"/>
          <p:cNvSpPr txBox="1">
            <a:spLocks noChangeArrowheads="1"/>
          </p:cNvSpPr>
          <p:nvPr/>
        </p:nvSpPr>
        <p:spPr bwMode="auto">
          <a:xfrm>
            <a:off x="533400" y="1066800"/>
            <a:ext cx="8229600" cy="10668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Per mettere ordine nello zoo di particelle, Gell-Mann e Neeman, proposero uno schema di classificazione basato su delle simmetrie (SU(3)), che chiamarono : “la via dell’ottetto”.</a:t>
            </a:r>
            <a:endParaRPr lang="it-IT" sz="2400"/>
          </a:p>
        </p:txBody>
      </p:sp>
      <p:sp>
        <p:nvSpPr>
          <p:cNvPr id="46084" name="Text Box 4"/>
          <p:cNvSpPr txBox="1">
            <a:spLocks noChangeArrowheads="1"/>
          </p:cNvSpPr>
          <p:nvPr/>
        </p:nvSpPr>
        <p:spPr bwMode="auto">
          <a:xfrm>
            <a:off x="457200" y="2286000"/>
            <a:ext cx="86868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La via dell’ottetto prevedeva una nuova particella (1962), </a:t>
            </a:r>
            <a:r>
              <a:rPr lang="en-US">
                <a:cs typeface="Times New Roman" pitchFamily="18" charset="0"/>
              </a:rPr>
              <a:t>Ω</a:t>
            </a:r>
            <a:r>
              <a:rPr lang="en-US" baseline="30000">
                <a:cs typeface="Times New Roman" pitchFamily="18" charset="0"/>
              </a:rPr>
              <a:t>-</a:t>
            </a:r>
            <a:r>
              <a:rPr lang="en-US">
                <a:cs typeface="Times New Roman" pitchFamily="18" charset="0"/>
              </a:rPr>
              <a:t>, scoperta nel 1964.</a:t>
            </a:r>
            <a:endParaRPr lang="it-IT" sz="2400"/>
          </a:p>
        </p:txBody>
      </p:sp>
      <p:sp>
        <p:nvSpPr>
          <p:cNvPr id="46085" name="Text Box 5"/>
          <p:cNvSpPr txBox="1">
            <a:spLocks noChangeArrowheads="1"/>
          </p:cNvSpPr>
          <p:nvPr/>
        </p:nvSpPr>
        <p:spPr bwMode="auto">
          <a:xfrm>
            <a:off x="533400" y="2819400"/>
            <a:ext cx="8382000" cy="10668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Per spiegare la simmetria, Gell-Mann e Zweig, ipotizzarono che le particelle soggette all’interazione forte fossero composte da particelle elementari.       Gell-Mann chiam</a:t>
            </a:r>
            <a:r>
              <a:rPr lang="en-US">
                <a:cs typeface="Times New Roman" pitchFamily="18" charset="0"/>
              </a:rPr>
              <a:t>ò le nuove particelle: “</a:t>
            </a:r>
            <a:r>
              <a:rPr lang="en-US" u="sng">
                <a:cs typeface="Times New Roman" pitchFamily="18" charset="0"/>
              </a:rPr>
              <a:t>quark</a:t>
            </a:r>
            <a:r>
              <a:rPr lang="en-US">
                <a:cs typeface="Times New Roman" pitchFamily="18" charset="0"/>
              </a:rPr>
              <a:t>”.</a:t>
            </a:r>
            <a:endParaRPr lang="it-IT" sz="2400"/>
          </a:p>
        </p:txBody>
      </p:sp>
      <p:sp>
        <p:nvSpPr>
          <p:cNvPr id="46086" name="Text Box 6"/>
          <p:cNvSpPr txBox="1">
            <a:spLocks noChangeArrowheads="1"/>
          </p:cNvSpPr>
          <p:nvPr/>
        </p:nvSpPr>
        <p:spPr bwMode="auto">
          <a:xfrm>
            <a:off x="762000" y="4038600"/>
            <a:ext cx="7391400" cy="409575"/>
          </a:xfrm>
          <a:prstGeom prst="rect">
            <a:avLst/>
          </a:prstGeom>
          <a:solidFill>
            <a:srgbClr val="008000"/>
          </a:solidFill>
          <a:ln w="12700" cap="sq">
            <a:solidFill>
              <a:schemeClr val="hlink"/>
            </a:solidFill>
            <a:miter lim="800000"/>
            <a:headEnd type="none" w="sm" len="sm"/>
            <a:tailEnd type="none" w="sm" len="sm"/>
          </a:ln>
          <a:effectLst/>
        </p:spPr>
        <p:txBody>
          <a:bodyPr>
            <a:spAutoFit/>
          </a:bodyPr>
          <a:lstStyle/>
          <a:p>
            <a:pPr>
              <a:spcBef>
                <a:spcPct val="50000"/>
              </a:spcBef>
            </a:pPr>
            <a:r>
              <a:rPr lang="en-US">
                <a:solidFill>
                  <a:srgbClr val="FFCC66"/>
                </a:solidFill>
              </a:rPr>
              <a:t>“</a:t>
            </a:r>
            <a:r>
              <a:rPr lang="en-US">
                <a:solidFill>
                  <a:srgbClr val="FFCC66"/>
                </a:solidFill>
                <a:latin typeface="Book Antiqua" pitchFamily="18" charset="0"/>
              </a:rPr>
              <a:t>Three quarks for Muster Mark</a:t>
            </a:r>
            <a:r>
              <a:rPr lang="en-US">
                <a:solidFill>
                  <a:srgbClr val="FFCC66"/>
                </a:solidFill>
              </a:rPr>
              <a:t>” – James Joice’s Finnegans Wake</a:t>
            </a:r>
            <a:endParaRPr lang="it-IT">
              <a:solidFill>
                <a:srgbClr val="FFCC66"/>
              </a:solidFill>
            </a:endParaRPr>
          </a:p>
        </p:txBody>
      </p:sp>
      <p:graphicFrame>
        <p:nvGraphicFramePr>
          <p:cNvPr id="46206" name="Group 126"/>
          <p:cNvGraphicFramePr>
            <a:graphicFrameLocks noGrp="1"/>
          </p:cNvGraphicFramePr>
          <p:nvPr/>
        </p:nvGraphicFramePr>
        <p:xfrm>
          <a:off x="684213" y="4724400"/>
          <a:ext cx="3276600" cy="1584960"/>
        </p:xfrm>
        <a:graphic>
          <a:graphicData uri="http://schemas.openxmlformats.org/drawingml/2006/table">
            <a:tbl>
              <a:tblPr/>
              <a:tblGrid>
                <a:gridCol w="1143000"/>
                <a:gridCol w="914400"/>
                <a:gridCol w="1219200"/>
              </a:tblGrid>
              <a:tr h="3810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rgbClr val="003399"/>
                          </a:solidFill>
                          <a:effectLst/>
                          <a:latin typeface="Times New Roman" pitchFamily="18" charset="0"/>
                        </a:rPr>
                        <a:t>quark</a:t>
                      </a:r>
                      <a:endParaRPr kumimoji="0" lang="it-IT" sz="2000" b="0" i="0" u="none" strike="noStrike" cap="none" normalizeH="0" baseline="0" smtClean="0">
                        <a:ln>
                          <a:noFill/>
                        </a:ln>
                        <a:solidFill>
                          <a:srgbClr val="003399"/>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rgbClr val="003399"/>
                          </a:solidFill>
                          <a:effectLst/>
                          <a:latin typeface="Times New Roman" pitchFamily="18" charset="0"/>
                        </a:rPr>
                        <a:t>carica</a:t>
                      </a:r>
                      <a:endParaRPr kumimoji="0" lang="it-IT" sz="2000" b="0" i="0" u="none" strike="noStrike" cap="none" normalizeH="0" baseline="0" smtClean="0">
                        <a:ln>
                          <a:noFill/>
                        </a:ln>
                        <a:solidFill>
                          <a:srgbClr val="003399"/>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rgbClr val="003399"/>
                          </a:solidFill>
                          <a:effectLst/>
                          <a:latin typeface="Times New Roman" pitchFamily="18" charset="0"/>
                        </a:rPr>
                        <a:t>stranezza</a:t>
                      </a:r>
                      <a:endParaRPr kumimoji="0" lang="it-IT" sz="2000" b="0" i="0" u="none" strike="noStrike" cap="none" normalizeH="0" baseline="0" smtClean="0">
                        <a:ln>
                          <a:noFill/>
                        </a:ln>
                        <a:solidFill>
                          <a:srgbClr val="003399"/>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ECFF"/>
                    </a:solidFill>
                  </a:tcPr>
                </a:tc>
              </a:tr>
              <a:tr h="29051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rgbClr val="FF0000"/>
                          </a:solidFill>
                          <a:effectLst/>
                          <a:latin typeface="Times New Roman" pitchFamily="18" charset="0"/>
                        </a:rPr>
                        <a:t>up</a:t>
                      </a:r>
                      <a:endParaRPr kumimoji="0" lang="it-IT" sz="2000" b="0" i="0" u="none" strike="noStrike" cap="none" normalizeH="0" baseline="0" smtClean="0">
                        <a:ln>
                          <a:noFill/>
                        </a:ln>
                        <a:solidFill>
                          <a:srgbClr val="FF0000"/>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rgbClr val="FF0000"/>
                          </a:solidFill>
                          <a:effectLst/>
                          <a:latin typeface="Times New Roman" pitchFamily="18" charset="0"/>
                        </a:rPr>
                        <a:t>+2/3 e</a:t>
                      </a:r>
                      <a:endParaRPr kumimoji="0" lang="it-IT" sz="20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rgbClr val="FF0000"/>
                          </a:solidFill>
                          <a:effectLst/>
                          <a:latin typeface="Times New Roman" pitchFamily="18" charset="0"/>
                        </a:rPr>
                        <a:t>0</a:t>
                      </a:r>
                      <a:endParaRPr kumimoji="0" lang="it-IT" sz="20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99"/>
                    </a:solidFill>
                  </a:tcPr>
                </a:tc>
              </a:tr>
              <a:tr h="33655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rgbClr val="FF0000"/>
                          </a:solidFill>
                          <a:effectLst/>
                          <a:latin typeface="Times New Roman" pitchFamily="18" charset="0"/>
                        </a:rPr>
                        <a:t>down</a:t>
                      </a:r>
                      <a:endParaRPr kumimoji="0" lang="it-IT" sz="2000" b="0" i="0" u="none" strike="noStrike" cap="none" normalizeH="0" baseline="0" smtClean="0">
                        <a:ln>
                          <a:noFill/>
                        </a:ln>
                        <a:solidFill>
                          <a:srgbClr val="FF0000"/>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rgbClr val="FF0000"/>
                          </a:solidFill>
                          <a:effectLst/>
                          <a:latin typeface="Times New Roman" pitchFamily="18" charset="0"/>
                        </a:rPr>
                        <a:t>-1/3 e</a:t>
                      </a:r>
                      <a:endParaRPr kumimoji="0" lang="it-IT" sz="20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rgbClr val="FF0000"/>
                          </a:solidFill>
                          <a:effectLst/>
                          <a:latin typeface="Times New Roman" pitchFamily="18" charset="0"/>
                        </a:rPr>
                        <a:t>0</a:t>
                      </a:r>
                      <a:endParaRPr kumimoji="0" lang="it-IT" sz="20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99"/>
                    </a:solidFill>
                  </a:tcPr>
                </a:tc>
              </a:tr>
              <a:tr h="33655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rgbClr val="FF0000"/>
                          </a:solidFill>
                          <a:effectLst/>
                          <a:latin typeface="Times New Roman" pitchFamily="18" charset="0"/>
                        </a:rPr>
                        <a:t>strange</a:t>
                      </a:r>
                      <a:endParaRPr kumimoji="0" lang="it-IT" sz="2000" b="0" i="0" u="none" strike="noStrike" cap="none" normalizeH="0" baseline="0" smtClean="0">
                        <a:ln>
                          <a:noFill/>
                        </a:ln>
                        <a:solidFill>
                          <a:srgbClr val="FF0000"/>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rgbClr val="FF0000"/>
                          </a:solidFill>
                          <a:effectLst/>
                          <a:latin typeface="Times New Roman" pitchFamily="18" charset="0"/>
                        </a:rPr>
                        <a:t>-1/3 e</a:t>
                      </a:r>
                      <a:endParaRPr kumimoji="0" lang="it-IT" sz="20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rgbClr val="FF0000"/>
                          </a:solidFill>
                          <a:effectLst/>
                          <a:latin typeface="Times New Roman" pitchFamily="18" charset="0"/>
                        </a:rPr>
                        <a:t>-1</a:t>
                      </a:r>
                      <a:endParaRPr kumimoji="0" lang="it-IT" sz="20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FF99"/>
                    </a:solidFill>
                  </a:tcPr>
                </a:tc>
              </a:tr>
            </a:tbl>
          </a:graphicData>
        </a:graphic>
      </p:graphicFrame>
      <p:grpSp>
        <p:nvGrpSpPr>
          <p:cNvPr id="46215" name="Group 135"/>
          <p:cNvGrpSpPr>
            <a:grpSpLocks/>
          </p:cNvGrpSpPr>
          <p:nvPr/>
        </p:nvGrpSpPr>
        <p:grpSpPr bwMode="auto">
          <a:xfrm>
            <a:off x="4067175" y="4371975"/>
            <a:ext cx="4908550" cy="2297113"/>
            <a:chOff x="2562" y="2754"/>
            <a:chExt cx="3092" cy="1447"/>
          </a:xfrm>
        </p:grpSpPr>
        <p:sp>
          <p:nvSpPr>
            <p:cNvPr id="46205" name="Text Box 125"/>
            <p:cNvSpPr txBox="1">
              <a:spLocks noChangeArrowheads="1"/>
            </p:cNvSpPr>
            <p:nvPr/>
          </p:nvSpPr>
          <p:spPr bwMode="auto">
            <a:xfrm>
              <a:off x="2564" y="2976"/>
              <a:ext cx="2400" cy="642"/>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en-US">
                  <a:solidFill>
                    <a:srgbClr val="008000"/>
                  </a:solidFill>
                </a:rPr>
                <a:t>I quark sono oggetti molto bizzarri con carica frazionaria. C’era molta riluttanza nell’accettarli.</a:t>
              </a:r>
              <a:endParaRPr lang="it-IT">
                <a:solidFill>
                  <a:srgbClr val="008000"/>
                </a:solidFill>
              </a:endParaRPr>
            </a:p>
          </p:txBody>
        </p:sp>
        <p:sp>
          <p:nvSpPr>
            <p:cNvPr id="46208" name="Text Box 128"/>
            <p:cNvSpPr txBox="1">
              <a:spLocks noChangeArrowheads="1"/>
            </p:cNvSpPr>
            <p:nvPr/>
          </p:nvSpPr>
          <p:spPr bwMode="auto">
            <a:xfrm>
              <a:off x="2562" y="3696"/>
              <a:ext cx="2400" cy="450"/>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en-US">
                  <a:solidFill>
                    <a:srgbClr val="CC00FF"/>
                  </a:solidFill>
                </a:rPr>
                <a:t>Barioni: 3 quark                  Mesoni: un quark ed un antiquark</a:t>
              </a:r>
              <a:endParaRPr lang="it-IT">
                <a:solidFill>
                  <a:srgbClr val="CC00FF"/>
                </a:solidFill>
              </a:endParaRPr>
            </a:p>
          </p:txBody>
        </p:sp>
        <p:pic>
          <p:nvPicPr>
            <p:cNvPr id="46211" name="Picture 131" descr="p_n"/>
            <p:cNvPicPr>
              <a:picLocks noChangeAspect="1" noChangeArrowheads="1"/>
            </p:cNvPicPr>
            <p:nvPr/>
          </p:nvPicPr>
          <p:blipFill>
            <a:blip r:embed="rId3" cstate="print"/>
            <a:srcRect/>
            <a:stretch>
              <a:fillRect/>
            </a:stretch>
          </p:blipFill>
          <p:spPr bwMode="auto">
            <a:xfrm>
              <a:off x="5148" y="3113"/>
              <a:ext cx="506" cy="798"/>
            </a:xfrm>
            <a:prstGeom prst="rect">
              <a:avLst/>
            </a:prstGeom>
            <a:noFill/>
            <a:ln/>
            <a:effectLst/>
          </p:spPr>
        </p:pic>
        <p:sp>
          <p:nvSpPr>
            <p:cNvPr id="46213" name="Text Box 133"/>
            <p:cNvSpPr txBox="1">
              <a:spLocks noChangeArrowheads="1"/>
            </p:cNvSpPr>
            <p:nvPr/>
          </p:nvSpPr>
          <p:spPr bwMode="auto">
            <a:xfrm>
              <a:off x="5239" y="2754"/>
              <a:ext cx="318" cy="404"/>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600">
                  <a:solidFill>
                    <a:schemeClr val="folHlink"/>
                  </a:solidFill>
                </a:rPr>
                <a:t>n</a:t>
              </a:r>
              <a:endParaRPr lang="it-IT" sz="3600">
                <a:solidFill>
                  <a:schemeClr val="folHlink"/>
                </a:solidFill>
              </a:endParaRPr>
            </a:p>
          </p:txBody>
        </p:sp>
        <p:sp>
          <p:nvSpPr>
            <p:cNvPr id="46214" name="Text Box 134"/>
            <p:cNvSpPr txBox="1">
              <a:spLocks noChangeArrowheads="1"/>
            </p:cNvSpPr>
            <p:nvPr/>
          </p:nvSpPr>
          <p:spPr bwMode="auto">
            <a:xfrm>
              <a:off x="5239" y="3797"/>
              <a:ext cx="409" cy="404"/>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600">
                  <a:solidFill>
                    <a:schemeClr val="folHlink"/>
                  </a:solidFill>
                </a:rPr>
                <a:t>p</a:t>
              </a:r>
              <a:endParaRPr lang="it-IT" sz="3600">
                <a:solidFill>
                  <a:schemeClr val="folHlin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620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46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04800"/>
            <a:ext cx="7772400" cy="762000"/>
          </a:xfrm>
        </p:spPr>
        <p:txBody>
          <a:bodyPr/>
          <a:lstStyle/>
          <a:p>
            <a:r>
              <a:rPr lang="en-US"/>
              <a:t>La scoperta dei quark</a:t>
            </a:r>
            <a:endParaRPr lang="it-IT"/>
          </a:p>
        </p:txBody>
      </p:sp>
      <p:sp>
        <p:nvSpPr>
          <p:cNvPr id="47108" name="Text Box 4"/>
          <p:cNvSpPr txBox="1">
            <a:spLocks noChangeArrowheads="1"/>
          </p:cNvSpPr>
          <p:nvPr/>
        </p:nvSpPr>
        <p:spPr bwMode="auto">
          <a:xfrm>
            <a:off x="381000" y="1143000"/>
            <a:ext cx="4343400" cy="13716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A SLAC, un laboratorio vicino San Francisco, entra in funzione nel 1967  il “mostro”, un acceleratore lineare di elettroni da 20 GeV lungo 2 miglia.</a:t>
            </a:r>
            <a:endParaRPr lang="it-IT" sz="2400"/>
          </a:p>
        </p:txBody>
      </p:sp>
      <p:pic>
        <p:nvPicPr>
          <p:cNvPr id="47109" name="Picture 5" descr="slacaerial_small"/>
          <p:cNvPicPr>
            <a:picLocks noChangeAspect="1" noChangeArrowheads="1"/>
          </p:cNvPicPr>
          <p:nvPr/>
        </p:nvPicPr>
        <p:blipFill>
          <a:blip r:embed="rId3" cstate="print"/>
          <a:srcRect/>
          <a:stretch>
            <a:fillRect/>
          </a:stretch>
        </p:blipFill>
        <p:spPr bwMode="auto">
          <a:xfrm>
            <a:off x="5486400" y="1066800"/>
            <a:ext cx="2439988" cy="2122488"/>
          </a:xfrm>
          <a:prstGeom prst="rect">
            <a:avLst/>
          </a:prstGeom>
          <a:noFill/>
        </p:spPr>
      </p:pic>
      <p:grpSp>
        <p:nvGrpSpPr>
          <p:cNvPr id="47114" name="Group 10"/>
          <p:cNvGrpSpPr>
            <a:grpSpLocks/>
          </p:cNvGrpSpPr>
          <p:nvPr/>
        </p:nvGrpSpPr>
        <p:grpSpPr bwMode="auto">
          <a:xfrm>
            <a:off x="323850" y="2997200"/>
            <a:ext cx="8128000" cy="2073275"/>
            <a:chOff x="192" y="1872"/>
            <a:chExt cx="5120" cy="1306"/>
          </a:xfrm>
        </p:grpSpPr>
        <p:pic>
          <p:nvPicPr>
            <p:cNvPr id="47107" name="Picture 3" descr="ep-scatt"/>
            <p:cNvPicPr>
              <a:picLocks noChangeAspect="1" noChangeArrowheads="1"/>
            </p:cNvPicPr>
            <p:nvPr/>
          </p:nvPicPr>
          <p:blipFill>
            <a:blip r:embed="rId4" cstate="print"/>
            <a:srcRect/>
            <a:stretch>
              <a:fillRect/>
            </a:stretch>
          </p:blipFill>
          <p:spPr bwMode="auto">
            <a:xfrm>
              <a:off x="3936" y="2016"/>
              <a:ext cx="1376" cy="1047"/>
            </a:xfrm>
            <a:prstGeom prst="rect">
              <a:avLst/>
            </a:prstGeom>
            <a:noFill/>
          </p:spPr>
        </p:pic>
        <p:sp>
          <p:nvSpPr>
            <p:cNvPr id="47110" name="Text Box 6"/>
            <p:cNvSpPr txBox="1">
              <a:spLocks noChangeArrowheads="1"/>
            </p:cNvSpPr>
            <p:nvPr/>
          </p:nvSpPr>
          <p:spPr bwMode="auto">
            <a:xfrm>
              <a:off x="192" y="1872"/>
              <a:ext cx="2880"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Con un esperimento simile a quello di</a:t>
              </a:r>
              <a:endParaRPr lang="it-IT" sz="2400"/>
            </a:p>
          </p:txBody>
        </p:sp>
        <p:sp>
          <p:nvSpPr>
            <p:cNvPr id="47111" name="Text Box 7"/>
            <p:cNvSpPr txBox="1">
              <a:spLocks noChangeArrowheads="1"/>
            </p:cNvSpPr>
            <p:nvPr/>
          </p:nvSpPr>
          <p:spPr bwMode="auto">
            <a:xfrm>
              <a:off x="336" y="2112"/>
              <a:ext cx="2976" cy="826"/>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Rutherford, ma usando come proiettili gli elettroni, si dimostr</a:t>
              </a:r>
              <a:r>
                <a:rPr lang="en-US">
                  <a:cs typeface="Times New Roman" pitchFamily="18" charset="0"/>
                </a:rPr>
                <a:t>ò sperimentalmente che dentro protoni e neutroni dovevano essere presenti delle particelle puntiformi.             </a:t>
              </a:r>
              <a:endParaRPr lang="it-IT"/>
            </a:p>
          </p:txBody>
        </p:sp>
        <p:sp>
          <p:nvSpPr>
            <p:cNvPr id="47113" name="Text Box 9"/>
            <p:cNvSpPr txBox="1">
              <a:spLocks noChangeArrowheads="1"/>
            </p:cNvSpPr>
            <p:nvPr/>
          </p:nvSpPr>
          <p:spPr bwMode="auto">
            <a:xfrm>
              <a:off x="336" y="2928"/>
              <a:ext cx="4080" cy="2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(Risultato poi confermato al CERN con un fascio di neutrini)</a:t>
              </a:r>
              <a:endParaRPr lang="it-IT"/>
            </a:p>
          </p:txBody>
        </p:sp>
      </p:grpSp>
      <p:grpSp>
        <p:nvGrpSpPr>
          <p:cNvPr id="47134" name="Group 30"/>
          <p:cNvGrpSpPr>
            <a:grpSpLocks/>
          </p:cNvGrpSpPr>
          <p:nvPr/>
        </p:nvGrpSpPr>
        <p:grpSpPr bwMode="auto">
          <a:xfrm>
            <a:off x="755650" y="5373688"/>
            <a:ext cx="7848600" cy="1139825"/>
            <a:chOff x="476" y="3385"/>
            <a:chExt cx="4944" cy="718"/>
          </a:xfrm>
        </p:grpSpPr>
        <p:sp>
          <p:nvSpPr>
            <p:cNvPr id="47115" name="Text Box 11"/>
            <p:cNvSpPr txBox="1">
              <a:spLocks noChangeArrowheads="1"/>
            </p:cNvSpPr>
            <p:nvPr/>
          </p:nvSpPr>
          <p:spPr bwMode="auto">
            <a:xfrm>
              <a:off x="476" y="3385"/>
              <a:ext cx="2903" cy="718"/>
            </a:xfrm>
            <a:prstGeom prst="rect">
              <a:avLst/>
            </a:prstGeom>
            <a:solidFill>
              <a:schemeClr val="tx1"/>
            </a:solidFill>
            <a:ln w="12700" cap="sq">
              <a:solidFill>
                <a:srgbClr val="FFFF00"/>
              </a:solidFill>
              <a:miter lim="800000"/>
              <a:headEnd type="none" w="sm" len="sm"/>
              <a:tailEnd type="none" w="sm" len="sm"/>
            </a:ln>
            <a:effectLst/>
          </p:spPr>
          <p:txBody>
            <a:bodyPr>
              <a:spAutoFit/>
            </a:bodyPr>
            <a:lstStyle/>
            <a:p>
              <a:pPr algn="ctr">
                <a:spcBef>
                  <a:spcPct val="50000"/>
                </a:spcBef>
              </a:pPr>
              <a:r>
                <a:rPr lang="en-US">
                  <a:solidFill>
                    <a:srgbClr val="CC3300"/>
                  </a:solidFill>
                </a:rPr>
                <a:t>Le particelle fondamentali sono (nel 1968):</a:t>
              </a:r>
              <a:r>
                <a:rPr lang="en-US">
                  <a:solidFill>
                    <a:srgbClr val="000099"/>
                  </a:solidFill>
                </a:rPr>
                <a:t>  Leptoni: </a:t>
              </a:r>
              <a:r>
                <a:rPr lang="en-US" sz="2400">
                  <a:solidFill>
                    <a:srgbClr val="000099"/>
                  </a:solidFill>
                </a:rPr>
                <a:t>e</a:t>
              </a:r>
              <a:r>
                <a:rPr lang="en-US" sz="2400" baseline="30000">
                  <a:solidFill>
                    <a:srgbClr val="000099"/>
                  </a:solidFill>
                </a:rPr>
                <a:t>-</a:t>
              </a:r>
              <a:r>
                <a:rPr lang="en-US" sz="2400">
                  <a:solidFill>
                    <a:srgbClr val="000099"/>
                  </a:solidFill>
                </a:rPr>
                <a:t>, </a:t>
              </a:r>
              <a:r>
                <a:rPr lang="en-US" sz="2400">
                  <a:solidFill>
                    <a:srgbClr val="000099"/>
                  </a:solidFill>
                  <a:latin typeface="Symbol" pitchFamily="18" charset="2"/>
                </a:rPr>
                <a:t>n</a:t>
              </a:r>
              <a:r>
                <a:rPr lang="en-US" sz="2400" baseline="-25000">
                  <a:solidFill>
                    <a:srgbClr val="000099"/>
                  </a:solidFill>
                </a:rPr>
                <a:t>e</a:t>
              </a:r>
              <a:r>
                <a:rPr lang="en-US" sz="2400">
                  <a:solidFill>
                    <a:srgbClr val="000099"/>
                  </a:solidFill>
                </a:rPr>
                <a:t>, </a:t>
              </a:r>
              <a:r>
                <a:rPr lang="en-US" sz="2400">
                  <a:solidFill>
                    <a:srgbClr val="000099"/>
                  </a:solidFill>
                  <a:latin typeface="Symbol" pitchFamily="18" charset="2"/>
                </a:rPr>
                <a:t>m</a:t>
              </a:r>
              <a:r>
                <a:rPr lang="en-US" sz="2400" baseline="30000">
                  <a:solidFill>
                    <a:srgbClr val="000099"/>
                  </a:solidFill>
                </a:rPr>
                <a:t>-</a:t>
              </a:r>
              <a:r>
                <a:rPr lang="en-US" sz="2400">
                  <a:solidFill>
                    <a:srgbClr val="000099"/>
                  </a:solidFill>
                </a:rPr>
                <a:t>, </a:t>
              </a:r>
              <a:r>
                <a:rPr lang="en-US" sz="2400">
                  <a:solidFill>
                    <a:srgbClr val="000099"/>
                  </a:solidFill>
                  <a:latin typeface="Symbol" pitchFamily="18" charset="2"/>
                </a:rPr>
                <a:t>n</a:t>
              </a:r>
              <a:r>
                <a:rPr lang="en-US" sz="2400" baseline="-25000">
                  <a:solidFill>
                    <a:srgbClr val="000099"/>
                  </a:solidFill>
                  <a:latin typeface="Symbol" pitchFamily="18" charset="2"/>
                </a:rPr>
                <a:t>m                                             </a:t>
              </a:r>
              <a:r>
                <a:rPr lang="en-US">
                  <a:solidFill>
                    <a:srgbClr val="000099"/>
                  </a:solidFill>
                </a:rPr>
                <a:t>Quark: up, down, strange</a:t>
              </a:r>
              <a:r>
                <a:rPr lang="en-US" sz="2400" baseline="-25000">
                  <a:solidFill>
                    <a:srgbClr val="000099"/>
                  </a:solidFill>
                  <a:latin typeface="Symbol" pitchFamily="18" charset="2"/>
                </a:rPr>
                <a:t>     </a:t>
              </a:r>
              <a:endParaRPr lang="it-IT">
                <a:solidFill>
                  <a:srgbClr val="000099"/>
                </a:solidFill>
              </a:endParaRPr>
            </a:p>
          </p:txBody>
        </p:sp>
        <p:grpSp>
          <p:nvGrpSpPr>
            <p:cNvPr id="47127" name="Group 23"/>
            <p:cNvGrpSpPr>
              <a:grpSpLocks/>
            </p:cNvGrpSpPr>
            <p:nvPr/>
          </p:nvGrpSpPr>
          <p:grpSpPr bwMode="auto">
            <a:xfrm>
              <a:off x="3470" y="3657"/>
              <a:ext cx="226" cy="226"/>
              <a:chOff x="2472" y="3974"/>
              <a:chExt cx="226" cy="226"/>
            </a:xfrm>
          </p:grpSpPr>
          <p:sp>
            <p:nvSpPr>
              <p:cNvPr id="47125" name="Rectangle 21"/>
              <p:cNvSpPr>
                <a:spLocks noChangeArrowheads="1"/>
              </p:cNvSpPr>
              <p:nvPr/>
            </p:nvSpPr>
            <p:spPr bwMode="auto">
              <a:xfrm rot="5400000">
                <a:off x="2472" y="4064"/>
                <a:ext cx="226" cy="45"/>
              </a:xfrm>
              <a:prstGeom prst="rect">
                <a:avLst/>
              </a:prstGeom>
              <a:solidFill>
                <a:schemeClr val="tx1"/>
              </a:solidFill>
              <a:ln w="12700" cap="sq">
                <a:solidFill>
                  <a:srgbClr val="FFFF00"/>
                </a:solidFill>
                <a:miter lim="800000"/>
                <a:headEnd type="none" w="sm" len="sm"/>
                <a:tailEnd type="none" w="sm" len="sm"/>
              </a:ln>
              <a:effectLst/>
            </p:spPr>
            <p:txBody>
              <a:bodyPr wrap="none" anchor="ctr"/>
              <a:lstStyle/>
              <a:p>
                <a:endParaRPr lang="it-IT"/>
              </a:p>
            </p:txBody>
          </p:sp>
          <p:sp>
            <p:nvSpPr>
              <p:cNvPr id="47126" name="Rectangle 22"/>
              <p:cNvSpPr>
                <a:spLocks noChangeArrowheads="1"/>
              </p:cNvSpPr>
              <p:nvPr/>
            </p:nvSpPr>
            <p:spPr bwMode="auto">
              <a:xfrm>
                <a:off x="2472" y="4065"/>
                <a:ext cx="226" cy="45"/>
              </a:xfrm>
              <a:prstGeom prst="rect">
                <a:avLst/>
              </a:prstGeom>
              <a:solidFill>
                <a:schemeClr val="tx1"/>
              </a:solidFill>
              <a:ln w="12700" cap="sq">
                <a:solidFill>
                  <a:srgbClr val="FFFF00"/>
                </a:solidFill>
                <a:miter lim="800000"/>
                <a:headEnd type="none" w="sm" len="sm"/>
                <a:tailEnd type="none" w="sm" len="sm"/>
              </a:ln>
              <a:effectLst/>
            </p:spPr>
            <p:txBody>
              <a:bodyPr wrap="none" anchor="ctr"/>
              <a:lstStyle/>
              <a:p>
                <a:endParaRPr lang="it-IT"/>
              </a:p>
            </p:txBody>
          </p:sp>
        </p:grpSp>
        <p:sp>
          <p:nvSpPr>
            <p:cNvPr id="47128" name="Text Box 24"/>
            <p:cNvSpPr txBox="1">
              <a:spLocks noChangeArrowheads="1"/>
            </p:cNvSpPr>
            <p:nvPr/>
          </p:nvSpPr>
          <p:spPr bwMode="auto">
            <a:xfrm>
              <a:off x="3787" y="3657"/>
              <a:ext cx="1633" cy="258"/>
            </a:xfrm>
            <a:prstGeom prst="rect">
              <a:avLst/>
            </a:prstGeom>
            <a:solidFill>
              <a:schemeClr val="tx1"/>
            </a:solidFill>
            <a:ln w="12700" cap="sq">
              <a:solidFill>
                <a:srgbClr val="FFFF00"/>
              </a:solidFill>
              <a:miter lim="800000"/>
              <a:headEnd type="none" w="sm" len="sm"/>
              <a:tailEnd type="none" w="sm" len="sm"/>
            </a:ln>
            <a:effectLst/>
          </p:spPr>
          <p:txBody>
            <a:bodyPr>
              <a:spAutoFit/>
            </a:bodyPr>
            <a:lstStyle/>
            <a:p>
              <a:pPr>
                <a:spcBef>
                  <a:spcPct val="50000"/>
                </a:spcBef>
              </a:pPr>
              <a:r>
                <a:rPr lang="en-US">
                  <a:solidFill>
                    <a:srgbClr val="000099"/>
                  </a:solidFill>
                </a:rPr>
                <a:t>Relative antiparticelle</a:t>
              </a:r>
              <a:endParaRPr lang="it-IT">
                <a:solidFill>
                  <a:srgbClr val="000099"/>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7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04800"/>
            <a:ext cx="7772400" cy="685800"/>
          </a:xfrm>
        </p:spPr>
        <p:txBody>
          <a:bodyPr/>
          <a:lstStyle/>
          <a:p>
            <a:r>
              <a:rPr lang="en-US"/>
              <a:t>Il Modello Standard</a:t>
            </a:r>
            <a:endParaRPr lang="it-IT"/>
          </a:p>
        </p:txBody>
      </p:sp>
      <p:sp>
        <p:nvSpPr>
          <p:cNvPr id="52227" name="Text Box 3"/>
          <p:cNvSpPr txBox="1">
            <a:spLocks noChangeArrowheads="1"/>
          </p:cNvSpPr>
          <p:nvPr/>
        </p:nvSpPr>
        <p:spPr bwMode="auto">
          <a:xfrm>
            <a:off x="381000" y="1066800"/>
            <a:ext cx="8610600" cy="13716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Nel 1967 Weinberg e Salam (e Glashow) formularono una teoria unificata delle interazioni elettromagnetiche e delle interazioni deboli. Si tratta di una teoria di campo quantistica che supera le difficolt</a:t>
            </a:r>
            <a:r>
              <a:rPr lang="en-US">
                <a:cs typeface="Times New Roman" pitchFamily="18" charset="0"/>
              </a:rPr>
              <a:t>à teoriche insite nella teoria del decadimento β di Fermi.</a:t>
            </a:r>
            <a:r>
              <a:rPr lang="en-US"/>
              <a:t> </a:t>
            </a:r>
            <a:endParaRPr lang="it-IT" sz="2400"/>
          </a:p>
        </p:txBody>
      </p:sp>
      <p:grpSp>
        <p:nvGrpSpPr>
          <p:cNvPr id="52231" name="Group 7"/>
          <p:cNvGrpSpPr>
            <a:grpSpLocks/>
          </p:cNvGrpSpPr>
          <p:nvPr/>
        </p:nvGrpSpPr>
        <p:grpSpPr bwMode="auto">
          <a:xfrm>
            <a:off x="381000" y="2514600"/>
            <a:ext cx="8305800" cy="1066800"/>
            <a:chOff x="288" y="1824"/>
            <a:chExt cx="5232" cy="672"/>
          </a:xfrm>
        </p:grpSpPr>
        <p:sp>
          <p:nvSpPr>
            <p:cNvPr id="52228" name="Text Box 4"/>
            <p:cNvSpPr txBox="1">
              <a:spLocks noChangeArrowheads="1"/>
            </p:cNvSpPr>
            <p:nvPr/>
          </p:nvSpPr>
          <p:spPr bwMode="auto">
            <a:xfrm>
              <a:off x="288" y="1824"/>
              <a:ext cx="5232" cy="672"/>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La teoria prevede come mediatori delle interazioni deboli due bosoni massivi carichi, W  e W , e un bosone massivo neutro, Z, mentre il fotone, bosone neutro e senza massa, </a:t>
              </a:r>
              <a:r>
                <a:rPr lang="en-US">
                  <a:cs typeface="Times New Roman" pitchFamily="18" charset="0"/>
                </a:rPr>
                <a:t>è il mediatore delle interazioni e.m.</a:t>
              </a:r>
              <a:endParaRPr lang="it-IT" sz="2400"/>
            </a:p>
          </p:txBody>
        </p:sp>
        <p:sp>
          <p:nvSpPr>
            <p:cNvPr id="52229" name="Text Box 5"/>
            <p:cNvSpPr txBox="1">
              <a:spLocks noChangeArrowheads="1"/>
            </p:cNvSpPr>
            <p:nvPr/>
          </p:nvSpPr>
          <p:spPr bwMode="auto">
            <a:xfrm>
              <a:off x="960" y="2064"/>
              <a:ext cx="192" cy="192"/>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t>+</a:t>
              </a:r>
              <a:endParaRPr lang="it-IT" sz="1400"/>
            </a:p>
          </p:txBody>
        </p:sp>
        <p:sp>
          <p:nvSpPr>
            <p:cNvPr id="52230" name="Text Box 6"/>
            <p:cNvSpPr txBox="1">
              <a:spLocks noChangeArrowheads="1"/>
            </p:cNvSpPr>
            <p:nvPr/>
          </p:nvSpPr>
          <p:spPr bwMode="auto">
            <a:xfrm>
              <a:off x="1344" y="2016"/>
              <a:ext cx="192" cy="192"/>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t>-</a:t>
              </a:r>
              <a:endParaRPr lang="it-IT" sz="1400"/>
            </a:p>
          </p:txBody>
        </p:sp>
      </p:grpSp>
      <p:sp>
        <p:nvSpPr>
          <p:cNvPr id="52232" name="Text Box 8"/>
          <p:cNvSpPr txBox="1">
            <a:spLocks noChangeArrowheads="1"/>
          </p:cNvSpPr>
          <p:nvPr/>
        </p:nvSpPr>
        <p:spPr bwMode="auto">
          <a:xfrm>
            <a:off x="381000" y="3733800"/>
            <a:ext cx="8610600" cy="10668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Per spiegare la massa non nulla delle particelle, la teoria utilizza il  meccanismo di Higgs (rottura spontanea della simmetria locale). Tale meccanismo necessita l’esistenza di un altro bosone neutro, il “famigerato” bosone di Higgs, H.</a:t>
            </a:r>
            <a:endParaRPr lang="it-IT" sz="2400"/>
          </a:p>
        </p:txBody>
      </p:sp>
      <p:grpSp>
        <p:nvGrpSpPr>
          <p:cNvPr id="52235" name="Group 11"/>
          <p:cNvGrpSpPr>
            <a:grpSpLocks/>
          </p:cNvGrpSpPr>
          <p:nvPr/>
        </p:nvGrpSpPr>
        <p:grpSpPr bwMode="auto">
          <a:xfrm>
            <a:off x="1371600" y="5029200"/>
            <a:ext cx="6019800" cy="469900"/>
            <a:chOff x="864" y="3216"/>
            <a:chExt cx="3792" cy="296"/>
          </a:xfrm>
        </p:grpSpPr>
        <p:sp>
          <p:nvSpPr>
            <p:cNvPr id="52233" name="AutoShape 9"/>
            <p:cNvSpPr>
              <a:spLocks noChangeArrowheads="1"/>
            </p:cNvSpPr>
            <p:nvPr/>
          </p:nvSpPr>
          <p:spPr bwMode="auto">
            <a:xfrm>
              <a:off x="864" y="3264"/>
              <a:ext cx="480" cy="240"/>
            </a:xfrm>
            <a:prstGeom prst="rightArrow">
              <a:avLst>
                <a:gd name="adj1" fmla="val 50000"/>
                <a:gd name="adj2" fmla="val 50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it-IT"/>
            </a:p>
          </p:txBody>
        </p:sp>
        <p:sp>
          <p:nvSpPr>
            <p:cNvPr id="52234" name="Text Box 10"/>
            <p:cNvSpPr txBox="1">
              <a:spLocks noChangeArrowheads="1"/>
            </p:cNvSpPr>
            <p:nvPr/>
          </p:nvSpPr>
          <p:spPr bwMode="auto">
            <a:xfrm>
              <a:off x="1488" y="3216"/>
              <a:ext cx="3168" cy="296"/>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en-US" sz="2400">
                  <a:solidFill>
                    <a:srgbClr val="CC00FF"/>
                  </a:solidFill>
                </a:rPr>
                <a:t>Comincia la caccia ai bosoni W, Z e H</a:t>
              </a:r>
              <a:endParaRPr lang="it-IT" sz="2400">
                <a:solidFill>
                  <a:srgbClr val="CC00FF"/>
                </a:solidFill>
              </a:endParaRPr>
            </a:p>
          </p:txBody>
        </p:sp>
      </p:grpSp>
      <p:sp>
        <p:nvSpPr>
          <p:cNvPr id="52236" name="Text Box 12"/>
          <p:cNvSpPr txBox="1">
            <a:spLocks noChangeArrowheads="1"/>
          </p:cNvSpPr>
          <p:nvPr/>
        </p:nvSpPr>
        <p:spPr bwMode="auto">
          <a:xfrm>
            <a:off x="304800" y="5715000"/>
            <a:ext cx="8686800" cy="1019175"/>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en-US" b="1">
                <a:solidFill>
                  <a:srgbClr val="008000"/>
                </a:solidFill>
              </a:rPr>
              <a:t>1973: prima evidenza sperimentale del Modello Standard.                            Scoperta al CERN delle “correnti neutre” nelle interazioni neutrino-nucleone, spiegabili con lo scambio di uno Z.</a:t>
            </a:r>
            <a:endParaRPr lang="it-IT" b="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2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6"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55650" y="0"/>
            <a:ext cx="7772400" cy="765175"/>
          </a:xfrm>
        </p:spPr>
        <p:txBody>
          <a:bodyPr/>
          <a:lstStyle/>
          <a:p>
            <a:r>
              <a:rPr lang="en-US"/>
              <a:t>I mediatori delle forze</a:t>
            </a:r>
            <a:endParaRPr lang="it-IT"/>
          </a:p>
        </p:txBody>
      </p:sp>
      <p:pic>
        <p:nvPicPr>
          <p:cNvPr id="54278" name="Picture 6" descr="forze_in_natura"/>
          <p:cNvPicPr>
            <a:picLocks noGrp="1" noChangeAspect="1" noChangeArrowheads="1"/>
          </p:cNvPicPr>
          <p:nvPr>
            <p:ph sz="half" idx="2"/>
          </p:nvPr>
        </p:nvPicPr>
        <p:blipFill>
          <a:blip r:embed="rId3" cstate="print"/>
          <a:srcRect/>
          <a:stretch>
            <a:fillRect/>
          </a:stretch>
        </p:blipFill>
        <p:spPr>
          <a:xfrm>
            <a:off x="2843213" y="2060575"/>
            <a:ext cx="6823075" cy="5006975"/>
          </a:xfrm>
          <a:noFill/>
          <a:ln/>
        </p:spPr>
      </p:pic>
      <p:pic>
        <p:nvPicPr>
          <p:cNvPr id="54281" name="Picture 9" descr="force_summary"/>
          <p:cNvPicPr>
            <a:picLocks noGrp="1" noChangeAspect="1" noChangeArrowheads="1"/>
          </p:cNvPicPr>
          <p:nvPr>
            <p:ph sz="half" idx="1"/>
          </p:nvPr>
        </p:nvPicPr>
        <p:blipFill>
          <a:blip r:embed="rId4" cstate="print"/>
          <a:srcRect/>
          <a:stretch>
            <a:fillRect/>
          </a:stretch>
        </p:blipFill>
        <p:spPr>
          <a:xfrm>
            <a:off x="250825" y="692150"/>
            <a:ext cx="3810000" cy="1951038"/>
          </a:xfrm>
          <a:noFill/>
          <a:ln/>
        </p:spPr>
      </p:pic>
      <p:sp>
        <p:nvSpPr>
          <p:cNvPr id="54284" name="Text Box 12"/>
          <p:cNvSpPr txBox="1">
            <a:spLocks noChangeArrowheads="1"/>
          </p:cNvSpPr>
          <p:nvPr/>
        </p:nvSpPr>
        <p:spPr bwMode="auto">
          <a:xfrm>
            <a:off x="250825" y="3284538"/>
            <a:ext cx="2952750" cy="1019175"/>
          </a:xfrm>
          <a:prstGeom prst="rect">
            <a:avLst/>
          </a:prstGeom>
          <a:solidFill>
            <a:schemeClr val="accent2"/>
          </a:solidFill>
          <a:ln w="12700" cap="sq">
            <a:solidFill>
              <a:srgbClr val="CC3300"/>
            </a:solidFill>
            <a:miter lim="800000"/>
            <a:headEnd type="none" w="sm" len="sm"/>
            <a:tailEnd type="none" w="sm" len="sm"/>
          </a:ln>
          <a:effectLst/>
        </p:spPr>
        <p:txBody>
          <a:bodyPr>
            <a:spAutoFit/>
          </a:bodyPr>
          <a:lstStyle/>
          <a:p>
            <a:pPr>
              <a:spcBef>
                <a:spcPct val="50000"/>
              </a:spcBef>
            </a:pPr>
            <a:r>
              <a:rPr lang="en-US">
                <a:solidFill>
                  <a:srgbClr val="FFFF00"/>
                </a:solidFill>
              </a:rPr>
              <a:t>La forza forte agisce solo sui quark ed </a:t>
            </a:r>
            <a:r>
              <a:rPr lang="en-US">
                <a:solidFill>
                  <a:srgbClr val="FFFF00"/>
                </a:solidFill>
                <a:cs typeface="Times New Roman" pitchFamily="18" charset="0"/>
              </a:rPr>
              <a:t>è mediata dai gluoni.</a:t>
            </a:r>
          </a:p>
        </p:txBody>
      </p:sp>
      <p:sp>
        <p:nvSpPr>
          <p:cNvPr id="54285" name="Text Box 13"/>
          <p:cNvSpPr txBox="1">
            <a:spLocks noChangeArrowheads="1"/>
          </p:cNvSpPr>
          <p:nvPr/>
        </p:nvSpPr>
        <p:spPr bwMode="auto">
          <a:xfrm>
            <a:off x="250825" y="4797425"/>
            <a:ext cx="2952750" cy="1323975"/>
          </a:xfrm>
          <a:prstGeom prst="rect">
            <a:avLst/>
          </a:prstGeom>
          <a:solidFill>
            <a:schemeClr val="accent2"/>
          </a:solidFill>
          <a:ln w="12700" cap="sq">
            <a:solidFill>
              <a:srgbClr val="CC3300"/>
            </a:solidFill>
            <a:miter lim="800000"/>
            <a:headEnd type="none" w="sm" len="sm"/>
            <a:tailEnd type="none" w="sm" len="sm"/>
          </a:ln>
          <a:effectLst/>
        </p:spPr>
        <p:txBody>
          <a:bodyPr>
            <a:spAutoFit/>
          </a:bodyPr>
          <a:lstStyle/>
          <a:p>
            <a:pPr>
              <a:spcBef>
                <a:spcPct val="50000"/>
              </a:spcBef>
            </a:pPr>
            <a:r>
              <a:rPr lang="en-US">
                <a:solidFill>
                  <a:srgbClr val="FFFF00"/>
                </a:solidFill>
              </a:rPr>
              <a:t>La teoria che descrive l’interazione forte </a:t>
            </a:r>
            <a:r>
              <a:rPr lang="en-US">
                <a:solidFill>
                  <a:srgbClr val="FFFF00"/>
                </a:solidFill>
                <a:cs typeface="Times New Roman" pitchFamily="18" charset="0"/>
              </a:rPr>
              <a:t>è la cromodinamica quantistica (QCD) [1973]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381000"/>
            <a:ext cx="7772400" cy="762000"/>
          </a:xfrm>
        </p:spPr>
        <p:txBody>
          <a:bodyPr/>
          <a:lstStyle/>
          <a:p>
            <a:r>
              <a:rPr lang="en-US"/>
              <a:t>Gli anni magici: 1974</a:t>
            </a:r>
            <a:r>
              <a:rPr lang="en-US">
                <a:cs typeface="Arial" charset="0"/>
              </a:rPr>
              <a:t>÷1977</a:t>
            </a:r>
            <a:endParaRPr lang="it-IT"/>
          </a:p>
        </p:txBody>
      </p:sp>
      <p:grpSp>
        <p:nvGrpSpPr>
          <p:cNvPr id="53255" name="Group 7"/>
          <p:cNvGrpSpPr>
            <a:grpSpLocks/>
          </p:cNvGrpSpPr>
          <p:nvPr/>
        </p:nvGrpSpPr>
        <p:grpSpPr bwMode="auto">
          <a:xfrm>
            <a:off x="609600" y="2057400"/>
            <a:ext cx="8534400" cy="1371600"/>
            <a:chOff x="384" y="1536"/>
            <a:chExt cx="5376" cy="864"/>
          </a:xfrm>
        </p:grpSpPr>
        <p:sp>
          <p:nvSpPr>
            <p:cNvPr id="53253" name="Text Box 5"/>
            <p:cNvSpPr txBox="1">
              <a:spLocks noChangeArrowheads="1"/>
            </p:cNvSpPr>
            <p:nvPr/>
          </p:nvSpPr>
          <p:spPr bwMode="auto">
            <a:xfrm>
              <a:off x="384" y="1536"/>
              <a:ext cx="5376"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1974: scoperta del charm. Ting a BNL  e Richter a SLAC.</a:t>
              </a:r>
              <a:endParaRPr lang="it-IT" sz="2400"/>
            </a:p>
          </p:txBody>
        </p:sp>
        <p:sp>
          <p:nvSpPr>
            <p:cNvPr id="53254" name="Text Box 6"/>
            <p:cNvSpPr txBox="1">
              <a:spLocks noChangeArrowheads="1"/>
            </p:cNvSpPr>
            <p:nvPr/>
          </p:nvSpPr>
          <p:spPr bwMode="auto">
            <a:xfrm>
              <a:off x="864" y="1766"/>
              <a:ext cx="4560" cy="634"/>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Qualche settimana dopo fu scoperto anche a Frascati spingendo oltre i propri limiti Adone (collider elettrone-positrone di 3 GeV)                       </a:t>
              </a:r>
              <a:r>
                <a:rPr lang="en-US">
                  <a:solidFill>
                    <a:srgbClr val="FFFF99"/>
                  </a:solidFill>
                </a:rPr>
                <a:t>(</a:t>
              </a:r>
              <a:r>
                <a:rPr lang="en-US" u="sng">
                  <a:solidFill>
                    <a:srgbClr val="FFFF99"/>
                  </a:solidFill>
                </a:rPr>
                <a:t>Nella vita ci vuole fortuna </a:t>
              </a:r>
              <a:r>
                <a:rPr lang="en-US" u="sng">
                  <a:solidFill>
                    <a:srgbClr val="FFFF99"/>
                  </a:solidFill>
                  <a:sym typeface="Wingdings" pitchFamily="2" charset="2"/>
                </a:rPr>
                <a:t></a:t>
              </a:r>
              <a:r>
                <a:rPr lang="en-US">
                  <a:solidFill>
                    <a:srgbClr val="FFFF99"/>
                  </a:solidFill>
                  <a:sym typeface="Wingdings" pitchFamily="2" charset="2"/>
                </a:rPr>
                <a:t> )</a:t>
              </a:r>
              <a:r>
                <a:rPr lang="en-US"/>
                <a:t>        </a:t>
              </a:r>
              <a:endParaRPr lang="it-IT"/>
            </a:p>
          </p:txBody>
        </p:sp>
      </p:grpSp>
      <p:grpSp>
        <p:nvGrpSpPr>
          <p:cNvPr id="53258" name="Group 10"/>
          <p:cNvGrpSpPr>
            <a:grpSpLocks/>
          </p:cNvGrpSpPr>
          <p:nvPr/>
        </p:nvGrpSpPr>
        <p:grpSpPr bwMode="auto">
          <a:xfrm>
            <a:off x="609600" y="1219200"/>
            <a:ext cx="8229600" cy="762000"/>
            <a:chOff x="384" y="768"/>
            <a:chExt cx="5184" cy="480"/>
          </a:xfrm>
        </p:grpSpPr>
        <p:sp>
          <p:nvSpPr>
            <p:cNvPr id="53252" name="Text Box 4"/>
            <p:cNvSpPr txBox="1">
              <a:spLocks noChangeArrowheads="1"/>
            </p:cNvSpPr>
            <p:nvPr/>
          </p:nvSpPr>
          <p:spPr bwMode="auto">
            <a:xfrm>
              <a:off x="384" y="768"/>
              <a:ext cx="5184"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1970: Glashow, Iliopoulos e Maiani propongono l’esistenza di un quarto</a:t>
              </a:r>
              <a:endParaRPr lang="it-IT"/>
            </a:p>
          </p:txBody>
        </p:sp>
        <p:sp>
          <p:nvSpPr>
            <p:cNvPr id="53256" name="Text Box 8"/>
            <p:cNvSpPr txBox="1">
              <a:spLocks noChangeArrowheads="1"/>
            </p:cNvSpPr>
            <p:nvPr/>
          </p:nvSpPr>
          <p:spPr bwMode="auto">
            <a:xfrm>
              <a:off x="912" y="998"/>
              <a:ext cx="3696" cy="2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quark, il  “charm “ (fascino), carica +2/3 e. </a:t>
              </a:r>
              <a:endParaRPr lang="it-IT"/>
            </a:p>
          </p:txBody>
        </p:sp>
      </p:grpSp>
      <p:grpSp>
        <p:nvGrpSpPr>
          <p:cNvPr id="53260" name="Group 12"/>
          <p:cNvGrpSpPr>
            <a:grpSpLocks/>
          </p:cNvGrpSpPr>
          <p:nvPr/>
        </p:nvGrpSpPr>
        <p:grpSpPr bwMode="auto">
          <a:xfrm>
            <a:off x="533400" y="3505200"/>
            <a:ext cx="7239000" cy="762000"/>
            <a:chOff x="480" y="2448"/>
            <a:chExt cx="4560" cy="480"/>
          </a:xfrm>
        </p:grpSpPr>
        <p:sp>
          <p:nvSpPr>
            <p:cNvPr id="53257" name="Rectangle 9"/>
            <p:cNvSpPr>
              <a:spLocks noChangeArrowheads="1"/>
            </p:cNvSpPr>
            <p:nvPr/>
          </p:nvSpPr>
          <p:spPr bwMode="auto">
            <a:xfrm>
              <a:off x="960" y="2678"/>
              <a:ext cx="3936" cy="2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cs typeface="Times New Roman" pitchFamily="18" charset="0"/>
                </a:rPr>
                <a:t>~3500 </a:t>
              </a:r>
              <a:r>
                <a:rPr lang="en-US"/>
                <a:t>maggiore di quella dell’elettrone e vita media 0.3 ps.</a:t>
              </a:r>
              <a:endParaRPr lang="it-IT"/>
            </a:p>
          </p:txBody>
        </p:sp>
        <p:sp>
          <p:nvSpPr>
            <p:cNvPr id="53259" name="Text Box 11"/>
            <p:cNvSpPr txBox="1">
              <a:spLocks noChangeArrowheads="1"/>
            </p:cNvSpPr>
            <p:nvPr/>
          </p:nvSpPr>
          <p:spPr bwMode="auto">
            <a:xfrm>
              <a:off x="480" y="2448"/>
              <a:ext cx="4560"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1975: scoperta a SLAC di un terzo leptone carico, il </a:t>
              </a:r>
              <a:r>
                <a:rPr lang="en-US">
                  <a:cs typeface="Times New Roman" pitchFamily="18" charset="0"/>
                </a:rPr>
                <a:t>τ, di massa</a:t>
              </a:r>
              <a:endParaRPr lang="it-IT" sz="2400"/>
            </a:p>
          </p:txBody>
        </p:sp>
      </p:grpSp>
      <p:grpSp>
        <p:nvGrpSpPr>
          <p:cNvPr id="53263" name="Group 15"/>
          <p:cNvGrpSpPr>
            <a:grpSpLocks/>
          </p:cNvGrpSpPr>
          <p:nvPr/>
        </p:nvGrpSpPr>
        <p:grpSpPr bwMode="auto">
          <a:xfrm>
            <a:off x="533400" y="4343400"/>
            <a:ext cx="8458200" cy="1082675"/>
            <a:chOff x="336" y="2976"/>
            <a:chExt cx="5328" cy="682"/>
          </a:xfrm>
        </p:grpSpPr>
        <p:sp>
          <p:nvSpPr>
            <p:cNvPr id="53261" name="Text Box 13"/>
            <p:cNvSpPr txBox="1">
              <a:spLocks noChangeArrowheads="1"/>
            </p:cNvSpPr>
            <p:nvPr/>
          </p:nvSpPr>
          <p:spPr bwMode="auto">
            <a:xfrm>
              <a:off x="336" y="2976"/>
              <a:ext cx="5328"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1977: scoperta a FNAL (Chicago) di un quinto quark, il “bottom” o “beauty” </a:t>
              </a:r>
              <a:endParaRPr lang="it-IT" sz="2400"/>
            </a:p>
          </p:txBody>
        </p:sp>
        <p:sp>
          <p:nvSpPr>
            <p:cNvPr id="53262" name="Text Box 14"/>
            <p:cNvSpPr txBox="1">
              <a:spLocks noChangeArrowheads="1"/>
            </p:cNvSpPr>
            <p:nvPr/>
          </p:nvSpPr>
          <p:spPr bwMode="auto">
            <a:xfrm>
              <a:off x="816" y="3216"/>
              <a:ext cx="4128" cy="442"/>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(bellezza), carica –1/3 e.  Il bottom fu scoperto ad un nuovo acceleratore di protoni di 500 GeV, 2 km di diametro.</a:t>
              </a:r>
              <a:endParaRPr lang="it-IT"/>
            </a:p>
          </p:txBody>
        </p:sp>
      </p:grpSp>
      <p:sp>
        <p:nvSpPr>
          <p:cNvPr id="53264" name="Text Box 16"/>
          <p:cNvSpPr txBox="1">
            <a:spLocks noChangeArrowheads="1"/>
          </p:cNvSpPr>
          <p:nvPr/>
        </p:nvSpPr>
        <p:spPr bwMode="auto">
          <a:xfrm>
            <a:off x="304800" y="5638800"/>
            <a:ext cx="8534400" cy="1019175"/>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en-US" b="1">
                <a:solidFill>
                  <a:srgbClr val="000066"/>
                </a:solidFill>
              </a:rPr>
              <a:t>Per ragioni di simmetria, il Modello Standard prevede l’esistenza di un terzo neutrino, il neutrino </a:t>
            </a:r>
            <a:r>
              <a:rPr lang="en-US" b="1">
                <a:solidFill>
                  <a:srgbClr val="000066"/>
                </a:solidFill>
                <a:cs typeface="Times New Roman" pitchFamily="18" charset="0"/>
              </a:rPr>
              <a:t>τ, scoperto a FNAL nel 2000 e di un sesto quark, il “top” o “truth” (verità), scoperto a FNAL nel 1995, con una massa ~280m</a:t>
            </a:r>
            <a:r>
              <a:rPr lang="en-US" sz="1600" b="1">
                <a:solidFill>
                  <a:srgbClr val="000066"/>
                </a:solidFill>
                <a:cs typeface="Times New Roman" pitchFamily="18" charset="0"/>
              </a:rPr>
              <a:t>p</a:t>
            </a:r>
            <a:endParaRPr lang="it-IT" b="1">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a:xfrm>
            <a:off x="827088" y="260350"/>
            <a:ext cx="7772400" cy="647700"/>
          </a:xfrm>
        </p:spPr>
        <p:txBody>
          <a:bodyPr/>
          <a:lstStyle/>
          <a:p>
            <a:r>
              <a:rPr lang="en-US" sz="4000"/>
              <a:t>Lo stato attuale</a:t>
            </a:r>
            <a:endParaRPr lang="it-IT" sz="4000"/>
          </a:p>
        </p:txBody>
      </p:sp>
      <p:pic>
        <p:nvPicPr>
          <p:cNvPr id="60438" name="Picture 22" descr="SM1"/>
          <p:cNvPicPr>
            <a:picLocks noChangeAspect="1" noChangeArrowheads="1"/>
          </p:cNvPicPr>
          <p:nvPr/>
        </p:nvPicPr>
        <p:blipFill>
          <a:blip r:embed="rId3" cstate="print"/>
          <a:srcRect/>
          <a:stretch>
            <a:fillRect/>
          </a:stretch>
        </p:blipFill>
        <p:spPr bwMode="auto">
          <a:xfrm>
            <a:off x="228600" y="914400"/>
            <a:ext cx="8829675" cy="5891213"/>
          </a:xfrm>
          <a:prstGeom prst="rect">
            <a:avLst/>
          </a:prstGeom>
          <a:noFill/>
        </p:spPr>
      </p:pic>
      <p:sp>
        <p:nvSpPr>
          <p:cNvPr id="60440" name="Text Box 24"/>
          <p:cNvSpPr txBox="1">
            <a:spLocks noChangeArrowheads="1"/>
          </p:cNvSpPr>
          <p:nvPr/>
        </p:nvSpPr>
        <p:spPr bwMode="auto">
          <a:xfrm>
            <a:off x="4267200" y="5715000"/>
            <a:ext cx="1066800"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it-IT" u="sng">
                <a:solidFill>
                  <a:schemeClr val="hlink"/>
                </a:solidFill>
              </a:rPr>
              <a:t>(Visto</a:t>
            </a:r>
            <a:r>
              <a:rPr lang="it-IT">
                <a:solidFill>
                  <a:schemeClr val="hlink"/>
                </a:solidFill>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260350"/>
            <a:ext cx="7772400" cy="647700"/>
          </a:xfrm>
        </p:spPr>
        <p:txBody>
          <a:bodyPr/>
          <a:lstStyle/>
          <a:p>
            <a:r>
              <a:rPr lang="en-US" sz="4000"/>
              <a:t>Il Nobel di Rubbia</a:t>
            </a:r>
            <a:endParaRPr lang="it-IT" sz="4000"/>
          </a:p>
        </p:txBody>
      </p:sp>
      <p:grpSp>
        <p:nvGrpSpPr>
          <p:cNvPr id="64519" name="Group 7"/>
          <p:cNvGrpSpPr>
            <a:grpSpLocks/>
          </p:cNvGrpSpPr>
          <p:nvPr/>
        </p:nvGrpSpPr>
        <p:grpSpPr bwMode="auto">
          <a:xfrm>
            <a:off x="395288" y="1052513"/>
            <a:ext cx="8497887" cy="1062037"/>
            <a:chOff x="249" y="754"/>
            <a:chExt cx="5353" cy="669"/>
          </a:xfrm>
        </p:grpSpPr>
        <p:sp>
          <p:nvSpPr>
            <p:cNvPr id="64516" name="Text Box 4"/>
            <p:cNvSpPr txBox="1">
              <a:spLocks noChangeArrowheads="1"/>
            </p:cNvSpPr>
            <p:nvPr/>
          </p:nvSpPr>
          <p:spPr bwMode="auto">
            <a:xfrm>
              <a:off x="249" y="754"/>
              <a:ext cx="5353"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Nel 1976 entr</a:t>
              </a:r>
              <a:r>
                <a:rPr lang="en-US">
                  <a:cs typeface="Times New Roman" pitchFamily="18" charset="0"/>
                </a:rPr>
                <a:t>ò in funzione al CERN l’SPS, un acceleratore di protoni da </a:t>
              </a:r>
              <a:endParaRPr lang="en-US" sz="2400">
                <a:cs typeface="Times New Roman" pitchFamily="18" charset="0"/>
              </a:endParaRPr>
            </a:p>
          </p:txBody>
        </p:sp>
        <p:sp>
          <p:nvSpPr>
            <p:cNvPr id="64517" name="Text Box 5"/>
            <p:cNvSpPr txBox="1">
              <a:spLocks noChangeArrowheads="1"/>
            </p:cNvSpPr>
            <p:nvPr/>
          </p:nvSpPr>
          <p:spPr bwMode="auto">
            <a:xfrm>
              <a:off x="340" y="981"/>
              <a:ext cx="5171" cy="442"/>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400 GeV, 2 km di diametro. L’energia non era per</a:t>
              </a:r>
              <a:r>
                <a:rPr lang="en-US">
                  <a:cs typeface="Times New Roman" pitchFamily="18" charset="0"/>
                </a:rPr>
                <a:t>ò </a:t>
              </a:r>
              <a:r>
                <a:rPr lang="en-US"/>
                <a:t>sufficiente per produrre  W e Z,  la cui massa stimata era di 80</a:t>
              </a:r>
              <a:r>
                <a:rPr lang="en-US">
                  <a:cs typeface="Times New Roman" pitchFamily="18" charset="0"/>
                </a:rPr>
                <a:t>÷90 GeV.</a:t>
              </a:r>
              <a:r>
                <a:rPr lang="en-US"/>
                <a:t>  </a:t>
              </a:r>
              <a:endParaRPr lang="it-IT"/>
            </a:p>
          </p:txBody>
        </p:sp>
      </p:grpSp>
      <p:pic>
        <p:nvPicPr>
          <p:cNvPr id="64520" name="Picture 8" descr="fixed_target"/>
          <p:cNvPicPr>
            <a:picLocks noGrp="1" noChangeAspect="1" noChangeArrowheads="1"/>
          </p:cNvPicPr>
          <p:nvPr>
            <p:ph idx="1"/>
          </p:nvPr>
        </p:nvPicPr>
        <p:blipFill>
          <a:blip r:embed="rId3" cstate="print"/>
          <a:srcRect/>
          <a:stretch>
            <a:fillRect/>
          </a:stretch>
        </p:blipFill>
        <p:spPr>
          <a:xfrm>
            <a:off x="6011863" y="2060575"/>
            <a:ext cx="2559050" cy="1758950"/>
          </a:xfrm>
          <a:noFill/>
          <a:ln/>
        </p:spPr>
      </p:pic>
      <p:grpSp>
        <p:nvGrpSpPr>
          <p:cNvPr id="64524" name="Group 12"/>
          <p:cNvGrpSpPr>
            <a:grpSpLocks/>
          </p:cNvGrpSpPr>
          <p:nvPr/>
        </p:nvGrpSpPr>
        <p:grpSpPr bwMode="auto">
          <a:xfrm>
            <a:off x="323850" y="2205038"/>
            <a:ext cx="5400675" cy="1731962"/>
            <a:chOff x="249" y="1661"/>
            <a:chExt cx="3402" cy="1091"/>
          </a:xfrm>
        </p:grpSpPr>
        <p:sp>
          <p:nvSpPr>
            <p:cNvPr id="64522" name="Text Box 10"/>
            <p:cNvSpPr txBox="1">
              <a:spLocks noChangeArrowheads="1"/>
            </p:cNvSpPr>
            <p:nvPr/>
          </p:nvSpPr>
          <p:spPr bwMode="auto">
            <a:xfrm>
              <a:off x="249" y="1661"/>
              <a:ext cx="3402"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L’idea di Rubbia fu di trasformare l’SPS in un </a:t>
              </a:r>
              <a:endParaRPr lang="it-IT" sz="2400"/>
            </a:p>
          </p:txBody>
        </p:sp>
        <p:sp>
          <p:nvSpPr>
            <p:cNvPr id="64523" name="Text Box 11"/>
            <p:cNvSpPr txBox="1">
              <a:spLocks noChangeArrowheads="1"/>
            </p:cNvSpPr>
            <p:nvPr/>
          </p:nvSpPr>
          <p:spPr bwMode="auto">
            <a:xfrm>
              <a:off x="385" y="1888"/>
              <a:ext cx="3266" cy="864"/>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Collisore protone-antiprotone, seguendo quanto era stato fatto a Frascati con Adone, il collisore </a:t>
              </a:r>
              <a:r>
                <a:rPr lang="en-US" sz="2400"/>
                <a:t>e</a:t>
              </a:r>
              <a:r>
                <a:rPr lang="en-US" sz="2400" baseline="30000"/>
                <a:t>+</a:t>
              </a:r>
              <a:r>
                <a:rPr lang="en-US" sz="2400"/>
                <a:t>e</a:t>
              </a:r>
              <a:r>
                <a:rPr lang="en-US" sz="2400" baseline="30000"/>
                <a:t>-</a:t>
              </a:r>
              <a:r>
                <a:rPr lang="en-US" sz="2400"/>
                <a:t> </a:t>
              </a:r>
              <a:r>
                <a:rPr lang="en-US"/>
                <a:t>dove particella e antiparticella girano nello stesso anello in senso contrario.</a:t>
              </a:r>
              <a:endParaRPr lang="it-IT"/>
            </a:p>
          </p:txBody>
        </p:sp>
      </p:grpSp>
      <p:grpSp>
        <p:nvGrpSpPr>
          <p:cNvPr id="64533" name="Group 21"/>
          <p:cNvGrpSpPr>
            <a:grpSpLocks/>
          </p:cNvGrpSpPr>
          <p:nvPr/>
        </p:nvGrpSpPr>
        <p:grpSpPr bwMode="auto">
          <a:xfrm>
            <a:off x="323850" y="4051300"/>
            <a:ext cx="8893175" cy="1851025"/>
            <a:chOff x="204" y="2552"/>
            <a:chExt cx="5602" cy="1166"/>
          </a:xfrm>
        </p:grpSpPr>
        <p:grpSp>
          <p:nvGrpSpPr>
            <p:cNvPr id="64527" name="Group 15"/>
            <p:cNvGrpSpPr>
              <a:grpSpLocks/>
            </p:cNvGrpSpPr>
            <p:nvPr/>
          </p:nvGrpSpPr>
          <p:grpSpPr bwMode="auto">
            <a:xfrm>
              <a:off x="204" y="2552"/>
              <a:ext cx="5443" cy="470"/>
              <a:chOff x="204" y="2552"/>
              <a:chExt cx="5443" cy="470"/>
            </a:xfrm>
          </p:grpSpPr>
          <p:sp>
            <p:nvSpPr>
              <p:cNvPr id="64525" name="Text Box 13"/>
              <p:cNvSpPr txBox="1">
                <a:spLocks noChangeArrowheads="1"/>
              </p:cNvSpPr>
              <p:nvPr/>
            </p:nvSpPr>
            <p:spPr bwMode="auto">
              <a:xfrm>
                <a:off x="204" y="2552"/>
                <a:ext cx="5443"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Il problema era avere un numero sufficiente di antiprotoni idonei da far collidere</a:t>
                </a:r>
                <a:endParaRPr lang="it-IT" sz="2400"/>
              </a:p>
            </p:txBody>
          </p:sp>
          <p:sp>
            <p:nvSpPr>
              <p:cNvPr id="64526" name="Text Box 14"/>
              <p:cNvSpPr txBox="1">
                <a:spLocks noChangeArrowheads="1"/>
              </p:cNvSpPr>
              <p:nvPr/>
            </p:nvSpPr>
            <p:spPr bwMode="auto">
              <a:xfrm>
                <a:off x="295" y="2772"/>
                <a:ext cx="5125" cy="2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con i protoni (risolto da S.van der Meer con il raffreddamento stocastico). </a:t>
                </a:r>
                <a:endParaRPr lang="it-IT"/>
              </a:p>
            </p:txBody>
          </p:sp>
        </p:grpSp>
        <p:grpSp>
          <p:nvGrpSpPr>
            <p:cNvPr id="64530" name="Group 18"/>
            <p:cNvGrpSpPr>
              <a:grpSpLocks/>
            </p:cNvGrpSpPr>
            <p:nvPr/>
          </p:nvGrpSpPr>
          <p:grpSpPr bwMode="auto">
            <a:xfrm>
              <a:off x="204" y="2976"/>
              <a:ext cx="5171" cy="379"/>
              <a:chOff x="249" y="3067"/>
              <a:chExt cx="5171" cy="379"/>
            </a:xfrm>
          </p:grpSpPr>
          <p:sp>
            <p:nvSpPr>
              <p:cNvPr id="64528" name="Text Box 16"/>
              <p:cNvSpPr txBox="1">
                <a:spLocks noChangeArrowheads="1"/>
              </p:cNvSpPr>
              <p:nvPr/>
            </p:nvSpPr>
            <p:spPr bwMode="auto">
              <a:xfrm>
                <a:off x="249" y="3158"/>
                <a:ext cx="5171"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Nel 1978 parte il progetto SppS (270 + 270 GeV).</a:t>
                </a:r>
                <a:endParaRPr lang="it-IT" sz="2400"/>
              </a:p>
            </p:txBody>
          </p:sp>
          <p:sp>
            <p:nvSpPr>
              <p:cNvPr id="64529" name="Text Box 17"/>
              <p:cNvSpPr txBox="1">
                <a:spLocks noChangeArrowheads="1"/>
              </p:cNvSpPr>
              <p:nvPr/>
            </p:nvSpPr>
            <p:spPr bwMode="auto">
              <a:xfrm>
                <a:off x="2245" y="3067"/>
                <a:ext cx="136"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t>-</a:t>
                </a:r>
                <a:endParaRPr lang="it-IT" sz="2400"/>
              </a:p>
            </p:txBody>
          </p:sp>
        </p:grpSp>
        <p:sp>
          <p:nvSpPr>
            <p:cNvPr id="64531" name="Text Box 19"/>
            <p:cNvSpPr txBox="1">
              <a:spLocks noChangeArrowheads="1"/>
            </p:cNvSpPr>
            <p:nvPr/>
          </p:nvSpPr>
          <p:spPr bwMode="auto">
            <a:xfrm>
              <a:off x="204" y="3430"/>
              <a:ext cx="5602"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2400"/>
                <a:t> </a:t>
              </a:r>
              <a:r>
                <a:rPr lang="en-US"/>
                <a:t>Nel 1983 furono prodotti i primi W e Z rivelati nei detector UA1 (Rubbia) e UA2.</a:t>
              </a:r>
              <a:endParaRPr lang="it-IT" sz="2400"/>
            </a:p>
          </p:txBody>
        </p:sp>
      </p:grpSp>
      <p:sp>
        <p:nvSpPr>
          <p:cNvPr id="64532" name="Text Box 20"/>
          <p:cNvSpPr txBox="1">
            <a:spLocks noChangeArrowheads="1"/>
          </p:cNvSpPr>
          <p:nvPr/>
        </p:nvSpPr>
        <p:spPr bwMode="auto">
          <a:xfrm>
            <a:off x="1979613" y="6165850"/>
            <a:ext cx="6097587" cy="469900"/>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en-US" sz="2400" b="1">
                <a:solidFill>
                  <a:srgbClr val="009900"/>
                </a:solidFill>
              </a:rPr>
              <a:t>1984: premio Nobel a Rubbia e van der Meer</a:t>
            </a:r>
            <a:endParaRPr lang="it-IT" sz="2400" b="1">
              <a:solidFill>
                <a:srgbClr val="00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45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4532"/>
                                        </p:tgtEl>
                                        <p:attrNameLst>
                                          <p:attrName>style.visibility</p:attrName>
                                        </p:attrNameLst>
                                      </p:cBhvr>
                                      <p:to>
                                        <p:strVal val="visible"/>
                                      </p:to>
                                    </p:set>
                                    <p:animEffect transition="in" filter="blinds(horizontal)">
                                      <p:cBhvr>
                                        <p:cTn id="11" dur="500"/>
                                        <p:tgtEl>
                                          <p:spTgt spid="64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2"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228600"/>
            <a:ext cx="7772400" cy="762000"/>
          </a:xfrm>
        </p:spPr>
        <p:txBody>
          <a:bodyPr/>
          <a:lstStyle/>
          <a:p>
            <a:r>
              <a:rPr lang="en-US"/>
              <a:t>Il LEP</a:t>
            </a:r>
            <a:endParaRPr lang="it-IT"/>
          </a:p>
        </p:txBody>
      </p:sp>
      <p:grpSp>
        <p:nvGrpSpPr>
          <p:cNvPr id="66566" name="Group 6"/>
          <p:cNvGrpSpPr>
            <a:grpSpLocks/>
          </p:cNvGrpSpPr>
          <p:nvPr/>
        </p:nvGrpSpPr>
        <p:grpSpPr bwMode="auto">
          <a:xfrm>
            <a:off x="381000" y="914400"/>
            <a:ext cx="8610600" cy="1981200"/>
            <a:chOff x="240" y="672"/>
            <a:chExt cx="5424" cy="1248"/>
          </a:xfrm>
        </p:grpSpPr>
        <p:sp>
          <p:nvSpPr>
            <p:cNvPr id="66564" name="Text Box 4"/>
            <p:cNvSpPr txBox="1">
              <a:spLocks noChangeArrowheads="1"/>
            </p:cNvSpPr>
            <p:nvPr/>
          </p:nvSpPr>
          <p:spPr bwMode="auto">
            <a:xfrm>
              <a:off x="240" y="672"/>
              <a:ext cx="5280"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Nel 1981 il CERN decide di costruire il più grande acceleratore del mondo:</a:t>
              </a:r>
              <a:endParaRPr lang="it-IT" sz="2400"/>
            </a:p>
          </p:txBody>
        </p:sp>
        <p:sp>
          <p:nvSpPr>
            <p:cNvPr id="66565" name="Text Box 5"/>
            <p:cNvSpPr txBox="1">
              <a:spLocks noChangeArrowheads="1"/>
            </p:cNvSpPr>
            <p:nvPr/>
          </p:nvSpPr>
          <p:spPr bwMode="auto">
            <a:xfrm>
              <a:off x="336" y="902"/>
              <a:ext cx="5328" cy="1018"/>
            </a:xfrm>
            <a:prstGeom prst="rect">
              <a:avLst/>
            </a:prstGeom>
            <a:noFill/>
            <a:ln w="12700" cap="sq">
              <a:noFill/>
              <a:miter lim="800000"/>
              <a:headEnd type="none" w="sm" len="sm"/>
              <a:tailEnd type="none" w="sm" len="sm"/>
            </a:ln>
            <a:effectLst/>
          </p:spPr>
          <p:txBody>
            <a:bodyPr>
              <a:spAutoFit/>
            </a:bodyPr>
            <a:lstStyle/>
            <a:p>
              <a:pPr>
                <a:spcBef>
                  <a:spcPct val="50000"/>
                </a:spcBef>
              </a:pPr>
              <a:r>
                <a:rPr lang="it-IT"/>
                <a:t>il LEP. Si tratta di un collisore elettrone-positrone di 27 km di circonferenza. Gli elettroni, al contrario dei protoni, sono delle particelle elementari, quindi l’interazione elettrone-positrone è molto più “pulita” di quella protone-antipro-tone. Lo stato iniziale è perfettamente noto e le previsioni teoriche del Modello Standard possone essere verificate con maggiore accuratezza.</a:t>
              </a:r>
            </a:p>
          </p:txBody>
        </p:sp>
      </p:grpSp>
      <p:grpSp>
        <p:nvGrpSpPr>
          <p:cNvPr id="66569" name="Group 9"/>
          <p:cNvGrpSpPr>
            <a:grpSpLocks/>
          </p:cNvGrpSpPr>
          <p:nvPr/>
        </p:nvGrpSpPr>
        <p:grpSpPr bwMode="auto">
          <a:xfrm>
            <a:off x="381000" y="5105400"/>
            <a:ext cx="8229600" cy="762000"/>
            <a:chOff x="240" y="2016"/>
            <a:chExt cx="5184" cy="480"/>
          </a:xfrm>
        </p:grpSpPr>
        <p:sp>
          <p:nvSpPr>
            <p:cNvPr id="66567" name="Text Box 7"/>
            <p:cNvSpPr txBox="1">
              <a:spLocks noChangeArrowheads="1"/>
            </p:cNvSpPr>
            <p:nvPr/>
          </p:nvSpPr>
          <p:spPr bwMode="auto">
            <a:xfrm>
              <a:off x="240" y="2016"/>
              <a:ext cx="5136"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Nel 1983 inizia lo scavo del tunnel. La galleria ha un diametro di 3.8 m e si</a:t>
              </a:r>
              <a:endParaRPr lang="it-IT" sz="2400"/>
            </a:p>
          </p:txBody>
        </p:sp>
        <p:sp>
          <p:nvSpPr>
            <p:cNvPr id="66568" name="Text Box 8"/>
            <p:cNvSpPr txBox="1">
              <a:spLocks noChangeArrowheads="1"/>
            </p:cNvSpPr>
            <p:nvPr/>
          </p:nvSpPr>
          <p:spPr bwMode="auto">
            <a:xfrm>
              <a:off x="336" y="2246"/>
              <a:ext cx="5088"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t>trova a circa 100 m sotto il livello del suolo.</a:t>
              </a:r>
            </a:p>
          </p:txBody>
        </p:sp>
      </p:grpSp>
      <p:grpSp>
        <p:nvGrpSpPr>
          <p:cNvPr id="66572" name="Group 12"/>
          <p:cNvGrpSpPr>
            <a:grpSpLocks/>
          </p:cNvGrpSpPr>
          <p:nvPr/>
        </p:nvGrpSpPr>
        <p:grpSpPr bwMode="auto">
          <a:xfrm>
            <a:off x="381000" y="5867400"/>
            <a:ext cx="8382000" cy="762000"/>
            <a:chOff x="288" y="2448"/>
            <a:chExt cx="5280" cy="480"/>
          </a:xfrm>
        </p:grpSpPr>
        <p:sp>
          <p:nvSpPr>
            <p:cNvPr id="66570" name="Text Box 10"/>
            <p:cNvSpPr txBox="1">
              <a:spLocks noChangeArrowheads="1"/>
            </p:cNvSpPr>
            <p:nvPr/>
          </p:nvSpPr>
          <p:spPr bwMode="auto">
            <a:xfrm>
              <a:off x="288" y="2448"/>
              <a:ext cx="5088"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Nel 1988 lo scavo del tunnel è terminato. All’epoca era la galleria più lunga</a:t>
              </a:r>
              <a:endParaRPr lang="it-IT" sz="2400"/>
            </a:p>
          </p:txBody>
        </p:sp>
        <p:sp>
          <p:nvSpPr>
            <p:cNvPr id="66571" name="Text Box 11"/>
            <p:cNvSpPr txBox="1">
              <a:spLocks noChangeArrowheads="1"/>
            </p:cNvSpPr>
            <p:nvPr/>
          </p:nvSpPr>
          <p:spPr bwMode="auto">
            <a:xfrm>
              <a:off x="384" y="2678"/>
              <a:ext cx="5184"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t>d’Europa, superata ora solo dal tunnel sotto la manica.</a:t>
              </a:r>
            </a:p>
          </p:txBody>
        </p:sp>
      </p:grpSp>
      <p:pic>
        <p:nvPicPr>
          <p:cNvPr id="66576" name="Picture 16" descr="annichilazione"/>
          <p:cNvPicPr>
            <a:picLocks noChangeAspect="1" noChangeArrowheads="1"/>
          </p:cNvPicPr>
          <p:nvPr/>
        </p:nvPicPr>
        <p:blipFill>
          <a:blip r:embed="rId3" cstate="print"/>
          <a:srcRect/>
          <a:stretch>
            <a:fillRect/>
          </a:stretch>
        </p:blipFill>
        <p:spPr bwMode="auto">
          <a:xfrm>
            <a:off x="1981200" y="3000375"/>
            <a:ext cx="2787650" cy="1952625"/>
          </a:xfrm>
          <a:prstGeom prst="rect">
            <a:avLst/>
          </a:prstGeom>
          <a:noFill/>
        </p:spPr>
      </p:pic>
      <p:sp>
        <p:nvSpPr>
          <p:cNvPr id="66577" name="Text Box 17"/>
          <p:cNvSpPr txBox="1">
            <a:spLocks noChangeArrowheads="1"/>
          </p:cNvSpPr>
          <p:nvPr/>
        </p:nvSpPr>
        <p:spPr bwMode="auto">
          <a:xfrm>
            <a:off x="5334000" y="3429000"/>
            <a:ext cx="3276600" cy="1019175"/>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a:solidFill>
                  <a:schemeClr val="bg1"/>
                </a:solidFill>
              </a:rPr>
              <a:t>Tutta l’energia del centro di massa è disponibile per creare nuove particelle: E=mc</a:t>
            </a:r>
            <a:r>
              <a:rPr lang="it-IT" baseline="30000">
                <a:solidFill>
                  <a:schemeClr val="bg1"/>
                </a:solidFill>
              </a:rPr>
              <a:t>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304800"/>
            <a:ext cx="7772400" cy="533400"/>
          </a:xfrm>
        </p:spPr>
        <p:txBody>
          <a:bodyPr/>
          <a:lstStyle/>
          <a:p>
            <a:r>
              <a:rPr lang="it-IT"/>
              <a:t>LEP: vista aerea</a:t>
            </a:r>
          </a:p>
        </p:txBody>
      </p:sp>
      <p:grpSp>
        <p:nvGrpSpPr>
          <p:cNvPr id="71715" name="Group 35"/>
          <p:cNvGrpSpPr>
            <a:grpSpLocks/>
          </p:cNvGrpSpPr>
          <p:nvPr/>
        </p:nvGrpSpPr>
        <p:grpSpPr bwMode="auto">
          <a:xfrm>
            <a:off x="304800" y="914400"/>
            <a:ext cx="8686800" cy="5830888"/>
            <a:chOff x="192" y="576"/>
            <a:chExt cx="5472" cy="3673"/>
          </a:xfrm>
        </p:grpSpPr>
        <p:pic>
          <p:nvPicPr>
            <p:cNvPr id="71684" name="Picture 4" descr="cern_aereaview"/>
            <p:cNvPicPr>
              <a:picLocks noChangeAspect="1" noChangeArrowheads="1"/>
            </p:cNvPicPr>
            <p:nvPr/>
          </p:nvPicPr>
          <p:blipFill>
            <a:blip r:embed="rId3" cstate="print"/>
            <a:srcRect/>
            <a:stretch>
              <a:fillRect/>
            </a:stretch>
          </p:blipFill>
          <p:spPr bwMode="auto">
            <a:xfrm>
              <a:off x="192" y="576"/>
              <a:ext cx="5413" cy="3673"/>
            </a:xfrm>
            <a:prstGeom prst="rect">
              <a:avLst/>
            </a:prstGeom>
            <a:noFill/>
          </p:spPr>
        </p:pic>
        <p:sp>
          <p:nvSpPr>
            <p:cNvPr id="71688" name="Line 8"/>
            <p:cNvSpPr>
              <a:spLocks noChangeShapeType="1"/>
            </p:cNvSpPr>
            <p:nvPr/>
          </p:nvSpPr>
          <p:spPr bwMode="auto">
            <a:xfrm>
              <a:off x="912" y="2448"/>
              <a:ext cx="4032" cy="0"/>
            </a:xfrm>
            <a:prstGeom prst="line">
              <a:avLst/>
            </a:prstGeom>
            <a:noFill/>
            <a:ln w="28575" cap="sq">
              <a:solidFill>
                <a:schemeClr val="hlink"/>
              </a:solidFill>
              <a:round/>
              <a:headEnd type="triangle" w="sm" len="sm"/>
              <a:tailEnd type="triangle" w="sm" len="sm"/>
            </a:ln>
            <a:effectLst/>
          </p:spPr>
          <p:txBody>
            <a:bodyPr wrap="none"/>
            <a:lstStyle/>
            <a:p>
              <a:endParaRPr lang="it-IT"/>
            </a:p>
          </p:txBody>
        </p:sp>
        <p:sp>
          <p:nvSpPr>
            <p:cNvPr id="71689" name="Text Box 9"/>
            <p:cNvSpPr txBox="1">
              <a:spLocks noChangeArrowheads="1"/>
            </p:cNvSpPr>
            <p:nvPr/>
          </p:nvSpPr>
          <p:spPr bwMode="auto">
            <a:xfrm>
              <a:off x="2112" y="2208"/>
              <a:ext cx="480"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solidFill>
                    <a:srgbClr val="FF0000"/>
                  </a:solidFill>
                </a:rPr>
                <a:t>9 km</a:t>
              </a:r>
            </a:p>
          </p:txBody>
        </p:sp>
        <p:grpSp>
          <p:nvGrpSpPr>
            <p:cNvPr id="71694" name="Group 14"/>
            <p:cNvGrpSpPr>
              <a:grpSpLocks/>
            </p:cNvGrpSpPr>
            <p:nvPr/>
          </p:nvGrpSpPr>
          <p:grpSpPr bwMode="auto">
            <a:xfrm>
              <a:off x="2784" y="3360"/>
              <a:ext cx="1344" cy="336"/>
              <a:chOff x="2784" y="3408"/>
              <a:chExt cx="1344" cy="336"/>
            </a:xfrm>
          </p:grpSpPr>
          <p:sp>
            <p:nvSpPr>
              <p:cNvPr id="71691" name="Line 11"/>
              <p:cNvSpPr>
                <a:spLocks noChangeShapeType="1"/>
              </p:cNvSpPr>
              <p:nvPr/>
            </p:nvSpPr>
            <p:spPr bwMode="auto">
              <a:xfrm>
                <a:off x="2784" y="3648"/>
                <a:ext cx="1344" cy="96"/>
              </a:xfrm>
              <a:prstGeom prst="line">
                <a:avLst/>
              </a:prstGeom>
              <a:noFill/>
              <a:ln w="28575" cap="sq">
                <a:solidFill>
                  <a:srgbClr val="008000"/>
                </a:solidFill>
                <a:round/>
                <a:headEnd type="none" w="sm" len="sm"/>
                <a:tailEnd type="none" w="sm" len="sm"/>
              </a:ln>
              <a:effectLst/>
            </p:spPr>
            <p:txBody>
              <a:bodyPr wrap="none"/>
              <a:lstStyle/>
              <a:p>
                <a:endParaRPr lang="it-IT"/>
              </a:p>
            </p:txBody>
          </p:sp>
          <p:sp>
            <p:nvSpPr>
              <p:cNvPr id="71692" name="Line 12"/>
              <p:cNvSpPr>
                <a:spLocks noChangeShapeType="1"/>
              </p:cNvSpPr>
              <p:nvPr/>
            </p:nvSpPr>
            <p:spPr bwMode="auto">
              <a:xfrm flipV="1">
                <a:off x="2784" y="3408"/>
                <a:ext cx="1296" cy="192"/>
              </a:xfrm>
              <a:prstGeom prst="line">
                <a:avLst/>
              </a:prstGeom>
              <a:noFill/>
              <a:ln w="28575" cap="sq">
                <a:solidFill>
                  <a:srgbClr val="008000"/>
                </a:solidFill>
                <a:round/>
                <a:headEnd type="none" w="sm" len="sm"/>
                <a:tailEnd type="none" w="sm" len="sm"/>
              </a:ln>
              <a:effectLst/>
            </p:spPr>
            <p:txBody>
              <a:bodyPr wrap="none"/>
              <a:lstStyle/>
              <a:p>
                <a:endParaRPr lang="it-IT"/>
              </a:p>
            </p:txBody>
          </p:sp>
          <p:sp>
            <p:nvSpPr>
              <p:cNvPr id="71693" name="Line 13"/>
              <p:cNvSpPr>
                <a:spLocks noChangeShapeType="1"/>
              </p:cNvSpPr>
              <p:nvPr/>
            </p:nvSpPr>
            <p:spPr bwMode="auto">
              <a:xfrm>
                <a:off x="4080" y="3408"/>
                <a:ext cx="48" cy="288"/>
              </a:xfrm>
              <a:prstGeom prst="line">
                <a:avLst/>
              </a:prstGeom>
              <a:noFill/>
              <a:ln w="28575" cap="sq">
                <a:solidFill>
                  <a:srgbClr val="008000"/>
                </a:solidFill>
                <a:round/>
                <a:headEnd type="none" w="sm" len="sm"/>
                <a:tailEnd type="none" w="sm" len="sm"/>
              </a:ln>
              <a:effectLst/>
            </p:spPr>
            <p:txBody>
              <a:bodyPr wrap="none"/>
              <a:lstStyle/>
              <a:p>
                <a:endParaRPr lang="it-IT"/>
              </a:p>
            </p:txBody>
          </p:sp>
        </p:grpSp>
        <p:sp>
          <p:nvSpPr>
            <p:cNvPr id="71695" name="Text Box 15"/>
            <p:cNvSpPr txBox="1">
              <a:spLocks noChangeArrowheads="1"/>
            </p:cNvSpPr>
            <p:nvPr/>
          </p:nvSpPr>
          <p:spPr bwMode="auto">
            <a:xfrm>
              <a:off x="720" y="3168"/>
              <a:ext cx="432"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solidFill>
                    <a:srgbClr val="FF0000"/>
                  </a:solidFill>
                </a:rPr>
                <a:t>LEP</a:t>
              </a:r>
            </a:p>
          </p:txBody>
        </p:sp>
        <p:sp>
          <p:nvSpPr>
            <p:cNvPr id="71696" name="Text Box 16"/>
            <p:cNvSpPr txBox="1">
              <a:spLocks noChangeArrowheads="1"/>
            </p:cNvSpPr>
            <p:nvPr/>
          </p:nvSpPr>
          <p:spPr bwMode="auto">
            <a:xfrm>
              <a:off x="2688" y="3019"/>
              <a:ext cx="432"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solidFill>
                    <a:srgbClr val="FF0000"/>
                  </a:solidFill>
                </a:rPr>
                <a:t>SPS</a:t>
              </a:r>
            </a:p>
          </p:txBody>
        </p:sp>
        <p:sp>
          <p:nvSpPr>
            <p:cNvPr id="71697" name="Text Box 17"/>
            <p:cNvSpPr txBox="1">
              <a:spLocks noChangeArrowheads="1"/>
            </p:cNvSpPr>
            <p:nvPr/>
          </p:nvSpPr>
          <p:spPr bwMode="auto">
            <a:xfrm>
              <a:off x="4464" y="1008"/>
              <a:ext cx="864" cy="442"/>
            </a:xfrm>
            <a:prstGeom prst="rect">
              <a:avLst/>
            </a:prstGeom>
            <a:noFill/>
            <a:ln w="12700" cap="sq">
              <a:noFill/>
              <a:miter lim="800000"/>
              <a:headEnd type="none" w="sm" len="sm"/>
              <a:tailEnd type="none" w="sm" len="sm"/>
            </a:ln>
            <a:effectLst/>
          </p:spPr>
          <p:txBody>
            <a:bodyPr>
              <a:spAutoFit/>
            </a:bodyPr>
            <a:lstStyle/>
            <a:p>
              <a:pPr>
                <a:spcBef>
                  <a:spcPct val="50000"/>
                </a:spcBef>
              </a:pPr>
              <a:r>
                <a:rPr lang="it-IT"/>
                <a:t>Lake of Geneva</a:t>
              </a:r>
            </a:p>
          </p:txBody>
        </p:sp>
        <p:sp>
          <p:nvSpPr>
            <p:cNvPr id="71698" name="Text Box 18"/>
            <p:cNvSpPr txBox="1">
              <a:spLocks noChangeArrowheads="1"/>
            </p:cNvSpPr>
            <p:nvPr/>
          </p:nvSpPr>
          <p:spPr bwMode="auto">
            <a:xfrm>
              <a:off x="288" y="1488"/>
              <a:ext cx="432"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t>Jura</a:t>
              </a:r>
            </a:p>
          </p:txBody>
        </p:sp>
        <p:sp>
          <p:nvSpPr>
            <p:cNvPr id="71699" name="Text Box 19"/>
            <p:cNvSpPr txBox="1">
              <a:spLocks noChangeArrowheads="1"/>
            </p:cNvSpPr>
            <p:nvPr/>
          </p:nvSpPr>
          <p:spPr bwMode="auto">
            <a:xfrm>
              <a:off x="1056" y="3936"/>
              <a:ext cx="672"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solidFill>
                    <a:srgbClr val="FFFF00"/>
                  </a:solidFill>
                </a:rPr>
                <a:t>Francia</a:t>
              </a:r>
            </a:p>
          </p:txBody>
        </p:sp>
        <p:sp>
          <p:nvSpPr>
            <p:cNvPr id="71700" name="Text Box 20"/>
            <p:cNvSpPr txBox="1">
              <a:spLocks noChangeArrowheads="1"/>
            </p:cNvSpPr>
            <p:nvPr/>
          </p:nvSpPr>
          <p:spPr bwMode="auto">
            <a:xfrm>
              <a:off x="3360" y="3974"/>
              <a:ext cx="1008"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solidFill>
                    <a:srgbClr val="FFFF00"/>
                  </a:solidFill>
                </a:rPr>
                <a:t>Svizzera</a:t>
              </a:r>
            </a:p>
          </p:txBody>
        </p:sp>
        <p:sp>
          <p:nvSpPr>
            <p:cNvPr id="71701" name="Text Box 21"/>
            <p:cNvSpPr txBox="1">
              <a:spLocks noChangeArrowheads="1"/>
            </p:cNvSpPr>
            <p:nvPr/>
          </p:nvSpPr>
          <p:spPr bwMode="auto">
            <a:xfrm>
              <a:off x="2832" y="3648"/>
              <a:ext cx="912"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solidFill>
                    <a:schemeClr val="hlink"/>
                  </a:solidFill>
                </a:rPr>
                <a:t>CERN</a:t>
              </a:r>
            </a:p>
          </p:txBody>
        </p:sp>
        <p:sp>
          <p:nvSpPr>
            <p:cNvPr id="71702" name="Text Box 22"/>
            <p:cNvSpPr txBox="1">
              <a:spLocks noChangeArrowheads="1"/>
            </p:cNvSpPr>
            <p:nvPr/>
          </p:nvSpPr>
          <p:spPr bwMode="auto">
            <a:xfrm>
              <a:off x="4800" y="2006"/>
              <a:ext cx="864"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t>aereoporto</a:t>
              </a:r>
            </a:p>
          </p:txBody>
        </p:sp>
        <p:sp>
          <p:nvSpPr>
            <p:cNvPr id="71703" name="Oval 23"/>
            <p:cNvSpPr>
              <a:spLocks noChangeArrowheads="1"/>
            </p:cNvSpPr>
            <p:nvPr/>
          </p:nvSpPr>
          <p:spPr bwMode="auto">
            <a:xfrm>
              <a:off x="1632" y="3312"/>
              <a:ext cx="96" cy="96"/>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it-IT"/>
            </a:p>
          </p:txBody>
        </p:sp>
        <p:sp>
          <p:nvSpPr>
            <p:cNvPr id="71704" name="Oval 24"/>
            <p:cNvSpPr>
              <a:spLocks noChangeArrowheads="1"/>
            </p:cNvSpPr>
            <p:nvPr/>
          </p:nvSpPr>
          <p:spPr bwMode="auto">
            <a:xfrm>
              <a:off x="1344" y="1920"/>
              <a:ext cx="96" cy="96"/>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it-IT"/>
            </a:p>
          </p:txBody>
        </p:sp>
        <p:sp>
          <p:nvSpPr>
            <p:cNvPr id="71705" name="Oval 25"/>
            <p:cNvSpPr>
              <a:spLocks noChangeArrowheads="1"/>
            </p:cNvSpPr>
            <p:nvPr/>
          </p:nvSpPr>
          <p:spPr bwMode="auto">
            <a:xfrm>
              <a:off x="3456" y="1584"/>
              <a:ext cx="96" cy="96"/>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it-IT"/>
            </a:p>
          </p:txBody>
        </p:sp>
        <p:sp>
          <p:nvSpPr>
            <p:cNvPr id="71706" name="Oval 26"/>
            <p:cNvSpPr>
              <a:spLocks noChangeArrowheads="1"/>
            </p:cNvSpPr>
            <p:nvPr/>
          </p:nvSpPr>
          <p:spPr bwMode="auto">
            <a:xfrm>
              <a:off x="4464" y="3024"/>
              <a:ext cx="96" cy="96"/>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it-IT"/>
            </a:p>
          </p:txBody>
        </p:sp>
        <p:sp>
          <p:nvSpPr>
            <p:cNvPr id="71707" name="Text Box 27"/>
            <p:cNvSpPr txBox="1">
              <a:spLocks noChangeArrowheads="1"/>
            </p:cNvSpPr>
            <p:nvPr/>
          </p:nvSpPr>
          <p:spPr bwMode="auto">
            <a:xfrm>
              <a:off x="1584" y="3398"/>
              <a:ext cx="432"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solidFill>
                    <a:schemeClr val="accent1"/>
                  </a:solidFill>
                </a:rPr>
                <a:t>L3</a:t>
              </a:r>
            </a:p>
          </p:txBody>
        </p:sp>
        <p:sp>
          <p:nvSpPr>
            <p:cNvPr id="71708" name="Text Box 28"/>
            <p:cNvSpPr txBox="1">
              <a:spLocks noChangeArrowheads="1"/>
            </p:cNvSpPr>
            <p:nvPr/>
          </p:nvSpPr>
          <p:spPr bwMode="auto">
            <a:xfrm>
              <a:off x="912" y="1680"/>
              <a:ext cx="528"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solidFill>
                    <a:schemeClr val="accent1"/>
                  </a:solidFill>
                </a:rPr>
                <a:t>Aleph</a:t>
              </a:r>
            </a:p>
          </p:txBody>
        </p:sp>
        <p:sp>
          <p:nvSpPr>
            <p:cNvPr id="71709" name="Text Box 29"/>
            <p:cNvSpPr txBox="1">
              <a:spLocks noChangeArrowheads="1"/>
            </p:cNvSpPr>
            <p:nvPr/>
          </p:nvSpPr>
          <p:spPr bwMode="auto">
            <a:xfrm>
              <a:off x="3312" y="1344"/>
              <a:ext cx="576"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solidFill>
                    <a:schemeClr val="accent1"/>
                  </a:solidFill>
                </a:rPr>
                <a:t>Opal</a:t>
              </a:r>
            </a:p>
          </p:txBody>
        </p:sp>
        <p:sp>
          <p:nvSpPr>
            <p:cNvPr id="71710" name="Text Box 30"/>
            <p:cNvSpPr txBox="1">
              <a:spLocks noChangeArrowheads="1"/>
            </p:cNvSpPr>
            <p:nvPr/>
          </p:nvSpPr>
          <p:spPr bwMode="auto">
            <a:xfrm>
              <a:off x="4368" y="3110"/>
              <a:ext cx="624"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solidFill>
                    <a:schemeClr val="accent1"/>
                  </a:solidFill>
                </a:rPr>
                <a:t>Delphi</a:t>
              </a:r>
            </a:p>
          </p:txBody>
        </p:sp>
        <p:grpSp>
          <p:nvGrpSpPr>
            <p:cNvPr id="71714" name="Group 34"/>
            <p:cNvGrpSpPr>
              <a:grpSpLocks/>
            </p:cNvGrpSpPr>
            <p:nvPr/>
          </p:nvGrpSpPr>
          <p:grpSpPr bwMode="auto">
            <a:xfrm>
              <a:off x="2784" y="2400"/>
              <a:ext cx="480" cy="384"/>
              <a:chOff x="2784" y="2400"/>
              <a:chExt cx="480" cy="384"/>
            </a:xfrm>
          </p:grpSpPr>
          <p:sp>
            <p:nvSpPr>
              <p:cNvPr id="71711" name="Line 31"/>
              <p:cNvSpPr>
                <a:spLocks noChangeShapeType="1"/>
              </p:cNvSpPr>
              <p:nvPr/>
            </p:nvSpPr>
            <p:spPr bwMode="auto">
              <a:xfrm flipV="1">
                <a:off x="2784" y="2400"/>
                <a:ext cx="96" cy="384"/>
              </a:xfrm>
              <a:prstGeom prst="line">
                <a:avLst/>
              </a:prstGeom>
              <a:noFill/>
              <a:ln w="28575" cap="sq">
                <a:solidFill>
                  <a:srgbClr val="008000"/>
                </a:solidFill>
                <a:round/>
                <a:headEnd type="none" w="sm" len="sm"/>
                <a:tailEnd type="none" w="sm" len="sm"/>
              </a:ln>
              <a:effectLst/>
            </p:spPr>
            <p:txBody>
              <a:bodyPr wrap="none"/>
              <a:lstStyle/>
              <a:p>
                <a:endParaRPr lang="it-IT"/>
              </a:p>
            </p:txBody>
          </p:sp>
          <p:sp>
            <p:nvSpPr>
              <p:cNvPr id="71712" name="Line 32"/>
              <p:cNvSpPr>
                <a:spLocks noChangeShapeType="1"/>
              </p:cNvSpPr>
              <p:nvPr/>
            </p:nvSpPr>
            <p:spPr bwMode="auto">
              <a:xfrm>
                <a:off x="2880" y="2400"/>
                <a:ext cx="384" cy="96"/>
              </a:xfrm>
              <a:prstGeom prst="line">
                <a:avLst/>
              </a:prstGeom>
              <a:noFill/>
              <a:ln w="28575" cap="sq">
                <a:solidFill>
                  <a:srgbClr val="008000"/>
                </a:solidFill>
                <a:round/>
                <a:headEnd type="none" w="sm" len="sm"/>
                <a:tailEnd type="none" w="sm" len="sm"/>
              </a:ln>
              <a:effectLst/>
            </p:spPr>
            <p:txBody>
              <a:bodyPr wrap="none"/>
              <a:lstStyle/>
              <a:p>
                <a:endParaRPr lang="it-IT"/>
              </a:p>
            </p:txBody>
          </p:sp>
          <p:sp>
            <p:nvSpPr>
              <p:cNvPr id="71713" name="Line 33"/>
              <p:cNvSpPr>
                <a:spLocks noChangeShapeType="1"/>
              </p:cNvSpPr>
              <p:nvPr/>
            </p:nvSpPr>
            <p:spPr bwMode="auto">
              <a:xfrm flipV="1">
                <a:off x="2784" y="2544"/>
                <a:ext cx="480" cy="240"/>
              </a:xfrm>
              <a:prstGeom prst="line">
                <a:avLst/>
              </a:prstGeom>
              <a:noFill/>
              <a:ln w="28575" cap="sq">
                <a:solidFill>
                  <a:srgbClr val="008000"/>
                </a:solidFill>
                <a:round/>
                <a:headEnd type="none" w="sm" len="sm"/>
                <a:tailEnd type="none" w="sm" len="sm"/>
              </a:ln>
              <a:effectLst/>
            </p:spPr>
            <p:txBody>
              <a:bodyPr wrap="none"/>
              <a:lstStyle/>
              <a:p>
                <a:endParaRPr lang="it-IT"/>
              </a:p>
            </p:txBody>
          </p: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304800"/>
            <a:ext cx="7772400" cy="685800"/>
          </a:xfrm>
        </p:spPr>
        <p:txBody>
          <a:bodyPr/>
          <a:lstStyle/>
          <a:p>
            <a:r>
              <a:rPr lang="it-IT"/>
              <a:t>LEP: i risultati</a:t>
            </a:r>
          </a:p>
        </p:txBody>
      </p:sp>
      <p:grpSp>
        <p:nvGrpSpPr>
          <p:cNvPr id="70662" name="Group 6"/>
          <p:cNvGrpSpPr>
            <a:grpSpLocks/>
          </p:cNvGrpSpPr>
          <p:nvPr/>
        </p:nvGrpSpPr>
        <p:grpSpPr bwMode="auto">
          <a:xfrm>
            <a:off x="381000" y="990600"/>
            <a:ext cx="8534400" cy="762000"/>
            <a:chOff x="240" y="624"/>
            <a:chExt cx="5376" cy="480"/>
          </a:xfrm>
        </p:grpSpPr>
        <p:sp>
          <p:nvSpPr>
            <p:cNvPr id="70659" name="Text Box 3"/>
            <p:cNvSpPr txBox="1">
              <a:spLocks noChangeArrowheads="1"/>
            </p:cNvSpPr>
            <p:nvPr/>
          </p:nvSpPr>
          <p:spPr bwMode="auto">
            <a:xfrm>
              <a:off x="240" y="624"/>
              <a:ext cx="5280"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Il 14 luglio 1989 circola  il primo fascio di elettroni nel LEP. Il 15 agosto si ha</a:t>
              </a:r>
              <a:endParaRPr lang="it-IT" sz="2400"/>
            </a:p>
          </p:txBody>
        </p:sp>
        <p:sp>
          <p:nvSpPr>
            <p:cNvPr id="70660" name="Text Box 4"/>
            <p:cNvSpPr txBox="1">
              <a:spLocks noChangeArrowheads="1"/>
            </p:cNvSpPr>
            <p:nvPr/>
          </p:nvSpPr>
          <p:spPr bwMode="auto">
            <a:xfrm>
              <a:off x="336" y="854"/>
              <a:ext cx="5280"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t>la prima collisione e</a:t>
              </a:r>
              <a:r>
                <a:rPr lang="it-IT" baseline="30000"/>
                <a:t>+</a:t>
              </a:r>
              <a:r>
                <a:rPr lang="it-IT"/>
                <a:t>e</a:t>
              </a:r>
              <a:r>
                <a:rPr lang="it-IT" sz="2400" baseline="30000"/>
                <a:t>-</a:t>
              </a:r>
              <a:r>
                <a:rPr lang="it-IT"/>
                <a:t>. L’energia del centro di massa è uguale a m</a:t>
              </a:r>
              <a:r>
                <a:rPr lang="it-IT" baseline="-25000"/>
                <a:t>Z </a:t>
              </a:r>
              <a:r>
                <a:rPr lang="it-IT"/>
                <a:t>(</a:t>
              </a:r>
              <a:r>
                <a:rPr lang="it-IT">
                  <a:cs typeface="Times New Roman" pitchFamily="18" charset="0"/>
                </a:rPr>
                <a:t>~91 GeV).</a:t>
              </a:r>
              <a:endParaRPr lang="it-IT" sz="2400"/>
            </a:p>
          </p:txBody>
        </p:sp>
      </p:grpSp>
      <p:sp>
        <p:nvSpPr>
          <p:cNvPr id="70663" name="Text Box 7"/>
          <p:cNvSpPr txBox="1">
            <a:spLocks noChangeArrowheads="1"/>
          </p:cNvSpPr>
          <p:nvPr/>
        </p:nvSpPr>
        <p:spPr bwMode="auto">
          <a:xfrm>
            <a:off x="381000" y="1752600"/>
            <a:ext cx="82296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Dal 1989 al 1995 vengono prodotti circa 17 milioni di Z nei 4 esperimenti.</a:t>
            </a:r>
            <a:r>
              <a:rPr lang="it-IT" sz="2400"/>
              <a:t> </a:t>
            </a:r>
          </a:p>
        </p:txBody>
      </p:sp>
      <p:sp>
        <p:nvSpPr>
          <p:cNvPr id="70664" name="Text Box 8"/>
          <p:cNvSpPr txBox="1">
            <a:spLocks noChangeArrowheads="1"/>
          </p:cNvSpPr>
          <p:nvPr/>
        </p:nvSpPr>
        <p:spPr bwMode="auto">
          <a:xfrm>
            <a:off x="4343400" y="2362200"/>
            <a:ext cx="4267200" cy="1203325"/>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sz="1800" b="1">
                <a:solidFill>
                  <a:schemeClr val="bg1"/>
                </a:solidFill>
              </a:rPr>
              <a:t>Questo ha permesso di misurare la massa dello Z con una precisione dello 0.02</a:t>
            </a:r>
            <a:r>
              <a:rPr lang="it-IT" sz="1800" b="1">
                <a:solidFill>
                  <a:schemeClr val="bg1"/>
                </a:solidFill>
                <a:cs typeface="Times New Roman" pitchFamily="18" charset="0"/>
              </a:rPr>
              <a:t>‰ e di verificare l’accuratezza delle previsioni del MS al meglio del percento.</a:t>
            </a:r>
            <a:endParaRPr lang="it-IT" sz="1800" b="1">
              <a:solidFill>
                <a:schemeClr val="bg1"/>
              </a:solidFill>
            </a:endParaRPr>
          </a:p>
        </p:txBody>
      </p:sp>
      <p:sp>
        <p:nvSpPr>
          <p:cNvPr id="70668" name="Text Box 12"/>
          <p:cNvSpPr txBox="1">
            <a:spLocks noChangeArrowheads="1"/>
          </p:cNvSpPr>
          <p:nvPr/>
        </p:nvSpPr>
        <p:spPr bwMode="auto">
          <a:xfrm>
            <a:off x="4191000" y="3810000"/>
            <a:ext cx="4724400" cy="928688"/>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sz="1800" b="1">
                <a:solidFill>
                  <a:srgbClr val="FF0000"/>
                </a:solidFill>
              </a:rPr>
              <a:t>Tramite l’effetto delle correzioni radiative è stata prevista la massa del top di 181</a:t>
            </a:r>
            <a:r>
              <a:rPr lang="it-IT" sz="1800" b="1">
                <a:solidFill>
                  <a:srgbClr val="FF0000"/>
                </a:solidFill>
                <a:cs typeface="Times New Roman" pitchFamily="18" charset="0"/>
              </a:rPr>
              <a:t>±10</a:t>
            </a:r>
            <a:r>
              <a:rPr lang="it-IT" sz="1800" b="1">
                <a:solidFill>
                  <a:srgbClr val="FF0000"/>
                </a:solidFill>
              </a:rPr>
              <a:t> GeV. Il valore misurato a FNAL è di 174</a:t>
            </a:r>
            <a:r>
              <a:rPr lang="it-IT" sz="1800" b="1">
                <a:solidFill>
                  <a:srgbClr val="FF0000"/>
                </a:solidFill>
                <a:cs typeface="Times New Roman" pitchFamily="18" charset="0"/>
              </a:rPr>
              <a:t>±5 GeV.</a:t>
            </a:r>
            <a:endParaRPr lang="it-IT" sz="1800" b="1">
              <a:solidFill>
                <a:srgbClr val="FF0000"/>
              </a:solidFill>
            </a:endParaRPr>
          </a:p>
        </p:txBody>
      </p:sp>
      <p:grpSp>
        <p:nvGrpSpPr>
          <p:cNvPr id="70674" name="Group 18"/>
          <p:cNvGrpSpPr>
            <a:grpSpLocks/>
          </p:cNvGrpSpPr>
          <p:nvPr/>
        </p:nvGrpSpPr>
        <p:grpSpPr bwMode="auto">
          <a:xfrm>
            <a:off x="304800" y="5029200"/>
            <a:ext cx="8763000" cy="1143000"/>
            <a:chOff x="192" y="3168"/>
            <a:chExt cx="5520" cy="720"/>
          </a:xfrm>
        </p:grpSpPr>
        <p:grpSp>
          <p:nvGrpSpPr>
            <p:cNvPr id="70671" name="Group 15"/>
            <p:cNvGrpSpPr>
              <a:grpSpLocks/>
            </p:cNvGrpSpPr>
            <p:nvPr/>
          </p:nvGrpSpPr>
          <p:grpSpPr bwMode="auto">
            <a:xfrm>
              <a:off x="192" y="3168"/>
              <a:ext cx="5520" cy="442"/>
              <a:chOff x="192" y="3312"/>
              <a:chExt cx="5520" cy="442"/>
            </a:xfrm>
          </p:grpSpPr>
          <p:sp>
            <p:nvSpPr>
              <p:cNvPr id="70669" name="Text Box 13"/>
              <p:cNvSpPr txBox="1">
                <a:spLocks noChangeArrowheads="1"/>
              </p:cNvSpPr>
              <p:nvPr/>
            </p:nvSpPr>
            <p:spPr bwMode="auto">
              <a:xfrm>
                <a:off x="192" y="3312"/>
                <a:ext cx="5424"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Dal 1995 al 2000 l’energia del LEP è aumentata fino a 208 GeV. </a:t>
                </a:r>
                <a:r>
                  <a:rPr lang="it-IT">
                    <a:cs typeface="Times New Roman" pitchFamily="18" charset="0"/>
                  </a:rPr>
                  <a:t>È continuata la</a:t>
                </a:r>
                <a:endParaRPr lang="it-IT" sz="2400"/>
              </a:p>
            </p:txBody>
          </p:sp>
          <p:sp>
            <p:nvSpPr>
              <p:cNvPr id="70670" name="Text Box 14"/>
              <p:cNvSpPr txBox="1">
                <a:spLocks noChangeArrowheads="1"/>
              </p:cNvSpPr>
              <p:nvPr/>
            </p:nvSpPr>
            <p:spPr bwMode="auto">
              <a:xfrm>
                <a:off x="288" y="3504"/>
                <a:ext cx="5424" cy="250"/>
              </a:xfrm>
              <a:prstGeom prst="rect">
                <a:avLst/>
              </a:prstGeom>
              <a:noFill/>
              <a:ln w="12700" cap="sq">
                <a:noFill/>
                <a:miter lim="800000"/>
                <a:headEnd type="none" w="sm" len="sm"/>
                <a:tailEnd type="none" w="sm" len="sm"/>
              </a:ln>
              <a:effectLst/>
            </p:spPr>
            <p:txBody>
              <a:bodyPr>
                <a:spAutoFit/>
              </a:bodyPr>
              <a:lstStyle/>
              <a:p>
                <a:pPr>
                  <a:spcBef>
                    <a:spcPct val="50000"/>
                  </a:spcBef>
                </a:pPr>
                <a:r>
                  <a:rPr lang="it-IT"/>
                  <a:t>ricerca del bosone di Higgs e di nuove particelle. </a:t>
                </a:r>
                <a:r>
                  <a:rPr lang="it-IT" u="sng"/>
                  <a:t>Il MS è più solido che mai!</a:t>
                </a:r>
              </a:p>
            </p:txBody>
          </p:sp>
        </p:grpSp>
        <p:sp>
          <p:nvSpPr>
            <p:cNvPr id="70672" name="Text Box 16"/>
            <p:cNvSpPr txBox="1">
              <a:spLocks noChangeArrowheads="1"/>
            </p:cNvSpPr>
            <p:nvPr/>
          </p:nvSpPr>
          <p:spPr bwMode="auto">
            <a:xfrm>
              <a:off x="192" y="3600"/>
              <a:ext cx="5184"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L’Higgs, se esiste, ha una massa maggiore di 115 GeV.</a:t>
              </a:r>
              <a:endParaRPr lang="it-IT" sz="2400"/>
            </a:p>
          </p:txBody>
        </p:sp>
      </p:grpSp>
      <p:sp>
        <p:nvSpPr>
          <p:cNvPr id="70673" name="Text Box 17"/>
          <p:cNvSpPr txBox="1">
            <a:spLocks noChangeArrowheads="1"/>
          </p:cNvSpPr>
          <p:nvPr/>
        </p:nvSpPr>
        <p:spPr bwMode="auto">
          <a:xfrm>
            <a:off x="2133600" y="6235700"/>
            <a:ext cx="4191000" cy="469900"/>
          </a:xfrm>
          <a:prstGeom prst="rect">
            <a:avLst/>
          </a:prstGeom>
          <a:solidFill>
            <a:srgbClr val="99FF99"/>
          </a:solidFill>
          <a:ln w="12700" cap="sq">
            <a:solidFill>
              <a:schemeClr val="hlink"/>
            </a:solidFill>
            <a:miter lim="800000"/>
            <a:headEnd type="none" w="sm" len="sm"/>
            <a:tailEnd type="none" w="sm" len="sm"/>
          </a:ln>
          <a:effectLst/>
        </p:spPr>
        <p:txBody>
          <a:bodyPr>
            <a:spAutoFit/>
          </a:bodyPr>
          <a:lstStyle/>
          <a:p>
            <a:pPr algn="ctr">
              <a:spcBef>
                <a:spcPct val="50000"/>
              </a:spcBef>
            </a:pPr>
            <a:r>
              <a:rPr lang="it-IT" sz="2400">
                <a:solidFill>
                  <a:srgbClr val="006600"/>
                </a:solidFill>
              </a:rPr>
              <a:t>La ricerca continua a LHC.</a:t>
            </a:r>
          </a:p>
        </p:txBody>
      </p:sp>
      <p:pic>
        <p:nvPicPr>
          <p:cNvPr id="70677" name="Picture 21" descr="TAU"/>
          <p:cNvPicPr>
            <a:picLocks noChangeAspect="1" noChangeArrowheads="1"/>
          </p:cNvPicPr>
          <p:nvPr/>
        </p:nvPicPr>
        <p:blipFill>
          <a:blip r:embed="rId3" cstate="print"/>
          <a:srcRect/>
          <a:stretch>
            <a:fillRect/>
          </a:stretch>
        </p:blipFill>
        <p:spPr bwMode="auto">
          <a:xfrm>
            <a:off x="1066800" y="2286000"/>
            <a:ext cx="2395538" cy="27162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0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70673"/>
                                        </p:tgtEl>
                                        <p:attrNameLst>
                                          <p:attrName>style.visibility</p:attrName>
                                        </p:attrNameLst>
                                      </p:cBhvr>
                                      <p:to>
                                        <p:strVal val="visible"/>
                                      </p:to>
                                    </p:set>
                                    <p:animEffect transition="in" filter="dissolve">
                                      <p:cBhvr>
                                        <p:cTn id="11" dur="500"/>
                                        <p:tgtEl>
                                          <p:spTgt spid="70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88913"/>
            <a:ext cx="7772400" cy="1143000"/>
          </a:xfrm>
        </p:spPr>
        <p:txBody>
          <a:bodyPr/>
          <a:lstStyle/>
          <a:p>
            <a:r>
              <a:rPr lang="en-US" sz="4000"/>
              <a:t>Mendeleyev (1834-1907)</a:t>
            </a:r>
            <a:endParaRPr lang="it-IT" sz="4000"/>
          </a:p>
        </p:txBody>
      </p:sp>
      <p:pic>
        <p:nvPicPr>
          <p:cNvPr id="26627" name="Picture 3" descr="periodic_julie"/>
          <p:cNvPicPr>
            <a:picLocks noChangeAspect="1" noChangeArrowheads="1"/>
          </p:cNvPicPr>
          <p:nvPr/>
        </p:nvPicPr>
        <p:blipFill>
          <a:blip r:embed="rId3" cstate="print"/>
          <a:srcRect/>
          <a:stretch>
            <a:fillRect/>
          </a:stretch>
        </p:blipFill>
        <p:spPr bwMode="auto">
          <a:xfrm>
            <a:off x="1295400" y="1268413"/>
            <a:ext cx="6675438" cy="4057650"/>
          </a:xfrm>
          <a:prstGeom prst="rect">
            <a:avLst/>
          </a:prstGeom>
          <a:noFill/>
        </p:spPr>
      </p:pic>
      <p:sp>
        <p:nvSpPr>
          <p:cNvPr id="26628" name="Text Box 4"/>
          <p:cNvSpPr txBox="1">
            <a:spLocks noChangeArrowheads="1"/>
          </p:cNvSpPr>
          <p:nvPr/>
        </p:nvSpPr>
        <p:spPr bwMode="auto">
          <a:xfrm>
            <a:off x="1331913" y="5661025"/>
            <a:ext cx="6624637" cy="654050"/>
          </a:xfrm>
          <a:prstGeom prst="rect">
            <a:avLst/>
          </a:prstGeom>
          <a:solidFill>
            <a:schemeClr val="folHlink"/>
          </a:solidFill>
          <a:ln w="12700" cap="sq">
            <a:solidFill>
              <a:schemeClr val="hlink"/>
            </a:solidFill>
            <a:miter lim="800000"/>
            <a:headEnd type="none" w="sm" len="sm"/>
            <a:tailEnd type="none" w="sm" len="sm"/>
          </a:ln>
          <a:effectLst/>
        </p:spPr>
        <p:txBody>
          <a:bodyPr>
            <a:spAutoFit/>
          </a:bodyPr>
          <a:lstStyle/>
          <a:p>
            <a:pPr>
              <a:lnSpc>
                <a:spcPct val="90000"/>
              </a:lnSpc>
              <a:spcBef>
                <a:spcPct val="20000"/>
              </a:spcBef>
              <a:buClr>
                <a:schemeClr val="accent2"/>
              </a:buClr>
              <a:buSzPct val="80000"/>
              <a:buFont typeface="Wingdings" pitchFamily="2" charset="2"/>
              <a:buNone/>
            </a:pPr>
            <a:r>
              <a:rPr lang="en-US">
                <a:solidFill>
                  <a:schemeClr val="hlink"/>
                </a:solidFill>
              </a:rPr>
              <a:t>Tutte le sostanze possono essere descritte in termini di diverse composizioni di “soli” 105 atomi.</a:t>
            </a:r>
            <a:endParaRPr lang="it-IT">
              <a:solidFill>
                <a:schemeClr val="hlink"/>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04800"/>
            <a:ext cx="7772400" cy="685800"/>
          </a:xfrm>
        </p:spPr>
        <p:txBody>
          <a:bodyPr/>
          <a:lstStyle/>
          <a:p>
            <a:r>
              <a:rPr lang="it-IT"/>
              <a:t>Il numero di famiglie di neutrini</a:t>
            </a:r>
          </a:p>
        </p:txBody>
      </p:sp>
      <p:sp>
        <p:nvSpPr>
          <p:cNvPr id="73733" name="Text Box 5"/>
          <p:cNvSpPr txBox="1">
            <a:spLocks noChangeArrowheads="1"/>
          </p:cNvSpPr>
          <p:nvPr/>
        </p:nvSpPr>
        <p:spPr bwMode="auto">
          <a:xfrm>
            <a:off x="3657600" y="2286000"/>
            <a:ext cx="4800600" cy="1019175"/>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b="1">
                <a:solidFill>
                  <a:srgbClr val="006600"/>
                </a:solidFill>
              </a:rPr>
              <a:t>Il Modello non prevede il numero di famiglie e prima dell’avvento del LEP, </a:t>
            </a:r>
            <a:r>
              <a:rPr lang="it-IT" b="1" u="sng">
                <a:solidFill>
                  <a:srgbClr val="006600"/>
                </a:solidFill>
              </a:rPr>
              <a:t>una quarta famiglia non era esclusa.</a:t>
            </a:r>
          </a:p>
        </p:txBody>
      </p:sp>
      <p:sp>
        <p:nvSpPr>
          <p:cNvPr id="73734" name="Text Box 6"/>
          <p:cNvSpPr txBox="1">
            <a:spLocks noChangeArrowheads="1"/>
          </p:cNvSpPr>
          <p:nvPr/>
        </p:nvSpPr>
        <p:spPr bwMode="auto">
          <a:xfrm>
            <a:off x="381000" y="3657600"/>
            <a:ext cx="82296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Dalla larghezza della  </a:t>
            </a:r>
            <a:r>
              <a:rPr lang="it-IT" u="sng"/>
              <a:t>risonanza dello Z</a:t>
            </a:r>
            <a:r>
              <a:rPr lang="it-IT"/>
              <a:t> e dal </a:t>
            </a:r>
            <a:r>
              <a:rPr lang="it-IT" u="sng"/>
              <a:t>metodo del fotone singolo</a:t>
            </a:r>
            <a:r>
              <a:rPr lang="it-IT"/>
              <a:t>:</a:t>
            </a:r>
            <a:endParaRPr lang="it-IT" sz="2400"/>
          </a:p>
        </p:txBody>
      </p:sp>
      <p:sp>
        <p:nvSpPr>
          <p:cNvPr id="73737" name="Text Box 9"/>
          <p:cNvSpPr txBox="1">
            <a:spLocks noChangeArrowheads="1"/>
          </p:cNvSpPr>
          <p:nvPr/>
        </p:nvSpPr>
        <p:spPr bwMode="auto">
          <a:xfrm>
            <a:off x="990600" y="6248400"/>
            <a:ext cx="3657600" cy="396875"/>
          </a:xfrm>
          <a:prstGeom prst="rect">
            <a:avLst/>
          </a:prstGeom>
          <a:noFill/>
          <a:ln w="12700" cap="sq">
            <a:noFill/>
            <a:miter lim="800000"/>
            <a:headEnd type="none" w="sm" len="sm"/>
            <a:tailEnd type="none" w="sm" len="sm"/>
          </a:ln>
          <a:effectLst/>
        </p:spPr>
        <p:txBody>
          <a:bodyPr>
            <a:spAutoFit/>
          </a:bodyPr>
          <a:lstStyle/>
          <a:p>
            <a:pPr>
              <a:spcBef>
                <a:spcPct val="50000"/>
              </a:spcBef>
            </a:pPr>
            <a:endParaRPr lang="en-GB"/>
          </a:p>
        </p:txBody>
      </p:sp>
      <p:pic>
        <p:nvPicPr>
          <p:cNvPr id="73739" name="Picture 11" descr="standardmodel"/>
          <p:cNvPicPr>
            <a:picLocks noChangeAspect="1" noChangeArrowheads="1"/>
          </p:cNvPicPr>
          <p:nvPr/>
        </p:nvPicPr>
        <p:blipFill>
          <a:blip r:embed="rId4" cstate="print"/>
          <a:srcRect/>
          <a:stretch>
            <a:fillRect/>
          </a:stretch>
        </p:blipFill>
        <p:spPr bwMode="auto">
          <a:xfrm>
            <a:off x="762000" y="1066800"/>
            <a:ext cx="2166938" cy="2549525"/>
          </a:xfrm>
          <a:prstGeom prst="rect">
            <a:avLst/>
          </a:prstGeom>
          <a:noFill/>
        </p:spPr>
      </p:pic>
      <p:grpSp>
        <p:nvGrpSpPr>
          <p:cNvPr id="73745" name="Group 17"/>
          <p:cNvGrpSpPr>
            <a:grpSpLocks/>
          </p:cNvGrpSpPr>
          <p:nvPr/>
        </p:nvGrpSpPr>
        <p:grpSpPr bwMode="auto">
          <a:xfrm>
            <a:off x="3048000" y="1219200"/>
            <a:ext cx="5562600" cy="714375"/>
            <a:chOff x="2016" y="768"/>
            <a:chExt cx="3504" cy="450"/>
          </a:xfrm>
        </p:grpSpPr>
        <p:sp>
          <p:nvSpPr>
            <p:cNvPr id="73742" name="Text Box 14"/>
            <p:cNvSpPr txBox="1">
              <a:spLocks noChangeArrowheads="1"/>
            </p:cNvSpPr>
            <p:nvPr/>
          </p:nvSpPr>
          <p:spPr bwMode="auto">
            <a:xfrm>
              <a:off x="2400" y="768"/>
              <a:ext cx="3120" cy="450"/>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b="1">
                  <a:solidFill>
                    <a:srgbClr val="003366"/>
                  </a:solidFill>
                </a:rPr>
                <a:t>Il Modello Standard organizza le particelle elementari in famiglie.</a:t>
              </a:r>
            </a:p>
          </p:txBody>
        </p:sp>
        <p:sp>
          <p:nvSpPr>
            <p:cNvPr id="73744" name="AutoShape 16"/>
            <p:cNvSpPr>
              <a:spLocks noChangeArrowheads="1"/>
            </p:cNvSpPr>
            <p:nvPr/>
          </p:nvSpPr>
          <p:spPr bwMode="auto">
            <a:xfrm>
              <a:off x="2016" y="960"/>
              <a:ext cx="384" cy="192"/>
            </a:xfrm>
            <a:prstGeom prst="leftArrow">
              <a:avLst>
                <a:gd name="adj1" fmla="val 50000"/>
                <a:gd name="adj2" fmla="val 50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it-IT"/>
            </a:p>
          </p:txBody>
        </p:sp>
      </p:grpSp>
      <p:pic>
        <p:nvPicPr>
          <p:cNvPr id="73746" name="Picture 18" descr="z_shape"/>
          <p:cNvPicPr>
            <a:picLocks noChangeAspect="1" noChangeArrowheads="1"/>
          </p:cNvPicPr>
          <p:nvPr/>
        </p:nvPicPr>
        <p:blipFill>
          <a:blip r:embed="rId5" cstate="print"/>
          <a:srcRect/>
          <a:stretch>
            <a:fillRect/>
          </a:stretch>
        </p:blipFill>
        <p:spPr bwMode="auto">
          <a:xfrm>
            <a:off x="609600" y="4267200"/>
            <a:ext cx="2266950" cy="2254250"/>
          </a:xfrm>
          <a:prstGeom prst="rect">
            <a:avLst/>
          </a:prstGeom>
          <a:noFill/>
        </p:spPr>
      </p:pic>
      <p:sp>
        <p:nvSpPr>
          <p:cNvPr id="73748" name="Text Box 20"/>
          <p:cNvSpPr txBox="1">
            <a:spLocks noChangeArrowheads="1"/>
          </p:cNvSpPr>
          <p:nvPr/>
        </p:nvSpPr>
        <p:spPr bwMode="auto">
          <a:xfrm>
            <a:off x="3429000" y="4572000"/>
            <a:ext cx="3352800" cy="531813"/>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sz="2400" b="1" u="sng">
                <a:solidFill>
                  <a:srgbClr val="FF3300"/>
                </a:solidFill>
              </a:rPr>
              <a:t>LEP</a:t>
            </a:r>
            <a:r>
              <a:rPr lang="it-IT" sz="2800" b="1">
                <a:solidFill>
                  <a:schemeClr val="bg1"/>
                </a:solidFill>
              </a:rPr>
              <a:t>:N</a:t>
            </a:r>
            <a:r>
              <a:rPr lang="it-IT" sz="2800" b="1" baseline="-25000">
                <a:solidFill>
                  <a:schemeClr val="bg1"/>
                </a:solidFill>
                <a:latin typeface="Symbol" pitchFamily="18" charset="2"/>
              </a:rPr>
              <a:t>n</a:t>
            </a:r>
            <a:r>
              <a:rPr lang="it-IT" sz="2800" b="1">
                <a:solidFill>
                  <a:schemeClr val="bg1"/>
                </a:solidFill>
              </a:rPr>
              <a:t>=2.984</a:t>
            </a:r>
            <a:r>
              <a:rPr lang="it-IT" sz="2800" b="1">
                <a:solidFill>
                  <a:schemeClr val="bg1"/>
                </a:solidFill>
                <a:cs typeface="Times New Roman" pitchFamily="18" charset="0"/>
              </a:rPr>
              <a:t>±0.008</a:t>
            </a:r>
            <a:endParaRPr lang="it-IT" sz="2800" b="1">
              <a:solidFill>
                <a:schemeClr val="bg1"/>
              </a:solidFill>
            </a:endParaRPr>
          </a:p>
        </p:txBody>
      </p:sp>
      <p:grpSp>
        <p:nvGrpSpPr>
          <p:cNvPr id="73750" name="Group 22"/>
          <p:cNvGrpSpPr>
            <a:grpSpLocks/>
          </p:cNvGrpSpPr>
          <p:nvPr/>
        </p:nvGrpSpPr>
        <p:grpSpPr bwMode="auto">
          <a:xfrm>
            <a:off x="6934200" y="4191000"/>
            <a:ext cx="1616075" cy="2073275"/>
            <a:chOff x="4080" y="2640"/>
            <a:chExt cx="1018" cy="1306"/>
          </a:xfrm>
        </p:grpSpPr>
        <p:pic>
          <p:nvPicPr>
            <p:cNvPr id="73741" name="Picture 13" descr="diag_sg"/>
            <p:cNvPicPr>
              <a:picLocks noChangeAspect="1" noChangeArrowheads="1"/>
            </p:cNvPicPr>
            <p:nvPr/>
          </p:nvPicPr>
          <p:blipFill>
            <a:blip r:embed="rId6" cstate="print"/>
            <a:srcRect/>
            <a:stretch>
              <a:fillRect/>
            </a:stretch>
          </p:blipFill>
          <p:spPr bwMode="auto">
            <a:xfrm>
              <a:off x="4080" y="2928"/>
              <a:ext cx="1018" cy="1018"/>
            </a:xfrm>
            <a:prstGeom prst="rect">
              <a:avLst/>
            </a:prstGeom>
            <a:noFill/>
          </p:spPr>
        </p:pic>
        <p:graphicFrame>
          <p:nvGraphicFramePr>
            <p:cNvPr id="73749" name="Object 21"/>
            <p:cNvGraphicFramePr>
              <a:graphicFrameLocks noChangeAspect="1"/>
            </p:cNvGraphicFramePr>
            <p:nvPr/>
          </p:nvGraphicFramePr>
          <p:xfrm>
            <a:off x="4119" y="2640"/>
            <a:ext cx="921" cy="291"/>
          </p:xfrm>
          <a:graphic>
            <a:graphicData uri="http://schemas.openxmlformats.org/presentationml/2006/ole">
              <p:oleObj spid="_x0000_s73749" name="Equation" r:id="rId7" imgW="761760" imgH="241200" progId="Equation.3">
                <p:embed/>
              </p:oleObj>
            </a:graphicData>
          </a:graphic>
        </p:graphicFrame>
      </p:grpSp>
      <p:sp>
        <p:nvSpPr>
          <p:cNvPr id="73751" name="AutoShape 23"/>
          <p:cNvSpPr>
            <a:spLocks noChangeArrowheads="1"/>
          </p:cNvSpPr>
          <p:nvPr/>
        </p:nvSpPr>
        <p:spPr bwMode="auto">
          <a:xfrm>
            <a:off x="2895600" y="4724400"/>
            <a:ext cx="533400" cy="304800"/>
          </a:xfrm>
          <a:prstGeom prst="rightArrow">
            <a:avLst>
              <a:gd name="adj1" fmla="val 50000"/>
              <a:gd name="adj2" fmla="val 43750"/>
            </a:avLst>
          </a:prstGeom>
          <a:solidFill>
            <a:schemeClr val="accent1"/>
          </a:solidFill>
          <a:ln w="12700" cap="sq">
            <a:solidFill>
              <a:schemeClr val="tx1"/>
            </a:solidFill>
            <a:miter lim="800000"/>
            <a:headEnd type="none" w="sm" len="sm"/>
            <a:tailEnd type="none" w="sm" len="sm"/>
          </a:ln>
          <a:effectLst/>
        </p:spPr>
        <p:txBody>
          <a:bodyPr wrap="none" anchor="ctr"/>
          <a:lstStyle/>
          <a:p>
            <a:endParaRPr lang="it-IT"/>
          </a:p>
        </p:txBody>
      </p:sp>
      <p:sp>
        <p:nvSpPr>
          <p:cNvPr id="73752" name="Text Box 24"/>
          <p:cNvSpPr txBox="1">
            <a:spLocks noChangeArrowheads="1"/>
          </p:cNvSpPr>
          <p:nvPr/>
        </p:nvSpPr>
        <p:spPr bwMode="auto">
          <a:xfrm>
            <a:off x="3657600" y="5562600"/>
            <a:ext cx="2514600" cy="469900"/>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sz="2400" b="1">
                <a:solidFill>
                  <a:srgbClr val="008000"/>
                </a:solidFill>
              </a:rPr>
              <a:t>L3:N</a:t>
            </a:r>
            <a:r>
              <a:rPr lang="it-IT" sz="2400" b="1" baseline="-25000">
                <a:solidFill>
                  <a:srgbClr val="008000"/>
                </a:solidFill>
                <a:latin typeface="Symbol" pitchFamily="18" charset="2"/>
              </a:rPr>
              <a:t>n</a:t>
            </a:r>
            <a:r>
              <a:rPr lang="it-IT" sz="2400" b="1">
                <a:solidFill>
                  <a:srgbClr val="008000"/>
                </a:solidFill>
              </a:rPr>
              <a:t>=2.98</a:t>
            </a:r>
            <a:r>
              <a:rPr lang="it-IT" sz="2400" b="1">
                <a:solidFill>
                  <a:srgbClr val="008000"/>
                </a:solidFill>
                <a:cs typeface="Times New Roman" pitchFamily="18" charset="0"/>
              </a:rPr>
              <a:t>±0.10</a:t>
            </a:r>
          </a:p>
        </p:txBody>
      </p:sp>
      <p:sp>
        <p:nvSpPr>
          <p:cNvPr id="73754" name="AutoShape 26"/>
          <p:cNvSpPr>
            <a:spLocks noChangeArrowheads="1"/>
          </p:cNvSpPr>
          <p:nvPr/>
        </p:nvSpPr>
        <p:spPr bwMode="auto">
          <a:xfrm>
            <a:off x="6248400" y="5638800"/>
            <a:ext cx="533400" cy="304800"/>
          </a:xfrm>
          <a:prstGeom prst="leftArrow">
            <a:avLst>
              <a:gd name="adj1" fmla="val 50000"/>
              <a:gd name="adj2" fmla="val 43750"/>
            </a:avLst>
          </a:prstGeom>
          <a:solidFill>
            <a:schemeClr val="accent1"/>
          </a:solidFill>
          <a:ln w="12700" cap="sq">
            <a:solidFill>
              <a:schemeClr val="tx1"/>
            </a:solidFill>
            <a:miter lim="800000"/>
            <a:headEnd type="none" w="sm" len="sm"/>
            <a:tailEnd type="none" w="sm" len="sm"/>
          </a:ln>
          <a:effectLst/>
        </p:spPr>
        <p:txBody>
          <a:bodyPr wrap="none" anchor="ctr"/>
          <a:lstStyle/>
          <a:p>
            <a:endParaRPr lang="it-IT"/>
          </a:p>
        </p:txBody>
      </p:sp>
      <p:sp>
        <p:nvSpPr>
          <p:cNvPr id="73755" name="Text Box 27"/>
          <p:cNvSpPr txBox="1">
            <a:spLocks noChangeArrowheads="1"/>
          </p:cNvSpPr>
          <p:nvPr/>
        </p:nvSpPr>
        <p:spPr bwMode="auto">
          <a:xfrm>
            <a:off x="3124200" y="6324600"/>
            <a:ext cx="4267200" cy="409575"/>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b="1">
                <a:solidFill>
                  <a:srgbClr val="009900"/>
                </a:solidFill>
              </a:rPr>
              <a:t>Le famiglie di neutrini leggeri sono 3!</a:t>
            </a:r>
          </a:p>
        </p:txBody>
      </p:sp>
      <p:sp>
        <p:nvSpPr>
          <p:cNvPr id="73756" name="Line 28"/>
          <p:cNvSpPr>
            <a:spLocks noChangeShapeType="1"/>
          </p:cNvSpPr>
          <p:nvPr/>
        </p:nvSpPr>
        <p:spPr bwMode="auto">
          <a:xfrm flipH="1">
            <a:off x="2895600" y="4114800"/>
            <a:ext cx="838200" cy="304800"/>
          </a:xfrm>
          <a:prstGeom prst="line">
            <a:avLst/>
          </a:prstGeom>
          <a:noFill/>
          <a:ln w="12700" cap="sq">
            <a:solidFill>
              <a:schemeClr val="tx1"/>
            </a:solidFill>
            <a:round/>
            <a:headEnd type="none" w="sm" len="sm"/>
            <a:tailEnd type="triangle" w="sm" len="sm"/>
          </a:ln>
          <a:effectLst/>
        </p:spPr>
        <p:txBody>
          <a:bodyPr wrap="none"/>
          <a:lstStyle/>
          <a:p>
            <a:endParaRPr lang="it-IT"/>
          </a:p>
        </p:txBody>
      </p:sp>
      <p:sp>
        <p:nvSpPr>
          <p:cNvPr id="73757" name="Line 29"/>
          <p:cNvSpPr>
            <a:spLocks noChangeShapeType="1"/>
          </p:cNvSpPr>
          <p:nvPr/>
        </p:nvSpPr>
        <p:spPr bwMode="auto">
          <a:xfrm>
            <a:off x="5943600" y="4114800"/>
            <a:ext cx="685800" cy="304800"/>
          </a:xfrm>
          <a:prstGeom prst="line">
            <a:avLst/>
          </a:prstGeom>
          <a:noFill/>
          <a:ln w="12700" cap="sq">
            <a:solidFill>
              <a:schemeClr val="tx1"/>
            </a:solidFill>
            <a:round/>
            <a:headEnd type="none" w="sm" len="sm"/>
            <a:tailEnd type="triangle" w="sm" len="sm"/>
          </a:ln>
          <a:effectLst/>
        </p:spPr>
        <p:txBody>
          <a:bodyPr wrap="none"/>
          <a:lstStyle/>
          <a:p>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9600" y="304800"/>
            <a:ext cx="7772400" cy="609600"/>
          </a:xfrm>
        </p:spPr>
        <p:txBody>
          <a:bodyPr/>
          <a:lstStyle/>
          <a:p>
            <a:pPr eaLnBrk="1" hangingPunct="1">
              <a:defRPr/>
            </a:pPr>
            <a:r>
              <a:rPr lang="it-IT" smtClean="0"/>
              <a:t>LHC</a:t>
            </a:r>
          </a:p>
        </p:txBody>
      </p:sp>
      <p:sp>
        <p:nvSpPr>
          <p:cNvPr id="28675" name="Text Box 3"/>
          <p:cNvSpPr txBox="1">
            <a:spLocks noChangeArrowheads="1"/>
          </p:cNvSpPr>
          <p:nvPr/>
        </p:nvSpPr>
        <p:spPr bwMode="auto">
          <a:xfrm>
            <a:off x="457200" y="981075"/>
            <a:ext cx="8153400" cy="6556375"/>
          </a:xfrm>
          <a:prstGeom prst="rect">
            <a:avLst/>
          </a:prstGeom>
          <a:noFill/>
          <a:ln w="12700" cap="sq">
            <a:noFill/>
            <a:miter lim="800000"/>
            <a:headEnd type="none" w="sm" len="sm"/>
            <a:tailEnd type="none" w="sm" len="sm"/>
          </a:ln>
        </p:spPr>
        <p:txBody>
          <a:bodyPr>
            <a:spAutoFit/>
          </a:bodyPr>
          <a:lstStyle/>
          <a:p>
            <a:pPr>
              <a:spcBef>
                <a:spcPct val="50000"/>
              </a:spcBef>
              <a:buFontTx/>
              <a:buChar char="•"/>
            </a:pPr>
            <a:r>
              <a:rPr lang="it-IT" sz="2400"/>
              <a:t> </a:t>
            </a:r>
            <a:r>
              <a:rPr lang="it-IT"/>
              <a:t>Nel dicembre 1994 il CERN approva ufficialmente la costruzione di LHC (Large Hadron Collider). Si tratta di un collisore protone-protone con magneti superconduttori di 8 T, da istallare nel tunnel del LEP.</a:t>
            </a:r>
          </a:p>
          <a:p>
            <a:pPr>
              <a:spcBef>
                <a:spcPct val="50000"/>
              </a:spcBef>
              <a:buFontTx/>
              <a:buChar char="•"/>
            </a:pPr>
            <a:r>
              <a:rPr lang="it-IT" sz="2400"/>
              <a:t> </a:t>
            </a:r>
            <a:r>
              <a:rPr lang="it-IT"/>
              <a:t>LHC è  entrato in funzione a dicembre 2009. Nel 2010 e 2011 ha funzionato con un’energia del centro di massa di 7 TeV (quella di progetto è di 14 TeV).</a:t>
            </a:r>
          </a:p>
          <a:p>
            <a:pPr>
              <a:spcBef>
                <a:spcPct val="50000"/>
              </a:spcBef>
              <a:buFontTx/>
              <a:buChar char="•"/>
            </a:pPr>
            <a:endParaRPr lang="it-IT"/>
          </a:p>
          <a:p>
            <a:pPr>
              <a:spcBef>
                <a:spcPct val="50000"/>
              </a:spcBef>
              <a:buFontTx/>
              <a:buChar char="•"/>
            </a:pPr>
            <a:r>
              <a:rPr lang="it-IT"/>
              <a:t> I fasci  di protoni si incrociano con  una frequenza di 40 MHz (ogni 25 ns).</a:t>
            </a:r>
          </a:p>
          <a:p>
            <a:pPr>
              <a:spcBef>
                <a:spcPct val="50000"/>
              </a:spcBef>
              <a:buFontTx/>
              <a:buChar char="•"/>
            </a:pPr>
            <a:endParaRPr lang="it-IT"/>
          </a:p>
          <a:p>
            <a:pPr>
              <a:spcBef>
                <a:spcPct val="50000"/>
              </a:spcBef>
              <a:buFontTx/>
              <a:buChar char="•"/>
            </a:pPr>
            <a:r>
              <a:rPr lang="it-IT"/>
              <a:t> Sul collisore vi sono due esperimenti principali (ATLAS e CMS), più due esperimenti ``specializzati’’ (LHCb e ALICE) ed altri due ``piccoli’’ esperimenti (TOTEM e LHCf).</a:t>
            </a:r>
          </a:p>
          <a:p>
            <a:pPr>
              <a:spcBef>
                <a:spcPct val="50000"/>
              </a:spcBef>
              <a:buFontTx/>
              <a:buChar char="•"/>
            </a:pPr>
            <a:endParaRPr lang="it-IT"/>
          </a:p>
          <a:p>
            <a:pPr>
              <a:spcBef>
                <a:spcPct val="50000"/>
              </a:spcBef>
              <a:buFontTx/>
              <a:buChar char="•"/>
            </a:pPr>
            <a:r>
              <a:rPr lang="it-IT"/>
              <a:t> Nel run del 2012 si pensa di poter dire qualcosa di importante nella ricerca del bosone di Higgs.</a:t>
            </a:r>
          </a:p>
          <a:p>
            <a:pPr>
              <a:spcBef>
                <a:spcPct val="50000"/>
              </a:spcBef>
              <a:buFontTx/>
              <a:buChar char="•"/>
            </a:pPr>
            <a:endParaRPr lang="it-IT"/>
          </a:p>
          <a:p>
            <a:pPr>
              <a:spcBef>
                <a:spcPct val="50000"/>
              </a:spcBef>
              <a:buFontTx/>
              <a:buChar char="•"/>
            </a:pPr>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09600" y="381000"/>
            <a:ext cx="7772400" cy="609600"/>
          </a:xfrm>
        </p:spPr>
        <p:txBody>
          <a:bodyPr/>
          <a:lstStyle/>
          <a:p>
            <a:r>
              <a:rPr lang="it-IT"/>
              <a:t>I dipoli di LHC</a:t>
            </a:r>
          </a:p>
        </p:txBody>
      </p:sp>
      <p:pic>
        <p:nvPicPr>
          <p:cNvPr id="78851" name="Picture 3" descr="lhc_dipol"/>
          <p:cNvPicPr>
            <a:picLocks noChangeAspect="1" noChangeArrowheads="1"/>
          </p:cNvPicPr>
          <p:nvPr/>
        </p:nvPicPr>
        <p:blipFill>
          <a:blip r:embed="rId3" cstate="print"/>
          <a:srcRect/>
          <a:stretch>
            <a:fillRect/>
          </a:stretch>
        </p:blipFill>
        <p:spPr bwMode="auto">
          <a:xfrm>
            <a:off x="4343400" y="2895600"/>
            <a:ext cx="4543425" cy="3554413"/>
          </a:xfrm>
          <a:prstGeom prst="rect">
            <a:avLst/>
          </a:prstGeom>
          <a:noFill/>
        </p:spPr>
      </p:pic>
      <p:pic>
        <p:nvPicPr>
          <p:cNvPr id="78852" name="Picture 4" descr="lhc_dip"/>
          <p:cNvPicPr>
            <a:picLocks noChangeAspect="1" noChangeArrowheads="1"/>
          </p:cNvPicPr>
          <p:nvPr/>
        </p:nvPicPr>
        <p:blipFill>
          <a:blip r:embed="rId4" cstate="print"/>
          <a:srcRect/>
          <a:stretch>
            <a:fillRect/>
          </a:stretch>
        </p:blipFill>
        <p:spPr bwMode="auto">
          <a:xfrm>
            <a:off x="228600" y="1371600"/>
            <a:ext cx="3957638" cy="2636838"/>
          </a:xfrm>
          <a:prstGeom prst="rect">
            <a:avLst/>
          </a:prstGeom>
          <a:noFill/>
        </p:spPr>
      </p:pic>
      <p:sp>
        <p:nvSpPr>
          <p:cNvPr id="78853" name="Text Box 5"/>
          <p:cNvSpPr txBox="1">
            <a:spLocks noChangeArrowheads="1"/>
          </p:cNvSpPr>
          <p:nvPr/>
        </p:nvSpPr>
        <p:spPr bwMode="auto">
          <a:xfrm>
            <a:off x="228600" y="4724400"/>
            <a:ext cx="3886200" cy="1616075"/>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sz="1800" b="1">
                <a:solidFill>
                  <a:schemeClr val="bg1"/>
                </a:solidFill>
              </a:rPr>
              <a:t>Le bobine superconduttrici sono raffreddate a 1.9 K (la radiazione di fondo cosmica è a 2.7 K).</a:t>
            </a:r>
          </a:p>
          <a:p>
            <a:pPr>
              <a:spcBef>
                <a:spcPct val="50000"/>
              </a:spcBef>
            </a:pPr>
            <a:r>
              <a:rPr lang="it-IT" sz="1800" b="1">
                <a:solidFill>
                  <a:schemeClr val="bg1"/>
                </a:solidFill>
              </a:rPr>
              <a:t>LHC sarà il punto più freddo dell’universo.</a:t>
            </a:r>
          </a:p>
        </p:txBody>
      </p:sp>
      <p:sp>
        <p:nvSpPr>
          <p:cNvPr id="78855" name="Line 7"/>
          <p:cNvSpPr>
            <a:spLocks noChangeShapeType="1"/>
          </p:cNvSpPr>
          <p:nvPr/>
        </p:nvSpPr>
        <p:spPr bwMode="auto">
          <a:xfrm flipV="1">
            <a:off x="4114800" y="4495800"/>
            <a:ext cx="1524000" cy="533400"/>
          </a:xfrm>
          <a:prstGeom prst="line">
            <a:avLst/>
          </a:prstGeom>
          <a:noFill/>
          <a:ln w="28575" cap="sq">
            <a:solidFill>
              <a:schemeClr val="hlink"/>
            </a:solidFill>
            <a:round/>
            <a:headEnd type="none" w="sm" len="sm"/>
            <a:tailEnd type="triangle" w="sm" len="sm"/>
          </a:ln>
          <a:effectLst/>
        </p:spPr>
        <p:txBody>
          <a:bodyPr wrap="none"/>
          <a:lstStyle/>
          <a:p>
            <a:endParaRPr lang="it-IT"/>
          </a:p>
        </p:txBody>
      </p:sp>
      <p:sp>
        <p:nvSpPr>
          <p:cNvPr id="78857" name="Text Box 9"/>
          <p:cNvSpPr txBox="1">
            <a:spLocks noChangeArrowheads="1"/>
          </p:cNvSpPr>
          <p:nvPr/>
        </p:nvSpPr>
        <p:spPr bwMode="auto">
          <a:xfrm>
            <a:off x="5029200" y="1295400"/>
            <a:ext cx="3352800" cy="1203325"/>
          </a:xfrm>
          <a:prstGeom prst="rect">
            <a:avLst/>
          </a:prstGeom>
          <a:solidFill>
            <a:schemeClr val="tx1"/>
          </a:solidFill>
          <a:ln w="12700" cap="sq">
            <a:solidFill>
              <a:srgbClr val="FFFF00"/>
            </a:solidFill>
            <a:miter lim="800000"/>
            <a:headEnd type="none" w="sm" len="sm"/>
            <a:tailEnd type="none" w="sm" len="sm"/>
          </a:ln>
          <a:effectLst/>
        </p:spPr>
        <p:txBody>
          <a:bodyPr>
            <a:spAutoFit/>
          </a:bodyPr>
          <a:lstStyle/>
          <a:p>
            <a:pPr>
              <a:spcBef>
                <a:spcPct val="50000"/>
              </a:spcBef>
            </a:pPr>
            <a:r>
              <a:rPr lang="en-US" sz="1800">
                <a:solidFill>
                  <a:schemeClr val="hlink"/>
                </a:solidFill>
              </a:rPr>
              <a:t>1233 dipoli principali              14.3 m di lunghezza ognuno    8.33 Tesla (max nel ferro 2 T)   11.7 kA (bobina superconduttrice)</a:t>
            </a:r>
            <a:r>
              <a:rPr lang="en-US" sz="1800"/>
              <a:t> </a:t>
            </a:r>
            <a:endParaRPr lang="en-GB" sz="1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187450" y="98425"/>
            <a:ext cx="7416800" cy="882650"/>
          </a:xfrm>
        </p:spPr>
        <p:txBody>
          <a:bodyPr/>
          <a:lstStyle/>
          <a:p>
            <a:pPr eaLnBrk="1" hangingPunct="1">
              <a:defRPr/>
            </a:pPr>
            <a:r>
              <a:rPr lang="it-IT" smtClean="0"/>
              <a:t>Dipoli di LHC nel tunnel</a:t>
            </a:r>
          </a:p>
        </p:txBody>
      </p:sp>
      <p:sp>
        <p:nvSpPr>
          <p:cNvPr id="30723" name="Rectangle 3"/>
          <p:cNvSpPr>
            <a:spLocks noGrp="1" noChangeArrowheads="1"/>
          </p:cNvSpPr>
          <p:nvPr>
            <p:ph type="body" idx="1"/>
          </p:nvPr>
        </p:nvSpPr>
        <p:spPr/>
        <p:txBody>
          <a:bodyPr/>
          <a:lstStyle/>
          <a:p>
            <a:pPr eaLnBrk="1" hangingPunct="1"/>
            <a:endParaRPr lang="en-US" smtClean="0"/>
          </a:p>
        </p:txBody>
      </p:sp>
      <p:pic>
        <p:nvPicPr>
          <p:cNvPr id="30724" name="Picture 4" descr="magnete_lhc"/>
          <p:cNvPicPr>
            <a:picLocks noChangeAspect="1" noChangeArrowheads="1"/>
          </p:cNvPicPr>
          <p:nvPr/>
        </p:nvPicPr>
        <p:blipFill>
          <a:blip r:embed="rId3" cstate="print"/>
          <a:srcRect/>
          <a:stretch>
            <a:fillRect/>
          </a:stretch>
        </p:blipFill>
        <p:spPr bwMode="auto">
          <a:xfrm>
            <a:off x="5003800" y="1606550"/>
            <a:ext cx="3683000" cy="2038350"/>
          </a:xfrm>
          <a:prstGeom prst="rect">
            <a:avLst/>
          </a:prstGeom>
          <a:noFill/>
          <a:ln w="9525">
            <a:noFill/>
            <a:miter lim="800000"/>
            <a:headEnd/>
            <a:tailEnd/>
          </a:ln>
        </p:spPr>
      </p:pic>
      <p:pic>
        <p:nvPicPr>
          <p:cNvPr id="30725" name="Picture 5" descr="magnete_lhc_2"/>
          <p:cNvPicPr>
            <a:picLocks noChangeAspect="1" noChangeArrowheads="1"/>
          </p:cNvPicPr>
          <p:nvPr/>
        </p:nvPicPr>
        <p:blipFill>
          <a:blip r:embed="rId4" cstate="print"/>
          <a:srcRect/>
          <a:stretch>
            <a:fillRect/>
          </a:stretch>
        </p:blipFill>
        <p:spPr bwMode="auto">
          <a:xfrm>
            <a:off x="34925" y="3822700"/>
            <a:ext cx="4584700" cy="2990850"/>
          </a:xfrm>
          <a:prstGeom prst="rect">
            <a:avLst/>
          </a:prstGeom>
          <a:noFill/>
          <a:ln w="9525">
            <a:noFill/>
            <a:miter lim="800000"/>
            <a:headEnd/>
            <a:tailEnd/>
          </a:ln>
        </p:spPr>
      </p:pic>
      <p:pic>
        <p:nvPicPr>
          <p:cNvPr id="30726" name="Picture 6" descr="magnete_lhc_3"/>
          <p:cNvPicPr>
            <a:picLocks noChangeAspect="1" noChangeArrowheads="1"/>
          </p:cNvPicPr>
          <p:nvPr/>
        </p:nvPicPr>
        <p:blipFill>
          <a:blip r:embed="rId5" cstate="print"/>
          <a:srcRect/>
          <a:stretch>
            <a:fillRect/>
          </a:stretch>
        </p:blipFill>
        <p:spPr bwMode="auto">
          <a:xfrm>
            <a:off x="250825" y="1052513"/>
            <a:ext cx="4584700" cy="2990850"/>
          </a:xfrm>
          <a:prstGeom prst="rect">
            <a:avLst/>
          </a:prstGeom>
          <a:noFill/>
          <a:ln w="9525">
            <a:noFill/>
            <a:miter lim="800000"/>
            <a:headEnd/>
            <a:tailEnd/>
          </a:ln>
        </p:spPr>
      </p:pic>
      <p:pic>
        <p:nvPicPr>
          <p:cNvPr id="30727" name="Picture 7" descr="magnete_lhc_4"/>
          <p:cNvPicPr>
            <a:picLocks noChangeAspect="1" noChangeArrowheads="1"/>
          </p:cNvPicPr>
          <p:nvPr/>
        </p:nvPicPr>
        <p:blipFill>
          <a:blip r:embed="rId6" cstate="print"/>
          <a:srcRect/>
          <a:stretch>
            <a:fillRect/>
          </a:stretch>
        </p:blipFill>
        <p:spPr bwMode="auto">
          <a:xfrm>
            <a:off x="4572000" y="3867150"/>
            <a:ext cx="4584700" cy="299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152400"/>
            <a:ext cx="7772400" cy="609600"/>
          </a:xfrm>
        </p:spPr>
        <p:txBody>
          <a:bodyPr/>
          <a:lstStyle/>
          <a:p>
            <a:r>
              <a:rPr lang="it-IT"/>
              <a:t>ATLAS</a:t>
            </a:r>
          </a:p>
        </p:txBody>
      </p:sp>
      <p:grpSp>
        <p:nvGrpSpPr>
          <p:cNvPr id="75779" name="Group 3"/>
          <p:cNvGrpSpPr>
            <a:grpSpLocks/>
          </p:cNvGrpSpPr>
          <p:nvPr/>
        </p:nvGrpSpPr>
        <p:grpSpPr bwMode="auto">
          <a:xfrm>
            <a:off x="0" y="838200"/>
            <a:ext cx="5340350" cy="3519488"/>
            <a:chOff x="96" y="576"/>
            <a:chExt cx="3364" cy="2217"/>
          </a:xfrm>
        </p:grpSpPr>
        <p:grpSp>
          <p:nvGrpSpPr>
            <p:cNvPr id="75780" name="Group 4"/>
            <p:cNvGrpSpPr>
              <a:grpSpLocks/>
            </p:cNvGrpSpPr>
            <p:nvPr/>
          </p:nvGrpSpPr>
          <p:grpSpPr bwMode="auto">
            <a:xfrm>
              <a:off x="96" y="576"/>
              <a:ext cx="3340" cy="2217"/>
              <a:chOff x="144" y="576"/>
              <a:chExt cx="3340" cy="2217"/>
            </a:xfrm>
          </p:grpSpPr>
          <p:pic>
            <p:nvPicPr>
              <p:cNvPr id="75781" name="Picture 5" descr="AtlasDetector97"/>
              <p:cNvPicPr>
                <a:picLocks noChangeAspect="1" noChangeArrowheads="1"/>
              </p:cNvPicPr>
              <p:nvPr/>
            </p:nvPicPr>
            <p:blipFill>
              <a:blip r:embed="rId3" cstate="print"/>
              <a:srcRect/>
              <a:stretch>
                <a:fillRect/>
              </a:stretch>
            </p:blipFill>
            <p:spPr bwMode="auto">
              <a:xfrm>
                <a:off x="432" y="576"/>
                <a:ext cx="3052" cy="1979"/>
              </a:xfrm>
              <a:prstGeom prst="rect">
                <a:avLst/>
              </a:prstGeom>
              <a:noFill/>
              <a:ln w="28575">
                <a:solidFill>
                  <a:srgbClr val="FF0000"/>
                </a:solidFill>
                <a:miter lim="800000"/>
                <a:headEnd/>
                <a:tailEnd/>
              </a:ln>
            </p:spPr>
          </p:pic>
          <p:sp>
            <p:nvSpPr>
              <p:cNvPr id="75782" name="Line 6"/>
              <p:cNvSpPr>
                <a:spLocks noChangeShapeType="1"/>
              </p:cNvSpPr>
              <p:nvPr/>
            </p:nvSpPr>
            <p:spPr bwMode="auto">
              <a:xfrm>
                <a:off x="288" y="653"/>
                <a:ext cx="0" cy="1987"/>
              </a:xfrm>
              <a:prstGeom prst="line">
                <a:avLst/>
              </a:prstGeom>
              <a:noFill/>
              <a:ln w="28575">
                <a:solidFill>
                  <a:schemeClr val="tx1"/>
                </a:solidFill>
                <a:round/>
                <a:headEnd type="triangle" w="med" len="med"/>
                <a:tailEnd type="triangle" w="med" len="med"/>
              </a:ln>
              <a:effectLst/>
            </p:spPr>
            <p:txBody>
              <a:bodyPr wrap="none" anchor="ctr"/>
              <a:lstStyle/>
              <a:p>
                <a:endParaRPr lang="it-IT"/>
              </a:p>
            </p:txBody>
          </p:sp>
          <p:sp>
            <p:nvSpPr>
              <p:cNvPr id="75783" name="Text Box 7"/>
              <p:cNvSpPr txBox="1">
                <a:spLocks noChangeArrowheads="1"/>
              </p:cNvSpPr>
              <p:nvPr/>
            </p:nvSpPr>
            <p:spPr bwMode="auto">
              <a:xfrm>
                <a:off x="144" y="1603"/>
                <a:ext cx="339" cy="326"/>
              </a:xfrm>
              <a:prstGeom prst="rect">
                <a:avLst/>
              </a:prstGeom>
              <a:solidFill>
                <a:schemeClr val="bg1"/>
              </a:solidFill>
              <a:ln w="9525">
                <a:noFill/>
                <a:miter lim="800000"/>
                <a:headEnd/>
                <a:tailEnd/>
              </a:ln>
              <a:effectLst/>
            </p:spPr>
            <p:txBody>
              <a:bodyPr>
                <a:spAutoFit/>
              </a:bodyPr>
              <a:lstStyle/>
              <a:p>
                <a:pPr algn="ctr" eaLnBrk="0" hangingPunct="0">
                  <a:spcBef>
                    <a:spcPct val="50000"/>
                  </a:spcBef>
                </a:pPr>
                <a:r>
                  <a:rPr lang="it-IT" sz="1400"/>
                  <a:t>25  m</a:t>
                </a:r>
              </a:p>
            </p:txBody>
          </p:sp>
          <p:sp>
            <p:nvSpPr>
              <p:cNvPr id="75784" name="Text Box 8"/>
              <p:cNvSpPr txBox="1">
                <a:spLocks noChangeArrowheads="1"/>
              </p:cNvSpPr>
              <p:nvPr/>
            </p:nvSpPr>
            <p:spPr bwMode="auto">
              <a:xfrm>
                <a:off x="1689" y="2467"/>
                <a:ext cx="339" cy="326"/>
              </a:xfrm>
              <a:prstGeom prst="rect">
                <a:avLst/>
              </a:prstGeom>
              <a:solidFill>
                <a:schemeClr val="bg1"/>
              </a:solidFill>
              <a:ln w="9525">
                <a:noFill/>
                <a:miter lim="800000"/>
                <a:headEnd/>
                <a:tailEnd/>
              </a:ln>
              <a:effectLst/>
            </p:spPr>
            <p:txBody>
              <a:bodyPr>
                <a:spAutoFit/>
              </a:bodyPr>
              <a:lstStyle/>
              <a:p>
                <a:pPr algn="ctr" eaLnBrk="0" hangingPunct="0">
                  <a:spcBef>
                    <a:spcPct val="50000"/>
                  </a:spcBef>
                </a:pPr>
                <a:r>
                  <a:rPr lang="it-IT" sz="1400"/>
                  <a:t>46 m</a:t>
                </a:r>
              </a:p>
            </p:txBody>
          </p:sp>
          <p:sp>
            <p:nvSpPr>
              <p:cNvPr id="75785" name="Line 9"/>
              <p:cNvSpPr>
                <a:spLocks noChangeShapeType="1"/>
              </p:cNvSpPr>
              <p:nvPr/>
            </p:nvSpPr>
            <p:spPr bwMode="auto">
              <a:xfrm flipH="1">
                <a:off x="408" y="2640"/>
                <a:ext cx="1281" cy="0"/>
              </a:xfrm>
              <a:prstGeom prst="line">
                <a:avLst/>
              </a:prstGeom>
              <a:noFill/>
              <a:ln w="28575">
                <a:solidFill>
                  <a:schemeClr val="tx1"/>
                </a:solidFill>
                <a:round/>
                <a:headEnd/>
                <a:tailEnd type="triangle" w="med" len="med"/>
              </a:ln>
              <a:effectLst/>
            </p:spPr>
            <p:txBody>
              <a:bodyPr wrap="none" anchor="ctr"/>
              <a:lstStyle/>
              <a:p>
                <a:endParaRPr lang="it-IT"/>
              </a:p>
            </p:txBody>
          </p:sp>
        </p:grpSp>
        <p:sp>
          <p:nvSpPr>
            <p:cNvPr id="75786" name="Line 10"/>
            <p:cNvSpPr>
              <a:spLocks noChangeShapeType="1"/>
            </p:cNvSpPr>
            <p:nvPr/>
          </p:nvSpPr>
          <p:spPr bwMode="auto">
            <a:xfrm>
              <a:off x="2066" y="2640"/>
              <a:ext cx="1394" cy="0"/>
            </a:xfrm>
            <a:prstGeom prst="line">
              <a:avLst/>
            </a:prstGeom>
            <a:noFill/>
            <a:ln w="28575">
              <a:solidFill>
                <a:schemeClr val="tx1"/>
              </a:solidFill>
              <a:round/>
              <a:headEnd/>
              <a:tailEnd type="triangle" w="med" len="med"/>
            </a:ln>
            <a:effectLst/>
          </p:spPr>
          <p:txBody>
            <a:bodyPr wrap="none" anchor="ctr"/>
            <a:lstStyle/>
            <a:p>
              <a:endParaRPr lang="it-IT"/>
            </a:p>
          </p:txBody>
        </p:sp>
      </p:grpSp>
      <p:pic>
        <p:nvPicPr>
          <p:cNvPr id="75787" name="Picture 11"/>
          <p:cNvPicPr>
            <a:picLocks noChangeAspect="1" noChangeArrowheads="1"/>
          </p:cNvPicPr>
          <p:nvPr/>
        </p:nvPicPr>
        <p:blipFill>
          <a:blip r:embed="rId4" cstate="print"/>
          <a:srcRect l="16408" t="12502" r="3094" b="12502"/>
          <a:stretch>
            <a:fillRect/>
          </a:stretch>
        </p:blipFill>
        <p:spPr bwMode="auto">
          <a:xfrm>
            <a:off x="5105400" y="4038600"/>
            <a:ext cx="3913188" cy="2735263"/>
          </a:xfrm>
          <a:prstGeom prst="rect">
            <a:avLst/>
          </a:prstGeom>
          <a:noFill/>
          <a:ln w="9525">
            <a:noFill/>
            <a:miter lim="800000"/>
            <a:headEnd/>
            <a:tailEnd/>
          </a:ln>
          <a:effectLst/>
        </p:spPr>
      </p:pic>
      <p:sp>
        <p:nvSpPr>
          <p:cNvPr id="75788" name="Text Box 12"/>
          <p:cNvSpPr txBox="1">
            <a:spLocks noChangeArrowheads="1"/>
          </p:cNvSpPr>
          <p:nvPr/>
        </p:nvSpPr>
        <p:spPr bwMode="auto">
          <a:xfrm>
            <a:off x="533400" y="5562600"/>
            <a:ext cx="4343400" cy="654050"/>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sz="1800">
                <a:solidFill>
                  <a:schemeClr val="bg1"/>
                </a:solidFill>
              </a:rPr>
              <a:t>Per la costruzione di ATLAS partecipano circa 1800 fisici di 170 istituti </a:t>
            </a:r>
          </a:p>
        </p:txBody>
      </p:sp>
      <p:sp>
        <p:nvSpPr>
          <p:cNvPr id="75789" name="Text Box 13"/>
          <p:cNvSpPr txBox="1">
            <a:spLocks noChangeArrowheads="1"/>
          </p:cNvSpPr>
          <p:nvPr/>
        </p:nvSpPr>
        <p:spPr bwMode="auto">
          <a:xfrm>
            <a:off x="5715000" y="1524000"/>
            <a:ext cx="3200400" cy="928688"/>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sz="1800">
                <a:solidFill>
                  <a:srgbClr val="006600"/>
                </a:solidFill>
              </a:rPr>
              <a:t>Precisione meccanica nella costruzione e allineamento delle camere a muoni: 20 </a:t>
            </a:r>
            <a:r>
              <a:rPr lang="it-IT" sz="1800">
                <a:solidFill>
                  <a:srgbClr val="006600"/>
                </a:solidFill>
                <a:cs typeface="Times New Roman" pitchFamily="18" charset="0"/>
              </a:rPr>
              <a:t>μm!</a:t>
            </a:r>
            <a:endParaRPr lang="it-IT" sz="1800">
              <a:solidFill>
                <a:srgbClr val="0066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304800"/>
            <a:ext cx="7772400" cy="838200"/>
          </a:xfrm>
        </p:spPr>
        <p:txBody>
          <a:bodyPr/>
          <a:lstStyle/>
          <a:p>
            <a:r>
              <a:rPr lang="it-IT"/>
              <a:t>Conclusioni</a:t>
            </a:r>
          </a:p>
        </p:txBody>
      </p:sp>
      <p:sp>
        <p:nvSpPr>
          <p:cNvPr id="81923" name="Text Box 3"/>
          <p:cNvSpPr txBox="1">
            <a:spLocks noChangeArrowheads="1"/>
          </p:cNvSpPr>
          <p:nvPr/>
        </p:nvSpPr>
        <p:spPr bwMode="auto">
          <a:xfrm>
            <a:off x="457200" y="1066800"/>
            <a:ext cx="8153400" cy="457200"/>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I costituenti fondamentali della materia sono i leptoni e i quark!</a:t>
            </a:r>
            <a:endParaRPr lang="it-IT" sz="2400"/>
          </a:p>
        </p:txBody>
      </p:sp>
      <p:grpSp>
        <p:nvGrpSpPr>
          <p:cNvPr id="81926" name="Group 6"/>
          <p:cNvGrpSpPr>
            <a:grpSpLocks/>
          </p:cNvGrpSpPr>
          <p:nvPr/>
        </p:nvGrpSpPr>
        <p:grpSpPr bwMode="auto">
          <a:xfrm>
            <a:off x="1219200" y="1600200"/>
            <a:ext cx="7386638" cy="4318000"/>
            <a:chOff x="576" y="1008"/>
            <a:chExt cx="4653" cy="2720"/>
          </a:xfrm>
        </p:grpSpPr>
        <p:pic>
          <p:nvPicPr>
            <p:cNvPr id="81924" name="Picture 4" descr="thinker_simple"/>
            <p:cNvPicPr>
              <a:picLocks noChangeAspect="1" noChangeArrowheads="1"/>
            </p:cNvPicPr>
            <p:nvPr/>
          </p:nvPicPr>
          <p:blipFill>
            <a:blip r:embed="rId3" cstate="print"/>
            <a:srcRect/>
            <a:stretch>
              <a:fillRect/>
            </a:stretch>
          </p:blipFill>
          <p:spPr bwMode="auto">
            <a:xfrm>
              <a:off x="2880" y="1440"/>
              <a:ext cx="2349" cy="1538"/>
            </a:xfrm>
            <a:prstGeom prst="rect">
              <a:avLst/>
            </a:prstGeom>
            <a:noFill/>
          </p:spPr>
        </p:pic>
        <p:pic>
          <p:nvPicPr>
            <p:cNvPr id="81925" name="Picture 5" descr="scale"/>
            <p:cNvPicPr>
              <a:picLocks noChangeAspect="1" noChangeArrowheads="1"/>
            </p:cNvPicPr>
            <p:nvPr/>
          </p:nvPicPr>
          <p:blipFill>
            <a:blip r:embed="rId4" cstate="print"/>
            <a:srcRect/>
            <a:stretch>
              <a:fillRect/>
            </a:stretch>
          </p:blipFill>
          <p:spPr bwMode="auto">
            <a:xfrm>
              <a:off x="576" y="1008"/>
              <a:ext cx="2000" cy="2720"/>
            </a:xfrm>
            <a:prstGeom prst="rect">
              <a:avLst/>
            </a:prstGeom>
            <a:noFill/>
          </p:spPr>
        </p:pic>
      </p:grpSp>
      <p:grpSp>
        <p:nvGrpSpPr>
          <p:cNvPr id="81929" name="Group 9"/>
          <p:cNvGrpSpPr>
            <a:grpSpLocks/>
          </p:cNvGrpSpPr>
          <p:nvPr/>
        </p:nvGrpSpPr>
        <p:grpSpPr bwMode="auto">
          <a:xfrm>
            <a:off x="457200" y="1584325"/>
            <a:ext cx="8534400" cy="1082675"/>
            <a:chOff x="288" y="1200"/>
            <a:chExt cx="5376" cy="682"/>
          </a:xfrm>
        </p:grpSpPr>
        <p:sp>
          <p:nvSpPr>
            <p:cNvPr id="81927" name="Text Box 7"/>
            <p:cNvSpPr txBox="1">
              <a:spLocks noChangeArrowheads="1"/>
            </p:cNvSpPr>
            <p:nvPr/>
          </p:nvSpPr>
          <p:spPr bwMode="auto">
            <a:xfrm>
              <a:off x="288" y="1200"/>
              <a:ext cx="4848"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Le interazioni fondamentali sono 4: forte, e.m., debole e gravitazionale.</a:t>
              </a:r>
              <a:endParaRPr lang="it-IT" sz="2400"/>
            </a:p>
          </p:txBody>
        </p:sp>
        <p:sp>
          <p:nvSpPr>
            <p:cNvPr id="81928" name="Text Box 8"/>
            <p:cNvSpPr txBox="1">
              <a:spLocks noChangeArrowheads="1"/>
            </p:cNvSpPr>
            <p:nvPr/>
          </p:nvSpPr>
          <p:spPr bwMode="auto">
            <a:xfrm>
              <a:off x="384" y="1440"/>
              <a:ext cx="5280" cy="442"/>
            </a:xfrm>
            <a:prstGeom prst="rect">
              <a:avLst/>
            </a:prstGeom>
            <a:noFill/>
            <a:ln w="12700" cap="sq">
              <a:noFill/>
              <a:miter lim="800000"/>
              <a:headEnd type="none" w="sm" len="sm"/>
              <a:tailEnd type="none" w="sm" len="sm"/>
            </a:ln>
            <a:effectLst/>
          </p:spPr>
          <p:txBody>
            <a:bodyPr>
              <a:spAutoFit/>
            </a:bodyPr>
            <a:lstStyle/>
            <a:p>
              <a:pPr>
                <a:spcBef>
                  <a:spcPct val="50000"/>
                </a:spcBef>
              </a:pPr>
              <a:r>
                <a:rPr lang="it-IT"/>
                <a:t>L’interazione e.m e l’interazione debole sono “descritte” dalla medesima teoria, il  Modello Standard (le interazioni forti sono descritte dalla QCD).</a:t>
              </a:r>
            </a:p>
          </p:txBody>
        </p:sp>
      </p:grpSp>
      <p:pic>
        <p:nvPicPr>
          <p:cNvPr id="81930" name="Picture 10" descr="4inter"/>
          <p:cNvPicPr>
            <a:picLocks noChangeAspect="1" noChangeArrowheads="1"/>
          </p:cNvPicPr>
          <p:nvPr/>
        </p:nvPicPr>
        <p:blipFill>
          <a:blip r:embed="rId5" cstate="print"/>
          <a:srcRect/>
          <a:stretch>
            <a:fillRect/>
          </a:stretch>
        </p:blipFill>
        <p:spPr bwMode="auto">
          <a:xfrm>
            <a:off x="2743200" y="3124200"/>
            <a:ext cx="3108325" cy="3313113"/>
          </a:xfrm>
          <a:prstGeom prst="rect">
            <a:avLst/>
          </a:prstGeom>
          <a:noFill/>
        </p:spPr>
      </p:pic>
      <p:grpSp>
        <p:nvGrpSpPr>
          <p:cNvPr id="81937" name="Group 17"/>
          <p:cNvGrpSpPr>
            <a:grpSpLocks/>
          </p:cNvGrpSpPr>
          <p:nvPr/>
        </p:nvGrpSpPr>
        <p:grpSpPr bwMode="auto">
          <a:xfrm>
            <a:off x="457200" y="2743200"/>
            <a:ext cx="8001000" cy="1981200"/>
            <a:chOff x="288" y="1776"/>
            <a:chExt cx="5040" cy="1248"/>
          </a:xfrm>
        </p:grpSpPr>
        <p:sp>
          <p:nvSpPr>
            <p:cNvPr id="81931" name="Text Box 11"/>
            <p:cNvSpPr txBox="1">
              <a:spLocks noChangeArrowheads="1"/>
            </p:cNvSpPr>
            <p:nvPr/>
          </p:nvSpPr>
          <p:spPr bwMode="auto">
            <a:xfrm>
              <a:off x="288" y="1776"/>
              <a:ext cx="4800"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Molte domande ancora senza risposte, ad esempio: </a:t>
              </a:r>
              <a:endParaRPr lang="it-IT" sz="2400"/>
            </a:p>
          </p:txBody>
        </p:sp>
        <p:sp>
          <p:nvSpPr>
            <p:cNvPr id="81932" name="Text Box 12"/>
            <p:cNvSpPr txBox="1">
              <a:spLocks noChangeArrowheads="1"/>
            </p:cNvSpPr>
            <p:nvPr/>
          </p:nvSpPr>
          <p:spPr bwMode="auto">
            <a:xfrm>
              <a:off x="480" y="1968"/>
              <a:ext cx="331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it-IT" sz="2400"/>
                <a:t>- </a:t>
              </a:r>
              <a:r>
                <a:rPr lang="it-IT"/>
                <a:t>l’origine delle masse,</a:t>
              </a:r>
              <a:endParaRPr lang="it-IT" sz="2400"/>
            </a:p>
          </p:txBody>
        </p:sp>
        <p:sp>
          <p:nvSpPr>
            <p:cNvPr id="81933" name="Text Box 13"/>
            <p:cNvSpPr txBox="1">
              <a:spLocks noChangeArrowheads="1"/>
            </p:cNvSpPr>
            <p:nvPr/>
          </p:nvSpPr>
          <p:spPr bwMode="auto">
            <a:xfrm>
              <a:off x="480" y="2160"/>
              <a:ext cx="4704" cy="288"/>
            </a:xfrm>
            <a:prstGeom prst="rect">
              <a:avLst/>
            </a:prstGeom>
            <a:noFill/>
            <a:ln w="12700" cap="sq">
              <a:noFill/>
              <a:miter lim="800000"/>
              <a:headEnd type="none" w="sm" len="sm"/>
              <a:tailEnd type="none" w="sm" len="sm"/>
            </a:ln>
            <a:effectLst/>
          </p:spPr>
          <p:txBody>
            <a:bodyPr>
              <a:spAutoFit/>
            </a:bodyPr>
            <a:lstStyle/>
            <a:p>
              <a:pPr>
                <a:spcBef>
                  <a:spcPct val="50000"/>
                </a:spcBef>
              </a:pPr>
              <a:r>
                <a:rPr lang="it-IT" sz="2400"/>
                <a:t>- </a:t>
              </a:r>
              <a:r>
                <a:rPr lang="it-IT"/>
                <a:t>l’uguaglianza della carica elettrica del protone e dell’elettrone,</a:t>
              </a:r>
              <a:endParaRPr lang="it-IT" sz="2400"/>
            </a:p>
          </p:txBody>
        </p:sp>
        <p:sp>
          <p:nvSpPr>
            <p:cNvPr id="81934" name="Text Box 14"/>
            <p:cNvSpPr txBox="1">
              <a:spLocks noChangeArrowheads="1"/>
            </p:cNvSpPr>
            <p:nvPr/>
          </p:nvSpPr>
          <p:spPr bwMode="auto">
            <a:xfrm>
              <a:off x="480" y="2352"/>
              <a:ext cx="4848" cy="288"/>
            </a:xfrm>
            <a:prstGeom prst="rect">
              <a:avLst/>
            </a:prstGeom>
            <a:noFill/>
            <a:ln w="12700" cap="sq">
              <a:noFill/>
              <a:miter lim="800000"/>
              <a:headEnd type="none" w="sm" len="sm"/>
              <a:tailEnd type="none" w="sm" len="sm"/>
            </a:ln>
            <a:effectLst/>
          </p:spPr>
          <p:txBody>
            <a:bodyPr>
              <a:spAutoFit/>
            </a:bodyPr>
            <a:lstStyle/>
            <a:p>
              <a:pPr>
                <a:spcBef>
                  <a:spcPct val="50000"/>
                </a:spcBef>
              </a:pPr>
              <a:r>
                <a:rPr lang="it-IT" sz="2400"/>
                <a:t>- </a:t>
              </a:r>
              <a:r>
                <a:rPr lang="it-IT"/>
                <a:t>perché esistono tre famiglie di particelle</a:t>
              </a:r>
              <a:endParaRPr lang="it-IT" sz="2400"/>
            </a:p>
          </p:txBody>
        </p:sp>
        <p:sp>
          <p:nvSpPr>
            <p:cNvPr id="81935" name="Text Box 15"/>
            <p:cNvSpPr txBox="1">
              <a:spLocks noChangeArrowheads="1"/>
            </p:cNvSpPr>
            <p:nvPr/>
          </p:nvSpPr>
          <p:spPr bwMode="auto">
            <a:xfrm>
              <a:off x="480" y="2544"/>
              <a:ext cx="4128" cy="288"/>
            </a:xfrm>
            <a:prstGeom prst="rect">
              <a:avLst/>
            </a:prstGeom>
            <a:noFill/>
            <a:ln w="12700" cap="sq">
              <a:noFill/>
              <a:miter lim="800000"/>
              <a:headEnd type="none" w="sm" len="sm"/>
              <a:tailEnd type="none" w="sm" len="sm"/>
            </a:ln>
            <a:effectLst/>
          </p:spPr>
          <p:txBody>
            <a:bodyPr>
              <a:spAutoFit/>
            </a:bodyPr>
            <a:lstStyle/>
            <a:p>
              <a:pPr>
                <a:spcBef>
                  <a:spcPct val="50000"/>
                </a:spcBef>
              </a:pPr>
              <a:r>
                <a:rPr lang="it-IT" sz="2400"/>
                <a:t>- </a:t>
              </a:r>
              <a:r>
                <a:rPr lang="it-IT"/>
                <a:t>perché vi è una netta separazione tra “fermioni” e “bosoni”</a:t>
              </a:r>
              <a:endParaRPr lang="it-IT" sz="2400"/>
            </a:p>
          </p:txBody>
        </p:sp>
        <p:sp>
          <p:nvSpPr>
            <p:cNvPr id="81936" name="Text Box 16"/>
            <p:cNvSpPr txBox="1">
              <a:spLocks noChangeArrowheads="1"/>
            </p:cNvSpPr>
            <p:nvPr/>
          </p:nvSpPr>
          <p:spPr bwMode="auto">
            <a:xfrm>
              <a:off x="480" y="2736"/>
              <a:ext cx="4128" cy="288"/>
            </a:xfrm>
            <a:prstGeom prst="rect">
              <a:avLst/>
            </a:prstGeom>
            <a:noFill/>
            <a:ln w="12700" cap="sq">
              <a:noFill/>
              <a:miter lim="800000"/>
              <a:headEnd type="none" w="sm" len="sm"/>
              <a:tailEnd type="none" w="sm" len="sm"/>
            </a:ln>
            <a:effectLst/>
          </p:spPr>
          <p:txBody>
            <a:bodyPr>
              <a:spAutoFit/>
            </a:bodyPr>
            <a:lstStyle/>
            <a:p>
              <a:pPr>
                <a:spcBef>
                  <a:spcPct val="50000"/>
                </a:spcBef>
              </a:pPr>
              <a:r>
                <a:rPr lang="it-IT" sz="2400"/>
                <a:t>- </a:t>
              </a:r>
              <a:r>
                <a:rPr lang="it-IT"/>
                <a:t>dove è finita l’antimateria</a:t>
              </a:r>
              <a:endParaRPr lang="it-IT" sz="2400"/>
            </a:p>
          </p:txBody>
        </p:sp>
      </p:grpSp>
      <p:grpSp>
        <p:nvGrpSpPr>
          <p:cNvPr id="81942" name="Group 22"/>
          <p:cNvGrpSpPr>
            <a:grpSpLocks/>
          </p:cNvGrpSpPr>
          <p:nvPr/>
        </p:nvGrpSpPr>
        <p:grpSpPr bwMode="auto">
          <a:xfrm>
            <a:off x="457200" y="4724400"/>
            <a:ext cx="8382000" cy="1066800"/>
            <a:chOff x="288" y="2976"/>
            <a:chExt cx="5280" cy="672"/>
          </a:xfrm>
        </p:grpSpPr>
        <p:sp>
          <p:nvSpPr>
            <p:cNvPr id="81938" name="Text Box 18"/>
            <p:cNvSpPr txBox="1">
              <a:spLocks noChangeArrowheads="1"/>
            </p:cNvSpPr>
            <p:nvPr/>
          </p:nvSpPr>
          <p:spPr bwMode="auto">
            <a:xfrm>
              <a:off x="288" y="2976"/>
              <a:ext cx="5280" cy="2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sz="2400"/>
                <a:t> </a:t>
              </a:r>
              <a:r>
                <a:rPr lang="it-IT"/>
                <a:t>Il Modello Standard è probabile che non sia la “teoria finale”. Una estensione</a:t>
              </a:r>
              <a:endParaRPr lang="it-IT" sz="2400"/>
            </a:p>
          </p:txBody>
        </p:sp>
        <p:sp>
          <p:nvSpPr>
            <p:cNvPr id="81939" name="Text Box 19"/>
            <p:cNvSpPr txBox="1">
              <a:spLocks noChangeArrowheads="1"/>
            </p:cNvSpPr>
            <p:nvPr/>
          </p:nvSpPr>
          <p:spPr bwMode="auto">
            <a:xfrm>
              <a:off x="384" y="3206"/>
              <a:ext cx="5088" cy="442"/>
            </a:xfrm>
            <a:prstGeom prst="rect">
              <a:avLst/>
            </a:prstGeom>
            <a:noFill/>
            <a:ln w="12700" cap="sq">
              <a:noFill/>
              <a:miter lim="800000"/>
              <a:headEnd type="none" w="sm" len="sm"/>
              <a:tailEnd type="none" w="sm" len="sm"/>
            </a:ln>
            <a:effectLst/>
          </p:spPr>
          <p:txBody>
            <a:bodyPr>
              <a:spAutoFit/>
            </a:bodyPr>
            <a:lstStyle/>
            <a:p>
              <a:pPr>
                <a:spcBef>
                  <a:spcPct val="50000"/>
                </a:spcBef>
              </a:pPr>
              <a:r>
                <a:rPr lang="it-IT"/>
                <a:t>del MS è la supersimmetria (SUSY). Questa prevede molte nuove particelle che non sono state ancora trovate.</a:t>
              </a:r>
            </a:p>
          </p:txBody>
        </p:sp>
      </p:grpSp>
      <p:sp>
        <p:nvSpPr>
          <p:cNvPr id="81941" name="Text Box 21"/>
          <p:cNvSpPr txBox="1">
            <a:spLocks noChangeArrowheads="1"/>
          </p:cNvSpPr>
          <p:nvPr/>
        </p:nvSpPr>
        <p:spPr bwMode="auto">
          <a:xfrm>
            <a:off x="457200" y="5943600"/>
            <a:ext cx="8382000" cy="714375"/>
          </a:xfrm>
          <a:prstGeom prst="rect">
            <a:avLst/>
          </a:prstGeom>
          <a:solidFill>
            <a:schemeClr val="tx1"/>
          </a:solidFill>
          <a:ln w="12700" cap="sq">
            <a:solidFill>
              <a:srgbClr val="FFFF00"/>
            </a:solidFill>
            <a:miter lim="800000"/>
            <a:headEnd type="none" w="sm" len="sm"/>
            <a:tailEnd type="none" w="sm" len="sm"/>
          </a:ln>
          <a:effectLst/>
        </p:spPr>
        <p:txBody>
          <a:bodyPr>
            <a:spAutoFit/>
          </a:bodyPr>
          <a:lstStyle/>
          <a:p>
            <a:pPr>
              <a:spcBef>
                <a:spcPct val="50000"/>
              </a:spcBef>
            </a:pPr>
            <a:r>
              <a:rPr lang="it-IT" b="1">
                <a:solidFill>
                  <a:srgbClr val="CC0000"/>
                </a:solidFill>
              </a:rPr>
              <a:t>LHC sarà in grado di rispondere a molte di queste domande, in particolare trovare il bosone di Higgs e, se esistono, le particelle supersimmetriche!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1926"/>
                                        </p:tgtEl>
                                        <p:attrNameLst>
                                          <p:attrName>style.visibility</p:attrName>
                                        </p:attrNameLst>
                                      </p:cBhvr>
                                      <p:to>
                                        <p:strVal val="visible"/>
                                      </p:to>
                                    </p:set>
                                  </p:childTnLst>
                                  <p:subTnLst>
                                    <p:set>
                                      <p:cBhvr override="childStyle">
                                        <p:cTn dur="1" fill="hold" display="0" masterRel="nextClick" afterEffect="1"/>
                                        <p:tgtEl>
                                          <p:spTgt spid="819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192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81930"/>
                                        </p:tgtEl>
                                        <p:attrNameLst>
                                          <p:attrName>style.visibility</p:attrName>
                                        </p:attrNameLst>
                                      </p:cBhvr>
                                      <p:to>
                                        <p:strVal val="visible"/>
                                      </p:to>
                                    </p:set>
                                  </p:childTnLst>
                                  <p:subTnLst>
                                    <p:set>
                                      <p:cBhvr override="childStyle">
                                        <p:cTn dur="1" fill="hold" display="0" masterRel="nextClick" afterEffect="1"/>
                                        <p:tgtEl>
                                          <p:spTgt spid="81930"/>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8193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8194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81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52425"/>
            <a:ext cx="7772400" cy="915988"/>
          </a:xfrm>
        </p:spPr>
        <p:txBody>
          <a:bodyPr/>
          <a:lstStyle/>
          <a:p>
            <a:r>
              <a:rPr lang="en-US"/>
              <a:t>E gli atomi?</a:t>
            </a:r>
            <a:endParaRPr lang="it-IT"/>
          </a:p>
        </p:txBody>
      </p:sp>
      <p:sp>
        <p:nvSpPr>
          <p:cNvPr id="27651" name="Text Box 3"/>
          <p:cNvSpPr txBox="1">
            <a:spLocks noChangeArrowheads="1"/>
          </p:cNvSpPr>
          <p:nvPr/>
        </p:nvSpPr>
        <p:spPr bwMode="auto">
          <a:xfrm>
            <a:off x="990600" y="1371600"/>
            <a:ext cx="7543800" cy="701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A fine 800 si pensava che gli atomi fossero indivisibili.                L’atomo pi</a:t>
            </a:r>
            <a:r>
              <a:rPr lang="en-US">
                <a:cs typeface="Times New Roman" pitchFamily="18" charset="0"/>
              </a:rPr>
              <a:t>ù </a:t>
            </a:r>
            <a:r>
              <a:rPr lang="en-US"/>
              <a:t>leggero </a:t>
            </a:r>
            <a:r>
              <a:rPr lang="en-US">
                <a:cs typeface="Times New Roman" pitchFamily="18" charset="0"/>
              </a:rPr>
              <a:t>è</a:t>
            </a:r>
            <a:r>
              <a:rPr lang="en-US"/>
              <a:t> l’atomo di idrogeno.</a:t>
            </a:r>
            <a:endParaRPr lang="it-IT"/>
          </a:p>
        </p:txBody>
      </p:sp>
      <p:sp>
        <p:nvSpPr>
          <p:cNvPr id="27652" name="Text Box 4"/>
          <p:cNvSpPr txBox="1">
            <a:spLocks noChangeArrowheads="1"/>
          </p:cNvSpPr>
          <p:nvPr/>
        </p:nvSpPr>
        <p:spPr bwMode="auto">
          <a:xfrm>
            <a:off x="990600" y="2209800"/>
            <a:ext cx="7315200" cy="10064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Nel 1897, studiando i raggi catodici, J.J. Thomson scoprì che erano costituiti da una particella di carica negativa di massa circa 2000 volte inferiore alla massa dell’atomo di idrogeno: </a:t>
            </a:r>
            <a:r>
              <a:rPr lang="en-US" u="sng"/>
              <a:t>l’elettrone.</a:t>
            </a:r>
            <a:endParaRPr lang="it-IT" u="sng"/>
          </a:p>
        </p:txBody>
      </p:sp>
      <p:sp>
        <p:nvSpPr>
          <p:cNvPr id="27653" name="Text Box 5"/>
          <p:cNvSpPr txBox="1">
            <a:spLocks noChangeArrowheads="1"/>
          </p:cNvSpPr>
          <p:nvPr/>
        </p:nvSpPr>
        <p:spPr bwMode="auto">
          <a:xfrm>
            <a:off x="914400" y="3429000"/>
            <a:ext cx="7924800" cy="13112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La materia è neutra. Da dove viene l’elettrone? L’elettrone deve essere contenuto all’interno dell’atomo. Ma allora nell’atomo devono esistere anche delle cariche positive in modo che l’atomo nel suo complesso sia neutro. </a:t>
            </a:r>
            <a:r>
              <a:rPr lang="en-US" u="sng"/>
              <a:t>L’atomo è stato diviso!</a:t>
            </a:r>
            <a:endParaRPr lang="it-IT" u="sng"/>
          </a:p>
        </p:txBody>
      </p:sp>
      <p:grpSp>
        <p:nvGrpSpPr>
          <p:cNvPr id="27669" name="Group 21"/>
          <p:cNvGrpSpPr>
            <a:grpSpLocks/>
          </p:cNvGrpSpPr>
          <p:nvPr/>
        </p:nvGrpSpPr>
        <p:grpSpPr bwMode="auto">
          <a:xfrm>
            <a:off x="990600" y="4876800"/>
            <a:ext cx="7620000" cy="1828800"/>
            <a:chOff x="624" y="3072"/>
            <a:chExt cx="4800" cy="1152"/>
          </a:xfrm>
        </p:grpSpPr>
        <p:grpSp>
          <p:nvGrpSpPr>
            <p:cNvPr id="27658" name="Group 10"/>
            <p:cNvGrpSpPr>
              <a:grpSpLocks/>
            </p:cNvGrpSpPr>
            <p:nvPr/>
          </p:nvGrpSpPr>
          <p:grpSpPr bwMode="auto">
            <a:xfrm>
              <a:off x="624" y="3072"/>
              <a:ext cx="4800" cy="1152"/>
              <a:chOff x="624" y="3072"/>
              <a:chExt cx="4800" cy="1152"/>
            </a:xfrm>
          </p:grpSpPr>
          <p:grpSp>
            <p:nvGrpSpPr>
              <p:cNvPr id="27657" name="Group 9"/>
              <p:cNvGrpSpPr>
                <a:grpSpLocks/>
              </p:cNvGrpSpPr>
              <p:nvPr/>
            </p:nvGrpSpPr>
            <p:grpSpPr bwMode="auto">
              <a:xfrm>
                <a:off x="624" y="3072"/>
                <a:ext cx="4800" cy="816"/>
                <a:chOff x="624" y="3072"/>
                <a:chExt cx="4800" cy="816"/>
              </a:xfrm>
            </p:grpSpPr>
            <p:sp>
              <p:nvSpPr>
                <p:cNvPr id="27654" name="Text Box 6"/>
                <p:cNvSpPr txBox="1">
                  <a:spLocks noChangeArrowheads="1"/>
                </p:cNvSpPr>
                <p:nvPr/>
              </p:nvSpPr>
              <p:spPr bwMode="auto">
                <a:xfrm>
                  <a:off x="624" y="3072"/>
                  <a:ext cx="4464" cy="442"/>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Modello di Thomson dell’atomo. Un panettone di carica positiva dove gli elettroni sono come “l’uva passa”.</a:t>
                  </a:r>
                  <a:endParaRPr lang="it-IT"/>
                </a:p>
              </p:txBody>
            </p:sp>
            <p:sp>
              <p:nvSpPr>
                <p:cNvPr id="27655" name="Text Box 7"/>
                <p:cNvSpPr txBox="1">
                  <a:spLocks noChangeArrowheads="1"/>
                </p:cNvSpPr>
                <p:nvPr/>
              </p:nvSpPr>
              <p:spPr bwMode="auto">
                <a:xfrm>
                  <a:off x="624" y="3600"/>
                  <a:ext cx="4800"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u="sng"/>
                    <a:t>Il modello è corretto? </a:t>
                  </a:r>
                  <a:endParaRPr lang="it-IT" sz="2400" u="sng"/>
                </a:p>
              </p:txBody>
            </p:sp>
          </p:grpSp>
          <p:sp>
            <p:nvSpPr>
              <p:cNvPr id="27656" name="Text Box 8"/>
              <p:cNvSpPr txBox="1">
                <a:spLocks noChangeArrowheads="1"/>
              </p:cNvSpPr>
              <p:nvPr/>
            </p:nvSpPr>
            <p:spPr bwMode="auto">
              <a:xfrm>
                <a:off x="624" y="3936"/>
                <a:ext cx="3888"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u="sng"/>
                  <a:t>Soltanto la verifica sperimentale può dirlo!</a:t>
                </a:r>
                <a:endParaRPr lang="it-IT" sz="2400" u="sng"/>
              </a:p>
            </p:txBody>
          </p:sp>
        </p:grpSp>
        <p:pic>
          <p:nvPicPr>
            <p:cNvPr id="27667" name="Picture 19" descr="panettone"/>
            <p:cNvPicPr>
              <a:picLocks noChangeAspect="1" noChangeArrowheads="1"/>
            </p:cNvPicPr>
            <p:nvPr/>
          </p:nvPicPr>
          <p:blipFill>
            <a:blip r:embed="rId3" cstate="print"/>
            <a:srcRect/>
            <a:stretch>
              <a:fillRect/>
            </a:stretch>
          </p:blipFill>
          <p:spPr bwMode="auto">
            <a:xfrm>
              <a:off x="4558" y="3475"/>
              <a:ext cx="780" cy="636"/>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304800"/>
            <a:ext cx="8915400" cy="838200"/>
          </a:xfrm>
        </p:spPr>
        <p:txBody>
          <a:bodyPr/>
          <a:lstStyle/>
          <a:p>
            <a:r>
              <a:rPr lang="en-US"/>
              <a:t>Esperimento di Rutherford (1911)</a:t>
            </a:r>
            <a:endParaRPr lang="it-IT"/>
          </a:p>
        </p:txBody>
      </p:sp>
      <p:sp>
        <p:nvSpPr>
          <p:cNvPr id="29700" name="Text Box 4"/>
          <p:cNvSpPr txBox="1">
            <a:spLocks noChangeArrowheads="1"/>
          </p:cNvSpPr>
          <p:nvPr/>
        </p:nvSpPr>
        <p:spPr bwMode="auto">
          <a:xfrm>
            <a:off x="685800" y="1371600"/>
            <a:ext cx="8458200" cy="701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Rutherford, Geiger e Mardsen bombardarono  con particelle </a:t>
            </a:r>
            <a:r>
              <a:rPr lang="it-IT">
                <a:cs typeface="Times New Roman" pitchFamily="18" charset="0"/>
              </a:rPr>
              <a:t>α</a:t>
            </a:r>
            <a:r>
              <a:rPr lang="en-US">
                <a:cs typeface="Times New Roman" pitchFamily="18" charset="0"/>
              </a:rPr>
              <a:t> (nuclei di elio) una sottile lamina d’oro ed osservarono le particelle </a:t>
            </a:r>
            <a:r>
              <a:rPr lang="it-IT">
                <a:cs typeface="Times New Roman" pitchFamily="18" charset="0"/>
              </a:rPr>
              <a:t>α</a:t>
            </a:r>
            <a:r>
              <a:rPr lang="en-US">
                <a:cs typeface="Times New Roman" pitchFamily="18" charset="0"/>
              </a:rPr>
              <a:t> deflesse</a:t>
            </a:r>
            <a:endParaRPr lang="it-IT">
              <a:cs typeface="Times New Roman" pitchFamily="18" charset="0"/>
            </a:endParaRPr>
          </a:p>
        </p:txBody>
      </p:sp>
      <p:grpSp>
        <p:nvGrpSpPr>
          <p:cNvPr id="29732" name="Group 36"/>
          <p:cNvGrpSpPr>
            <a:grpSpLocks/>
          </p:cNvGrpSpPr>
          <p:nvPr/>
        </p:nvGrpSpPr>
        <p:grpSpPr bwMode="auto">
          <a:xfrm>
            <a:off x="3276600" y="2438400"/>
            <a:ext cx="5486400" cy="2714625"/>
            <a:chOff x="2064" y="1536"/>
            <a:chExt cx="3456" cy="1710"/>
          </a:xfrm>
        </p:grpSpPr>
        <p:pic>
          <p:nvPicPr>
            <p:cNvPr id="29699" name="Picture 3" descr="Scattering-Diagram"/>
            <p:cNvPicPr>
              <a:picLocks noChangeAspect="1" noChangeArrowheads="1"/>
            </p:cNvPicPr>
            <p:nvPr/>
          </p:nvPicPr>
          <p:blipFill>
            <a:blip r:embed="rId3" cstate="print"/>
            <a:srcRect/>
            <a:stretch>
              <a:fillRect/>
            </a:stretch>
          </p:blipFill>
          <p:spPr bwMode="auto">
            <a:xfrm>
              <a:off x="2256" y="1536"/>
              <a:ext cx="2274" cy="1710"/>
            </a:xfrm>
            <a:prstGeom prst="rect">
              <a:avLst/>
            </a:prstGeom>
            <a:noFill/>
            <a:ln w="9525">
              <a:solidFill>
                <a:schemeClr val="bg2"/>
              </a:solidFill>
              <a:miter lim="800000"/>
              <a:headEnd/>
              <a:tailEnd/>
            </a:ln>
          </p:spPr>
        </p:pic>
        <p:sp>
          <p:nvSpPr>
            <p:cNvPr id="29701" name="Text Box 5"/>
            <p:cNvSpPr txBox="1">
              <a:spLocks noChangeArrowheads="1"/>
            </p:cNvSpPr>
            <p:nvPr/>
          </p:nvSpPr>
          <p:spPr bwMode="auto">
            <a:xfrm>
              <a:off x="4560" y="2640"/>
              <a:ext cx="960" cy="296"/>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en-US" sz="1800">
                  <a:solidFill>
                    <a:srgbClr val="009900"/>
                  </a:solidFill>
                </a:rPr>
                <a:t>Sorgente di </a:t>
              </a:r>
              <a:r>
                <a:rPr lang="it-IT" sz="2400">
                  <a:solidFill>
                    <a:srgbClr val="009900"/>
                  </a:solidFill>
                  <a:cs typeface="Times New Roman" pitchFamily="18" charset="0"/>
                </a:rPr>
                <a:t>α</a:t>
              </a:r>
            </a:p>
          </p:txBody>
        </p:sp>
        <p:sp>
          <p:nvSpPr>
            <p:cNvPr id="29704" name="AutoShape 8"/>
            <p:cNvSpPr>
              <a:spLocks noChangeArrowheads="1"/>
            </p:cNvSpPr>
            <p:nvPr/>
          </p:nvSpPr>
          <p:spPr bwMode="auto">
            <a:xfrm>
              <a:off x="4176" y="2736"/>
              <a:ext cx="384" cy="96"/>
            </a:xfrm>
            <a:prstGeom prst="leftArrow">
              <a:avLst>
                <a:gd name="adj1" fmla="val 50000"/>
                <a:gd name="adj2" fmla="val 100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it-IT"/>
            </a:p>
          </p:txBody>
        </p:sp>
        <p:sp>
          <p:nvSpPr>
            <p:cNvPr id="29705" name="Text Box 9"/>
            <p:cNvSpPr txBox="1">
              <a:spLocks noChangeArrowheads="1"/>
            </p:cNvSpPr>
            <p:nvPr/>
          </p:nvSpPr>
          <p:spPr bwMode="auto">
            <a:xfrm>
              <a:off x="4608" y="2208"/>
              <a:ext cx="912" cy="239"/>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en-US" sz="1800">
                  <a:solidFill>
                    <a:srgbClr val="009900"/>
                  </a:solidFill>
                </a:rPr>
                <a:t>Lamina d’oro</a:t>
              </a:r>
              <a:endParaRPr lang="it-IT" sz="1800">
                <a:solidFill>
                  <a:srgbClr val="009900"/>
                </a:solidFill>
              </a:endParaRPr>
            </a:p>
          </p:txBody>
        </p:sp>
        <p:sp>
          <p:nvSpPr>
            <p:cNvPr id="29706" name="AutoShape 10"/>
            <p:cNvSpPr>
              <a:spLocks noChangeArrowheads="1"/>
            </p:cNvSpPr>
            <p:nvPr/>
          </p:nvSpPr>
          <p:spPr bwMode="auto">
            <a:xfrm>
              <a:off x="4080" y="2304"/>
              <a:ext cx="528" cy="96"/>
            </a:xfrm>
            <a:prstGeom prst="leftArrow">
              <a:avLst>
                <a:gd name="adj1" fmla="val 50000"/>
                <a:gd name="adj2" fmla="val 137500"/>
              </a:avLst>
            </a:prstGeom>
            <a:solidFill>
              <a:schemeClr val="accent1"/>
            </a:solidFill>
            <a:ln w="12700" cap="sq">
              <a:solidFill>
                <a:schemeClr val="tx1"/>
              </a:solidFill>
              <a:miter lim="800000"/>
              <a:headEnd type="none" w="sm" len="sm"/>
              <a:tailEnd type="none" w="sm" len="sm"/>
            </a:ln>
            <a:effectLst/>
          </p:spPr>
          <p:txBody>
            <a:bodyPr wrap="none" anchor="ctr"/>
            <a:lstStyle/>
            <a:p>
              <a:endParaRPr lang="it-IT"/>
            </a:p>
          </p:txBody>
        </p:sp>
        <p:sp>
          <p:nvSpPr>
            <p:cNvPr id="29707" name="Text Box 11"/>
            <p:cNvSpPr txBox="1">
              <a:spLocks noChangeArrowheads="1"/>
            </p:cNvSpPr>
            <p:nvPr/>
          </p:nvSpPr>
          <p:spPr bwMode="auto">
            <a:xfrm>
              <a:off x="2064" y="1680"/>
              <a:ext cx="864" cy="239"/>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en-US" sz="1800">
                  <a:solidFill>
                    <a:srgbClr val="009900"/>
                  </a:solidFill>
                </a:rPr>
                <a:t>microscopio</a:t>
              </a:r>
              <a:endParaRPr lang="it-IT" sz="1800">
                <a:solidFill>
                  <a:srgbClr val="009900"/>
                </a:solidFill>
              </a:endParaRPr>
            </a:p>
          </p:txBody>
        </p:sp>
        <p:sp>
          <p:nvSpPr>
            <p:cNvPr id="29708" name="AutoShape 12"/>
            <p:cNvSpPr>
              <a:spLocks noChangeArrowheads="1"/>
            </p:cNvSpPr>
            <p:nvPr/>
          </p:nvSpPr>
          <p:spPr bwMode="auto">
            <a:xfrm>
              <a:off x="2448" y="1920"/>
              <a:ext cx="96" cy="336"/>
            </a:xfrm>
            <a:prstGeom prst="downArrow">
              <a:avLst>
                <a:gd name="adj1" fmla="val 50000"/>
                <a:gd name="adj2" fmla="val 87500"/>
              </a:avLst>
            </a:prstGeom>
            <a:solidFill>
              <a:schemeClr val="accent1"/>
            </a:solidFill>
            <a:ln w="12700" cap="sq">
              <a:solidFill>
                <a:schemeClr val="tx1"/>
              </a:solidFill>
              <a:miter lim="800000"/>
              <a:headEnd type="none" w="sm" len="sm"/>
              <a:tailEnd type="none" w="sm" len="sm"/>
            </a:ln>
            <a:effectLst/>
          </p:spPr>
          <p:txBody>
            <a:bodyPr wrap="none" anchor="ctr"/>
            <a:lstStyle/>
            <a:p>
              <a:endParaRPr lang="it-IT"/>
            </a:p>
          </p:txBody>
        </p:sp>
      </p:grpSp>
      <p:grpSp>
        <p:nvGrpSpPr>
          <p:cNvPr id="29718" name="Group 22"/>
          <p:cNvGrpSpPr>
            <a:grpSpLocks/>
          </p:cNvGrpSpPr>
          <p:nvPr/>
        </p:nvGrpSpPr>
        <p:grpSpPr bwMode="auto">
          <a:xfrm>
            <a:off x="5257800" y="3810000"/>
            <a:ext cx="1219200" cy="609600"/>
            <a:chOff x="2736" y="2064"/>
            <a:chExt cx="768" cy="384"/>
          </a:xfrm>
        </p:grpSpPr>
        <p:sp>
          <p:nvSpPr>
            <p:cNvPr id="29714" name="Line 18"/>
            <p:cNvSpPr>
              <a:spLocks noChangeShapeType="1"/>
            </p:cNvSpPr>
            <p:nvPr/>
          </p:nvSpPr>
          <p:spPr bwMode="auto">
            <a:xfrm flipH="1" flipV="1">
              <a:off x="3312" y="2160"/>
              <a:ext cx="192" cy="288"/>
            </a:xfrm>
            <a:prstGeom prst="line">
              <a:avLst/>
            </a:prstGeom>
            <a:noFill/>
            <a:ln w="38100" cap="sq">
              <a:solidFill>
                <a:schemeClr val="hlink"/>
              </a:solidFill>
              <a:round/>
              <a:headEnd type="none" w="sm" len="sm"/>
              <a:tailEnd type="none" w="sm" len="sm"/>
            </a:ln>
            <a:effectLst/>
          </p:spPr>
          <p:txBody>
            <a:bodyPr wrap="none"/>
            <a:lstStyle/>
            <a:p>
              <a:endParaRPr lang="it-IT"/>
            </a:p>
          </p:txBody>
        </p:sp>
        <p:sp>
          <p:nvSpPr>
            <p:cNvPr id="29715" name="Line 19"/>
            <p:cNvSpPr>
              <a:spLocks noChangeShapeType="1"/>
            </p:cNvSpPr>
            <p:nvPr/>
          </p:nvSpPr>
          <p:spPr bwMode="auto">
            <a:xfrm flipH="1" flipV="1">
              <a:off x="2736" y="2064"/>
              <a:ext cx="576" cy="96"/>
            </a:xfrm>
            <a:prstGeom prst="line">
              <a:avLst/>
            </a:prstGeom>
            <a:noFill/>
            <a:ln w="38100" cap="sq">
              <a:solidFill>
                <a:schemeClr val="hlink"/>
              </a:solidFill>
              <a:round/>
              <a:headEnd type="none" w="sm" len="sm"/>
              <a:tailEnd type="none" w="sm" len="sm"/>
            </a:ln>
            <a:effectLst/>
          </p:spPr>
          <p:txBody>
            <a:bodyPr wrap="none"/>
            <a:lstStyle/>
            <a:p>
              <a:endParaRPr lang="it-IT"/>
            </a:p>
          </p:txBody>
        </p:sp>
      </p:grpSp>
      <p:grpSp>
        <p:nvGrpSpPr>
          <p:cNvPr id="29731" name="Group 35"/>
          <p:cNvGrpSpPr>
            <a:grpSpLocks/>
          </p:cNvGrpSpPr>
          <p:nvPr/>
        </p:nvGrpSpPr>
        <p:grpSpPr bwMode="auto">
          <a:xfrm>
            <a:off x="304800" y="3276600"/>
            <a:ext cx="6248400" cy="1676400"/>
            <a:chOff x="192" y="2064"/>
            <a:chExt cx="3936" cy="1056"/>
          </a:xfrm>
        </p:grpSpPr>
        <p:sp>
          <p:nvSpPr>
            <p:cNvPr id="29719" name="Line 23"/>
            <p:cNvSpPr>
              <a:spLocks noChangeShapeType="1"/>
            </p:cNvSpPr>
            <p:nvPr/>
          </p:nvSpPr>
          <p:spPr bwMode="auto">
            <a:xfrm flipH="1" flipV="1">
              <a:off x="3840" y="2544"/>
              <a:ext cx="288" cy="288"/>
            </a:xfrm>
            <a:prstGeom prst="line">
              <a:avLst/>
            </a:prstGeom>
            <a:noFill/>
            <a:ln w="38100" cap="sq">
              <a:solidFill>
                <a:srgbClr val="FF9900"/>
              </a:solidFill>
              <a:round/>
              <a:headEnd type="none" w="sm" len="sm"/>
              <a:tailEnd type="none" w="sm" len="sm"/>
            </a:ln>
            <a:effectLst/>
          </p:spPr>
          <p:txBody>
            <a:bodyPr wrap="none"/>
            <a:lstStyle/>
            <a:p>
              <a:endParaRPr lang="it-IT"/>
            </a:p>
          </p:txBody>
        </p:sp>
        <p:grpSp>
          <p:nvGrpSpPr>
            <p:cNvPr id="29730" name="Group 34"/>
            <p:cNvGrpSpPr>
              <a:grpSpLocks/>
            </p:cNvGrpSpPr>
            <p:nvPr/>
          </p:nvGrpSpPr>
          <p:grpSpPr bwMode="auto">
            <a:xfrm>
              <a:off x="192" y="2064"/>
              <a:ext cx="3648" cy="1056"/>
              <a:chOff x="192" y="2064"/>
              <a:chExt cx="3648" cy="1056"/>
            </a:xfrm>
          </p:grpSpPr>
          <p:sp>
            <p:nvSpPr>
              <p:cNvPr id="29720" name="Line 24"/>
              <p:cNvSpPr>
                <a:spLocks noChangeShapeType="1"/>
              </p:cNvSpPr>
              <p:nvPr/>
            </p:nvSpPr>
            <p:spPr bwMode="auto">
              <a:xfrm flipH="1">
                <a:off x="3360" y="2544"/>
                <a:ext cx="480" cy="576"/>
              </a:xfrm>
              <a:prstGeom prst="line">
                <a:avLst/>
              </a:prstGeom>
              <a:noFill/>
              <a:ln w="38100" cap="sq">
                <a:solidFill>
                  <a:srgbClr val="FF9900"/>
                </a:solidFill>
                <a:round/>
                <a:headEnd type="none" w="sm" len="sm"/>
                <a:tailEnd type="none" w="sm" len="sm"/>
              </a:ln>
              <a:effectLst/>
            </p:spPr>
            <p:txBody>
              <a:bodyPr wrap="none"/>
              <a:lstStyle/>
              <a:p>
                <a:endParaRPr lang="it-IT"/>
              </a:p>
            </p:txBody>
          </p:sp>
          <p:sp>
            <p:nvSpPr>
              <p:cNvPr id="29723" name="Text Box 27"/>
              <p:cNvSpPr txBox="1">
                <a:spLocks noChangeArrowheads="1"/>
              </p:cNvSpPr>
              <p:nvPr/>
            </p:nvSpPr>
            <p:spPr bwMode="auto">
              <a:xfrm>
                <a:off x="192" y="2064"/>
                <a:ext cx="2016" cy="412"/>
              </a:xfrm>
              <a:prstGeom prst="rect">
                <a:avLst/>
              </a:prstGeom>
              <a:solidFill>
                <a:schemeClr val="tx1"/>
              </a:solidFill>
              <a:ln w="12700" cap="sq">
                <a:solidFill>
                  <a:srgbClr val="009900"/>
                </a:solidFill>
                <a:miter lim="800000"/>
                <a:headEnd type="none" w="sm" len="sm"/>
                <a:tailEnd type="none" w="sm" len="sm"/>
              </a:ln>
              <a:effectLst/>
            </p:spPr>
            <p:txBody>
              <a:bodyPr>
                <a:spAutoFit/>
              </a:bodyPr>
              <a:lstStyle/>
              <a:p>
                <a:pPr>
                  <a:spcBef>
                    <a:spcPct val="50000"/>
                  </a:spcBef>
                </a:pPr>
                <a:r>
                  <a:rPr lang="en-US" sz="1800">
                    <a:solidFill>
                      <a:schemeClr val="hlink"/>
                    </a:solidFill>
                  </a:rPr>
                  <a:t>una volta su 20000 le </a:t>
                </a:r>
                <a:r>
                  <a:rPr lang="it-IT" sz="1800">
                    <a:solidFill>
                      <a:schemeClr val="hlink"/>
                    </a:solidFill>
                    <a:cs typeface="Times New Roman" pitchFamily="18" charset="0"/>
                  </a:rPr>
                  <a:t>α</a:t>
                </a:r>
                <a:r>
                  <a:rPr lang="en-US" sz="1800">
                    <a:solidFill>
                      <a:schemeClr val="hlink"/>
                    </a:solidFill>
                    <a:cs typeface="Times New Roman" pitchFamily="18" charset="0"/>
                  </a:rPr>
                  <a:t> </a:t>
                </a:r>
                <a:r>
                  <a:rPr lang="en-US" sz="1800">
                    <a:solidFill>
                      <a:schemeClr val="hlink"/>
                    </a:solidFill>
                  </a:rPr>
                  <a:t>avevano un angolo di diffusione </a:t>
                </a:r>
                <a:r>
                  <a:rPr lang="en-US" sz="1800">
                    <a:solidFill>
                      <a:schemeClr val="hlink"/>
                    </a:solidFill>
                    <a:cs typeface="Times New Roman" pitchFamily="18" charset="0"/>
                  </a:rPr>
                  <a:t>&gt; di 90º</a:t>
                </a:r>
                <a:endParaRPr lang="it-IT" sz="1800">
                  <a:solidFill>
                    <a:schemeClr val="hlink"/>
                  </a:solidFill>
                </a:endParaRPr>
              </a:p>
            </p:txBody>
          </p:sp>
        </p:grpSp>
      </p:grpSp>
      <p:sp>
        <p:nvSpPr>
          <p:cNvPr id="29724" name="Text Box 28"/>
          <p:cNvSpPr txBox="1">
            <a:spLocks noChangeArrowheads="1"/>
          </p:cNvSpPr>
          <p:nvPr/>
        </p:nvSpPr>
        <p:spPr bwMode="auto">
          <a:xfrm>
            <a:off x="1066800" y="5867400"/>
            <a:ext cx="7239000" cy="457200"/>
          </a:xfrm>
          <a:prstGeom prst="rect">
            <a:avLst/>
          </a:prstGeom>
          <a:solidFill>
            <a:schemeClr val="tx1"/>
          </a:solidFill>
          <a:ln w="12700" cap="sq">
            <a:noFill/>
            <a:miter lim="800000"/>
            <a:headEnd type="none" w="sm" len="sm"/>
            <a:tailEnd type="none" w="sm" len="sm"/>
          </a:ln>
          <a:effectLst/>
        </p:spPr>
        <p:txBody>
          <a:bodyPr>
            <a:spAutoFit/>
          </a:bodyPr>
          <a:lstStyle/>
          <a:p>
            <a:pPr>
              <a:spcBef>
                <a:spcPct val="50000"/>
              </a:spcBef>
            </a:pPr>
            <a:r>
              <a:rPr lang="en-US" sz="2400" b="1">
                <a:solidFill>
                  <a:srgbClr val="009900"/>
                </a:solidFill>
              </a:rPr>
              <a:t>Con l’atomo di Thomson questo non doveva accadere</a:t>
            </a:r>
            <a:r>
              <a:rPr lang="en-US" sz="1800" b="1">
                <a:solidFill>
                  <a:srgbClr val="009900"/>
                </a:solidFill>
              </a:rPr>
              <a:t>!</a:t>
            </a:r>
            <a:endParaRPr lang="it-IT" sz="1800" b="1">
              <a:solidFill>
                <a:srgbClr val="00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9718"/>
                                        </p:tgtEl>
                                        <p:attrNameLst>
                                          <p:attrName>style.visibility</p:attrName>
                                        </p:attrNameLst>
                                      </p:cBhvr>
                                      <p:to>
                                        <p:strVal val="visible"/>
                                      </p:to>
                                    </p:set>
                                  </p:childTnLst>
                                  <p:subTnLst>
                                    <p:set>
                                      <p:cBhvr override="childStyle">
                                        <p:cTn dur="1" fill="hold" display="0" masterRel="nextClick" afterEffect="1"/>
                                        <p:tgtEl>
                                          <p:spTgt spid="2971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9731"/>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29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1143000"/>
          </a:xfrm>
        </p:spPr>
        <p:txBody>
          <a:bodyPr/>
          <a:lstStyle/>
          <a:p>
            <a:r>
              <a:rPr lang="en-US"/>
              <a:t>L’atomo di Rutherford</a:t>
            </a:r>
            <a:endParaRPr lang="it-IT"/>
          </a:p>
        </p:txBody>
      </p:sp>
      <p:grpSp>
        <p:nvGrpSpPr>
          <p:cNvPr id="30738" name="Group 18"/>
          <p:cNvGrpSpPr>
            <a:grpSpLocks/>
          </p:cNvGrpSpPr>
          <p:nvPr/>
        </p:nvGrpSpPr>
        <p:grpSpPr bwMode="auto">
          <a:xfrm>
            <a:off x="4114800" y="1444625"/>
            <a:ext cx="4038600" cy="2921000"/>
            <a:chOff x="2592" y="1152"/>
            <a:chExt cx="2544" cy="1840"/>
          </a:xfrm>
        </p:grpSpPr>
        <p:pic>
          <p:nvPicPr>
            <p:cNvPr id="30723" name="Picture 3" descr="atomo_sketch"/>
            <p:cNvPicPr>
              <a:picLocks noChangeAspect="1" noChangeArrowheads="1"/>
            </p:cNvPicPr>
            <p:nvPr/>
          </p:nvPicPr>
          <p:blipFill>
            <a:blip r:embed="rId3" cstate="print"/>
            <a:srcRect/>
            <a:stretch>
              <a:fillRect/>
            </a:stretch>
          </p:blipFill>
          <p:spPr bwMode="auto">
            <a:xfrm>
              <a:off x="2592" y="1152"/>
              <a:ext cx="1825" cy="1840"/>
            </a:xfrm>
            <a:prstGeom prst="rect">
              <a:avLst/>
            </a:prstGeom>
            <a:noFill/>
          </p:spPr>
        </p:pic>
        <p:sp>
          <p:nvSpPr>
            <p:cNvPr id="30733" name="Text Box 13"/>
            <p:cNvSpPr txBox="1">
              <a:spLocks noChangeArrowheads="1"/>
            </p:cNvSpPr>
            <p:nvPr/>
          </p:nvSpPr>
          <p:spPr bwMode="auto">
            <a:xfrm>
              <a:off x="4512" y="1632"/>
              <a:ext cx="624" cy="220"/>
            </a:xfrm>
            <a:prstGeom prst="rect">
              <a:avLst/>
            </a:prstGeom>
            <a:solidFill>
              <a:schemeClr val="tx1"/>
            </a:solidFill>
            <a:ln w="12700" cap="sq">
              <a:solidFill>
                <a:srgbClr val="FF9900"/>
              </a:solidFill>
              <a:miter lim="800000"/>
              <a:headEnd type="none" w="sm" len="sm"/>
              <a:tailEnd type="none" w="sm" len="sm"/>
            </a:ln>
            <a:effectLst/>
          </p:spPr>
          <p:txBody>
            <a:bodyPr>
              <a:spAutoFit/>
            </a:bodyPr>
            <a:lstStyle/>
            <a:p>
              <a:pPr>
                <a:spcBef>
                  <a:spcPct val="50000"/>
                </a:spcBef>
              </a:pPr>
              <a:r>
                <a:rPr lang="en-US" sz="1600">
                  <a:solidFill>
                    <a:srgbClr val="009900"/>
                  </a:solidFill>
                </a:rPr>
                <a:t>elettrone</a:t>
              </a:r>
              <a:endParaRPr lang="it-IT" sz="1600">
                <a:solidFill>
                  <a:srgbClr val="009900"/>
                </a:solidFill>
              </a:endParaRPr>
            </a:p>
          </p:txBody>
        </p:sp>
        <p:sp>
          <p:nvSpPr>
            <p:cNvPr id="30734" name="AutoShape 14"/>
            <p:cNvSpPr>
              <a:spLocks noChangeArrowheads="1"/>
            </p:cNvSpPr>
            <p:nvPr/>
          </p:nvSpPr>
          <p:spPr bwMode="auto">
            <a:xfrm>
              <a:off x="3936" y="1728"/>
              <a:ext cx="576" cy="96"/>
            </a:xfrm>
            <a:prstGeom prst="leftArrow">
              <a:avLst>
                <a:gd name="adj1" fmla="val 50000"/>
                <a:gd name="adj2" fmla="val 150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it-IT"/>
            </a:p>
          </p:txBody>
        </p:sp>
        <p:sp>
          <p:nvSpPr>
            <p:cNvPr id="30735" name="Text Box 15"/>
            <p:cNvSpPr txBox="1">
              <a:spLocks noChangeArrowheads="1"/>
            </p:cNvSpPr>
            <p:nvPr/>
          </p:nvSpPr>
          <p:spPr bwMode="auto">
            <a:xfrm>
              <a:off x="4560" y="2016"/>
              <a:ext cx="480" cy="220"/>
            </a:xfrm>
            <a:prstGeom prst="rect">
              <a:avLst/>
            </a:prstGeom>
            <a:solidFill>
              <a:schemeClr val="tx1"/>
            </a:solidFill>
            <a:ln w="12700" cap="sq">
              <a:solidFill>
                <a:srgbClr val="FF9900"/>
              </a:solidFill>
              <a:miter lim="800000"/>
              <a:headEnd type="none" w="sm" len="sm"/>
              <a:tailEnd type="none" w="sm" len="sm"/>
            </a:ln>
            <a:effectLst/>
          </p:spPr>
          <p:txBody>
            <a:bodyPr>
              <a:spAutoFit/>
            </a:bodyPr>
            <a:lstStyle/>
            <a:p>
              <a:pPr>
                <a:spcBef>
                  <a:spcPct val="50000"/>
                </a:spcBef>
              </a:pPr>
              <a:r>
                <a:rPr lang="en-US" sz="1600">
                  <a:solidFill>
                    <a:srgbClr val="009900"/>
                  </a:solidFill>
                </a:rPr>
                <a:t>nucleo</a:t>
              </a:r>
              <a:endParaRPr lang="it-IT" sz="1600">
                <a:solidFill>
                  <a:srgbClr val="009900"/>
                </a:solidFill>
              </a:endParaRPr>
            </a:p>
          </p:txBody>
        </p:sp>
        <p:sp>
          <p:nvSpPr>
            <p:cNvPr id="30736" name="AutoShape 16"/>
            <p:cNvSpPr>
              <a:spLocks noChangeArrowheads="1"/>
            </p:cNvSpPr>
            <p:nvPr/>
          </p:nvSpPr>
          <p:spPr bwMode="auto">
            <a:xfrm>
              <a:off x="3552" y="2064"/>
              <a:ext cx="1008" cy="96"/>
            </a:xfrm>
            <a:prstGeom prst="leftArrow">
              <a:avLst>
                <a:gd name="adj1" fmla="val 50000"/>
                <a:gd name="adj2" fmla="val 262500"/>
              </a:avLst>
            </a:prstGeom>
            <a:solidFill>
              <a:schemeClr val="accent1"/>
            </a:solidFill>
            <a:ln w="12700" cap="sq">
              <a:solidFill>
                <a:schemeClr val="tx1"/>
              </a:solidFill>
              <a:miter lim="800000"/>
              <a:headEnd type="none" w="sm" len="sm"/>
              <a:tailEnd type="none" w="sm" len="sm"/>
            </a:ln>
            <a:effectLst/>
          </p:spPr>
          <p:txBody>
            <a:bodyPr wrap="none" anchor="ctr"/>
            <a:lstStyle/>
            <a:p>
              <a:endParaRPr lang="it-IT"/>
            </a:p>
          </p:txBody>
        </p:sp>
      </p:grpSp>
      <p:sp>
        <p:nvSpPr>
          <p:cNvPr id="30739" name="Text Box 19"/>
          <p:cNvSpPr txBox="1">
            <a:spLocks noChangeArrowheads="1"/>
          </p:cNvSpPr>
          <p:nvPr/>
        </p:nvSpPr>
        <p:spPr bwMode="auto">
          <a:xfrm>
            <a:off x="457200" y="3184525"/>
            <a:ext cx="3581400" cy="10064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Il modello planetario dell’atomo spiega i risultati della diffusione delle particelle </a:t>
            </a:r>
            <a:r>
              <a:rPr lang="it-IT">
                <a:cs typeface="Times New Roman" pitchFamily="18" charset="0"/>
              </a:rPr>
              <a:t>α</a:t>
            </a:r>
            <a:r>
              <a:rPr lang="en-US"/>
              <a:t> </a:t>
            </a:r>
            <a:endParaRPr lang="it-IT"/>
          </a:p>
        </p:txBody>
      </p:sp>
      <p:grpSp>
        <p:nvGrpSpPr>
          <p:cNvPr id="30744" name="Group 24"/>
          <p:cNvGrpSpPr>
            <a:grpSpLocks/>
          </p:cNvGrpSpPr>
          <p:nvPr/>
        </p:nvGrpSpPr>
        <p:grpSpPr bwMode="auto">
          <a:xfrm>
            <a:off x="457200" y="5410200"/>
            <a:ext cx="7924800" cy="990600"/>
            <a:chOff x="288" y="3408"/>
            <a:chExt cx="4992" cy="624"/>
          </a:xfrm>
        </p:grpSpPr>
        <p:sp>
          <p:nvSpPr>
            <p:cNvPr id="30740" name="Text Box 20"/>
            <p:cNvSpPr txBox="1">
              <a:spLocks noChangeArrowheads="1"/>
            </p:cNvSpPr>
            <p:nvPr/>
          </p:nvSpPr>
          <p:spPr bwMode="auto">
            <a:xfrm>
              <a:off x="288" y="3408"/>
              <a:ext cx="499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t>Problema: l’atomo di Rutherford </a:t>
              </a:r>
              <a:r>
                <a:rPr lang="en-US" sz="2400">
                  <a:cs typeface="Times New Roman" pitchFamily="18" charset="0"/>
                </a:rPr>
                <a:t>è instabile. Non può esistere.</a:t>
              </a:r>
              <a:endParaRPr lang="it-IT" sz="2400"/>
            </a:p>
          </p:txBody>
        </p:sp>
        <p:sp>
          <p:nvSpPr>
            <p:cNvPr id="30741" name="Text Box 21"/>
            <p:cNvSpPr txBox="1">
              <a:spLocks noChangeArrowheads="1"/>
            </p:cNvSpPr>
            <p:nvPr/>
          </p:nvSpPr>
          <p:spPr bwMode="auto">
            <a:xfrm>
              <a:off x="288" y="3744"/>
              <a:ext cx="4896"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t>Soluzione: meccanica quantistica (1927).</a:t>
              </a:r>
              <a:endParaRPr lang="it-IT" sz="2400"/>
            </a:p>
          </p:txBody>
        </p:sp>
      </p:grpSp>
      <p:sp>
        <p:nvSpPr>
          <p:cNvPr id="30742" name="Text Box 22"/>
          <p:cNvSpPr txBox="1">
            <a:spLocks noChangeArrowheads="1"/>
          </p:cNvSpPr>
          <p:nvPr/>
        </p:nvSpPr>
        <p:spPr bwMode="auto">
          <a:xfrm>
            <a:off x="457200" y="1431925"/>
            <a:ext cx="3124200" cy="16160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Tutta la massa dell’atomo </a:t>
            </a:r>
            <a:r>
              <a:rPr lang="en-US">
                <a:cs typeface="Times New Roman" pitchFamily="18" charset="0"/>
              </a:rPr>
              <a:t>è concentrata nel nucleo con gli elettroni che ruotano intorno ad esso legati dalla forza elettromagnetica.</a:t>
            </a:r>
            <a:endParaRPr lang="it-IT"/>
          </a:p>
        </p:txBody>
      </p:sp>
      <p:grpSp>
        <p:nvGrpSpPr>
          <p:cNvPr id="30746" name="Group 26"/>
          <p:cNvGrpSpPr>
            <a:grpSpLocks/>
          </p:cNvGrpSpPr>
          <p:nvPr/>
        </p:nvGrpSpPr>
        <p:grpSpPr bwMode="auto">
          <a:xfrm>
            <a:off x="457200" y="4251325"/>
            <a:ext cx="7354888" cy="984250"/>
            <a:chOff x="288" y="2678"/>
            <a:chExt cx="4633" cy="620"/>
          </a:xfrm>
        </p:grpSpPr>
        <p:grpSp>
          <p:nvGrpSpPr>
            <p:cNvPr id="30743" name="Group 23"/>
            <p:cNvGrpSpPr>
              <a:grpSpLocks/>
            </p:cNvGrpSpPr>
            <p:nvPr/>
          </p:nvGrpSpPr>
          <p:grpSpPr bwMode="auto">
            <a:xfrm>
              <a:off x="288" y="2678"/>
              <a:ext cx="2352" cy="586"/>
              <a:chOff x="288" y="2352"/>
              <a:chExt cx="2352" cy="586"/>
            </a:xfrm>
          </p:grpSpPr>
          <p:grpSp>
            <p:nvGrpSpPr>
              <p:cNvPr id="30727" name="Group 7"/>
              <p:cNvGrpSpPr>
                <a:grpSpLocks/>
              </p:cNvGrpSpPr>
              <p:nvPr/>
            </p:nvGrpSpPr>
            <p:grpSpPr bwMode="auto">
              <a:xfrm>
                <a:off x="288" y="2352"/>
                <a:ext cx="2304" cy="346"/>
                <a:chOff x="288" y="960"/>
                <a:chExt cx="2304" cy="346"/>
              </a:xfrm>
            </p:grpSpPr>
            <p:sp>
              <p:nvSpPr>
                <p:cNvPr id="30724" name="Text Box 4"/>
                <p:cNvSpPr txBox="1">
                  <a:spLocks noChangeArrowheads="1"/>
                </p:cNvSpPr>
                <p:nvPr/>
              </p:nvSpPr>
              <p:spPr bwMode="auto">
                <a:xfrm>
                  <a:off x="288" y="1056"/>
                  <a:ext cx="2016" cy="2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Dimensioni dell’atomo </a:t>
                  </a:r>
                  <a:r>
                    <a:rPr lang="en-US">
                      <a:cs typeface="Times New Roman" pitchFamily="18" charset="0"/>
                    </a:rPr>
                    <a:t>~</a:t>
                  </a:r>
                  <a:r>
                    <a:rPr lang="en-US"/>
                    <a:t> 10</a:t>
                  </a:r>
                  <a:endParaRPr lang="it-IT" sz="1400"/>
                </a:p>
              </p:txBody>
            </p:sp>
            <p:sp>
              <p:nvSpPr>
                <p:cNvPr id="30725" name="Text Box 5"/>
                <p:cNvSpPr txBox="1">
                  <a:spLocks noChangeArrowheads="1"/>
                </p:cNvSpPr>
                <p:nvPr/>
              </p:nvSpPr>
              <p:spPr bwMode="auto">
                <a:xfrm>
                  <a:off x="2064" y="960"/>
                  <a:ext cx="336" cy="2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a:t>
                  </a:r>
                  <a:r>
                    <a:rPr lang="en-US" sz="1400"/>
                    <a:t>10</a:t>
                  </a:r>
                  <a:endParaRPr lang="it-IT" sz="1400"/>
                </a:p>
              </p:txBody>
            </p:sp>
            <p:sp>
              <p:nvSpPr>
                <p:cNvPr id="30726" name="Text Box 6"/>
                <p:cNvSpPr txBox="1">
                  <a:spLocks noChangeArrowheads="1"/>
                </p:cNvSpPr>
                <p:nvPr/>
              </p:nvSpPr>
              <p:spPr bwMode="auto">
                <a:xfrm>
                  <a:off x="2304" y="1056"/>
                  <a:ext cx="288" cy="2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m</a:t>
                  </a:r>
                  <a:endParaRPr lang="it-IT"/>
                </a:p>
              </p:txBody>
            </p:sp>
          </p:grpSp>
          <p:grpSp>
            <p:nvGrpSpPr>
              <p:cNvPr id="30732" name="Group 12"/>
              <p:cNvGrpSpPr>
                <a:grpSpLocks/>
              </p:cNvGrpSpPr>
              <p:nvPr/>
            </p:nvGrpSpPr>
            <p:grpSpPr bwMode="auto">
              <a:xfrm>
                <a:off x="288" y="2592"/>
                <a:ext cx="2352" cy="346"/>
                <a:chOff x="288" y="1440"/>
                <a:chExt cx="2352" cy="346"/>
              </a:xfrm>
            </p:grpSpPr>
            <p:sp>
              <p:nvSpPr>
                <p:cNvPr id="30728" name="Text Box 8"/>
                <p:cNvSpPr txBox="1">
                  <a:spLocks noChangeArrowheads="1"/>
                </p:cNvSpPr>
                <p:nvPr/>
              </p:nvSpPr>
              <p:spPr bwMode="auto">
                <a:xfrm>
                  <a:off x="288" y="1536"/>
                  <a:ext cx="1920" cy="2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Dimensioni del nucleo </a:t>
                  </a:r>
                  <a:r>
                    <a:rPr lang="en-US">
                      <a:cs typeface="Times New Roman" pitchFamily="18" charset="0"/>
                    </a:rPr>
                    <a:t>~</a:t>
                  </a:r>
                  <a:r>
                    <a:rPr lang="en-US"/>
                    <a:t> 10</a:t>
                  </a:r>
                  <a:endParaRPr lang="it-IT"/>
                </a:p>
              </p:txBody>
            </p:sp>
            <p:sp>
              <p:nvSpPr>
                <p:cNvPr id="30730" name="Text Box 10"/>
                <p:cNvSpPr txBox="1">
                  <a:spLocks noChangeArrowheads="1"/>
                </p:cNvSpPr>
                <p:nvPr/>
              </p:nvSpPr>
              <p:spPr bwMode="auto">
                <a:xfrm>
                  <a:off x="2064" y="1440"/>
                  <a:ext cx="288" cy="2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a:t>
                  </a:r>
                  <a:r>
                    <a:rPr lang="en-US" sz="1400"/>
                    <a:t>14</a:t>
                  </a:r>
                  <a:endParaRPr lang="it-IT"/>
                </a:p>
              </p:txBody>
            </p:sp>
            <p:sp>
              <p:nvSpPr>
                <p:cNvPr id="30731" name="Text Box 11"/>
                <p:cNvSpPr txBox="1">
                  <a:spLocks noChangeArrowheads="1"/>
                </p:cNvSpPr>
                <p:nvPr/>
              </p:nvSpPr>
              <p:spPr bwMode="auto">
                <a:xfrm>
                  <a:off x="2304" y="1536"/>
                  <a:ext cx="336" cy="2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m</a:t>
                  </a:r>
                  <a:endParaRPr lang="it-IT"/>
                </a:p>
              </p:txBody>
            </p:sp>
          </p:grpSp>
        </p:grpSp>
        <p:sp>
          <p:nvSpPr>
            <p:cNvPr id="30745" name="Text Box 25"/>
            <p:cNvSpPr txBox="1">
              <a:spLocks noChangeArrowheads="1"/>
            </p:cNvSpPr>
            <p:nvPr/>
          </p:nvSpPr>
          <p:spPr bwMode="auto">
            <a:xfrm>
              <a:off x="2653" y="2886"/>
              <a:ext cx="2268" cy="412"/>
            </a:xfrm>
            <a:prstGeom prst="rect">
              <a:avLst/>
            </a:prstGeom>
            <a:solidFill>
              <a:srgbClr val="FFFF99"/>
            </a:solidFill>
            <a:ln w="12700" cap="sq">
              <a:solidFill>
                <a:schemeClr val="hlink"/>
              </a:solidFill>
              <a:miter lim="800000"/>
              <a:headEnd type="none" w="sm" len="sm"/>
              <a:tailEnd type="none" w="sm" len="sm"/>
            </a:ln>
            <a:effectLst/>
          </p:spPr>
          <p:txBody>
            <a:bodyPr>
              <a:spAutoFit/>
            </a:bodyPr>
            <a:lstStyle/>
            <a:p>
              <a:pPr>
                <a:spcBef>
                  <a:spcPct val="50000"/>
                </a:spcBef>
              </a:pPr>
              <a:r>
                <a:rPr lang="it-IT" sz="1800" dirty="0">
                  <a:solidFill>
                    <a:schemeClr val="hlink"/>
                  </a:solidFill>
                </a:rPr>
                <a:t>Gli atomi si distinguono tra loro dal numero di </a:t>
              </a:r>
              <a:r>
                <a:rPr lang="it-IT" sz="1800" dirty="0" smtClean="0">
                  <a:solidFill>
                    <a:schemeClr val="hlink"/>
                  </a:solidFill>
                </a:rPr>
                <a:t>protoni</a:t>
              </a:r>
              <a:r>
                <a:rPr lang="it-IT" sz="1800" dirty="0" smtClean="0">
                  <a:solidFill>
                    <a:schemeClr val="hlink"/>
                  </a:solidFill>
                </a:rPr>
                <a:t> </a:t>
              </a:r>
              <a:r>
                <a:rPr lang="it-IT" sz="1800" dirty="0">
                  <a:solidFill>
                    <a:schemeClr val="hlink"/>
                  </a:solidFill>
                </a:rPr>
                <a:t>che hanno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0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52400"/>
            <a:ext cx="7772400" cy="914400"/>
          </a:xfrm>
        </p:spPr>
        <p:txBody>
          <a:bodyPr/>
          <a:lstStyle/>
          <a:p>
            <a:r>
              <a:rPr lang="it-IT"/>
              <a:t>E il nucleo?</a:t>
            </a:r>
          </a:p>
        </p:txBody>
      </p:sp>
      <p:sp>
        <p:nvSpPr>
          <p:cNvPr id="31747" name="Text Box 3"/>
          <p:cNvSpPr txBox="1">
            <a:spLocks noChangeArrowheads="1"/>
          </p:cNvSpPr>
          <p:nvPr/>
        </p:nvSpPr>
        <p:spPr bwMode="auto">
          <a:xfrm>
            <a:off x="609600" y="1524000"/>
            <a:ext cx="7162800" cy="396875"/>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a:t> Il nucleo deve avere tanti protoni quanti sono gli elettroni</a:t>
            </a:r>
          </a:p>
        </p:txBody>
      </p:sp>
      <p:sp>
        <p:nvSpPr>
          <p:cNvPr id="31748" name="Text Box 4"/>
          <p:cNvSpPr txBox="1">
            <a:spLocks noChangeArrowheads="1"/>
          </p:cNvSpPr>
          <p:nvPr/>
        </p:nvSpPr>
        <p:spPr bwMode="auto">
          <a:xfrm>
            <a:off x="609600" y="1981200"/>
            <a:ext cx="7391400" cy="396875"/>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a:t> Il nucleo contiene la massa di tutto l’atomo (m</a:t>
            </a:r>
            <a:r>
              <a:rPr lang="it-IT" sz="1400"/>
              <a:t>p</a:t>
            </a:r>
            <a:r>
              <a:rPr lang="it-IT"/>
              <a:t>=1836</a:t>
            </a:r>
            <a:r>
              <a:rPr lang="it-IT">
                <a:cs typeface="Times New Roman" pitchFamily="18" charset="0"/>
              </a:rPr>
              <a:t> • m</a:t>
            </a:r>
            <a:r>
              <a:rPr lang="it-IT" sz="1400">
                <a:cs typeface="Times New Roman" pitchFamily="18" charset="0"/>
              </a:rPr>
              <a:t>e)</a:t>
            </a:r>
            <a:endParaRPr lang="it-IT"/>
          </a:p>
        </p:txBody>
      </p:sp>
      <p:sp>
        <p:nvSpPr>
          <p:cNvPr id="31749" name="Text Box 5"/>
          <p:cNvSpPr txBox="1">
            <a:spLocks noChangeArrowheads="1"/>
          </p:cNvSpPr>
          <p:nvPr/>
        </p:nvSpPr>
        <p:spPr bwMode="auto">
          <a:xfrm>
            <a:off x="609600" y="1066800"/>
            <a:ext cx="6019800" cy="396875"/>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it-IT" u="sng"/>
              <a:t> Rutherford scopre il protone (1919)</a:t>
            </a:r>
          </a:p>
        </p:txBody>
      </p:sp>
      <p:grpSp>
        <p:nvGrpSpPr>
          <p:cNvPr id="31757" name="Group 13"/>
          <p:cNvGrpSpPr>
            <a:grpSpLocks/>
          </p:cNvGrpSpPr>
          <p:nvPr/>
        </p:nvGrpSpPr>
        <p:grpSpPr bwMode="auto">
          <a:xfrm>
            <a:off x="685800" y="2438400"/>
            <a:ext cx="7848600" cy="1323975"/>
            <a:chOff x="432" y="1632"/>
            <a:chExt cx="4944" cy="834"/>
          </a:xfrm>
        </p:grpSpPr>
        <p:sp>
          <p:nvSpPr>
            <p:cNvPr id="31750" name="AutoShape 6"/>
            <p:cNvSpPr>
              <a:spLocks noChangeArrowheads="1"/>
            </p:cNvSpPr>
            <p:nvPr/>
          </p:nvSpPr>
          <p:spPr bwMode="auto">
            <a:xfrm>
              <a:off x="432" y="1776"/>
              <a:ext cx="816" cy="192"/>
            </a:xfrm>
            <a:prstGeom prst="notchedRightArrow">
              <a:avLst>
                <a:gd name="adj1" fmla="val 50000"/>
                <a:gd name="adj2" fmla="val 106250"/>
              </a:avLst>
            </a:prstGeom>
            <a:solidFill>
              <a:schemeClr val="accent1"/>
            </a:solidFill>
            <a:ln w="12700" cap="sq">
              <a:solidFill>
                <a:schemeClr val="tx1"/>
              </a:solidFill>
              <a:miter lim="800000"/>
              <a:headEnd type="none" w="sm" len="sm"/>
              <a:tailEnd type="none" w="sm" len="sm"/>
            </a:ln>
            <a:effectLst/>
          </p:spPr>
          <p:txBody>
            <a:bodyPr wrap="none" anchor="ctr"/>
            <a:lstStyle/>
            <a:p>
              <a:endParaRPr lang="it-IT"/>
            </a:p>
          </p:txBody>
        </p:sp>
        <p:sp>
          <p:nvSpPr>
            <p:cNvPr id="31751" name="Text Box 7"/>
            <p:cNvSpPr txBox="1">
              <a:spLocks noChangeArrowheads="1"/>
            </p:cNvSpPr>
            <p:nvPr/>
          </p:nvSpPr>
          <p:spPr bwMode="auto">
            <a:xfrm>
              <a:off x="1344" y="1632"/>
              <a:ext cx="4032" cy="450"/>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dirty="0">
                  <a:solidFill>
                    <a:srgbClr val="008000"/>
                  </a:solidFill>
                </a:rPr>
                <a:t>NON VA BENE! Il nucleo sarebbe troppo leggero.          </a:t>
              </a:r>
              <a:r>
                <a:rPr lang="it-IT" dirty="0" smtClean="0">
                  <a:solidFill>
                    <a:srgbClr val="008000"/>
                  </a:solidFill>
                </a:rPr>
                <a:t>   </a:t>
              </a:r>
              <a:r>
                <a:rPr lang="it-IT" dirty="0">
                  <a:solidFill>
                    <a:srgbClr val="008000"/>
                  </a:solidFill>
                </a:rPr>
                <a:t>La massa dei protoni è circa la metà della massa dell’atomo     </a:t>
              </a:r>
            </a:p>
          </p:txBody>
        </p:sp>
        <p:sp>
          <p:nvSpPr>
            <p:cNvPr id="31753" name="AutoShape 9"/>
            <p:cNvSpPr>
              <a:spLocks noChangeArrowheads="1"/>
            </p:cNvSpPr>
            <p:nvPr/>
          </p:nvSpPr>
          <p:spPr bwMode="auto">
            <a:xfrm>
              <a:off x="432" y="2256"/>
              <a:ext cx="816" cy="192"/>
            </a:xfrm>
            <a:prstGeom prst="notchedRightArrow">
              <a:avLst>
                <a:gd name="adj1" fmla="val 50000"/>
                <a:gd name="adj2" fmla="val 106250"/>
              </a:avLst>
            </a:prstGeom>
            <a:solidFill>
              <a:schemeClr val="accent1"/>
            </a:solidFill>
            <a:ln w="12700" cap="sq">
              <a:solidFill>
                <a:schemeClr val="tx1"/>
              </a:solidFill>
              <a:miter lim="800000"/>
              <a:headEnd type="none" w="sm" len="sm"/>
              <a:tailEnd type="none" w="sm" len="sm"/>
            </a:ln>
            <a:effectLst/>
          </p:spPr>
          <p:txBody>
            <a:bodyPr wrap="none" anchor="ctr"/>
            <a:lstStyle/>
            <a:p>
              <a:endParaRPr lang="it-IT"/>
            </a:p>
          </p:txBody>
        </p:sp>
        <p:sp>
          <p:nvSpPr>
            <p:cNvPr id="31754" name="Text Box 10"/>
            <p:cNvSpPr txBox="1">
              <a:spLocks noChangeArrowheads="1"/>
            </p:cNvSpPr>
            <p:nvPr/>
          </p:nvSpPr>
          <p:spPr bwMode="auto">
            <a:xfrm>
              <a:off x="1344" y="2208"/>
              <a:ext cx="2976" cy="258"/>
            </a:xfrm>
            <a:prstGeom prst="rect">
              <a:avLst/>
            </a:prstGeom>
            <a:solidFill>
              <a:schemeClr val="tx1"/>
            </a:solidFill>
            <a:ln w="12700" cap="sq">
              <a:solidFill>
                <a:schemeClr val="hlink"/>
              </a:solidFill>
              <a:miter lim="800000"/>
              <a:headEnd type="none" w="sm" len="sm"/>
              <a:tailEnd type="none" w="sm" len="sm"/>
            </a:ln>
            <a:effectLst/>
          </p:spPr>
          <p:txBody>
            <a:bodyPr>
              <a:spAutoFit/>
            </a:bodyPr>
            <a:lstStyle/>
            <a:p>
              <a:pPr>
                <a:spcBef>
                  <a:spcPct val="50000"/>
                </a:spcBef>
              </a:pPr>
              <a:r>
                <a:rPr lang="it-IT">
                  <a:solidFill>
                    <a:srgbClr val="008000"/>
                  </a:solidFill>
                </a:rPr>
                <a:t>Deve esserci qualcos’altro dentro il nucleo</a:t>
              </a:r>
            </a:p>
          </p:txBody>
        </p:sp>
      </p:grpSp>
      <p:sp>
        <p:nvSpPr>
          <p:cNvPr id="31755" name="Text Box 11"/>
          <p:cNvSpPr txBox="1">
            <a:spLocks noChangeArrowheads="1"/>
          </p:cNvSpPr>
          <p:nvPr/>
        </p:nvSpPr>
        <p:spPr bwMode="auto">
          <a:xfrm>
            <a:off x="685800" y="3962400"/>
            <a:ext cx="7391400" cy="1401763"/>
          </a:xfrm>
          <a:prstGeom prst="rect">
            <a:avLst/>
          </a:prstGeom>
          <a:noFill/>
          <a:ln w="12700" cap="sq">
            <a:noFill/>
            <a:miter lim="800000"/>
            <a:headEnd type="none" w="sm" len="sm"/>
            <a:tailEnd type="none" w="sm" len="sm"/>
          </a:ln>
          <a:effectLst/>
        </p:spPr>
        <p:txBody>
          <a:bodyPr>
            <a:spAutoFit/>
          </a:bodyPr>
          <a:lstStyle/>
          <a:p>
            <a:pPr>
              <a:spcBef>
                <a:spcPct val="50000"/>
              </a:spcBef>
            </a:pPr>
            <a:r>
              <a:rPr lang="it-IT"/>
              <a:t>IPOTESI: particella simile al protone ma senza carica: il neutrone.</a:t>
            </a:r>
          </a:p>
          <a:p>
            <a:pPr>
              <a:spcBef>
                <a:spcPct val="50000"/>
              </a:spcBef>
            </a:pPr>
            <a:r>
              <a:rPr lang="it-IT"/>
              <a:t>       1932: scoperta del neutrone (Chadwick).</a:t>
            </a:r>
          </a:p>
          <a:p>
            <a:pPr>
              <a:spcBef>
                <a:spcPct val="50000"/>
              </a:spcBef>
            </a:pPr>
            <a:r>
              <a:rPr lang="it-IT"/>
              <a:t>    </a:t>
            </a:r>
            <a:r>
              <a:rPr lang="it-IT" sz="2400" u="sng">
                <a:solidFill>
                  <a:schemeClr val="hlink"/>
                </a:solidFill>
              </a:rPr>
              <a:t>Il nucleo è composto da protoni e neutroni.</a:t>
            </a:r>
          </a:p>
        </p:txBody>
      </p:sp>
      <p:grpSp>
        <p:nvGrpSpPr>
          <p:cNvPr id="31759" name="Group 15"/>
          <p:cNvGrpSpPr>
            <a:grpSpLocks/>
          </p:cNvGrpSpPr>
          <p:nvPr/>
        </p:nvGrpSpPr>
        <p:grpSpPr bwMode="auto">
          <a:xfrm>
            <a:off x="762000" y="5181600"/>
            <a:ext cx="7816850" cy="1616075"/>
            <a:chOff x="480" y="3264"/>
            <a:chExt cx="4924" cy="1018"/>
          </a:xfrm>
        </p:grpSpPr>
        <p:sp>
          <p:nvSpPr>
            <p:cNvPr id="31756" name="Text Box 12"/>
            <p:cNvSpPr txBox="1">
              <a:spLocks noChangeArrowheads="1"/>
            </p:cNvSpPr>
            <p:nvPr/>
          </p:nvSpPr>
          <p:spPr bwMode="auto">
            <a:xfrm>
              <a:off x="480" y="3360"/>
              <a:ext cx="3456" cy="922"/>
            </a:xfrm>
            <a:prstGeom prst="rect">
              <a:avLst/>
            </a:prstGeom>
            <a:solidFill>
              <a:srgbClr val="CC0000"/>
            </a:solidFill>
            <a:ln w="12700" cap="sq">
              <a:noFill/>
              <a:miter lim="800000"/>
              <a:headEnd type="none" w="sm" len="sm"/>
              <a:tailEnd type="none" w="sm" len="sm"/>
            </a:ln>
            <a:effectLst/>
          </p:spPr>
          <p:txBody>
            <a:bodyPr>
              <a:spAutoFit/>
            </a:bodyPr>
            <a:lstStyle/>
            <a:p>
              <a:pPr>
                <a:spcBef>
                  <a:spcPct val="50000"/>
                </a:spcBef>
              </a:pPr>
              <a:r>
                <a:rPr lang="it-IT">
                  <a:solidFill>
                    <a:srgbClr val="FFCC66"/>
                  </a:solidFill>
                </a:rPr>
                <a:t>DOMANDA: </a:t>
              </a:r>
              <a:r>
                <a:rPr lang="it-IT"/>
                <a:t>che cosa tiene insieme i protoni dentro il nucleo?  La forza elettrostatica respinge i protoni uno dall’altro.</a:t>
              </a:r>
            </a:p>
            <a:p>
              <a:pPr>
                <a:spcBef>
                  <a:spcPct val="50000"/>
                </a:spcBef>
              </a:pPr>
              <a:r>
                <a:rPr lang="it-IT">
                  <a:solidFill>
                    <a:srgbClr val="FFCC66"/>
                  </a:solidFill>
                </a:rPr>
                <a:t>RISPOSTA: </a:t>
              </a:r>
              <a:r>
                <a:rPr lang="it-IT" u="sng"/>
                <a:t>forza forte.</a:t>
              </a:r>
            </a:p>
          </p:txBody>
        </p:sp>
        <p:pic>
          <p:nvPicPr>
            <p:cNvPr id="31758" name="Picture 14" descr="spring_rope"/>
            <p:cNvPicPr>
              <a:picLocks noChangeAspect="1" noChangeArrowheads="1"/>
            </p:cNvPicPr>
            <p:nvPr/>
          </p:nvPicPr>
          <p:blipFill>
            <a:blip r:embed="rId3" cstate="print"/>
            <a:srcRect/>
            <a:stretch>
              <a:fillRect/>
            </a:stretch>
          </p:blipFill>
          <p:spPr bwMode="auto">
            <a:xfrm>
              <a:off x="4032" y="3264"/>
              <a:ext cx="1372" cy="933"/>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1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192213" y="115888"/>
            <a:ext cx="7772400" cy="719137"/>
          </a:xfrm>
        </p:spPr>
        <p:txBody>
          <a:bodyPr/>
          <a:lstStyle/>
          <a:p>
            <a:r>
              <a:rPr lang="en-US" sz="4000"/>
              <a:t>L’equazione di Dirac</a:t>
            </a:r>
            <a:endParaRPr lang="it-IT" sz="4000"/>
          </a:p>
        </p:txBody>
      </p:sp>
      <p:sp>
        <p:nvSpPr>
          <p:cNvPr id="196611" name="Rectangle 3"/>
          <p:cNvSpPr>
            <a:spLocks noGrp="1" noChangeArrowheads="1"/>
          </p:cNvSpPr>
          <p:nvPr>
            <p:ph type="body" idx="1"/>
          </p:nvPr>
        </p:nvSpPr>
        <p:spPr>
          <a:xfrm>
            <a:off x="971550" y="1125538"/>
            <a:ext cx="7993063" cy="5472112"/>
          </a:xfrm>
        </p:spPr>
        <p:txBody>
          <a:bodyPr/>
          <a:lstStyle/>
          <a:p>
            <a:pPr>
              <a:lnSpc>
                <a:spcPct val="90000"/>
              </a:lnSpc>
            </a:pPr>
            <a:r>
              <a:rPr lang="en-US" sz="2000">
                <a:solidFill>
                  <a:srgbClr val="FFFF66"/>
                </a:solidFill>
              </a:rPr>
              <a:t>Nel 1925-27 Schr</a:t>
            </a:r>
            <a:r>
              <a:rPr lang="en-US" sz="2000">
                <a:solidFill>
                  <a:srgbClr val="FFFF66"/>
                </a:solidFill>
                <a:cs typeface="Times New Roman" pitchFamily="18" charset="0"/>
              </a:rPr>
              <a:t>ö</a:t>
            </a:r>
            <a:r>
              <a:rPr lang="en-US" sz="2000">
                <a:solidFill>
                  <a:srgbClr val="FFFF66"/>
                </a:solidFill>
              </a:rPr>
              <a:t>dinger e Heisemberg formulano la meccanica quantistica per descrivere il comportamento degli elettroni all’interno dell’atomo. </a:t>
            </a:r>
          </a:p>
          <a:p>
            <a:pPr>
              <a:lnSpc>
                <a:spcPct val="90000"/>
              </a:lnSpc>
            </a:pPr>
            <a:r>
              <a:rPr lang="en-US" sz="2000">
                <a:solidFill>
                  <a:srgbClr val="00FF00"/>
                </a:solidFill>
              </a:rPr>
              <a:t>L’elettrone viene descritto da una funzione d’onda. Esso si comporta come un’onda (di probabilit</a:t>
            </a:r>
            <a:r>
              <a:rPr lang="en-US" sz="2000">
                <a:solidFill>
                  <a:srgbClr val="00FF00"/>
                </a:solidFill>
                <a:cs typeface="Times New Roman" pitchFamily="18" charset="0"/>
              </a:rPr>
              <a:t>à</a:t>
            </a:r>
            <a:r>
              <a:rPr lang="en-US" sz="2000">
                <a:solidFill>
                  <a:srgbClr val="00FF00"/>
                </a:solidFill>
              </a:rPr>
              <a:t>) e non pi</a:t>
            </a:r>
            <a:r>
              <a:rPr lang="en-US" sz="2000">
                <a:solidFill>
                  <a:srgbClr val="00FF00"/>
                </a:solidFill>
                <a:cs typeface="Times New Roman" pitchFamily="18" charset="0"/>
              </a:rPr>
              <a:t>ù</a:t>
            </a:r>
            <a:r>
              <a:rPr lang="en-US" sz="2000">
                <a:solidFill>
                  <a:srgbClr val="00FF00"/>
                </a:solidFill>
              </a:rPr>
              <a:t> come un punto materiale.</a:t>
            </a:r>
          </a:p>
          <a:p>
            <a:pPr>
              <a:lnSpc>
                <a:spcPct val="90000"/>
              </a:lnSpc>
            </a:pPr>
            <a:r>
              <a:rPr lang="en-US" sz="2000"/>
              <a:t> La m.q. descrive perfettamente le propriet</a:t>
            </a:r>
            <a:r>
              <a:rPr lang="en-US" sz="2000">
                <a:cs typeface="Times New Roman" pitchFamily="18" charset="0"/>
              </a:rPr>
              <a:t>à</a:t>
            </a:r>
            <a:r>
              <a:rPr lang="en-US" sz="2000"/>
              <a:t> delle righe spettrali degli atomi … ma … non soddisfa la teoria della relativit</a:t>
            </a:r>
            <a:r>
              <a:rPr lang="en-US" sz="2000">
                <a:cs typeface="Times New Roman" pitchFamily="18" charset="0"/>
              </a:rPr>
              <a:t>à</a:t>
            </a:r>
            <a:r>
              <a:rPr lang="en-US" sz="2000"/>
              <a:t> ristretta di Einstein</a:t>
            </a:r>
            <a:r>
              <a:rPr lang="en-US" sz="2000">
                <a:solidFill>
                  <a:srgbClr val="0066FF"/>
                </a:solidFill>
              </a:rPr>
              <a:t>.</a:t>
            </a:r>
          </a:p>
          <a:p>
            <a:pPr>
              <a:lnSpc>
                <a:spcPct val="90000"/>
              </a:lnSpc>
            </a:pPr>
            <a:endParaRPr lang="en-US" sz="2000">
              <a:solidFill>
                <a:schemeClr val="folHlink"/>
              </a:solidFill>
            </a:endParaRPr>
          </a:p>
          <a:p>
            <a:pPr>
              <a:lnSpc>
                <a:spcPct val="90000"/>
              </a:lnSpc>
            </a:pPr>
            <a:r>
              <a:rPr lang="en-US" sz="2000">
                <a:solidFill>
                  <a:schemeClr val="folHlink"/>
                </a:solidFill>
              </a:rPr>
              <a:t>Nel 1928 Dirac cerca di conciliare la meccanica quantistica con la relativit</a:t>
            </a:r>
            <a:r>
              <a:rPr lang="en-US" sz="2000">
                <a:solidFill>
                  <a:schemeClr val="folHlink"/>
                </a:solidFill>
                <a:cs typeface="Times New Roman" pitchFamily="18" charset="0"/>
              </a:rPr>
              <a:t>à</a:t>
            </a:r>
            <a:r>
              <a:rPr lang="en-US" sz="2000">
                <a:solidFill>
                  <a:schemeClr val="folHlink"/>
                </a:solidFill>
              </a:rPr>
              <a:t> ristretta.</a:t>
            </a:r>
          </a:p>
          <a:p>
            <a:pPr algn="ctr">
              <a:lnSpc>
                <a:spcPct val="90000"/>
              </a:lnSpc>
              <a:buFont typeface="Wingdings" pitchFamily="2" charset="2"/>
              <a:buNone/>
            </a:pPr>
            <a:r>
              <a:rPr lang="en-US" sz="2000">
                <a:latin typeface="Arial" charset="0"/>
              </a:rPr>
              <a:t> </a:t>
            </a:r>
            <a:r>
              <a:rPr lang="en-US" sz="2800">
                <a:solidFill>
                  <a:srgbClr val="00FF00"/>
                </a:solidFill>
              </a:rPr>
              <a:t>(iħ</a:t>
            </a:r>
            <a:r>
              <a:rPr lang="el-GR" sz="2800">
                <a:solidFill>
                  <a:srgbClr val="00FF00"/>
                </a:solidFill>
              </a:rPr>
              <a:t>γ</a:t>
            </a:r>
            <a:r>
              <a:rPr lang="el-GR" sz="2800" baseline="30000">
                <a:solidFill>
                  <a:srgbClr val="00FF00"/>
                </a:solidFill>
              </a:rPr>
              <a:t>μ</a:t>
            </a:r>
            <a:r>
              <a:rPr lang="el-GR" sz="2800">
                <a:solidFill>
                  <a:srgbClr val="00FF00"/>
                </a:solidFill>
              </a:rPr>
              <a:t>δ</a:t>
            </a:r>
            <a:r>
              <a:rPr lang="el-GR" sz="2800" baseline="-25000">
                <a:solidFill>
                  <a:srgbClr val="00FF00"/>
                </a:solidFill>
              </a:rPr>
              <a:t>μ</a:t>
            </a:r>
            <a:r>
              <a:rPr lang="en-US" sz="2800">
                <a:solidFill>
                  <a:srgbClr val="00FF00"/>
                </a:solidFill>
              </a:rPr>
              <a:t> </a:t>
            </a:r>
            <a:r>
              <a:rPr lang="en-US" sz="2800">
                <a:solidFill>
                  <a:srgbClr val="00FF00"/>
                </a:solidFill>
                <a:latin typeface="Arial Black"/>
              </a:rPr>
              <a:t>–</a:t>
            </a:r>
            <a:r>
              <a:rPr lang="en-US" sz="2800">
                <a:solidFill>
                  <a:srgbClr val="00FF00"/>
                </a:solidFill>
              </a:rPr>
              <a:t> mc)</a:t>
            </a:r>
            <a:r>
              <a:rPr lang="el-GR" sz="2800">
                <a:solidFill>
                  <a:srgbClr val="00FF00"/>
                </a:solidFill>
                <a:cs typeface="Arial" charset="0"/>
              </a:rPr>
              <a:t>ψ</a:t>
            </a:r>
            <a:r>
              <a:rPr lang="en-US" sz="2800">
                <a:solidFill>
                  <a:srgbClr val="00FF00"/>
                </a:solidFill>
                <a:cs typeface="Arial" charset="0"/>
              </a:rPr>
              <a:t>=0</a:t>
            </a:r>
          </a:p>
          <a:p>
            <a:pPr>
              <a:lnSpc>
                <a:spcPct val="90000"/>
              </a:lnSpc>
            </a:pPr>
            <a:endParaRPr lang="en-US" sz="2000">
              <a:cs typeface="Arial" charset="0"/>
            </a:endParaRPr>
          </a:p>
          <a:p>
            <a:pPr>
              <a:lnSpc>
                <a:spcPct val="90000"/>
              </a:lnSpc>
            </a:pPr>
            <a:r>
              <a:rPr lang="en-US" sz="2000">
                <a:cs typeface="Arial" charset="0"/>
              </a:rPr>
              <a:t>Va tutto bene, però l’equazione ha 4 soluzioni, due ad energia positiva e due ad energia negativa.</a:t>
            </a:r>
          </a:p>
          <a:p>
            <a:pPr>
              <a:lnSpc>
                <a:spcPct val="90000"/>
              </a:lnSpc>
            </a:pPr>
            <a:endParaRPr lang="en-US" sz="2000">
              <a:solidFill>
                <a:srgbClr val="FF66FF"/>
              </a:solidFill>
              <a:cs typeface="Arial" charset="0"/>
            </a:endParaRPr>
          </a:p>
          <a:p>
            <a:pPr>
              <a:lnSpc>
                <a:spcPct val="90000"/>
              </a:lnSpc>
            </a:pPr>
            <a:r>
              <a:rPr lang="en-US" sz="2000">
                <a:solidFill>
                  <a:srgbClr val="FF66FF"/>
                </a:solidFill>
                <a:cs typeface="Arial" charset="0"/>
              </a:rPr>
              <a:t>Quelle ad energia negativa vengono interpretate come le soluzioni per gli antielettroni (positroni)</a:t>
            </a:r>
          </a:p>
        </p:txBody>
      </p:sp>
      <p:grpSp>
        <p:nvGrpSpPr>
          <p:cNvPr id="196612" name="Group 4"/>
          <p:cNvGrpSpPr>
            <a:grpSpLocks/>
          </p:cNvGrpSpPr>
          <p:nvPr/>
        </p:nvGrpSpPr>
        <p:grpSpPr bwMode="auto">
          <a:xfrm>
            <a:off x="71438" y="3082925"/>
            <a:ext cx="1190625" cy="2146300"/>
            <a:chOff x="45" y="1942"/>
            <a:chExt cx="750" cy="1352"/>
          </a:xfrm>
        </p:grpSpPr>
        <p:pic>
          <p:nvPicPr>
            <p:cNvPr id="196613" name="Picture 5" descr="dirac"/>
            <p:cNvPicPr>
              <a:picLocks noChangeAspect="1" noChangeArrowheads="1"/>
            </p:cNvPicPr>
            <p:nvPr/>
          </p:nvPicPr>
          <p:blipFill>
            <a:blip r:embed="rId3" cstate="print"/>
            <a:srcRect/>
            <a:stretch>
              <a:fillRect/>
            </a:stretch>
          </p:blipFill>
          <p:spPr bwMode="auto">
            <a:xfrm>
              <a:off x="68" y="2099"/>
              <a:ext cx="727" cy="1014"/>
            </a:xfrm>
            <a:prstGeom prst="rect">
              <a:avLst/>
            </a:prstGeom>
            <a:noFill/>
          </p:spPr>
        </p:pic>
        <p:sp>
          <p:nvSpPr>
            <p:cNvPr id="196614" name="Text Box 6"/>
            <p:cNvSpPr txBox="1">
              <a:spLocks noChangeArrowheads="1"/>
            </p:cNvSpPr>
            <p:nvPr/>
          </p:nvSpPr>
          <p:spPr bwMode="auto">
            <a:xfrm>
              <a:off x="68" y="1942"/>
              <a:ext cx="612" cy="173"/>
            </a:xfrm>
            <a:prstGeom prst="rect">
              <a:avLst/>
            </a:prstGeom>
            <a:noFill/>
            <a:ln w="12700" cap="sq">
              <a:noFill/>
              <a:miter lim="800000"/>
              <a:headEnd type="none" w="sm" len="sm"/>
              <a:tailEnd type="none" w="sm" len="sm"/>
            </a:ln>
            <a:effectLst/>
          </p:spPr>
          <p:txBody>
            <a:bodyPr>
              <a:spAutoFit/>
            </a:bodyPr>
            <a:lstStyle/>
            <a:p>
              <a:pPr>
                <a:spcBef>
                  <a:spcPct val="50000"/>
                </a:spcBef>
              </a:pPr>
              <a:r>
                <a:rPr lang="it-IT" sz="1200">
                  <a:solidFill>
                    <a:schemeClr val="folHlink"/>
                  </a:solidFill>
                  <a:latin typeface="Arial" charset="0"/>
                </a:rPr>
                <a:t>Nobel 1933</a:t>
              </a:r>
            </a:p>
          </p:txBody>
        </p:sp>
        <p:sp>
          <p:nvSpPr>
            <p:cNvPr id="196615" name="Text Box 7"/>
            <p:cNvSpPr txBox="1">
              <a:spLocks noChangeArrowheads="1"/>
            </p:cNvSpPr>
            <p:nvPr/>
          </p:nvSpPr>
          <p:spPr bwMode="auto">
            <a:xfrm>
              <a:off x="45" y="3121"/>
              <a:ext cx="612" cy="173"/>
            </a:xfrm>
            <a:prstGeom prst="rect">
              <a:avLst/>
            </a:prstGeom>
            <a:noFill/>
            <a:ln w="12700" cap="sq">
              <a:noFill/>
              <a:miter lim="800000"/>
              <a:headEnd type="none" w="sm" len="sm"/>
              <a:tailEnd type="none" w="sm" len="sm"/>
            </a:ln>
            <a:effectLst/>
          </p:spPr>
          <p:txBody>
            <a:bodyPr>
              <a:spAutoFit/>
            </a:bodyPr>
            <a:lstStyle/>
            <a:p>
              <a:pPr>
                <a:spcBef>
                  <a:spcPct val="50000"/>
                </a:spcBef>
              </a:pPr>
              <a:r>
                <a:rPr lang="it-IT" sz="1200">
                  <a:latin typeface="Arial" charset="0"/>
                </a:rPr>
                <a:t>1902-84</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192213" y="0"/>
            <a:ext cx="7772400" cy="765175"/>
          </a:xfrm>
        </p:spPr>
        <p:txBody>
          <a:bodyPr/>
          <a:lstStyle/>
          <a:p>
            <a:r>
              <a:rPr lang="en-US" sz="4000"/>
              <a:t>La scoperta del positrone</a:t>
            </a:r>
            <a:endParaRPr lang="it-IT" sz="4000"/>
          </a:p>
        </p:txBody>
      </p:sp>
      <p:pic>
        <p:nvPicPr>
          <p:cNvPr id="198659" name="Picture 3" descr="anderson"/>
          <p:cNvPicPr>
            <a:picLocks noChangeAspect="1" noChangeArrowheads="1"/>
          </p:cNvPicPr>
          <p:nvPr/>
        </p:nvPicPr>
        <p:blipFill>
          <a:blip r:embed="rId3" cstate="print"/>
          <a:srcRect/>
          <a:stretch>
            <a:fillRect/>
          </a:stretch>
        </p:blipFill>
        <p:spPr bwMode="auto">
          <a:xfrm>
            <a:off x="5867400" y="1052513"/>
            <a:ext cx="2976563" cy="1700212"/>
          </a:xfrm>
          <a:prstGeom prst="rect">
            <a:avLst/>
          </a:prstGeom>
          <a:noFill/>
        </p:spPr>
      </p:pic>
      <p:pic>
        <p:nvPicPr>
          <p:cNvPr id="198660" name="Picture 4" descr="camera_nebbia"/>
          <p:cNvPicPr>
            <a:picLocks noChangeAspect="1" noChangeArrowheads="1"/>
          </p:cNvPicPr>
          <p:nvPr/>
        </p:nvPicPr>
        <p:blipFill>
          <a:blip r:embed="rId4" cstate="print"/>
          <a:srcRect/>
          <a:stretch>
            <a:fillRect/>
          </a:stretch>
        </p:blipFill>
        <p:spPr bwMode="auto">
          <a:xfrm>
            <a:off x="5940425" y="2951163"/>
            <a:ext cx="2641600" cy="2709862"/>
          </a:xfrm>
          <a:prstGeom prst="rect">
            <a:avLst/>
          </a:prstGeom>
          <a:noFill/>
        </p:spPr>
      </p:pic>
      <p:sp>
        <p:nvSpPr>
          <p:cNvPr id="198661" name="Text Box 5"/>
          <p:cNvSpPr txBox="1">
            <a:spLocks noChangeArrowheads="1"/>
          </p:cNvSpPr>
          <p:nvPr/>
        </p:nvSpPr>
        <p:spPr bwMode="auto">
          <a:xfrm>
            <a:off x="323850" y="1125538"/>
            <a:ext cx="5400675" cy="1558925"/>
          </a:xfrm>
          <a:prstGeom prst="rect">
            <a:avLst/>
          </a:prstGeom>
          <a:solidFill>
            <a:srgbClr val="99FF99"/>
          </a:solidFill>
          <a:ln w="12700" cap="sq" algn="ctr">
            <a:noFill/>
            <a:miter lim="800000"/>
            <a:headEnd/>
            <a:tailEnd/>
          </a:ln>
          <a:effectLst/>
        </p:spPr>
        <p:txBody>
          <a:bodyPr>
            <a:spAutoFit/>
          </a:bodyPr>
          <a:lstStyle/>
          <a:p>
            <a:pPr>
              <a:spcBef>
                <a:spcPct val="50000"/>
              </a:spcBef>
            </a:pPr>
            <a:r>
              <a:rPr lang="it-IT" sz="1600">
                <a:solidFill>
                  <a:srgbClr val="000099"/>
                </a:solidFill>
                <a:latin typeface="Arial" charset="0"/>
              </a:rPr>
              <a:t>Per misurare l'energia dei raggi cosmici secondari, prodotti in seguito ad urti con nuclei atomici nell'alta atmosfera, Millikan, in California, affidò nel 1930 ad uno dei suoi dottorandi, Carl Anderson, il compito di costruire un rivelatore costituito da una camera a nebbia inserita in un potente elettromagnete.</a:t>
            </a:r>
          </a:p>
        </p:txBody>
      </p:sp>
      <p:sp>
        <p:nvSpPr>
          <p:cNvPr id="198662" name="Text Box 6"/>
          <p:cNvSpPr txBox="1">
            <a:spLocks noChangeArrowheads="1"/>
          </p:cNvSpPr>
          <p:nvPr/>
        </p:nvSpPr>
        <p:spPr bwMode="auto">
          <a:xfrm>
            <a:off x="323850" y="3141663"/>
            <a:ext cx="5472113" cy="1558925"/>
          </a:xfrm>
          <a:prstGeom prst="rect">
            <a:avLst/>
          </a:prstGeom>
          <a:solidFill>
            <a:srgbClr val="FF3300"/>
          </a:solidFill>
          <a:ln w="12700" cap="sq" algn="ctr">
            <a:noFill/>
            <a:miter lim="800000"/>
            <a:headEnd/>
            <a:tailEnd/>
          </a:ln>
          <a:effectLst/>
        </p:spPr>
        <p:txBody>
          <a:bodyPr>
            <a:spAutoFit/>
          </a:bodyPr>
          <a:lstStyle/>
          <a:p>
            <a:pPr>
              <a:spcBef>
                <a:spcPct val="50000"/>
              </a:spcBef>
            </a:pPr>
            <a:r>
              <a:rPr lang="it-IT" sz="1600">
                <a:solidFill>
                  <a:schemeClr val="tx2"/>
                </a:solidFill>
                <a:latin typeface="Arial" charset="0"/>
              </a:rPr>
              <a:t>nella camera a nebbia le particelle cariche lasciano una striscia di goccioline lungo la loro traiettoria, che può venir fotografata; il campo magnetico deflette le particelle elettricamente cariche a seconda della loro carica, con raggi di curvatura che dipendono, oltre che dall'intensità del campo magnetico, dalla loro quantità di moto.</a:t>
            </a:r>
            <a:endParaRPr lang="it-IT" sz="1600">
              <a:solidFill>
                <a:schemeClr val="tx2"/>
              </a:solidFill>
              <a:latin typeface="Arial Black" pitchFamily="34" charset="0"/>
            </a:endParaRPr>
          </a:p>
        </p:txBody>
      </p:sp>
      <p:sp>
        <p:nvSpPr>
          <p:cNvPr id="198663" name="Text Box 7"/>
          <p:cNvSpPr txBox="1">
            <a:spLocks noChangeArrowheads="1"/>
          </p:cNvSpPr>
          <p:nvPr/>
        </p:nvSpPr>
        <p:spPr bwMode="auto">
          <a:xfrm>
            <a:off x="396875" y="4941888"/>
            <a:ext cx="5327650" cy="1558925"/>
          </a:xfrm>
          <a:prstGeom prst="rect">
            <a:avLst/>
          </a:prstGeom>
          <a:solidFill>
            <a:srgbClr val="FFFF66"/>
          </a:solidFill>
          <a:ln w="12700" cap="sq" algn="ctr">
            <a:noFill/>
            <a:miter lim="800000"/>
            <a:headEnd/>
            <a:tailEnd/>
          </a:ln>
          <a:effectLst/>
        </p:spPr>
        <p:txBody>
          <a:bodyPr>
            <a:spAutoFit/>
          </a:bodyPr>
          <a:lstStyle/>
          <a:p>
            <a:pPr>
              <a:spcBef>
                <a:spcPct val="50000"/>
              </a:spcBef>
            </a:pPr>
            <a:r>
              <a:rPr lang="it-IT" sz="1600">
                <a:solidFill>
                  <a:srgbClr val="000099"/>
                </a:solidFill>
                <a:latin typeface="Arial" charset="0"/>
              </a:rPr>
              <a:t>“ Ben presto </a:t>
            </a:r>
            <a:r>
              <a:rPr lang="it-IT" sz="1600" i="1">
                <a:solidFill>
                  <a:srgbClr val="000099"/>
                </a:solidFill>
                <a:latin typeface="Arial" charset="0"/>
              </a:rPr>
              <a:t>ottenemmo un bell'esempio di una particella leggera positiva che attraversava la camera dal basso verso l'alto” </a:t>
            </a:r>
            <a:r>
              <a:rPr lang="it-IT" sz="1600">
                <a:solidFill>
                  <a:srgbClr val="000099"/>
                </a:solidFill>
                <a:latin typeface="Arial" charset="0"/>
              </a:rPr>
              <a:t>. Ulteriori osservazioni permisero ad Anderson di annunciare su Science </a:t>
            </a:r>
            <a:r>
              <a:rPr lang="it-IT" sz="1600" i="1">
                <a:solidFill>
                  <a:srgbClr val="000099"/>
                </a:solidFill>
                <a:latin typeface="Arial" charset="0"/>
              </a:rPr>
              <a:t>l'apparente esistenza di particelle positive facilmente deviabili</a:t>
            </a:r>
            <a:r>
              <a:rPr lang="it-IT" sz="1600">
                <a:solidFill>
                  <a:srgbClr val="000099"/>
                </a:solidFill>
                <a:latin typeface="Arial" charset="0"/>
              </a:rPr>
              <a:t>: era il settembre 1932, il positrone era stato scoperto.</a:t>
            </a:r>
            <a:endParaRPr lang="it-IT" sz="2400">
              <a:solidFill>
                <a:srgbClr val="000099"/>
              </a:solidFill>
              <a:latin typeface="Arial Black" pitchFamily="34" charset="0"/>
            </a:endParaRPr>
          </a:p>
        </p:txBody>
      </p:sp>
      <p:sp>
        <p:nvSpPr>
          <p:cNvPr id="198664" name="Text Box 8"/>
          <p:cNvSpPr txBox="1">
            <a:spLocks noChangeArrowheads="1"/>
          </p:cNvSpPr>
          <p:nvPr/>
        </p:nvSpPr>
        <p:spPr bwMode="auto">
          <a:xfrm>
            <a:off x="6011863" y="5727700"/>
            <a:ext cx="2808287" cy="581025"/>
          </a:xfrm>
          <a:prstGeom prst="rect">
            <a:avLst/>
          </a:prstGeom>
          <a:solidFill>
            <a:srgbClr val="000099"/>
          </a:solidFill>
          <a:ln w="12700" cap="sq" algn="ctr">
            <a:noFill/>
            <a:miter lim="800000"/>
            <a:headEnd/>
            <a:tailEnd/>
          </a:ln>
          <a:effectLst/>
        </p:spPr>
        <p:txBody>
          <a:bodyPr>
            <a:spAutoFit/>
          </a:bodyPr>
          <a:lstStyle/>
          <a:p>
            <a:pPr>
              <a:spcBef>
                <a:spcPct val="50000"/>
              </a:spcBef>
            </a:pPr>
            <a:r>
              <a:rPr lang="en-US" sz="1600" b="1">
                <a:solidFill>
                  <a:srgbClr val="FFFF66"/>
                </a:solidFill>
                <a:latin typeface="Arial" charset="0"/>
              </a:rPr>
              <a:t>N.B. Anderson non era al corrente dell’eq. di Dirac</a:t>
            </a:r>
            <a:endParaRPr lang="it-IT" sz="1600" b="1">
              <a:solidFill>
                <a:srgbClr val="FFFF66"/>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rco">
  <a:themeElements>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Arc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rco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rco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rco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C:\Programmi\Microsoft Office\Templates\Presentation Designs\Arco.pot</Template>
  <TotalTime>4062</TotalTime>
  <Words>3466</Words>
  <Application>Microsoft Office PowerPoint</Application>
  <PresentationFormat>Presentazione su schermo (4:3)</PresentationFormat>
  <Paragraphs>328</Paragraphs>
  <Slides>35</Slides>
  <Notes>34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35</vt:i4>
      </vt:variant>
    </vt:vector>
  </HeadingPairs>
  <TitlesOfParts>
    <vt:vector size="37" baseType="lpstr">
      <vt:lpstr>Arco</vt:lpstr>
      <vt:lpstr>Equation</vt:lpstr>
      <vt:lpstr>Dall’atomo al Modello Standard</vt:lpstr>
      <vt:lpstr>I “chimici”: 1700-1800</vt:lpstr>
      <vt:lpstr>Mendeleyev (1834-1907)</vt:lpstr>
      <vt:lpstr>E gli atomi?</vt:lpstr>
      <vt:lpstr>Esperimento di Rutherford (1911)</vt:lpstr>
      <vt:lpstr>L’atomo di Rutherford</vt:lpstr>
      <vt:lpstr>E il nucleo?</vt:lpstr>
      <vt:lpstr>L’equazione di Dirac</vt:lpstr>
      <vt:lpstr>La scoperta del positrone</vt:lpstr>
      <vt:lpstr>Decadimento β: il sogno di Cagliostro</vt:lpstr>
      <vt:lpstr>Dove eravamo nel ~1935?</vt:lpstr>
      <vt:lpstr>E poi?</vt:lpstr>
      <vt:lpstr>I raggi cosmici </vt:lpstr>
      <vt:lpstr>Acceleratori: principio di funzionamento</vt:lpstr>
      <vt:lpstr>E l’uomo creò i raggi cosmici</vt:lpstr>
      <vt:lpstr>E l’Europa?</vt:lpstr>
      <vt:lpstr>Gli stati membri del CERN oggi</vt:lpstr>
      <vt:lpstr> Il più grande laboratorio del mondo</vt:lpstr>
      <vt:lpstr>Il CERN entra in gioco</vt:lpstr>
      <vt:lpstr>E  vennero ... i quark!</vt:lpstr>
      <vt:lpstr>La scoperta dei quark</vt:lpstr>
      <vt:lpstr>Il Modello Standard</vt:lpstr>
      <vt:lpstr>I mediatori delle forze</vt:lpstr>
      <vt:lpstr>Gli anni magici: 1974÷1977</vt:lpstr>
      <vt:lpstr>Lo stato attuale</vt:lpstr>
      <vt:lpstr>Il Nobel di Rubbia</vt:lpstr>
      <vt:lpstr>Il LEP</vt:lpstr>
      <vt:lpstr>LEP: vista aerea</vt:lpstr>
      <vt:lpstr>LEP: i risultati</vt:lpstr>
      <vt:lpstr>Il numero di famiglie di neutrini</vt:lpstr>
      <vt:lpstr>LHC</vt:lpstr>
      <vt:lpstr>I dipoli di LHC</vt:lpstr>
      <vt:lpstr>Dipoli di LHC nel tunnel</vt:lpstr>
      <vt:lpstr>ATLAS</vt:lpstr>
      <vt:lpstr>Conclusioni</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CERN: un laboratorio del futuro per guardare nel passato.</dc:title>
  <dc:creator>Claudio Luci</dc:creator>
  <cp:lastModifiedBy>Claudio Luci</cp:lastModifiedBy>
  <cp:revision>104</cp:revision>
  <dcterms:created xsi:type="dcterms:W3CDTF">2002-09-27T13:21:21Z</dcterms:created>
  <dcterms:modified xsi:type="dcterms:W3CDTF">2012-02-29T14:38:12Z</dcterms:modified>
</cp:coreProperties>
</file>