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75" r:id="rId3"/>
    <p:sldId id="277" r:id="rId4"/>
    <p:sldId id="282" r:id="rId5"/>
    <p:sldId id="281" r:id="rId6"/>
    <p:sldId id="257" r:id="rId7"/>
    <p:sldId id="272" r:id="rId8"/>
    <p:sldId id="258" r:id="rId9"/>
    <p:sldId id="259" r:id="rId10"/>
    <p:sldId id="260" r:id="rId11"/>
    <p:sldId id="261" r:id="rId12"/>
    <p:sldId id="262" r:id="rId13"/>
    <p:sldId id="273" r:id="rId14"/>
    <p:sldId id="274" r:id="rId15"/>
    <p:sldId id="283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8" r:id="rId24"/>
    <p:sldId id="271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6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04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67D99-FDFC-4949-AE4C-D6DE264B27BF}" type="datetimeFigureOut">
              <a:rPr lang="en-US" smtClean="0"/>
              <a:t>13/07/17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B9DBB-F941-CA42-98E4-8B6628EE5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62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9DBB-F941-CA42-98E4-8B6628EE5A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28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822-7E66-0C4A-979A-15FE27F03C4C}" type="datetimeFigureOut">
              <a:rPr lang="en-US" smtClean="0"/>
              <a:t>13/07/17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A734-748B-F142-9C6C-DB7DDD3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15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822-7E66-0C4A-979A-15FE27F03C4C}" type="datetimeFigureOut">
              <a:rPr lang="en-US" smtClean="0"/>
              <a:t>13/07/17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A734-748B-F142-9C6C-DB7DDD3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73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822-7E66-0C4A-979A-15FE27F03C4C}" type="datetimeFigureOut">
              <a:rPr lang="en-US" smtClean="0"/>
              <a:t>13/07/17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A734-748B-F142-9C6C-DB7DDD3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27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822-7E66-0C4A-979A-15FE27F03C4C}" type="datetimeFigureOut">
              <a:rPr lang="en-US" smtClean="0"/>
              <a:t>13/07/17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A734-748B-F142-9C6C-DB7DDD3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72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822-7E66-0C4A-979A-15FE27F03C4C}" type="datetimeFigureOut">
              <a:rPr lang="en-US" smtClean="0"/>
              <a:t>13/07/17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A734-748B-F142-9C6C-DB7DDD3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01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822-7E66-0C4A-979A-15FE27F03C4C}" type="datetimeFigureOut">
              <a:rPr lang="en-US" smtClean="0"/>
              <a:t>13/07/17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A734-748B-F142-9C6C-DB7DDD3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74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822-7E66-0C4A-979A-15FE27F03C4C}" type="datetimeFigureOut">
              <a:rPr lang="en-US" smtClean="0"/>
              <a:t>13/07/17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A734-748B-F142-9C6C-DB7DDD3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52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822-7E66-0C4A-979A-15FE27F03C4C}" type="datetimeFigureOut">
              <a:rPr lang="en-US" smtClean="0"/>
              <a:t>13/07/17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A734-748B-F142-9C6C-DB7DDD3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7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822-7E66-0C4A-979A-15FE27F03C4C}" type="datetimeFigureOut">
              <a:rPr lang="en-US" smtClean="0"/>
              <a:t>13/07/17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A734-748B-F142-9C6C-DB7DDD3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52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822-7E66-0C4A-979A-15FE27F03C4C}" type="datetimeFigureOut">
              <a:rPr lang="en-US" smtClean="0"/>
              <a:t>13/07/17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A734-748B-F142-9C6C-DB7DDD3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59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822-7E66-0C4A-979A-15FE27F03C4C}" type="datetimeFigureOut">
              <a:rPr lang="en-US" smtClean="0"/>
              <a:t>13/07/17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A734-748B-F142-9C6C-DB7DDD3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69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E9822-7E66-0C4A-979A-15FE27F03C4C}" type="datetimeFigureOut">
              <a:rPr lang="en-US" smtClean="0"/>
              <a:t>13/07/17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DA734-748B-F142-9C6C-DB7DDD35A3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alphaModFix amt="32000"/>
          </a:blip>
          <a:stretch>
            <a:fillRect/>
          </a:stretch>
        </p:blipFill>
        <p:spPr>
          <a:xfrm>
            <a:off x="-169336" y="-233508"/>
            <a:ext cx="9536847" cy="743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38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-114166" y="-178539"/>
            <a:ext cx="9361836" cy="73865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0746" y="-235688"/>
            <a:ext cx="7347384" cy="2923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/>
              <a:t>Angels Dancing on Pinheads</a:t>
            </a:r>
          </a:p>
          <a:p>
            <a:pPr algn="ctr"/>
            <a:endParaRPr lang="en-US" sz="4800" b="1" dirty="0" smtClean="0"/>
          </a:p>
          <a:p>
            <a:endParaRPr lang="en-US" sz="4800" b="1" dirty="0" smtClean="0"/>
          </a:p>
          <a:p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53326" y="6245736"/>
            <a:ext cx="70629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F. </a:t>
            </a:r>
            <a:r>
              <a:rPr lang="en-US" sz="3200" dirty="0" err="1" smtClean="0"/>
              <a:t>Sciortino</a:t>
            </a:r>
            <a:r>
              <a:rPr lang="en-US" sz="3200" dirty="0" smtClean="0"/>
              <a:t>, </a:t>
            </a:r>
            <a:r>
              <a:rPr lang="en-US" sz="3200" dirty="0" err="1" smtClean="0"/>
              <a:t>Sapienza</a:t>
            </a:r>
            <a:r>
              <a:rPr lang="en-US" sz="3200" dirty="0" smtClean="0"/>
              <a:t> </a:t>
            </a:r>
            <a:r>
              <a:rPr lang="en-US" sz="3200" dirty="0" err="1" smtClean="0"/>
              <a:t>Universita</a:t>
            </a:r>
            <a:r>
              <a:rPr lang="en-US" sz="3200" dirty="0" smtClean="0"/>
              <a:t>’ di Roma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53472" y="999848"/>
            <a:ext cx="97723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 smtClean="0"/>
          </a:p>
          <a:p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52316" y="1109579"/>
            <a:ext cx="133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29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7194"/>
            <a:ext cx="8229600" cy="1143000"/>
          </a:xfrm>
        </p:spPr>
        <p:txBody>
          <a:bodyPr/>
          <a:lstStyle/>
          <a:p>
            <a:r>
              <a:rPr lang="en-US" dirty="0" err="1" smtClean="0"/>
              <a:t>Spinodals</a:t>
            </a:r>
            <a:r>
              <a:rPr lang="en-US" dirty="0" smtClean="0"/>
              <a:t> of liquid water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90" y="619670"/>
            <a:ext cx="9144000" cy="3250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494" y="1841160"/>
            <a:ext cx="4168416" cy="5198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003800"/>
            <a:ext cx="491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Vaporizing liquid water on cooling !!!!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0115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Debenedetti’s</a:t>
            </a:r>
            <a:r>
              <a:rPr lang="en-US" dirty="0" smtClean="0"/>
              <a:t> criticism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366" y="1392238"/>
            <a:ext cx="7594642" cy="5440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192" y="1064177"/>
            <a:ext cx="4340808" cy="173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59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62453"/>
            <a:ext cx="9283700" cy="1143000"/>
          </a:xfrm>
        </p:spPr>
        <p:txBody>
          <a:bodyPr/>
          <a:lstStyle/>
          <a:p>
            <a:r>
              <a:rPr lang="en-US" sz="3600" dirty="0" smtClean="0"/>
              <a:t>Mean Field Models with Reentrant </a:t>
            </a:r>
            <a:r>
              <a:rPr lang="en-US" sz="3600" dirty="0" err="1" smtClean="0"/>
              <a:t>Spinodal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9" y="1772998"/>
            <a:ext cx="3739266" cy="4881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9" y="1157814"/>
            <a:ext cx="3938085" cy="7883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9" y="917260"/>
            <a:ext cx="3983704" cy="2405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9626" y="6618621"/>
            <a:ext cx="2980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err="1" smtClean="0"/>
              <a:t>Sasai</a:t>
            </a:r>
            <a:r>
              <a:rPr lang="fi-FI" sz="1200" dirty="0" smtClean="0"/>
              <a:t> </a:t>
            </a:r>
            <a:r>
              <a:rPr lang="fi-FI" sz="1200" dirty="0"/>
              <a:t>M 1993 </a:t>
            </a:r>
            <a:r>
              <a:rPr lang="fi-FI" sz="1200" dirty="0" err="1"/>
              <a:t>Bull</a:t>
            </a:r>
            <a:r>
              <a:rPr lang="fi-FI" sz="1200" dirty="0"/>
              <a:t>. </a:t>
            </a:r>
            <a:r>
              <a:rPr lang="fi-FI" sz="1200" dirty="0" err="1"/>
              <a:t>Chem</a:t>
            </a:r>
            <a:r>
              <a:rPr lang="fi-FI" sz="1200" dirty="0"/>
              <a:t>. </a:t>
            </a:r>
            <a:r>
              <a:rPr lang="fi-FI" sz="1200" dirty="0" err="1"/>
              <a:t>Soc</a:t>
            </a:r>
            <a:r>
              <a:rPr lang="fi-FI" sz="1200" dirty="0"/>
              <a:t>. Japan 66 </a:t>
            </a:r>
            <a:r>
              <a:rPr lang="fi-FI" sz="1200" dirty="0" smtClean="0"/>
              <a:t>3362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2673" y="2107918"/>
            <a:ext cx="4956714" cy="454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2673" y="559121"/>
            <a:ext cx="5081327" cy="15487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69" y="379968"/>
            <a:ext cx="3665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(but no divergence of compressibility </a:t>
            </a:r>
          </a:p>
          <a:p>
            <a:r>
              <a:rPr lang="en-US" dirty="0" smtClean="0"/>
              <a:t>at positive pressures)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414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Colloids and water…..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3" y="3890752"/>
            <a:ext cx="9228533" cy="2746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3" y="1623027"/>
            <a:ext cx="3824978" cy="1427419"/>
          </a:xfrm>
          <a:prstGeom prst="rect">
            <a:avLst/>
          </a:prstGeom>
        </p:spPr>
      </p:pic>
      <p:pic>
        <p:nvPicPr>
          <p:cNvPr id="6" name="L0p5phi0p9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3299" y="1212450"/>
            <a:ext cx="2214682" cy="209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72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2363" y="-71736"/>
            <a:ext cx="9976960" cy="1143000"/>
          </a:xfrm>
        </p:spPr>
        <p:txBody>
          <a:bodyPr/>
          <a:lstStyle/>
          <a:p>
            <a:r>
              <a:rPr lang="en-US" dirty="0" smtClean="0"/>
              <a:t>Getting closer to the real colloidal world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835939"/>
            <a:ext cx="5180097" cy="1704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4705"/>
            <a:ext cx="4630440" cy="3826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192" y="2996593"/>
            <a:ext cx="4373830" cy="1332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245" y="4799466"/>
            <a:ext cx="2923434" cy="1372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969" y="1071264"/>
            <a:ext cx="4195725" cy="9368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18368" y="199868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Science  </a:t>
            </a:r>
            <a:r>
              <a:rPr lang="en-US" dirty="0"/>
              <a:t>Vol. 351,  pp. 582-</a:t>
            </a:r>
            <a:r>
              <a:rPr lang="en-US" dirty="0" smtClean="0"/>
              <a:t>586  2016: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47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colloidal models show a </a:t>
            </a:r>
            <a:br>
              <a:rPr lang="en-US" dirty="0" smtClean="0"/>
            </a:br>
            <a:r>
              <a:rPr lang="en-US" dirty="0" smtClean="0"/>
              <a:t>Speedy re-entrant </a:t>
            </a:r>
            <a:r>
              <a:rPr lang="en-US" dirty="0" err="1" smtClean="0"/>
              <a:t>spinodal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52557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 To my mind the question of whether there is or is not a reentrant </a:t>
            </a:r>
            <a:r>
              <a:rPr lang="en-US" dirty="0" err="1"/>
              <a:t>spinodal</a:t>
            </a:r>
            <a:r>
              <a:rPr lang="en-US" dirty="0"/>
              <a:t>  is similar to the medieval debate concerning </a:t>
            </a:r>
            <a:r>
              <a:rPr lang="en-US" dirty="0">
                <a:solidFill>
                  <a:srgbClr val="FF0000"/>
                </a:solidFill>
              </a:rPr>
              <a:t>angels dancing on pinheads</a:t>
            </a:r>
            <a:r>
              <a:rPr lang="en-US" dirty="0"/>
              <a:t>. “</a:t>
            </a:r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4640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pair-wise additive particle models</a:t>
            </a:r>
            <a:br>
              <a:rPr lang="en-US" dirty="0" smtClean="0"/>
            </a:br>
            <a:r>
              <a:rPr lang="en-US" sz="3600" dirty="0" smtClean="0"/>
              <a:t>(one component system with close loops</a:t>
            </a:r>
            <a:br>
              <a:rPr lang="en-US" sz="3600" dirty="0" smtClean="0"/>
            </a:br>
            <a:r>
              <a:rPr lang="en-US" sz="3600" dirty="0" smtClean="0"/>
              <a:t>and a structured gas phase) 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2) Multiple-patches Particles</a:t>
            </a:r>
            <a:br>
              <a:rPr lang="en-US" dirty="0" smtClean="0"/>
            </a:br>
            <a:r>
              <a:rPr lang="en-US" dirty="0" smtClean="0"/>
              <a:t>           gas of rings and chains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2" y="4972168"/>
            <a:ext cx="1654915" cy="17703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730" y="2816567"/>
            <a:ext cx="1818700" cy="17272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8730" y="295739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 smtClean="0"/>
              <a:t>1)  Janus </a:t>
            </a:r>
            <a:r>
              <a:rPr lang="en-US" sz="4000" dirty="0"/>
              <a:t>Particles</a:t>
            </a:r>
            <a:br>
              <a:rPr lang="en-US" sz="4000" dirty="0"/>
            </a:br>
            <a:r>
              <a:rPr lang="en-US" sz="4000" dirty="0" smtClean="0"/>
              <a:t>    gas </a:t>
            </a:r>
            <a:r>
              <a:rPr lang="en-US" sz="4000" dirty="0"/>
              <a:t>of micelles</a:t>
            </a:r>
          </a:p>
        </p:txBody>
      </p:sp>
    </p:spTree>
    <p:extLst>
      <p:ext uri="{BB962C8B-B14F-4D97-AF65-F5344CB8AC3E}">
        <p14:creationId xmlns:p14="http://schemas.microsoft.com/office/powerpoint/2010/main" val="281841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Janus Particles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5826"/>
            <a:ext cx="9144000" cy="3105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474" y="1310691"/>
            <a:ext cx="3114842" cy="173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99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6194"/>
            <a:ext cx="8229600" cy="1143000"/>
          </a:xfrm>
        </p:spPr>
        <p:txBody>
          <a:bodyPr/>
          <a:lstStyle/>
          <a:p>
            <a:r>
              <a:rPr lang="en-US" dirty="0" smtClean="0"/>
              <a:t>Multiple patches colloids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084" y="-71594"/>
            <a:ext cx="1654915" cy="1770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486" y="880607"/>
            <a:ext cx="2239352" cy="2170600"/>
          </a:xfrm>
          <a:prstGeom prst="rect">
            <a:avLst/>
          </a:prstGeom>
        </p:spPr>
      </p:pic>
      <p:pic>
        <p:nvPicPr>
          <p:cNvPr id="3" name="Picture 2" descr="gas-lorenz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" y="3322677"/>
            <a:ext cx="4614808" cy="3461106"/>
          </a:xfrm>
          <a:prstGeom prst="rect">
            <a:avLst/>
          </a:prstGeom>
        </p:spPr>
      </p:pic>
      <p:pic>
        <p:nvPicPr>
          <p:cNvPr id="4" name="Picture 3" descr="liquid-lorenz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79" y="3322678"/>
            <a:ext cx="4614807" cy="34611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9658" y="2953345"/>
            <a:ext cx="233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 of rings and chains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69352" y="3028434"/>
            <a:ext cx="283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Liquid (percolating network)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02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“gas-liquid” phase diagrams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5026" r="5026"/>
          <a:stretch>
            <a:fillRect/>
          </a:stretch>
        </p:blipFill>
        <p:spPr>
          <a:xfrm>
            <a:off x="457200" y="1265238"/>
            <a:ext cx="8229600" cy="452596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29192"/>
            <a:ext cx="4565119" cy="1128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855" y="5712698"/>
            <a:ext cx="3980945" cy="114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7097" y="842840"/>
            <a:ext cx="84615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Aquinas's Summa </a:t>
            </a:r>
            <a:r>
              <a:rPr lang="en-US" sz="2400" dirty="0" err="1" smtClean="0"/>
              <a:t>Theologica</a:t>
            </a:r>
            <a:r>
              <a:rPr lang="en-US" sz="2400" dirty="0" smtClean="0"/>
              <a:t>, written c. 1270, includes discussion of several questions regarding angels such as, "Can several angels be in the same place?”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12358" y="4987497"/>
            <a:ext cx="84862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 consensus:  </a:t>
            </a:r>
          </a:p>
          <a:p>
            <a:endParaRPr lang="en-US" sz="2800" dirty="0"/>
          </a:p>
          <a:p>
            <a:r>
              <a:rPr lang="en-US" sz="2800" dirty="0" smtClean="0"/>
              <a:t>Angels </a:t>
            </a:r>
            <a:r>
              <a:rPr lang="en-US" sz="2800" dirty="0"/>
              <a:t>are pure intelligences, not material, but limited, so that they have location in space, but not extension.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245" y="127155"/>
            <a:ext cx="8198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A little bit of background to the </a:t>
            </a:r>
            <a:r>
              <a:rPr lang="en-US" sz="2800" b="1" dirty="0" smtClean="0"/>
              <a:t>problem  (Wikipedia):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429" y="1766977"/>
            <a:ext cx="2585716" cy="31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8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760" y="0"/>
            <a:ext cx="546586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6886" y="246097"/>
            <a:ext cx="3102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raw data</a:t>
            </a:r>
            <a:r>
              <a:rPr lang="mr-IN" sz="2400" dirty="0" smtClean="0"/>
              <a:t>…</a:t>
            </a:r>
            <a:r>
              <a:rPr lang="en-US" sz="2400" dirty="0" smtClean="0"/>
              <a:t>. (Janus)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44076"/>
            <a:ext cx="1172896" cy="11139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1128" t="6344" r="5132" b="10745"/>
          <a:stretch/>
        </p:blipFill>
        <p:spPr>
          <a:xfrm>
            <a:off x="-1" y="1248376"/>
            <a:ext cx="3747465" cy="320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01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Re-entrant </a:t>
            </a:r>
            <a:r>
              <a:rPr lang="en-US" dirty="0" err="1" smtClean="0"/>
              <a:t>Spinodal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in the Janus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791" y="1738851"/>
            <a:ext cx="7459579" cy="489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77708"/>
            <a:ext cx="1137484" cy="108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0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642" y="21782"/>
            <a:ext cx="8229600" cy="1143000"/>
          </a:xfrm>
        </p:spPr>
        <p:txBody>
          <a:bodyPr/>
          <a:lstStyle/>
          <a:p>
            <a:r>
              <a:rPr lang="en-US" dirty="0" smtClean="0"/>
              <a:t>The patchy model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 descr="PT_2A9B_si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159"/>
            <a:ext cx="4903903" cy="3171915"/>
          </a:xfrm>
          <a:prstGeom prst="rect">
            <a:avLst/>
          </a:prstGeom>
        </p:spPr>
      </p:pic>
      <p:pic>
        <p:nvPicPr>
          <p:cNvPr id="7" name="Picture 6" descr="PT_2A9B_te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192" y="3497276"/>
            <a:ext cx="5195808" cy="33607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353" y="1072608"/>
            <a:ext cx="1277428" cy="1366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3903" y="1486084"/>
            <a:ext cx="24569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ym typeface="Wingdings"/>
              </a:rPr>
              <a:t> </a:t>
            </a:r>
            <a:r>
              <a:rPr lang="en-US" sz="3200" dirty="0" smtClean="0"/>
              <a:t>Simulation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41413" y="4983870"/>
            <a:ext cx="40100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(Mean-field) Theory </a:t>
            </a:r>
            <a:r>
              <a:rPr lang="en-US" sz="3200" dirty="0" smtClean="0">
                <a:sym typeface="Wingdings"/>
              </a:rPr>
              <a:t>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05003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3348"/>
            <a:ext cx="8229600" cy="1143000"/>
          </a:xfrm>
        </p:spPr>
        <p:txBody>
          <a:bodyPr/>
          <a:lstStyle/>
          <a:p>
            <a:r>
              <a:rPr lang="en-US" dirty="0" smtClean="0"/>
              <a:t>Conclusions: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4803"/>
            <a:ext cx="8229600" cy="3701203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One component </a:t>
            </a:r>
            <a:r>
              <a:rPr lang="en-US" sz="2800" dirty="0" smtClean="0"/>
              <a:t>systems can exhibit close-loops phase diagrams. </a:t>
            </a:r>
          </a:p>
          <a:p>
            <a:r>
              <a:rPr lang="en-US" sz="2800" dirty="0" smtClean="0"/>
              <a:t>Re-entrant Speedy </a:t>
            </a:r>
            <a:r>
              <a:rPr lang="en-US" sz="2800" dirty="0" err="1" smtClean="0"/>
              <a:t>spinodals</a:t>
            </a:r>
            <a:r>
              <a:rPr lang="en-US" sz="2800" dirty="0" smtClean="0"/>
              <a:t> at positive pressures can exists (</a:t>
            </a:r>
            <a:r>
              <a:rPr lang="en-US" sz="2800" dirty="0" smtClean="0">
                <a:solidFill>
                  <a:srgbClr val="FF0000"/>
                </a:solidFill>
              </a:rPr>
              <a:t>if the gas-liquid coexistence also retraces) </a:t>
            </a:r>
            <a:r>
              <a:rPr lang="en-US" sz="2800" dirty="0" smtClean="0"/>
              <a:t>(their presence can be detected by the increasing compressibility on cooling) </a:t>
            </a:r>
          </a:p>
          <a:p>
            <a:r>
              <a:rPr lang="en-US" sz="2800" dirty="0" smtClean="0"/>
              <a:t>“Patchy” colloidal systems offer the possibility to realize these thermodynamic scenarios and perhaps even a colloidal water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70" t="16570" r="3529" b="11925"/>
          <a:stretch/>
        </p:blipFill>
        <p:spPr>
          <a:xfrm>
            <a:off x="2197100" y="4522847"/>
            <a:ext cx="6946900" cy="2327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599" y="5885908"/>
            <a:ext cx="579781" cy="620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560" y="6057900"/>
            <a:ext cx="587242" cy="5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13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033" y="1078972"/>
            <a:ext cx="8229600" cy="1143000"/>
          </a:xfrm>
        </p:spPr>
        <p:txBody>
          <a:bodyPr/>
          <a:lstStyle/>
          <a:p>
            <a:r>
              <a:rPr lang="en-US" dirty="0" smtClean="0"/>
              <a:t>Collaborators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4" y="1078973"/>
            <a:ext cx="2419854" cy="2419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630" y="2594362"/>
            <a:ext cx="2255370" cy="2255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4" y="4165159"/>
            <a:ext cx="2427350" cy="26928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6574" y="74090"/>
            <a:ext cx="4767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 </a:t>
            </a:r>
            <a:r>
              <a:rPr lang="en-US" sz="4000" dirty="0" smtClean="0"/>
              <a:t> Thanks for listening !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642" y="5245100"/>
            <a:ext cx="6708057" cy="1524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91824" y="222676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/>
              <a:t>Lorenzo </a:t>
            </a:r>
            <a:r>
              <a:rPr lang="en-US" sz="3600" dirty="0" err="1" smtClean="0"/>
              <a:t>Rovigatti</a:t>
            </a:r>
            <a:endParaRPr lang="en-US" sz="3600" dirty="0" smtClean="0"/>
          </a:p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           </a:t>
            </a:r>
            <a:r>
              <a:rPr lang="en-US" sz="3600" dirty="0"/>
              <a:t>Valentino </a:t>
            </a:r>
            <a:r>
              <a:rPr lang="en-US" sz="3600" dirty="0" err="1" smtClean="0"/>
              <a:t>Bianco</a:t>
            </a:r>
            <a:r>
              <a:rPr lang="en-US" sz="3600" dirty="0" smtClean="0"/>
              <a:t>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 smtClean="0"/>
          </a:p>
          <a:p>
            <a:r>
              <a:rPr lang="en-US" sz="3600" dirty="0" smtClean="0"/>
              <a:t>José </a:t>
            </a:r>
            <a:r>
              <a:rPr lang="en-US" sz="3600" dirty="0"/>
              <a:t>Maria Tavares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567915" y="18534"/>
            <a:ext cx="1576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dirty="0" err="1"/>
              <a:t>Auguri</a:t>
            </a:r>
            <a:r>
              <a:rPr lang="en-US" dirty="0"/>
              <a:t> </a:t>
            </a:r>
            <a:r>
              <a:rPr lang="en-US" dirty="0" err="1"/>
              <a:t>Piero</a:t>
            </a:r>
            <a:r>
              <a:rPr lang="en-US" dirty="0"/>
              <a:t>  !</a:t>
            </a:r>
          </a:p>
        </p:txBody>
      </p:sp>
    </p:spTree>
    <p:extLst>
      <p:ext uri="{BB962C8B-B14F-4D97-AF65-F5344CB8AC3E}">
        <p14:creationId xmlns:p14="http://schemas.microsoft.com/office/powerpoint/2010/main" val="273558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62453"/>
            <a:ext cx="8229600" cy="1143000"/>
          </a:xfrm>
        </p:spPr>
        <p:txBody>
          <a:bodyPr/>
          <a:lstStyle/>
          <a:p>
            <a:r>
              <a:rPr lang="en-US" dirty="0" smtClean="0"/>
              <a:t>On lattice and analytic </a:t>
            </a:r>
            <a:r>
              <a:rPr lang="en-US" dirty="0"/>
              <a:t>m</a:t>
            </a:r>
            <a:r>
              <a:rPr lang="en-US" dirty="0" smtClean="0"/>
              <a:t>odels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411" y="1636133"/>
            <a:ext cx="3319004" cy="2587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152" y="4081095"/>
            <a:ext cx="3302170" cy="25583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9" y="1772998"/>
            <a:ext cx="3739266" cy="4881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9" y="1157814"/>
            <a:ext cx="3938085" cy="788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8411" y="886303"/>
            <a:ext cx="3365743" cy="6565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3152" y="468677"/>
            <a:ext cx="3341002" cy="444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69" y="917260"/>
            <a:ext cx="3983704" cy="2405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32026" y="6405122"/>
            <a:ext cx="4480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err="1" smtClean="0"/>
              <a:t>Sasai</a:t>
            </a:r>
            <a:r>
              <a:rPr lang="fi-FI" sz="1200" dirty="0" smtClean="0"/>
              <a:t> </a:t>
            </a:r>
            <a:r>
              <a:rPr lang="fi-FI" sz="1200" dirty="0"/>
              <a:t>M 1993 </a:t>
            </a:r>
            <a:r>
              <a:rPr lang="fi-FI" sz="1200" dirty="0" err="1"/>
              <a:t>Bull</a:t>
            </a:r>
            <a:r>
              <a:rPr lang="fi-FI" sz="1200" dirty="0"/>
              <a:t>. </a:t>
            </a:r>
            <a:r>
              <a:rPr lang="fi-FI" sz="1200" dirty="0" err="1"/>
              <a:t>Chem</a:t>
            </a:r>
            <a:r>
              <a:rPr lang="fi-FI" sz="1200" dirty="0"/>
              <a:t>. </a:t>
            </a:r>
            <a:r>
              <a:rPr lang="fi-FI" sz="1200" dirty="0" err="1"/>
              <a:t>Soc</a:t>
            </a:r>
            <a:r>
              <a:rPr lang="fi-FI" sz="1200" dirty="0"/>
              <a:t>. Japan 66 </a:t>
            </a:r>
            <a:r>
              <a:rPr lang="fi-FI" sz="1200" dirty="0" smtClean="0"/>
              <a:t>3362</a:t>
            </a:r>
          </a:p>
          <a:p>
            <a:r>
              <a:rPr lang="fi-FI" sz="1200" dirty="0" err="1" smtClean="0"/>
              <a:t>Borick</a:t>
            </a:r>
            <a:r>
              <a:rPr lang="fi-FI" sz="1200" dirty="0" smtClean="0"/>
              <a:t> </a:t>
            </a:r>
            <a:r>
              <a:rPr lang="fi-FI" sz="1200" dirty="0"/>
              <a:t>S S, </a:t>
            </a:r>
            <a:r>
              <a:rPr lang="fi-FI" sz="1200" dirty="0" err="1"/>
              <a:t>Debenedetti</a:t>
            </a:r>
            <a:r>
              <a:rPr lang="fi-FI" sz="1200" dirty="0"/>
              <a:t> P G and </a:t>
            </a:r>
            <a:r>
              <a:rPr lang="fi-FI" sz="1200" dirty="0" err="1"/>
              <a:t>Sastry</a:t>
            </a:r>
            <a:r>
              <a:rPr lang="fi-FI" sz="1200" dirty="0"/>
              <a:t> S 1995 J. </a:t>
            </a:r>
            <a:r>
              <a:rPr lang="fi-FI" sz="1200" dirty="0" err="1"/>
              <a:t>Phys</a:t>
            </a:r>
            <a:r>
              <a:rPr lang="fi-FI" sz="1200" dirty="0"/>
              <a:t>. </a:t>
            </a:r>
            <a:r>
              <a:rPr lang="fi-FI" sz="1200" dirty="0" err="1"/>
              <a:t>Chem</a:t>
            </a:r>
            <a:r>
              <a:rPr lang="fi-FI" sz="1200" dirty="0"/>
              <a:t>. 99 3781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38436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1790" y="1437541"/>
            <a:ext cx="8525981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   </a:t>
            </a:r>
            <a:r>
              <a:rPr lang="en-US" sz="2800" dirty="0"/>
              <a:t>The question of how many angels can dance on the point of a needle, or the head of a pin, is often attributed to 'late medieval writers'... In point of fact, the question has never been found in this form</a:t>
            </a:r>
            <a:r>
              <a:rPr lang="en-US" sz="2800" dirty="0" smtClean="0"/>
              <a:t>…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           </a:t>
            </a:r>
            <a:r>
              <a:rPr lang="en-US" dirty="0" smtClean="0"/>
              <a:t>HS </a:t>
            </a:r>
            <a:r>
              <a:rPr lang="en-US" dirty="0"/>
              <a:t>Lang, author of  Aristotle's Physics and its Medieval Varieties (1992</a:t>
            </a:r>
            <a:r>
              <a:rPr lang="en-US" dirty="0" smtClean="0"/>
              <a:t>):</a:t>
            </a:r>
            <a:endParaRPr lang="en-US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37046" y="35787"/>
            <a:ext cx="86107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How many Angels can Dance on a Pinhead ?  </a:t>
            </a:r>
          </a:p>
          <a:p>
            <a:pPr algn="ctr"/>
            <a:r>
              <a:rPr lang="en-US" sz="3600" b="1" dirty="0" smtClean="0"/>
              <a:t>Why was this question raised 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9299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1790" y="1437541"/>
            <a:ext cx="8525981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   </a:t>
            </a:r>
            <a:r>
              <a:rPr lang="en-US" sz="2800" dirty="0"/>
              <a:t>The question of how many angels can dance on the point of a needle, or the head of a pin, is often attributed to 'late medieval writers'... In point of fact, the question has never been found in this form</a:t>
            </a:r>
            <a:r>
              <a:rPr lang="en-US" sz="2800" dirty="0" smtClean="0"/>
              <a:t>…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           </a:t>
            </a:r>
            <a:r>
              <a:rPr lang="en-US" dirty="0" smtClean="0"/>
              <a:t>HS </a:t>
            </a:r>
            <a:r>
              <a:rPr lang="en-US" dirty="0"/>
              <a:t>Lang, author of  Aristotle's Physics and its Medieval Varieties (1992</a:t>
            </a:r>
            <a:r>
              <a:rPr lang="en-US" dirty="0" smtClean="0"/>
              <a:t>):</a:t>
            </a:r>
            <a:endParaRPr lang="en-US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37046" y="35787"/>
            <a:ext cx="86107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How many Angels can Dance on a Pinhead ?  </a:t>
            </a:r>
          </a:p>
          <a:p>
            <a:pPr algn="ctr"/>
            <a:r>
              <a:rPr lang="en-US" sz="3600" b="1" dirty="0" smtClean="0"/>
              <a:t>Why was this question raised ?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337046" y="4441736"/>
            <a:ext cx="88069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One theory is that it is an early modern fabrication as used to discredit scholastic philosophy at a time when it still played a significant role in university education. </a:t>
            </a:r>
          </a:p>
        </p:txBody>
      </p:sp>
    </p:spTree>
    <p:extLst>
      <p:ext uri="{BB962C8B-B14F-4D97-AF65-F5344CB8AC3E}">
        <p14:creationId xmlns:p14="http://schemas.microsoft.com/office/powerpoint/2010/main" val="2144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still the case 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13" y="185426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“ To my mind the question of whether there is or is not a reentrant </a:t>
            </a:r>
            <a:r>
              <a:rPr lang="en-US" dirty="0" err="1" smtClean="0"/>
              <a:t>spinodal</a:t>
            </a:r>
            <a:r>
              <a:rPr lang="en-US" dirty="0" smtClean="0"/>
              <a:t>  is similar to the medieval debate concerning </a:t>
            </a:r>
            <a:r>
              <a:rPr lang="en-US" dirty="0" smtClean="0">
                <a:solidFill>
                  <a:srgbClr val="FF0000"/>
                </a:solidFill>
              </a:rPr>
              <a:t>angels dancing on pinheads</a:t>
            </a:r>
            <a:r>
              <a:rPr lang="en-US" dirty="0" smtClean="0"/>
              <a:t>. “</a:t>
            </a:r>
          </a:p>
          <a:p>
            <a:pPr marL="0" indent="0">
              <a:buNone/>
            </a:pPr>
            <a:r>
              <a:rPr lang="en-US" dirty="0" smtClean="0"/>
              <a:t>  </a:t>
            </a:r>
          </a:p>
          <a:p>
            <a:pPr marL="0" indent="0">
              <a:buNone/>
            </a:pPr>
            <a:r>
              <a:rPr lang="en-US" dirty="0" smtClean="0"/>
              <a:t>     (report of an unknown PRL Referee, January 2017, to the manuscript </a:t>
            </a:r>
            <a:r>
              <a:rPr lang="en-US" b="1" dirty="0" smtClean="0"/>
              <a:t>Re</a:t>
            </a:r>
            <a:r>
              <a:rPr lang="en-US" b="1" dirty="0"/>
              <a:t>-entrant limits of stability of the liquid phase  and the Speedy scenario in colloidal model </a:t>
            </a:r>
            <a:r>
              <a:rPr lang="en-US" b="1" dirty="0" smtClean="0"/>
              <a:t>systems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20857" y="209034"/>
            <a:ext cx="47132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Is it still the case </a:t>
            </a:r>
            <a:r>
              <a:rPr lang="en-US" sz="4800" dirty="0" smtClean="0"/>
              <a:t>?</a:t>
            </a:r>
          </a:p>
          <a:p>
            <a:r>
              <a:rPr lang="en-US" sz="4800" dirty="0"/>
              <a:t> </a:t>
            </a:r>
            <a:r>
              <a:rPr lang="en-US" sz="4800" dirty="0" smtClean="0"/>
              <a:t>        YES !!!!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03927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-114166" y="-178539"/>
            <a:ext cx="9361836" cy="73865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0746" y="-235688"/>
            <a:ext cx="7347384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strike="sngStrike" dirty="0"/>
              <a:t>A</a:t>
            </a:r>
            <a:r>
              <a:rPr lang="en-US" sz="4800" b="1" strike="sngStrike" dirty="0" smtClean="0"/>
              <a:t>ngels </a:t>
            </a:r>
            <a:r>
              <a:rPr lang="en-US" sz="4800" b="1" strike="sngStrike" dirty="0"/>
              <a:t>D</a:t>
            </a:r>
            <a:r>
              <a:rPr lang="en-US" sz="4800" b="1" strike="sngStrike" dirty="0" smtClean="0"/>
              <a:t>ancing on Pinheads</a:t>
            </a:r>
          </a:p>
          <a:p>
            <a:endParaRPr lang="en-US" sz="4800" b="1" dirty="0" smtClean="0"/>
          </a:p>
          <a:p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53326" y="6245736"/>
            <a:ext cx="70629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F. </a:t>
            </a:r>
            <a:r>
              <a:rPr lang="en-US" sz="3200" dirty="0" err="1" smtClean="0"/>
              <a:t>Sciortino</a:t>
            </a:r>
            <a:r>
              <a:rPr lang="en-US" sz="3200" dirty="0" smtClean="0"/>
              <a:t>, </a:t>
            </a:r>
            <a:r>
              <a:rPr lang="en-US" sz="3200" dirty="0" err="1" smtClean="0"/>
              <a:t>Sapienza</a:t>
            </a:r>
            <a:r>
              <a:rPr lang="en-US" sz="3200" dirty="0" smtClean="0"/>
              <a:t> </a:t>
            </a:r>
            <a:r>
              <a:rPr lang="en-US" sz="3200" dirty="0" err="1" smtClean="0"/>
              <a:t>Universita</a:t>
            </a:r>
            <a:r>
              <a:rPr lang="en-US" sz="3200" dirty="0" smtClean="0"/>
              <a:t>’ di Roma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53472" y="568048"/>
            <a:ext cx="97723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Re-entrant limits of stability of the liquid phase  and the Speedy scenario in colloidal model systems</a:t>
            </a:r>
            <a:endParaRPr lang="en-US" sz="3600" dirty="0" smtClean="0"/>
          </a:p>
          <a:p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52316" y="1109579"/>
            <a:ext cx="133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545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999" y="364925"/>
            <a:ext cx="72967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Spinodal</a:t>
            </a:r>
            <a:r>
              <a:rPr lang="en-US" sz="3200" dirty="0" smtClean="0"/>
              <a:t>: A mean-field concept.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                                  </a:t>
            </a:r>
            <a:r>
              <a:rPr lang="en-US" sz="3200" dirty="0" err="1" smtClean="0"/>
              <a:t>VdW</a:t>
            </a:r>
            <a:r>
              <a:rPr lang="en-US" sz="3200" dirty="0" smtClean="0"/>
              <a:t> </a:t>
            </a:r>
            <a:r>
              <a:rPr lang="en-US" sz="3200" dirty="0" err="1" smtClean="0"/>
              <a:t>spinodals</a:t>
            </a:r>
            <a:r>
              <a:rPr lang="mr-IN" sz="3200" dirty="0" smtClean="0"/>
              <a:t>……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700" y="0"/>
            <a:ext cx="1638300" cy="229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3" y="1943692"/>
            <a:ext cx="4301072" cy="4041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672" y="2457627"/>
            <a:ext cx="4503328" cy="31531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8432" y="6306862"/>
            <a:ext cx="52725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Relevant to metastable states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477933" y="2904067"/>
            <a:ext cx="2088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</a:t>
            </a:r>
            <a:r>
              <a:rPr lang="en-US" dirty="0" err="1"/>
              <a:t>spinodal</a:t>
            </a:r>
            <a:r>
              <a:rPr lang="en-US" dirty="0"/>
              <a:t> </a:t>
            </a:r>
            <a:r>
              <a:rPr lang="en-US" dirty="0" smtClean="0"/>
              <a:t>(I spot)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55144" y="3828533"/>
            <a:ext cx="1596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Liquid </a:t>
            </a:r>
            <a:r>
              <a:rPr lang="en-US" dirty="0" err="1" smtClean="0"/>
              <a:t>spinodal</a:t>
            </a:r>
            <a:r>
              <a:rPr lang="en-US" dirty="0" smtClean="0"/>
              <a:t> </a:t>
            </a:r>
          </a:p>
          <a:p>
            <a:r>
              <a:rPr lang="en-US" dirty="0" smtClean="0"/>
              <a:t>(G spot)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98432" y="2531533"/>
            <a:ext cx="237235" cy="287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64299" y="4885266"/>
            <a:ext cx="237235" cy="287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15098" y="5173133"/>
            <a:ext cx="237235" cy="287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90432" y="2539999"/>
            <a:ext cx="237235" cy="287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93931" y="2539999"/>
            <a:ext cx="237235" cy="287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27329" y="4580464"/>
            <a:ext cx="237235" cy="287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615098" y="4487332"/>
            <a:ext cx="237235" cy="287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3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01268" y="0"/>
            <a:ext cx="56836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Can </a:t>
            </a:r>
            <a:r>
              <a:rPr lang="en-US" sz="3200" dirty="0" err="1" smtClean="0"/>
              <a:t>spinodal</a:t>
            </a:r>
            <a:r>
              <a:rPr lang="en-US" sz="3200" dirty="0" smtClean="0"/>
              <a:t> be measured 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142" y="2812585"/>
            <a:ext cx="3993575" cy="3945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642" y="1219200"/>
            <a:ext cx="4551567" cy="1593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" y="4261958"/>
            <a:ext cx="3782021" cy="4280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1" y="48340"/>
            <a:ext cx="4477469" cy="37976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2453" y="3752166"/>
            <a:ext cx="42788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M </a:t>
            </a:r>
            <a:r>
              <a:rPr lang="en-US" sz="1400" dirty="0" err="1"/>
              <a:t>Manno</a:t>
            </a:r>
            <a:r>
              <a:rPr lang="en-US" sz="1400" dirty="0"/>
              <a:t>, D </a:t>
            </a:r>
            <a:r>
              <a:rPr lang="en-US" sz="1400" dirty="0" err="1"/>
              <a:t>Bulone</a:t>
            </a:r>
            <a:r>
              <a:rPr lang="en-US" sz="1400" dirty="0"/>
              <a:t>, V </a:t>
            </a:r>
            <a:r>
              <a:rPr lang="en-US" sz="1400" dirty="0" err="1"/>
              <a:t>Martorana</a:t>
            </a:r>
            <a:r>
              <a:rPr lang="en-US" sz="1400" dirty="0"/>
              <a:t> and P L San </a:t>
            </a:r>
            <a:r>
              <a:rPr lang="en-US" sz="1400" dirty="0" err="1" smtClean="0"/>
              <a:t>Biagio</a:t>
            </a:r>
            <a:r>
              <a:rPr lang="en-US" sz="1400" dirty="0" smtClean="0"/>
              <a:t> Journal </a:t>
            </a:r>
            <a:r>
              <a:rPr lang="en-US" sz="1400" dirty="0"/>
              <a:t>of Physics: Condensed Matter, </a:t>
            </a:r>
            <a:r>
              <a:rPr lang="en-US" sz="1400" dirty="0" smtClean="0"/>
              <a:t>16</a:t>
            </a:r>
            <a:r>
              <a:rPr lang="en-US" sz="1400" dirty="0"/>
              <a:t>, </a:t>
            </a:r>
            <a:r>
              <a:rPr lang="en-US" sz="1400" dirty="0" smtClean="0"/>
              <a:t>42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5732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3646</TotalTime>
  <Words>723</Words>
  <Application>Microsoft Macintosh PowerPoint</Application>
  <PresentationFormat>On-screen Show (4:3)</PresentationFormat>
  <Paragraphs>73</Paragraphs>
  <Slides>25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Is it still the case ?  </vt:lpstr>
      <vt:lpstr>PowerPoint Presentation</vt:lpstr>
      <vt:lpstr>PowerPoint Presentation</vt:lpstr>
      <vt:lpstr>PowerPoint Presentation</vt:lpstr>
      <vt:lpstr>PowerPoint Presentation</vt:lpstr>
      <vt:lpstr>Spinodals of liquid water</vt:lpstr>
      <vt:lpstr>Debenedetti’s criticism</vt:lpstr>
      <vt:lpstr>Mean Field Models with Reentrant Spinodal</vt:lpstr>
      <vt:lpstr>Colloids and water…..</vt:lpstr>
      <vt:lpstr>Getting closer to the real colloidal world</vt:lpstr>
      <vt:lpstr>Can colloidal models show a  Speedy re-entrant spinodal ?</vt:lpstr>
      <vt:lpstr>Two pair-wise additive particle models (one component system with close loops and a structured gas phase)                 2) Multiple-patches Particles            gas of rings and chains</vt:lpstr>
      <vt:lpstr>Janus Particles</vt:lpstr>
      <vt:lpstr>Multiple patches colloids</vt:lpstr>
      <vt:lpstr>The “gas-liquid” phase diagrams</vt:lpstr>
      <vt:lpstr>PowerPoint Presentation</vt:lpstr>
      <vt:lpstr>The Re-entrant Spinodal  in the Janus system</vt:lpstr>
      <vt:lpstr>The patchy model….</vt:lpstr>
      <vt:lpstr>Conclusions:</vt:lpstr>
      <vt:lpstr>Collaborators</vt:lpstr>
      <vt:lpstr>On lattice and analytic models</vt:lpstr>
    </vt:vector>
  </TitlesOfParts>
  <Company>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 S</dc:creator>
  <cp:lastModifiedBy>F S</cp:lastModifiedBy>
  <cp:revision>71</cp:revision>
  <dcterms:created xsi:type="dcterms:W3CDTF">2017-06-05T11:03:28Z</dcterms:created>
  <dcterms:modified xsi:type="dcterms:W3CDTF">2017-07-13T18:02:14Z</dcterms:modified>
</cp:coreProperties>
</file>