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0279975" cy="42808525"/>
  <p:notesSz cx="6858000" cy="91440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3">
          <p15:clr>
            <a:srgbClr val="A4A3A4"/>
          </p15:clr>
        </p15:guide>
        <p15:guide id="2" pos="95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E5F2"/>
    <a:srgbClr val="FFCCFF"/>
    <a:srgbClr val="99FFCC"/>
    <a:srgbClr val="CCFFCC"/>
    <a:srgbClr val="FFFFCC"/>
    <a:srgbClr val="FF33CC"/>
    <a:srgbClr val="FF3399"/>
    <a:srgbClr val="93E3FF"/>
    <a:srgbClr val="FFE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94660"/>
  </p:normalViewPr>
  <p:slideViewPr>
    <p:cSldViewPr>
      <p:cViewPr varScale="1">
        <p:scale>
          <a:sx n="13" d="100"/>
          <a:sy n="13" d="100"/>
        </p:scale>
        <p:origin x="2102" y="77"/>
      </p:cViewPr>
      <p:guideLst>
        <p:guide orient="horz" pos="13483"/>
        <p:guide pos="95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rancesca\Google%20Drive\Lavoro\outreach\escaperoom\Surveyapp-Responses-HEPscap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rancesca\Google%20Drive\Lavoro\outreach\escaperoom\Surveyapp-Responses-HEPscap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rancesca\Google%20Drive\Lavoro\outreach\escaperoom\Surveyapp-Responses-HEPscap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v>8-10</c:v>
          </c:tx>
          <c:spPr>
            <a:solidFill>
              <a:schemeClr val="accent2">
                <a:shade val="53000"/>
              </a:schemeClr>
            </a:solidFill>
            <a:ln>
              <a:noFill/>
            </a:ln>
            <a:effectLst/>
          </c:spPr>
          <c:invertIfNegative val="0"/>
          <c:val>
            <c:numRef>
              <c:f>classi!$AP$3:$AT$3</c:f>
              <c:numCache>
                <c:formatCode>General</c:formatCode>
                <c:ptCount val="5"/>
                <c:pt idx="0">
                  <c:v>1</c:v>
                </c:pt>
                <c:pt idx="1">
                  <c:v>0</c:v>
                </c:pt>
                <c:pt idx="2">
                  <c:v>4</c:v>
                </c:pt>
                <c:pt idx="3">
                  <c:v>7</c:v>
                </c:pt>
                <c:pt idx="4">
                  <c:v>21</c:v>
                </c:pt>
              </c:numCache>
            </c:numRef>
          </c:val>
          <c:extLst>
            <c:ext xmlns:c16="http://schemas.microsoft.com/office/drawing/2014/chart" uri="{C3380CC4-5D6E-409C-BE32-E72D297353CC}">
              <c16:uniqueId val="{00000000-81F5-4811-A66B-2D94808A11E5}"/>
            </c:ext>
          </c:extLst>
        </c:ser>
        <c:ser>
          <c:idx val="1"/>
          <c:order val="1"/>
          <c:tx>
            <c:v>10-12</c:v>
          </c:tx>
          <c:spPr>
            <a:solidFill>
              <a:schemeClr val="accent2">
                <a:shade val="76000"/>
              </a:schemeClr>
            </a:solidFill>
            <a:ln>
              <a:noFill/>
            </a:ln>
            <a:effectLst/>
          </c:spPr>
          <c:invertIfNegative val="0"/>
          <c:val>
            <c:numRef>
              <c:f>classi!$AP$4:$AT$4</c:f>
              <c:numCache>
                <c:formatCode>General</c:formatCode>
                <c:ptCount val="5"/>
                <c:pt idx="0">
                  <c:v>0</c:v>
                </c:pt>
                <c:pt idx="1">
                  <c:v>0</c:v>
                </c:pt>
                <c:pt idx="2">
                  <c:v>0</c:v>
                </c:pt>
                <c:pt idx="3">
                  <c:v>1</c:v>
                </c:pt>
                <c:pt idx="4">
                  <c:v>4</c:v>
                </c:pt>
              </c:numCache>
            </c:numRef>
          </c:val>
          <c:extLst>
            <c:ext xmlns:c16="http://schemas.microsoft.com/office/drawing/2014/chart" uri="{C3380CC4-5D6E-409C-BE32-E72D297353CC}">
              <c16:uniqueId val="{00000001-81F5-4811-A66B-2D94808A11E5}"/>
            </c:ext>
          </c:extLst>
        </c:ser>
        <c:ser>
          <c:idx val="2"/>
          <c:order val="2"/>
          <c:tx>
            <c:v>12-15</c:v>
          </c:tx>
          <c:spPr>
            <a:solidFill>
              <a:schemeClr val="accent2"/>
            </a:solidFill>
            <a:ln>
              <a:noFill/>
            </a:ln>
            <a:effectLst/>
          </c:spPr>
          <c:invertIfNegative val="0"/>
          <c:val>
            <c:numRef>
              <c:f>classi!$AP$5:$AT$5</c:f>
              <c:numCache>
                <c:formatCode>General</c:formatCode>
                <c:ptCount val="5"/>
                <c:pt idx="0">
                  <c:v>0</c:v>
                </c:pt>
                <c:pt idx="1">
                  <c:v>0</c:v>
                </c:pt>
                <c:pt idx="2">
                  <c:v>1</c:v>
                </c:pt>
                <c:pt idx="3">
                  <c:v>3</c:v>
                </c:pt>
                <c:pt idx="4">
                  <c:v>4</c:v>
                </c:pt>
              </c:numCache>
            </c:numRef>
          </c:val>
          <c:extLst>
            <c:ext xmlns:c16="http://schemas.microsoft.com/office/drawing/2014/chart" uri="{C3380CC4-5D6E-409C-BE32-E72D297353CC}">
              <c16:uniqueId val="{00000002-81F5-4811-A66B-2D94808A11E5}"/>
            </c:ext>
          </c:extLst>
        </c:ser>
        <c:ser>
          <c:idx val="3"/>
          <c:order val="3"/>
          <c:tx>
            <c:v>15-20</c:v>
          </c:tx>
          <c:spPr>
            <a:solidFill>
              <a:schemeClr val="accent2">
                <a:tint val="77000"/>
              </a:schemeClr>
            </a:solidFill>
            <a:ln>
              <a:noFill/>
            </a:ln>
            <a:effectLst/>
          </c:spPr>
          <c:invertIfNegative val="0"/>
          <c:val>
            <c:numRef>
              <c:f>classi!$AP$6:$AT$6</c:f>
              <c:numCache>
                <c:formatCode>General</c:formatCode>
                <c:ptCount val="5"/>
                <c:pt idx="0">
                  <c:v>5</c:v>
                </c:pt>
                <c:pt idx="1">
                  <c:v>1</c:v>
                </c:pt>
                <c:pt idx="2">
                  <c:v>9</c:v>
                </c:pt>
                <c:pt idx="3">
                  <c:v>27</c:v>
                </c:pt>
                <c:pt idx="4">
                  <c:v>23</c:v>
                </c:pt>
              </c:numCache>
            </c:numRef>
          </c:val>
          <c:extLst>
            <c:ext xmlns:c16="http://schemas.microsoft.com/office/drawing/2014/chart" uri="{C3380CC4-5D6E-409C-BE32-E72D297353CC}">
              <c16:uniqueId val="{00000003-81F5-4811-A66B-2D94808A11E5}"/>
            </c:ext>
          </c:extLst>
        </c:ser>
        <c:ser>
          <c:idx val="4"/>
          <c:order val="4"/>
          <c:tx>
            <c:v>&gt;20</c:v>
          </c:tx>
          <c:spPr>
            <a:solidFill>
              <a:schemeClr val="accent2">
                <a:tint val="54000"/>
              </a:schemeClr>
            </a:solidFill>
            <a:ln>
              <a:noFill/>
            </a:ln>
            <a:effectLst/>
          </c:spPr>
          <c:invertIfNegative val="0"/>
          <c:val>
            <c:numRef>
              <c:f>classi!$AP$7:$AT$7</c:f>
              <c:numCache>
                <c:formatCode>General</c:formatCode>
                <c:ptCount val="5"/>
                <c:pt idx="0">
                  <c:v>1</c:v>
                </c:pt>
                <c:pt idx="1">
                  <c:v>1</c:v>
                </c:pt>
                <c:pt idx="2">
                  <c:v>1</c:v>
                </c:pt>
                <c:pt idx="3">
                  <c:v>7</c:v>
                </c:pt>
                <c:pt idx="4">
                  <c:v>9</c:v>
                </c:pt>
              </c:numCache>
            </c:numRef>
          </c:val>
          <c:extLst>
            <c:ext xmlns:c16="http://schemas.microsoft.com/office/drawing/2014/chart" uri="{C3380CC4-5D6E-409C-BE32-E72D297353CC}">
              <c16:uniqueId val="{00000004-81F5-4811-A66B-2D94808A11E5}"/>
            </c:ext>
          </c:extLst>
        </c:ser>
        <c:dLbls>
          <c:showLegendKey val="0"/>
          <c:showVal val="0"/>
          <c:showCatName val="0"/>
          <c:showSerName val="0"/>
          <c:showPercent val="0"/>
          <c:showBubbleSize val="0"/>
        </c:dLbls>
        <c:gapWidth val="150"/>
        <c:overlap val="100"/>
        <c:axId val="1655227439"/>
        <c:axId val="1714372671"/>
      </c:barChart>
      <c:catAx>
        <c:axId val="16552274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200"/>
                  <a:t>gradimento (1=no ,2=poco, 3=indeciso, 4=si, 5=molto)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accent1">
                <a:alpha val="93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14372671"/>
        <c:crosses val="autoZero"/>
        <c:auto val="1"/>
        <c:lblAlgn val="ctr"/>
        <c:lblOffset val="100"/>
        <c:noMultiLvlLbl val="0"/>
      </c:catAx>
      <c:valAx>
        <c:axId val="1714372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55227439"/>
        <c:crosses val="autoZero"/>
        <c:crossBetween val="between"/>
      </c:valAx>
      <c:spPr>
        <a:noFill/>
        <a:ln>
          <a:noFill/>
        </a:ln>
        <a:effectLst/>
      </c:spPr>
    </c:plotArea>
    <c:legend>
      <c:legendPos val="b"/>
      <c:layout>
        <c:manualLayout>
          <c:xMode val="edge"/>
          <c:yMode val="edge"/>
          <c:x val="0.16841670883072618"/>
          <c:y val="9.0288866278831259E-2"/>
          <c:w val="0.63494518728915494"/>
          <c:h val="0.1910445709878315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tx>
            <c:v>8-10</c:v>
          </c:tx>
          <c:spPr>
            <a:solidFill>
              <a:schemeClr val="accent4">
                <a:shade val="53000"/>
              </a:schemeClr>
            </a:solidFill>
            <a:ln>
              <a:noFill/>
            </a:ln>
            <a:effectLst/>
          </c:spPr>
          <c:invertIfNegative val="0"/>
          <c:val>
            <c:numRef>
              <c:f>mix!$AP$3:$AT$3</c:f>
              <c:numCache>
                <c:formatCode>General</c:formatCode>
                <c:ptCount val="5"/>
                <c:pt idx="0">
                  <c:v>1</c:v>
                </c:pt>
                <c:pt idx="1">
                  <c:v>0</c:v>
                </c:pt>
                <c:pt idx="2">
                  <c:v>3</c:v>
                </c:pt>
                <c:pt idx="3">
                  <c:v>5</c:v>
                </c:pt>
                <c:pt idx="4">
                  <c:v>20</c:v>
                </c:pt>
              </c:numCache>
            </c:numRef>
          </c:val>
          <c:extLst>
            <c:ext xmlns:c16="http://schemas.microsoft.com/office/drawing/2014/chart" uri="{C3380CC4-5D6E-409C-BE32-E72D297353CC}">
              <c16:uniqueId val="{00000000-5BEF-487F-AEB0-32DA00315C1F}"/>
            </c:ext>
          </c:extLst>
        </c:ser>
        <c:ser>
          <c:idx val="1"/>
          <c:order val="1"/>
          <c:tx>
            <c:v>10-12</c:v>
          </c:tx>
          <c:spPr>
            <a:solidFill>
              <a:schemeClr val="accent4">
                <a:shade val="76000"/>
              </a:schemeClr>
            </a:solidFill>
            <a:ln>
              <a:noFill/>
            </a:ln>
            <a:effectLst/>
          </c:spPr>
          <c:invertIfNegative val="0"/>
          <c:val>
            <c:numRef>
              <c:f>mix!$AP$4:$AT$4</c:f>
              <c:numCache>
                <c:formatCode>General</c:formatCode>
                <c:ptCount val="5"/>
                <c:pt idx="0">
                  <c:v>3</c:v>
                </c:pt>
                <c:pt idx="1">
                  <c:v>0</c:v>
                </c:pt>
                <c:pt idx="2">
                  <c:v>1</c:v>
                </c:pt>
                <c:pt idx="3">
                  <c:v>6</c:v>
                </c:pt>
                <c:pt idx="4">
                  <c:v>26</c:v>
                </c:pt>
              </c:numCache>
            </c:numRef>
          </c:val>
          <c:extLst>
            <c:ext xmlns:c16="http://schemas.microsoft.com/office/drawing/2014/chart" uri="{C3380CC4-5D6E-409C-BE32-E72D297353CC}">
              <c16:uniqueId val="{00000001-5BEF-487F-AEB0-32DA00315C1F}"/>
            </c:ext>
          </c:extLst>
        </c:ser>
        <c:ser>
          <c:idx val="2"/>
          <c:order val="2"/>
          <c:tx>
            <c:v>12-15</c:v>
          </c:tx>
          <c:spPr>
            <a:solidFill>
              <a:schemeClr val="accent4"/>
            </a:solidFill>
            <a:ln>
              <a:noFill/>
            </a:ln>
            <a:effectLst/>
          </c:spPr>
          <c:invertIfNegative val="0"/>
          <c:val>
            <c:numRef>
              <c:f>mix!$AP$5:$AT$5</c:f>
              <c:numCache>
                <c:formatCode>General</c:formatCode>
                <c:ptCount val="5"/>
                <c:pt idx="0">
                  <c:v>0</c:v>
                </c:pt>
                <c:pt idx="1">
                  <c:v>0</c:v>
                </c:pt>
                <c:pt idx="2">
                  <c:v>2</c:v>
                </c:pt>
                <c:pt idx="3">
                  <c:v>11</c:v>
                </c:pt>
                <c:pt idx="4">
                  <c:v>16</c:v>
                </c:pt>
              </c:numCache>
            </c:numRef>
          </c:val>
          <c:extLst>
            <c:ext xmlns:c16="http://schemas.microsoft.com/office/drawing/2014/chart" uri="{C3380CC4-5D6E-409C-BE32-E72D297353CC}">
              <c16:uniqueId val="{00000002-5BEF-487F-AEB0-32DA00315C1F}"/>
            </c:ext>
          </c:extLst>
        </c:ser>
        <c:ser>
          <c:idx val="3"/>
          <c:order val="3"/>
          <c:tx>
            <c:v>15-20</c:v>
          </c:tx>
          <c:spPr>
            <a:solidFill>
              <a:schemeClr val="accent4">
                <a:tint val="77000"/>
              </a:schemeClr>
            </a:solidFill>
            <a:ln>
              <a:noFill/>
            </a:ln>
            <a:effectLst/>
          </c:spPr>
          <c:invertIfNegative val="0"/>
          <c:val>
            <c:numRef>
              <c:f>mix!$AP$6:$AT$6</c:f>
              <c:numCache>
                <c:formatCode>General</c:formatCode>
                <c:ptCount val="5"/>
                <c:pt idx="0">
                  <c:v>0</c:v>
                </c:pt>
                <c:pt idx="1">
                  <c:v>0</c:v>
                </c:pt>
                <c:pt idx="2">
                  <c:v>0</c:v>
                </c:pt>
                <c:pt idx="3">
                  <c:v>4</c:v>
                </c:pt>
                <c:pt idx="4">
                  <c:v>7</c:v>
                </c:pt>
              </c:numCache>
            </c:numRef>
          </c:val>
          <c:extLst>
            <c:ext xmlns:c16="http://schemas.microsoft.com/office/drawing/2014/chart" uri="{C3380CC4-5D6E-409C-BE32-E72D297353CC}">
              <c16:uniqueId val="{00000003-5BEF-487F-AEB0-32DA00315C1F}"/>
            </c:ext>
          </c:extLst>
        </c:ser>
        <c:ser>
          <c:idx val="4"/>
          <c:order val="4"/>
          <c:tx>
            <c:v>&gt;20</c:v>
          </c:tx>
          <c:spPr>
            <a:solidFill>
              <a:schemeClr val="accent4">
                <a:tint val="54000"/>
              </a:schemeClr>
            </a:solidFill>
            <a:ln>
              <a:noFill/>
            </a:ln>
            <a:effectLst/>
          </c:spPr>
          <c:invertIfNegative val="0"/>
          <c:val>
            <c:numRef>
              <c:f>mix!$AP$7:$AT$7</c:f>
              <c:numCache>
                <c:formatCode>General</c:formatCode>
                <c:ptCount val="5"/>
                <c:pt idx="0">
                  <c:v>1</c:v>
                </c:pt>
                <c:pt idx="1">
                  <c:v>2</c:v>
                </c:pt>
                <c:pt idx="2">
                  <c:v>2</c:v>
                </c:pt>
                <c:pt idx="3">
                  <c:v>16</c:v>
                </c:pt>
                <c:pt idx="4">
                  <c:v>50</c:v>
                </c:pt>
              </c:numCache>
            </c:numRef>
          </c:val>
          <c:extLst>
            <c:ext xmlns:c16="http://schemas.microsoft.com/office/drawing/2014/chart" uri="{C3380CC4-5D6E-409C-BE32-E72D297353CC}">
              <c16:uniqueId val="{00000004-5BEF-487F-AEB0-32DA00315C1F}"/>
            </c:ext>
          </c:extLst>
        </c:ser>
        <c:dLbls>
          <c:showLegendKey val="0"/>
          <c:showVal val="0"/>
          <c:showCatName val="0"/>
          <c:showSerName val="0"/>
          <c:showPercent val="0"/>
          <c:showBubbleSize val="0"/>
        </c:dLbls>
        <c:gapWidth val="150"/>
        <c:overlap val="100"/>
        <c:axId val="1655227439"/>
        <c:axId val="1714372671"/>
      </c:barChart>
      <c:catAx>
        <c:axId val="16552274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i="0" baseline="0">
                    <a:effectLst/>
                  </a:rPr>
                  <a:t>gradimento (1=no ,2=poco, 3=indeciso, 4=si, 5=molto)</a:t>
                </a:r>
                <a:endParaRPr lang="en-GB" sz="1200">
                  <a:effectLs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accent1">
                <a:alpha val="93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14372671"/>
        <c:crosses val="autoZero"/>
        <c:auto val="1"/>
        <c:lblAlgn val="ctr"/>
        <c:lblOffset val="100"/>
        <c:noMultiLvlLbl val="0"/>
      </c:catAx>
      <c:valAx>
        <c:axId val="1714372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55227439"/>
        <c:crosses val="autoZero"/>
        <c:crossBetween val="between"/>
      </c:valAx>
      <c:spPr>
        <a:noFill/>
        <a:ln>
          <a:noFill/>
        </a:ln>
        <a:effectLst/>
      </c:spPr>
    </c:plotArea>
    <c:legend>
      <c:legendPos val="b"/>
      <c:layout>
        <c:manualLayout>
          <c:xMode val="edge"/>
          <c:yMode val="edge"/>
          <c:x val="0.17796824923097684"/>
          <c:y val="9.6128346721587238E-2"/>
          <c:w val="0.63926215246943152"/>
          <c:h val="0.1754135452479220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v>8-10</c:v>
          </c:tx>
          <c:spPr>
            <a:solidFill>
              <a:schemeClr val="accent1">
                <a:shade val="53000"/>
              </a:schemeClr>
            </a:solidFill>
            <a:ln>
              <a:noFill/>
            </a:ln>
            <a:effectLst/>
          </c:spPr>
          <c:invertIfNegative val="0"/>
          <c:val>
            <c:numRef>
              <c:f>totali!$AP$3:$AT$3</c:f>
              <c:numCache>
                <c:formatCode>General</c:formatCode>
                <c:ptCount val="5"/>
                <c:pt idx="0">
                  <c:v>2</c:v>
                </c:pt>
                <c:pt idx="1">
                  <c:v>0</c:v>
                </c:pt>
                <c:pt idx="2">
                  <c:v>7</c:v>
                </c:pt>
                <c:pt idx="3">
                  <c:v>12</c:v>
                </c:pt>
                <c:pt idx="4">
                  <c:v>41</c:v>
                </c:pt>
              </c:numCache>
            </c:numRef>
          </c:val>
          <c:extLst>
            <c:ext xmlns:c16="http://schemas.microsoft.com/office/drawing/2014/chart" uri="{C3380CC4-5D6E-409C-BE32-E72D297353CC}">
              <c16:uniqueId val="{00000000-E468-4321-9519-8CCF637C2CD4}"/>
            </c:ext>
          </c:extLst>
        </c:ser>
        <c:ser>
          <c:idx val="1"/>
          <c:order val="1"/>
          <c:tx>
            <c:v>10-12</c:v>
          </c:tx>
          <c:spPr>
            <a:solidFill>
              <a:schemeClr val="accent1">
                <a:shade val="76000"/>
              </a:schemeClr>
            </a:solidFill>
            <a:ln>
              <a:noFill/>
            </a:ln>
            <a:effectLst/>
          </c:spPr>
          <c:invertIfNegative val="0"/>
          <c:val>
            <c:numRef>
              <c:f>totali!$AP$4:$AT$4</c:f>
              <c:numCache>
                <c:formatCode>General</c:formatCode>
                <c:ptCount val="5"/>
                <c:pt idx="0">
                  <c:v>3</c:v>
                </c:pt>
                <c:pt idx="1">
                  <c:v>0</c:v>
                </c:pt>
                <c:pt idx="2">
                  <c:v>1</c:v>
                </c:pt>
                <c:pt idx="3">
                  <c:v>7</c:v>
                </c:pt>
                <c:pt idx="4">
                  <c:v>30</c:v>
                </c:pt>
              </c:numCache>
            </c:numRef>
          </c:val>
          <c:extLst>
            <c:ext xmlns:c16="http://schemas.microsoft.com/office/drawing/2014/chart" uri="{C3380CC4-5D6E-409C-BE32-E72D297353CC}">
              <c16:uniqueId val="{00000001-E468-4321-9519-8CCF637C2CD4}"/>
            </c:ext>
          </c:extLst>
        </c:ser>
        <c:ser>
          <c:idx val="2"/>
          <c:order val="2"/>
          <c:tx>
            <c:v>12-15</c:v>
          </c:tx>
          <c:spPr>
            <a:solidFill>
              <a:schemeClr val="accent1"/>
            </a:solidFill>
            <a:ln>
              <a:noFill/>
            </a:ln>
            <a:effectLst/>
          </c:spPr>
          <c:invertIfNegative val="0"/>
          <c:val>
            <c:numRef>
              <c:f>totali!$AP$5:$AT$5</c:f>
              <c:numCache>
                <c:formatCode>General</c:formatCode>
                <c:ptCount val="5"/>
                <c:pt idx="0">
                  <c:v>0</c:v>
                </c:pt>
                <c:pt idx="1">
                  <c:v>0</c:v>
                </c:pt>
                <c:pt idx="2">
                  <c:v>3</c:v>
                </c:pt>
                <c:pt idx="3">
                  <c:v>14</c:v>
                </c:pt>
                <c:pt idx="4">
                  <c:v>20</c:v>
                </c:pt>
              </c:numCache>
            </c:numRef>
          </c:val>
          <c:extLst>
            <c:ext xmlns:c16="http://schemas.microsoft.com/office/drawing/2014/chart" uri="{C3380CC4-5D6E-409C-BE32-E72D297353CC}">
              <c16:uniqueId val="{00000002-E468-4321-9519-8CCF637C2CD4}"/>
            </c:ext>
          </c:extLst>
        </c:ser>
        <c:ser>
          <c:idx val="3"/>
          <c:order val="3"/>
          <c:tx>
            <c:v>15-20</c:v>
          </c:tx>
          <c:spPr>
            <a:solidFill>
              <a:schemeClr val="accent1">
                <a:tint val="77000"/>
              </a:schemeClr>
            </a:solidFill>
            <a:ln>
              <a:noFill/>
            </a:ln>
            <a:effectLst/>
          </c:spPr>
          <c:invertIfNegative val="0"/>
          <c:val>
            <c:numRef>
              <c:f>totali!$AP$6:$AT$6</c:f>
              <c:numCache>
                <c:formatCode>General</c:formatCode>
                <c:ptCount val="5"/>
                <c:pt idx="0">
                  <c:v>5</c:v>
                </c:pt>
                <c:pt idx="1">
                  <c:v>1</c:v>
                </c:pt>
                <c:pt idx="2">
                  <c:v>9</c:v>
                </c:pt>
                <c:pt idx="3">
                  <c:v>31</c:v>
                </c:pt>
                <c:pt idx="4">
                  <c:v>30</c:v>
                </c:pt>
              </c:numCache>
            </c:numRef>
          </c:val>
          <c:extLst>
            <c:ext xmlns:c16="http://schemas.microsoft.com/office/drawing/2014/chart" uri="{C3380CC4-5D6E-409C-BE32-E72D297353CC}">
              <c16:uniqueId val="{00000003-E468-4321-9519-8CCF637C2CD4}"/>
            </c:ext>
          </c:extLst>
        </c:ser>
        <c:ser>
          <c:idx val="4"/>
          <c:order val="4"/>
          <c:tx>
            <c:v>&gt;20</c:v>
          </c:tx>
          <c:spPr>
            <a:solidFill>
              <a:schemeClr val="accent1">
                <a:tint val="54000"/>
              </a:schemeClr>
            </a:solidFill>
            <a:ln>
              <a:noFill/>
            </a:ln>
            <a:effectLst/>
          </c:spPr>
          <c:invertIfNegative val="0"/>
          <c:val>
            <c:numRef>
              <c:f>totali!$AP$7:$AT$7</c:f>
              <c:numCache>
                <c:formatCode>General</c:formatCode>
                <c:ptCount val="5"/>
                <c:pt idx="0">
                  <c:v>2</c:v>
                </c:pt>
                <c:pt idx="1">
                  <c:v>3</c:v>
                </c:pt>
                <c:pt idx="2">
                  <c:v>3</c:v>
                </c:pt>
                <c:pt idx="3">
                  <c:v>23</c:v>
                </c:pt>
                <c:pt idx="4">
                  <c:v>59</c:v>
                </c:pt>
              </c:numCache>
            </c:numRef>
          </c:val>
          <c:extLst>
            <c:ext xmlns:c16="http://schemas.microsoft.com/office/drawing/2014/chart" uri="{C3380CC4-5D6E-409C-BE32-E72D297353CC}">
              <c16:uniqueId val="{00000004-E468-4321-9519-8CCF637C2CD4}"/>
            </c:ext>
          </c:extLst>
        </c:ser>
        <c:dLbls>
          <c:showLegendKey val="0"/>
          <c:showVal val="0"/>
          <c:showCatName val="0"/>
          <c:showSerName val="0"/>
          <c:showPercent val="0"/>
          <c:showBubbleSize val="0"/>
        </c:dLbls>
        <c:gapWidth val="150"/>
        <c:overlap val="100"/>
        <c:axId val="1655227439"/>
        <c:axId val="1714372671"/>
      </c:barChart>
      <c:catAx>
        <c:axId val="16552274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lumMod val="65000"/>
                        <a:lumOff val="35000"/>
                      </a:sysClr>
                    </a:solidFill>
                    <a:latin typeface="+mn-lt"/>
                    <a:ea typeface="+mn-ea"/>
                    <a:cs typeface="+mn-cs"/>
                  </a:defRPr>
                </a:pPr>
                <a:r>
                  <a:rPr lang="en-US" sz="1200" b="0" i="0" baseline="0">
                    <a:effectLst/>
                  </a:rPr>
                  <a:t>gradimento (1=no ,2=poco, 3=indeciso, 4=si, 5=molto)</a:t>
                </a:r>
                <a:endParaRPr lang="en-GB" sz="12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lumMod val="65000"/>
                      <a:lumOff val="35000"/>
                    </a:sysClr>
                  </a:solidFill>
                  <a:latin typeface="+mn-lt"/>
                  <a:ea typeface="+mn-ea"/>
                  <a:cs typeface="+mn-cs"/>
                </a:defRPr>
              </a:pPr>
              <a:endParaRPr lang="en-US"/>
            </a:p>
          </c:txPr>
        </c:title>
        <c:majorTickMark val="none"/>
        <c:minorTickMark val="none"/>
        <c:tickLblPos val="nextTo"/>
        <c:spPr>
          <a:noFill/>
          <a:ln w="9525" cap="flat" cmpd="sng" algn="ctr">
            <a:solidFill>
              <a:schemeClr val="accent1">
                <a:alpha val="93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14372671"/>
        <c:crosses val="autoZero"/>
        <c:auto val="1"/>
        <c:lblAlgn val="ctr"/>
        <c:lblOffset val="100"/>
        <c:noMultiLvlLbl val="0"/>
      </c:catAx>
      <c:valAx>
        <c:axId val="1714372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55227439"/>
        <c:crosses val="autoZero"/>
        <c:crossBetween val="between"/>
      </c:valAx>
      <c:spPr>
        <a:noFill/>
        <a:ln>
          <a:noFill/>
        </a:ln>
        <a:effectLst/>
      </c:spPr>
    </c:plotArea>
    <c:legend>
      <c:legendPos val="b"/>
      <c:layout>
        <c:manualLayout>
          <c:xMode val="edge"/>
          <c:yMode val="edge"/>
          <c:x val="0.18151291953805754"/>
          <c:y val="8.8959818827796161E-2"/>
          <c:w val="0.60040946584694188"/>
          <c:h val="0.2092807676843927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998" y="13298398"/>
            <a:ext cx="25737979" cy="9176085"/>
          </a:xfrm>
        </p:spPr>
        <p:txBody>
          <a:bodyPr/>
          <a:lstStyle/>
          <a:p>
            <a:r>
              <a:rPr lang="en-US"/>
              <a:t>Click to edit Master title style</a:t>
            </a:r>
            <a:endParaRPr lang="en-GB"/>
          </a:p>
        </p:txBody>
      </p:sp>
      <p:sp>
        <p:nvSpPr>
          <p:cNvPr id="3" name="Subtitle 2"/>
          <p:cNvSpPr>
            <a:spLocks noGrp="1"/>
          </p:cNvSpPr>
          <p:nvPr>
            <p:ph type="subTitle" idx="1"/>
          </p:nvPr>
        </p:nvSpPr>
        <p:spPr>
          <a:xfrm>
            <a:off x="4541996" y="24258164"/>
            <a:ext cx="21195983" cy="10939956"/>
          </a:xfrm>
        </p:spPr>
        <p:txBody>
          <a:bodyPr/>
          <a:lstStyle>
            <a:lvl1pPr marL="0" indent="0" algn="ctr">
              <a:buNone/>
              <a:defRPr>
                <a:solidFill>
                  <a:schemeClr val="tx1">
                    <a:tint val="75000"/>
                  </a:schemeClr>
                </a:solidFill>
              </a:defRPr>
            </a:lvl1pPr>
            <a:lvl2pPr marL="2088215" indent="0" algn="ctr">
              <a:buNone/>
              <a:defRPr>
                <a:solidFill>
                  <a:schemeClr val="tx1">
                    <a:tint val="75000"/>
                  </a:schemeClr>
                </a:solidFill>
              </a:defRPr>
            </a:lvl2pPr>
            <a:lvl3pPr marL="4176431" indent="0" algn="ctr">
              <a:buNone/>
              <a:defRPr>
                <a:solidFill>
                  <a:schemeClr val="tx1">
                    <a:tint val="75000"/>
                  </a:schemeClr>
                </a:solidFill>
              </a:defRPr>
            </a:lvl3pPr>
            <a:lvl4pPr marL="6264646" indent="0" algn="ctr">
              <a:buNone/>
              <a:defRPr>
                <a:solidFill>
                  <a:schemeClr val="tx1">
                    <a:tint val="75000"/>
                  </a:schemeClr>
                </a:solidFill>
              </a:defRPr>
            </a:lvl4pPr>
            <a:lvl5pPr marL="8352861" indent="0" algn="ctr">
              <a:buNone/>
              <a:defRPr>
                <a:solidFill>
                  <a:schemeClr val="tx1">
                    <a:tint val="75000"/>
                  </a:schemeClr>
                </a:solidFill>
              </a:defRPr>
            </a:lvl5pPr>
            <a:lvl6pPr marL="10441076" indent="0" algn="ctr">
              <a:buNone/>
              <a:defRPr>
                <a:solidFill>
                  <a:schemeClr val="tx1">
                    <a:tint val="75000"/>
                  </a:schemeClr>
                </a:solidFill>
              </a:defRPr>
            </a:lvl6pPr>
            <a:lvl7pPr marL="12529292" indent="0" algn="ctr">
              <a:buNone/>
              <a:defRPr>
                <a:solidFill>
                  <a:schemeClr val="tx1">
                    <a:tint val="75000"/>
                  </a:schemeClr>
                </a:solidFill>
              </a:defRPr>
            </a:lvl7pPr>
            <a:lvl8pPr marL="14617507" indent="0" algn="ctr">
              <a:buNone/>
              <a:defRPr>
                <a:solidFill>
                  <a:schemeClr val="tx1">
                    <a:tint val="75000"/>
                  </a:schemeClr>
                </a:solidFill>
              </a:defRPr>
            </a:lvl8pPr>
            <a:lvl9pPr marL="1670572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6A3F343-6198-4431-8E02-1B189C5CC508}"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1645022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A3F343-6198-4431-8E02-1B189C5CC508}"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289152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52982" y="1714333"/>
            <a:ext cx="6812994" cy="36525976"/>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513999" y="1714333"/>
            <a:ext cx="19934317" cy="365259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A3F343-6198-4431-8E02-1B189C5CC508}"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406293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A3F343-6198-4431-8E02-1B189C5CC508}"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51284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910" y="27508442"/>
            <a:ext cx="25737979" cy="8502249"/>
          </a:xfrm>
        </p:spPr>
        <p:txBody>
          <a:bodyPr anchor="t"/>
          <a:lstStyle>
            <a:lvl1pPr algn="l">
              <a:defRPr sz="18300" b="1" cap="all"/>
            </a:lvl1pPr>
          </a:lstStyle>
          <a:p>
            <a:r>
              <a:rPr lang="en-US"/>
              <a:t>Click to edit Master title style</a:t>
            </a:r>
            <a:endParaRPr lang="en-GB"/>
          </a:p>
        </p:txBody>
      </p:sp>
      <p:sp>
        <p:nvSpPr>
          <p:cNvPr id="3" name="Text Placeholder 2"/>
          <p:cNvSpPr>
            <a:spLocks noGrp="1"/>
          </p:cNvSpPr>
          <p:nvPr>
            <p:ph type="body" idx="1"/>
          </p:nvPr>
        </p:nvSpPr>
        <p:spPr>
          <a:xfrm>
            <a:off x="2391910" y="18144085"/>
            <a:ext cx="25737979" cy="9364360"/>
          </a:xfrm>
        </p:spPr>
        <p:txBody>
          <a:bodyPr anchor="b"/>
          <a:lstStyle>
            <a:lvl1pPr marL="0" indent="0">
              <a:buNone/>
              <a:defRPr sz="9100">
                <a:solidFill>
                  <a:schemeClr val="tx1">
                    <a:tint val="75000"/>
                  </a:schemeClr>
                </a:solidFill>
              </a:defRPr>
            </a:lvl1pPr>
            <a:lvl2pPr marL="2088215" indent="0">
              <a:buNone/>
              <a:defRPr sz="8200">
                <a:solidFill>
                  <a:schemeClr val="tx1">
                    <a:tint val="75000"/>
                  </a:schemeClr>
                </a:solidFill>
              </a:defRPr>
            </a:lvl2pPr>
            <a:lvl3pPr marL="4176431" indent="0">
              <a:buNone/>
              <a:defRPr sz="7300">
                <a:solidFill>
                  <a:schemeClr val="tx1">
                    <a:tint val="75000"/>
                  </a:schemeClr>
                </a:solidFill>
              </a:defRPr>
            </a:lvl3pPr>
            <a:lvl4pPr marL="6264646" indent="0">
              <a:buNone/>
              <a:defRPr sz="6400">
                <a:solidFill>
                  <a:schemeClr val="tx1">
                    <a:tint val="75000"/>
                  </a:schemeClr>
                </a:solidFill>
              </a:defRPr>
            </a:lvl4pPr>
            <a:lvl5pPr marL="8352861" indent="0">
              <a:buNone/>
              <a:defRPr sz="6400">
                <a:solidFill>
                  <a:schemeClr val="tx1">
                    <a:tint val="75000"/>
                  </a:schemeClr>
                </a:solidFill>
              </a:defRPr>
            </a:lvl5pPr>
            <a:lvl6pPr marL="10441076" indent="0">
              <a:buNone/>
              <a:defRPr sz="6400">
                <a:solidFill>
                  <a:schemeClr val="tx1">
                    <a:tint val="75000"/>
                  </a:schemeClr>
                </a:solidFill>
              </a:defRPr>
            </a:lvl6pPr>
            <a:lvl7pPr marL="12529292" indent="0">
              <a:buNone/>
              <a:defRPr sz="6400">
                <a:solidFill>
                  <a:schemeClr val="tx1">
                    <a:tint val="75000"/>
                  </a:schemeClr>
                </a:solidFill>
              </a:defRPr>
            </a:lvl7pPr>
            <a:lvl8pPr marL="14617507" indent="0">
              <a:buNone/>
              <a:defRPr sz="6400">
                <a:solidFill>
                  <a:schemeClr val="tx1">
                    <a:tint val="75000"/>
                  </a:schemeClr>
                </a:solidFill>
              </a:defRPr>
            </a:lvl8pPr>
            <a:lvl9pPr marL="16705722"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A3F343-6198-4431-8E02-1B189C5CC508}"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31742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513999" y="9988663"/>
            <a:ext cx="13373656" cy="28251646"/>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5392320" y="9988663"/>
            <a:ext cx="13373656" cy="28251646"/>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6A3F343-6198-4431-8E02-1B189C5CC508}" type="datetimeFigureOut">
              <a:rPr lang="en-GB" smtClean="0"/>
              <a:t>20/12/2021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7536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1514001" y="9582373"/>
            <a:ext cx="13378914" cy="3993477"/>
          </a:xfrm>
        </p:spPr>
        <p:txBody>
          <a:bodyPr anchor="b"/>
          <a:lstStyle>
            <a:lvl1pPr marL="0" indent="0">
              <a:buNone/>
              <a:defRPr sz="11000" b="1"/>
            </a:lvl1pPr>
            <a:lvl2pPr marL="2088215" indent="0">
              <a:buNone/>
              <a:defRPr sz="9100" b="1"/>
            </a:lvl2pPr>
            <a:lvl3pPr marL="4176431" indent="0">
              <a:buNone/>
              <a:defRPr sz="8200" b="1"/>
            </a:lvl3pPr>
            <a:lvl4pPr marL="6264646" indent="0">
              <a:buNone/>
              <a:defRPr sz="7300" b="1"/>
            </a:lvl4pPr>
            <a:lvl5pPr marL="8352861" indent="0">
              <a:buNone/>
              <a:defRPr sz="7300" b="1"/>
            </a:lvl5pPr>
            <a:lvl6pPr marL="10441076" indent="0">
              <a:buNone/>
              <a:defRPr sz="7300" b="1"/>
            </a:lvl6pPr>
            <a:lvl7pPr marL="12529292" indent="0">
              <a:buNone/>
              <a:defRPr sz="7300" b="1"/>
            </a:lvl7pPr>
            <a:lvl8pPr marL="14617507" indent="0">
              <a:buNone/>
              <a:defRPr sz="7300" b="1"/>
            </a:lvl8pPr>
            <a:lvl9pPr marL="16705722" indent="0">
              <a:buNone/>
              <a:defRPr sz="7300" b="1"/>
            </a:lvl9pPr>
          </a:lstStyle>
          <a:p>
            <a:pPr lvl="0"/>
            <a:r>
              <a:rPr lang="en-US"/>
              <a:t>Click to edit Master text styles</a:t>
            </a:r>
          </a:p>
        </p:txBody>
      </p:sp>
      <p:sp>
        <p:nvSpPr>
          <p:cNvPr id="4" name="Content Placeholder 3"/>
          <p:cNvSpPr>
            <a:spLocks noGrp="1"/>
          </p:cNvSpPr>
          <p:nvPr>
            <p:ph sz="half" idx="2"/>
          </p:nvPr>
        </p:nvSpPr>
        <p:spPr>
          <a:xfrm>
            <a:off x="1514001" y="13575850"/>
            <a:ext cx="13378914" cy="2466445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5381810" y="9582373"/>
            <a:ext cx="13384168" cy="3993477"/>
          </a:xfrm>
        </p:spPr>
        <p:txBody>
          <a:bodyPr anchor="b"/>
          <a:lstStyle>
            <a:lvl1pPr marL="0" indent="0">
              <a:buNone/>
              <a:defRPr sz="11000" b="1"/>
            </a:lvl1pPr>
            <a:lvl2pPr marL="2088215" indent="0">
              <a:buNone/>
              <a:defRPr sz="9100" b="1"/>
            </a:lvl2pPr>
            <a:lvl3pPr marL="4176431" indent="0">
              <a:buNone/>
              <a:defRPr sz="8200" b="1"/>
            </a:lvl3pPr>
            <a:lvl4pPr marL="6264646" indent="0">
              <a:buNone/>
              <a:defRPr sz="7300" b="1"/>
            </a:lvl4pPr>
            <a:lvl5pPr marL="8352861" indent="0">
              <a:buNone/>
              <a:defRPr sz="7300" b="1"/>
            </a:lvl5pPr>
            <a:lvl6pPr marL="10441076" indent="0">
              <a:buNone/>
              <a:defRPr sz="7300" b="1"/>
            </a:lvl6pPr>
            <a:lvl7pPr marL="12529292" indent="0">
              <a:buNone/>
              <a:defRPr sz="7300" b="1"/>
            </a:lvl7pPr>
            <a:lvl8pPr marL="14617507" indent="0">
              <a:buNone/>
              <a:defRPr sz="7300" b="1"/>
            </a:lvl8pPr>
            <a:lvl9pPr marL="16705722" indent="0">
              <a:buNone/>
              <a:defRPr sz="7300" b="1"/>
            </a:lvl9pPr>
          </a:lstStyle>
          <a:p>
            <a:pPr lvl="0"/>
            <a:r>
              <a:rPr lang="en-US"/>
              <a:t>Click to edit Master text styles</a:t>
            </a:r>
          </a:p>
        </p:txBody>
      </p:sp>
      <p:sp>
        <p:nvSpPr>
          <p:cNvPr id="6" name="Content Placeholder 5"/>
          <p:cNvSpPr>
            <a:spLocks noGrp="1"/>
          </p:cNvSpPr>
          <p:nvPr>
            <p:ph sz="quarter" idx="4"/>
          </p:nvPr>
        </p:nvSpPr>
        <p:spPr>
          <a:xfrm>
            <a:off x="15381810" y="13575850"/>
            <a:ext cx="13384168" cy="2466445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6A3F343-6198-4431-8E02-1B189C5CC508}" type="datetimeFigureOut">
              <a:rPr lang="en-GB" smtClean="0"/>
              <a:t>20/12/2021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3373713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6A3F343-6198-4431-8E02-1B189C5CC508}" type="datetimeFigureOut">
              <a:rPr lang="en-GB" smtClean="0"/>
              <a:t>20/12/2021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12103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3F343-6198-4431-8E02-1B189C5CC508}" type="datetimeFigureOut">
              <a:rPr lang="en-GB" smtClean="0"/>
              <a:t>20/12/2021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107718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4001" y="1704415"/>
            <a:ext cx="9961904" cy="7253667"/>
          </a:xfrm>
        </p:spPr>
        <p:txBody>
          <a:bodyPr anchor="b"/>
          <a:lstStyle>
            <a:lvl1pPr algn="l">
              <a:defRPr sz="9100" b="1"/>
            </a:lvl1pPr>
          </a:lstStyle>
          <a:p>
            <a:r>
              <a:rPr lang="en-US"/>
              <a:t>Click to edit Master title style</a:t>
            </a:r>
            <a:endParaRPr lang="en-GB"/>
          </a:p>
        </p:txBody>
      </p:sp>
      <p:sp>
        <p:nvSpPr>
          <p:cNvPr id="3" name="Content Placeholder 2"/>
          <p:cNvSpPr>
            <a:spLocks noGrp="1"/>
          </p:cNvSpPr>
          <p:nvPr>
            <p:ph idx="1"/>
          </p:nvPr>
        </p:nvSpPr>
        <p:spPr>
          <a:xfrm>
            <a:off x="11838629" y="1704417"/>
            <a:ext cx="16927349" cy="36535892"/>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514001" y="8958084"/>
            <a:ext cx="9961904" cy="29282225"/>
          </a:xfrm>
        </p:spPr>
        <p:txBody>
          <a:bodyPr/>
          <a:lstStyle>
            <a:lvl1pPr marL="0" indent="0">
              <a:buNone/>
              <a:defRPr sz="6400"/>
            </a:lvl1pPr>
            <a:lvl2pPr marL="2088215" indent="0">
              <a:buNone/>
              <a:defRPr sz="5500"/>
            </a:lvl2pPr>
            <a:lvl3pPr marL="4176431" indent="0">
              <a:buNone/>
              <a:defRPr sz="4600"/>
            </a:lvl3pPr>
            <a:lvl4pPr marL="6264646" indent="0">
              <a:buNone/>
              <a:defRPr sz="4100"/>
            </a:lvl4pPr>
            <a:lvl5pPr marL="8352861" indent="0">
              <a:buNone/>
              <a:defRPr sz="4100"/>
            </a:lvl5pPr>
            <a:lvl6pPr marL="10441076" indent="0">
              <a:buNone/>
              <a:defRPr sz="4100"/>
            </a:lvl6pPr>
            <a:lvl7pPr marL="12529292" indent="0">
              <a:buNone/>
              <a:defRPr sz="4100"/>
            </a:lvl7pPr>
            <a:lvl8pPr marL="14617507" indent="0">
              <a:buNone/>
              <a:defRPr sz="4100"/>
            </a:lvl8pPr>
            <a:lvl9pPr marL="16705722"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86A3F343-6198-4431-8E02-1B189C5CC508}" type="datetimeFigureOut">
              <a:rPr lang="en-GB" smtClean="0"/>
              <a:t>20/12/2021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133271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5087" y="29965970"/>
            <a:ext cx="18167985" cy="3537654"/>
          </a:xfrm>
        </p:spPr>
        <p:txBody>
          <a:bodyPr anchor="b"/>
          <a:lstStyle>
            <a:lvl1pPr algn="l">
              <a:defRPr sz="9100" b="1"/>
            </a:lvl1pPr>
          </a:lstStyle>
          <a:p>
            <a:r>
              <a:rPr lang="en-US"/>
              <a:t>Click to edit Master title style</a:t>
            </a:r>
            <a:endParaRPr lang="en-GB"/>
          </a:p>
        </p:txBody>
      </p:sp>
      <p:sp>
        <p:nvSpPr>
          <p:cNvPr id="3" name="Picture Placeholder 2"/>
          <p:cNvSpPr>
            <a:spLocks noGrp="1"/>
          </p:cNvSpPr>
          <p:nvPr>
            <p:ph type="pic" idx="1"/>
          </p:nvPr>
        </p:nvSpPr>
        <p:spPr>
          <a:xfrm>
            <a:off x="5935087" y="3825019"/>
            <a:ext cx="18167985" cy="25685115"/>
          </a:xfrm>
        </p:spPr>
        <p:txBody>
          <a:bodyPr/>
          <a:lstStyle>
            <a:lvl1pPr marL="0" indent="0">
              <a:buNone/>
              <a:defRPr sz="14600"/>
            </a:lvl1pPr>
            <a:lvl2pPr marL="2088215" indent="0">
              <a:buNone/>
              <a:defRPr sz="12800"/>
            </a:lvl2pPr>
            <a:lvl3pPr marL="4176431" indent="0">
              <a:buNone/>
              <a:defRPr sz="11000"/>
            </a:lvl3pPr>
            <a:lvl4pPr marL="6264646" indent="0">
              <a:buNone/>
              <a:defRPr sz="9100"/>
            </a:lvl4pPr>
            <a:lvl5pPr marL="8352861" indent="0">
              <a:buNone/>
              <a:defRPr sz="9100"/>
            </a:lvl5pPr>
            <a:lvl6pPr marL="10441076" indent="0">
              <a:buNone/>
              <a:defRPr sz="9100"/>
            </a:lvl6pPr>
            <a:lvl7pPr marL="12529292" indent="0">
              <a:buNone/>
              <a:defRPr sz="9100"/>
            </a:lvl7pPr>
            <a:lvl8pPr marL="14617507" indent="0">
              <a:buNone/>
              <a:defRPr sz="9100"/>
            </a:lvl8pPr>
            <a:lvl9pPr marL="16705722" indent="0">
              <a:buNone/>
              <a:defRPr sz="9100"/>
            </a:lvl9pPr>
          </a:lstStyle>
          <a:p>
            <a:endParaRPr lang="en-GB"/>
          </a:p>
        </p:txBody>
      </p:sp>
      <p:sp>
        <p:nvSpPr>
          <p:cNvPr id="4" name="Text Placeholder 3"/>
          <p:cNvSpPr>
            <a:spLocks noGrp="1"/>
          </p:cNvSpPr>
          <p:nvPr>
            <p:ph type="body" sz="half" idx="2"/>
          </p:nvPr>
        </p:nvSpPr>
        <p:spPr>
          <a:xfrm>
            <a:off x="5935087" y="33503624"/>
            <a:ext cx="18167985" cy="5024051"/>
          </a:xfrm>
        </p:spPr>
        <p:txBody>
          <a:bodyPr/>
          <a:lstStyle>
            <a:lvl1pPr marL="0" indent="0">
              <a:buNone/>
              <a:defRPr sz="6400"/>
            </a:lvl1pPr>
            <a:lvl2pPr marL="2088215" indent="0">
              <a:buNone/>
              <a:defRPr sz="5500"/>
            </a:lvl2pPr>
            <a:lvl3pPr marL="4176431" indent="0">
              <a:buNone/>
              <a:defRPr sz="4600"/>
            </a:lvl3pPr>
            <a:lvl4pPr marL="6264646" indent="0">
              <a:buNone/>
              <a:defRPr sz="4100"/>
            </a:lvl4pPr>
            <a:lvl5pPr marL="8352861" indent="0">
              <a:buNone/>
              <a:defRPr sz="4100"/>
            </a:lvl5pPr>
            <a:lvl6pPr marL="10441076" indent="0">
              <a:buNone/>
              <a:defRPr sz="4100"/>
            </a:lvl6pPr>
            <a:lvl7pPr marL="12529292" indent="0">
              <a:buNone/>
              <a:defRPr sz="4100"/>
            </a:lvl7pPr>
            <a:lvl8pPr marL="14617507" indent="0">
              <a:buNone/>
              <a:defRPr sz="4100"/>
            </a:lvl8pPr>
            <a:lvl9pPr marL="16705722"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86A3F343-6198-4431-8E02-1B189C5CC508}" type="datetimeFigureOut">
              <a:rPr lang="en-GB" smtClean="0"/>
              <a:t>20/12/2021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890B74-B639-404F-BE81-637739CAA60C}" type="slidenum">
              <a:rPr lang="en-GB" smtClean="0"/>
              <a:t>‹#›</a:t>
            </a:fld>
            <a:endParaRPr lang="en-GB"/>
          </a:p>
        </p:txBody>
      </p:sp>
    </p:spTree>
    <p:extLst>
      <p:ext uri="{BB962C8B-B14F-4D97-AF65-F5344CB8AC3E}">
        <p14:creationId xmlns:p14="http://schemas.microsoft.com/office/powerpoint/2010/main" val="72745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999" y="1714326"/>
            <a:ext cx="27251978" cy="7134754"/>
          </a:xfrm>
          <a:prstGeom prst="rect">
            <a:avLst/>
          </a:prstGeom>
        </p:spPr>
        <p:txBody>
          <a:bodyPr vert="horz" lIns="417643" tIns="208822" rIns="417643" bIns="20882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513999" y="9988663"/>
            <a:ext cx="27251978" cy="28251646"/>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513999" y="39677166"/>
            <a:ext cx="7065328" cy="2279156"/>
          </a:xfrm>
          <a:prstGeom prst="rect">
            <a:avLst/>
          </a:prstGeom>
        </p:spPr>
        <p:txBody>
          <a:bodyPr vert="horz" lIns="417643" tIns="208822" rIns="417643" bIns="208822" rtlCol="0" anchor="ctr"/>
          <a:lstStyle>
            <a:lvl1pPr algn="l">
              <a:defRPr sz="5500">
                <a:solidFill>
                  <a:schemeClr val="tx1">
                    <a:tint val="75000"/>
                  </a:schemeClr>
                </a:solidFill>
              </a:defRPr>
            </a:lvl1pPr>
          </a:lstStyle>
          <a:p>
            <a:fld id="{86A3F343-6198-4431-8E02-1B189C5CC508}" type="datetimeFigureOut">
              <a:rPr lang="en-GB" smtClean="0"/>
              <a:t>20/12/2021</a:t>
            </a:fld>
            <a:endParaRPr lang="en-GB"/>
          </a:p>
        </p:txBody>
      </p:sp>
      <p:sp>
        <p:nvSpPr>
          <p:cNvPr id="5" name="Footer Placeholder 4"/>
          <p:cNvSpPr>
            <a:spLocks noGrp="1"/>
          </p:cNvSpPr>
          <p:nvPr>
            <p:ph type="ftr" sz="quarter" idx="3"/>
          </p:nvPr>
        </p:nvSpPr>
        <p:spPr>
          <a:xfrm>
            <a:off x="10345658" y="39677166"/>
            <a:ext cx="9588659" cy="2279156"/>
          </a:xfrm>
          <a:prstGeom prst="rect">
            <a:avLst/>
          </a:prstGeom>
        </p:spPr>
        <p:txBody>
          <a:bodyPr vert="horz" lIns="417643" tIns="208822" rIns="417643" bIns="208822" rtlCol="0" anchor="ctr"/>
          <a:lstStyle>
            <a:lvl1pPr algn="ctr">
              <a:defRPr sz="55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700649" y="39677166"/>
            <a:ext cx="7065328" cy="2279156"/>
          </a:xfrm>
          <a:prstGeom prst="rect">
            <a:avLst/>
          </a:prstGeom>
        </p:spPr>
        <p:txBody>
          <a:bodyPr vert="horz" lIns="417643" tIns="208822" rIns="417643" bIns="208822" rtlCol="0" anchor="ctr"/>
          <a:lstStyle>
            <a:lvl1pPr algn="r">
              <a:defRPr sz="5500">
                <a:solidFill>
                  <a:schemeClr val="tx1">
                    <a:tint val="75000"/>
                  </a:schemeClr>
                </a:solidFill>
              </a:defRPr>
            </a:lvl1pPr>
          </a:lstStyle>
          <a:p>
            <a:fld id="{E0890B74-B639-404F-BE81-637739CAA60C}" type="slidenum">
              <a:rPr lang="en-GB" smtClean="0"/>
              <a:t>‹#›</a:t>
            </a:fld>
            <a:endParaRPr lang="en-GB"/>
          </a:p>
        </p:txBody>
      </p:sp>
    </p:spTree>
    <p:extLst>
      <p:ext uri="{BB962C8B-B14F-4D97-AF65-F5344CB8AC3E}">
        <p14:creationId xmlns:p14="http://schemas.microsoft.com/office/powerpoint/2010/main" val="2468422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6431" rtl="0" eaLnBrk="1" latinLnBrk="0" hangingPunct="1">
        <a:spcBef>
          <a:spcPct val="0"/>
        </a:spcBef>
        <a:buNone/>
        <a:defRPr sz="20100" kern="1200">
          <a:solidFill>
            <a:schemeClr val="tx1"/>
          </a:solidFill>
          <a:latin typeface="+mj-lt"/>
          <a:ea typeface="+mj-ea"/>
          <a:cs typeface="+mj-cs"/>
        </a:defRPr>
      </a:lvl1pPr>
    </p:titleStyle>
    <p:bodyStyle>
      <a:lvl1pPr marL="1566161" indent="-1566161" algn="l" defTabSz="4176431" rtl="0" eaLnBrk="1" latinLnBrk="0" hangingPunct="1">
        <a:spcBef>
          <a:spcPct val="20000"/>
        </a:spcBef>
        <a:buFont typeface="Arial" panose="020B0604020202020204" pitchFamily="34" charset="0"/>
        <a:buChar char="•"/>
        <a:defRPr sz="14600" kern="1200">
          <a:solidFill>
            <a:schemeClr val="tx1"/>
          </a:solidFill>
          <a:latin typeface="+mn-lt"/>
          <a:ea typeface="+mn-ea"/>
          <a:cs typeface="+mn-cs"/>
        </a:defRPr>
      </a:lvl1pPr>
      <a:lvl2pPr marL="3393350" indent="-1305135" algn="l" defTabSz="4176431" rtl="0" eaLnBrk="1" latinLnBrk="0" hangingPunct="1">
        <a:spcBef>
          <a:spcPct val="20000"/>
        </a:spcBef>
        <a:buFont typeface="Arial" panose="020B0604020202020204" pitchFamily="34" charset="0"/>
        <a:buChar char="–"/>
        <a:defRPr sz="12800" kern="1200">
          <a:solidFill>
            <a:schemeClr val="tx1"/>
          </a:solidFill>
          <a:latin typeface="+mn-lt"/>
          <a:ea typeface="+mn-ea"/>
          <a:cs typeface="+mn-cs"/>
        </a:defRPr>
      </a:lvl2pPr>
      <a:lvl3pPr marL="5220538" indent="-1044108" algn="l" defTabSz="4176431" rtl="0" eaLnBrk="1" latinLnBrk="0" hangingPunct="1">
        <a:spcBef>
          <a:spcPct val="20000"/>
        </a:spcBef>
        <a:buFont typeface="Arial" panose="020B0604020202020204" pitchFamily="34" charset="0"/>
        <a:buChar char="•"/>
        <a:defRPr sz="11000" kern="1200">
          <a:solidFill>
            <a:schemeClr val="tx1"/>
          </a:solidFill>
          <a:latin typeface="+mn-lt"/>
          <a:ea typeface="+mn-ea"/>
          <a:cs typeface="+mn-cs"/>
        </a:defRPr>
      </a:lvl3pPr>
      <a:lvl4pPr marL="7308753"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4pPr>
      <a:lvl5pPr marL="939696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5pPr>
      <a:lvl6pPr marL="11485184"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6pPr>
      <a:lvl7pPr marL="1357339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7pPr>
      <a:lvl8pPr marL="15661615"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8pPr>
      <a:lvl9pPr marL="17749830"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9pPr>
    </p:bodyStyle>
    <p:other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8.jpg"/><Relationship Id="rId18" Type="http://schemas.openxmlformats.org/officeDocument/2006/relationships/image" Target="../media/image13.jpeg"/><Relationship Id="rId3" Type="http://schemas.microsoft.com/office/2007/relationships/hdphoto" Target="../media/hdphoto1.wdp"/><Relationship Id="rId21" Type="http://schemas.openxmlformats.org/officeDocument/2006/relationships/image" Target="../media/image16.gif"/><Relationship Id="rId7" Type="http://schemas.openxmlformats.org/officeDocument/2006/relationships/chart" Target="../charts/chart1.xml"/><Relationship Id="rId12" Type="http://schemas.openxmlformats.org/officeDocument/2006/relationships/image" Target="../media/image7.png"/><Relationship Id="rId17" Type="http://schemas.openxmlformats.org/officeDocument/2006/relationships/image" Target="../media/image12.jpe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5.gif"/><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jpeg"/><Relationship Id="rId5" Type="http://schemas.openxmlformats.org/officeDocument/2006/relationships/image" Target="../media/image3.jpeg"/><Relationship Id="rId15" Type="http://schemas.openxmlformats.org/officeDocument/2006/relationships/image" Target="../media/image10.jpeg"/><Relationship Id="rId10" Type="http://schemas.openxmlformats.org/officeDocument/2006/relationships/image" Target="../media/image5.emf"/><Relationship Id="rId19" Type="http://schemas.openxmlformats.org/officeDocument/2006/relationships/image" Target="../media/image14.jpg"/><Relationship Id="rId4" Type="http://schemas.openxmlformats.org/officeDocument/2006/relationships/image" Target="../media/image2.jpeg"/><Relationship Id="rId9" Type="http://schemas.openxmlformats.org/officeDocument/2006/relationships/chart" Target="../charts/chart3.xml"/><Relationship Id="rId1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map on a wall&#10;&#10;Description automatically generated with low confidence">
            <a:extLst>
              <a:ext uri="{FF2B5EF4-FFF2-40B4-BE49-F238E27FC236}">
                <a16:creationId xmlns:a16="http://schemas.microsoft.com/office/drawing/2014/main" id="{009102F1-AFE4-4D72-A8E2-AC35285FAC9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9000"/>
                    </a14:imgEffect>
                    <a14:imgEffect>
                      <a14:colorTemperature colorTemp="6000"/>
                    </a14:imgEffect>
                    <a14:imgEffect>
                      <a14:saturation sat="189000"/>
                    </a14:imgEffect>
                    <a14:imgEffect>
                      <a14:brightnessContrast bright="-4000"/>
                    </a14:imgEffect>
                  </a14:imgLayer>
                </a14:imgProps>
              </a:ext>
              <a:ext uri="{28A0092B-C50C-407E-A947-70E740481C1C}">
                <a14:useLocalDpi xmlns:a14="http://schemas.microsoft.com/office/drawing/2010/main" val="0"/>
              </a:ext>
            </a:extLst>
          </a:blip>
          <a:srcRect l="18713" t="4502" r="27662" b="8360"/>
          <a:stretch/>
        </p:blipFill>
        <p:spPr>
          <a:xfrm rot="5400000">
            <a:off x="9869209" y="17350050"/>
            <a:ext cx="7178565" cy="5249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5" name="Picture 8">
            <a:extLst>
              <a:ext uri="{FF2B5EF4-FFF2-40B4-BE49-F238E27FC236}">
                <a16:creationId xmlns:a16="http://schemas.microsoft.com/office/drawing/2014/main" id="{6AFACDC8-BA68-4780-B7E4-B476873A14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24" r="7257" b="10629"/>
          <a:stretch/>
        </p:blipFill>
        <p:spPr bwMode="auto">
          <a:xfrm>
            <a:off x="10468785" y="5608402"/>
            <a:ext cx="9754987" cy="9551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7141139" y="161901"/>
            <a:ext cx="18151976" cy="5446713"/>
          </a:xfrm>
        </p:spPr>
        <p:txBody>
          <a:bodyPr>
            <a:normAutofit/>
          </a:bodyPr>
          <a:lstStyle/>
          <a:p>
            <a:r>
              <a:rPr lang="en-GB" sz="8800" b="1" dirty="0" err="1">
                <a:solidFill>
                  <a:srgbClr val="0070C0"/>
                </a:solidFill>
                <a:latin typeface="Arial" panose="020B0604020202020204" pitchFamily="34" charset="0"/>
                <a:cs typeface="Arial" panose="020B0604020202020204" pitchFamily="34" charset="0"/>
              </a:rPr>
              <a:t>HEPscape</a:t>
            </a:r>
            <a:r>
              <a:rPr lang="en-GB" sz="8800" b="1" dirty="0">
                <a:solidFill>
                  <a:srgbClr val="0070C0"/>
                </a:solidFill>
                <a:latin typeface="Arial" panose="020B0604020202020204" pitchFamily="34" charset="0"/>
                <a:cs typeface="Arial" panose="020B0604020202020204" pitchFamily="34" charset="0"/>
              </a:rPr>
              <a:t>: an escape room about high energy physics</a:t>
            </a:r>
            <a:br>
              <a:rPr lang="en-GB" sz="8800" b="1" dirty="0">
                <a:solidFill>
                  <a:srgbClr val="002060"/>
                </a:solidFill>
                <a:latin typeface="Arial" panose="020B0604020202020204" pitchFamily="34" charset="0"/>
                <a:cs typeface="Arial" panose="020B0604020202020204" pitchFamily="34" charset="0"/>
              </a:rPr>
            </a:br>
            <a:r>
              <a:rPr lang="en-GB" sz="4900" dirty="0">
                <a:solidFill>
                  <a:schemeClr val="tx2"/>
                </a:solidFill>
                <a:latin typeface="Arial" panose="020B0604020202020204" pitchFamily="34" charset="0"/>
                <a:cs typeface="Arial" panose="020B0604020202020204" pitchFamily="34" charset="0"/>
              </a:rPr>
              <a:t>Francesca Cavallari</a:t>
            </a:r>
            <a:br>
              <a:rPr lang="en-GB" sz="4900" dirty="0">
                <a:solidFill>
                  <a:schemeClr val="tx2"/>
                </a:solidFill>
                <a:latin typeface="Arial" panose="020B0604020202020204" pitchFamily="34" charset="0"/>
                <a:cs typeface="Arial" panose="020B0604020202020204" pitchFamily="34" charset="0"/>
              </a:rPr>
            </a:br>
            <a:r>
              <a:rPr lang="en-GB" sz="3600" dirty="0">
                <a:solidFill>
                  <a:schemeClr val="tx2"/>
                </a:solidFill>
                <a:latin typeface="Arial" panose="020B0604020202020204" pitchFamily="34" charset="0"/>
                <a:cs typeface="Arial" panose="020B0604020202020204" pitchFamily="34" charset="0"/>
              </a:rPr>
              <a:t>(</a:t>
            </a:r>
            <a:r>
              <a:rPr lang="en-GB" sz="3600" dirty="0" err="1">
                <a:solidFill>
                  <a:schemeClr val="tx2"/>
                </a:solidFill>
                <a:latin typeface="Arial" panose="020B0604020202020204" pitchFamily="34" charset="0"/>
                <a:cs typeface="Arial" panose="020B0604020202020204" pitchFamily="34" charset="0"/>
              </a:rPr>
              <a:t>Istituto</a:t>
            </a:r>
            <a:r>
              <a:rPr lang="en-GB" sz="3600" dirty="0">
                <a:solidFill>
                  <a:schemeClr val="tx2"/>
                </a:solidFill>
                <a:latin typeface="Arial" panose="020B0604020202020204" pitchFamily="34" charset="0"/>
                <a:cs typeface="Arial" panose="020B0604020202020204" pitchFamily="34" charset="0"/>
              </a:rPr>
              <a:t> Nazionale di </a:t>
            </a:r>
            <a:r>
              <a:rPr lang="en-GB" sz="3600" dirty="0" err="1">
                <a:solidFill>
                  <a:schemeClr val="tx2"/>
                </a:solidFill>
                <a:latin typeface="Arial" panose="020B0604020202020204" pitchFamily="34" charset="0"/>
                <a:cs typeface="Arial" panose="020B0604020202020204" pitchFamily="34" charset="0"/>
              </a:rPr>
              <a:t>Fisica</a:t>
            </a:r>
            <a:r>
              <a:rPr lang="en-GB" sz="3600" dirty="0">
                <a:solidFill>
                  <a:schemeClr val="tx2"/>
                </a:solidFill>
                <a:latin typeface="Arial" panose="020B0604020202020204" pitchFamily="34" charset="0"/>
                <a:cs typeface="Arial" panose="020B0604020202020204" pitchFamily="34" charset="0"/>
              </a:rPr>
              <a:t> </a:t>
            </a:r>
            <a:r>
              <a:rPr lang="en-GB" sz="3600" dirty="0" err="1">
                <a:solidFill>
                  <a:schemeClr val="tx2"/>
                </a:solidFill>
                <a:latin typeface="Arial" panose="020B0604020202020204" pitchFamily="34" charset="0"/>
                <a:cs typeface="Arial" panose="020B0604020202020204" pitchFamily="34" charset="0"/>
              </a:rPr>
              <a:t>Nucleare</a:t>
            </a:r>
            <a:r>
              <a:rPr lang="en-GB" sz="3600" dirty="0">
                <a:solidFill>
                  <a:schemeClr val="tx2"/>
                </a:solidFill>
                <a:latin typeface="Arial" panose="020B0604020202020204" pitchFamily="34" charset="0"/>
                <a:cs typeface="Arial" panose="020B0604020202020204" pitchFamily="34" charset="0"/>
              </a:rPr>
              <a:t>, Rome, Italy)</a:t>
            </a:r>
            <a:br>
              <a:rPr lang="en-GB" sz="3600" dirty="0">
                <a:solidFill>
                  <a:schemeClr val="bg1">
                    <a:lumMod val="50000"/>
                  </a:schemeClr>
                </a:solidFill>
                <a:latin typeface="Arial" panose="020B0604020202020204" pitchFamily="34" charset="0"/>
                <a:cs typeface="Arial" panose="020B0604020202020204" pitchFamily="34" charset="0"/>
              </a:rPr>
            </a:br>
            <a:r>
              <a:rPr lang="en-GB" sz="3600" dirty="0">
                <a:solidFill>
                  <a:schemeClr val="tx2"/>
                </a:solidFill>
                <a:latin typeface="Arial" panose="020B0604020202020204" pitchFamily="34" charset="0"/>
                <a:cs typeface="Arial" panose="020B0604020202020204" pitchFamily="34" charset="0"/>
              </a:rPr>
              <a:t>(on behalf of the CMS Collaboration)</a:t>
            </a:r>
            <a:endParaRPr lang="en-GB" sz="5400" dirty="0">
              <a:solidFill>
                <a:schemeClr val="tx2"/>
              </a:solidFill>
              <a:latin typeface="Arial" panose="020B0604020202020204" pitchFamily="34" charset="0"/>
              <a:cs typeface="Arial" panose="020B0604020202020204" pitchFamily="34" charset="0"/>
            </a:endParaRPr>
          </a:p>
        </p:txBody>
      </p:sp>
      <p:pic>
        <p:nvPicPr>
          <p:cNvPr id="58" name="Picture 20" descr="Image result for note"/>
          <p:cNvPicPr>
            <a:picLocks noChangeAspect="1" noChangeArrowheads="1"/>
          </p:cNvPicPr>
          <p:nvPr/>
        </p:nvPicPr>
        <p:blipFill rotWithShape="1">
          <a:blip r:embed="rId5">
            <a:extLst>
              <a:ext uri="{28A0092B-C50C-407E-A947-70E740481C1C}">
                <a14:useLocalDpi xmlns:a14="http://schemas.microsoft.com/office/drawing/2010/main" val="0"/>
              </a:ext>
            </a:extLst>
          </a:blip>
          <a:srcRect l="4890" t="4194" r="4775" b="4503"/>
          <a:stretch/>
        </p:blipFill>
        <p:spPr bwMode="auto">
          <a:xfrm>
            <a:off x="22571186" y="30981997"/>
            <a:ext cx="7001331" cy="9504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ms experiment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835" y="748072"/>
            <a:ext cx="2566704" cy="256670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39387" y="41844254"/>
            <a:ext cx="8724761" cy="769441"/>
          </a:xfrm>
          <a:prstGeom prst="rect">
            <a:avLst/>
          </a:prstGeom>
          <a:noFill/>
        </p:spPr>
        <p:txBody>
          <a:bodyPr wrap="none" rtlCol="0">
            <a:spAutoFit/>
          </a:bodyPr>
          <a:lstStyle/>
          <a:p>
            <a:r>
              <a:rPr lang="en-GB" sz="4400" dirty="0">
                <a:solidFill>
                  <a:schemeClr val="bg1">
                    <a:lumMod val="50000"/>
                  </a:schemeClr>
                </a:solidFill>
              </a:rPr>
              <a:t>Lepton Photon 2022, Manchester, UK</a:t>
            </a:r>
          </a:p>
        </p:txBody>
      </p:sp>
      <p:sp>
        <p:nvSpPr>
          <p:cNvPr id="31" name="Rounded Rectangle 30"/>
          <p:cNvSpPr/>
          <p:nvPr/>
        </p:nvSpPr>
        <p:spPr>
          <a:xfrm>
            <a:off x="2882301" y="34778397"/>
            <a:ext cx="19621891" cy="6840843"/>
          </a:xfrm>
          <a:prstGeom prst="roundRect">
            <a:avLst/>
          </a:prstGeom>
          <a:solidFill>
            <a:srgbClr val="CCFFCC">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D8FA60CA-2D5D-4402-8122-FDA0AC86D2CE}"/>
              </a:ext>
            </a:extLst>
          </p:cNvPr>
          <p:cNvGrpSpPr/>
          <p:nvPr/>
        </p:nvGrpSpPr>
        <p:grpSpPr>
          <a:xfrm>
            <a:off x="134127" y="4510443"/>
            <a:ext cx="9384761" cy="7301473"/>
            <a:chOff x="17805458" y="5545887"/>
            <a:chExt cx="10907170" cy="6379701"/>
          </a:xfrm>
        </p:grpSpPr>
        <p:sp>
          <p:nvSpPr>
            <p:cNvPr id="73" name="Rounded Rectangle 72"/>
            <p:cNvSpPr/>
            <p:nvPr/>
          </p:nvSpPr>
          <p:spPr>
            <a:xfrm>
              <a:off x="17805458" y="5545887"/>
              <a:ext cx="10907170" cy="6379701"/>
            </a:xfrm>
            <a:prstGeom prst="roundRect">
              <a:avLst/>
            </a:prstGeom>
            <a:solidFill>
              <a:srgbClr val="FFE5F2">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8014318" y="5858026"/>
              <a:ext cx="10698310" cy="5755422"/>
            </a:xfrm>
            <a:prstGeom prst="rect">
              <a:avLst/>
            </a:prstGeom>
            <a:noFill/>
          </p:spPr>
          <p:txBody>
            <a:bodyPr wrap="square" rtlCol="0">
              <a:spAutoFit/>
            </a:bodyPr>
            <a:lstStyle/>
            <a:p>
              <a:pPr algn="ctr"/>
              <a:r>
                <a:rPr lang="en-GB" sz="6000" dirty="0">
                  <a:solidFill>
                    <a:schemeClr val="tx2"/>
                  </a:solidFill>
                  <a:latin typeface="+mj-lt"/>
                  <a:cs typeface="Times New Roman" panose="02020603050405020304" pitchFamily="18" charset="0"/>
                </a:rPr>
                <a:t>Escape rooms</a:t>
              </a:r>
            </a:p>
            <a:p>
              <a:pPr algn="ctr"/>
              <a:r>
                <a:rPr lang="en-GB" sz="4400" dirty="0">
                  <a:solidFill>
                    <a:schemeClr val="tx2"/>
                  </a:solidFill>
                  <a:latin typeface="+mj-lt"/>
                  <a:cs typeface="Times New Roman" panose="02020603050405020304" pitchFamily="18" charset="0"/>
                </a:rPr>
                <a:t>Escape rooms are more and more popular nowadays. They have the challenges of a treasure hunt and represent a pleasant way to encourage team building. In addition they are a fun way to discover a new subject, a key point that can be exploited for science outreach. </a:t>
              </a:r>
            </a:p>
          </p:txBody>
        </p:sp>
      </p:grpSp>
      <p:sp>
        <p:nvSpPr>
          <p:cNvPr id="11" name="Oval Callout 10"/>
          <p:cNvSpPr/>
          <p:nvPr/>
        </p:nvSpPr>
        <p:spPr>
          <a:xfrm>
            <a:off x="27770931" y="40287334"/>
            <a:ext cx="2193349" cy="1380275"/>
          </a:xfrm>
          <a:prstGeom prst="wedgeEllipseCallout">
            <a:avLst>
              <a:gd name="adj1" fmla="val -41413"/>
              <a:gd name="adj2" fmla="val 5719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27842184" y="40469639"/>
            <a:ext cx="2043164" cy="1015663"/>
          </a:xfrm>
          <a:prstGeom prst="rect">
            <a:avLst/>
          </a:prstGeom>
          <a:noFill/>
        </p:spPr>
        <p:txBody>
          <a:bodyPr wrap="square" rtlCol="0">
            <a:spAutoFit/>
          </a:bodyPr>
          <a:lstStyle/>
          <a:p>
            <a:pPr algn="ctr"/>
            <a:r>
              <a:rPr lang="en-GB" sz="2000" dirty="0"/>
              <a:t>view the poster and the video here</a:t>
            </a:r>
          </a:p>
        </p:txBody>
      </p:sp>
      <p:grpSp>
        <p:nvGrpSpPr>
          <p:cNvPr id="24" name="Group 23">
            <a:extLst>
              <a:ext uri="{FF2B5EF4-FFF2-40B4-BE49-F238E27FC236}">
                <a16:creationId xmlns:a16="http://schemas.microsoft.com/office/drawing/2014/main" id="{E6EAA85A-5344-43C1-B381-C253F04F166A}"/>
              </a:ext>
            </a:extLst>
          </p:cNvPr>
          <p:cNvGrpSpPr/>
          <p:nvPr/>
        </p:nvGrpSpPr>
        <p:grpSpPr>
          <a:xfrm>
            <a:off x="20579134" y="7883764"/>
            <a:ext cx="9632198" cy="7147994"/>
            <a:chOff x="354422" y="10734287"/>
            <a:chExt cx="8722675" cy="5917447"/>
          </a:xfrm>
          <a:solidFill>
            <a:srgbClr val="FFE5F2"/>
          </a:solidFill>
        </p:grpSpPr>
        <p:sp>
          <p:nvSpPr>
            <p:cNvPr id="29" name="Rounded Rectangle 28"/>
            <p:cNvSpPr/>
            <p:nvPr/>
          </p:nvSpPr>
          <p:spPr>
            <a:xfrm>
              <a:off x="354422" y="10734287"/>
              <a:ext cx="8722675" cy="59174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0" name="TextBox 9"/>
            <p:cNvSpPr txBox="1"/>
            <p:nvPr/>
          </p:nvSpPr>
          <p:spPr>
            <a:xfrm>
              <a:off x="612507" y="11975699"/>
              <a:ext cx="8206505" cy="4203487"/>
            </a:xfrm>
            <a:prstGeom prst="rect">
              <a:avLst/>
            </a:prstGeom>
            <a:grpFill/>
          </p:spPr>
          <p:txBody>
            <a:bodyPr wrap="square" rtlCol="0">
              <a:spAutoFit/>
            </a:bodyPr>
            <a:lstStyle/>
            <a:p>
              <a:pPr lvl="0"/>
              <a:r>
                <a:rPr lang="en-GB" sz="4400" dirty="0">
                  <a:solidFill>
                    <a:schemeClr val="tx2"/>
                  </a:solidFill>
                </a:rPr>
                <a:t>In 2021 a team from INFN has built an escape room about high energy physics, called </a:t>
              </a:r>
              <a:r>
                <a:rPr lang="en-GB" sz="4400" dirty="0" err="1">
                  <a:solidFill>
                    <a:schemeClr val="tx2"/>
                  </a:solidFill>
                </a:rPr>
                <a:t>HEPscape</a:t>
              </a:r>
              <a:r>
                <a:rPr lang="en-GB" sz="4400" dirty="0">
                  <a:solidFill>
                    <a:schemeClr val="tx2"/>
                  </a:solidFill>
                </a:rPr>
                <a:t>. </a:t>
              </a:r>
            </a:p>
            <a:p>
              <a:pPr lvl="0"/>
              <a:r>
                <a:rPr lang="en-GB" sz="4400" dirty="0">
                  <a:solidFill>
                    <a:schemeClr val="tx2"/>
                  </a:solidFill>
                </a:rPr>
                <a:t>It was presented as an attraction at the </a:t>
              </a:r>
              <a:r>
                <a:rPr lang="en-GB" sz="4400" dirty="0" err="1">
                  <a:solidFill>
                    <a:schemeClr val="tx2"/>
                  </a:solidFill>
                </a:rPr>
                <a:t>researchers’night</a:t>
              </a:r>
              <a:r>
                <a:rPr lang="en-GB" sz="4400" dirty="0">
                  <a:solidFill>
                    <a:schemeClr val="tx2"/>
                  </a:solidFill>
                </a:rPr>
                <a:t> in Rome and at the Science festival in Genova.</a:t>
              </a:r>
            </a:p>
            <a:p>
              <a:pPr lvl="0"/>
              <a:r>
                <a:rPr lang="en-GB" sz="2800" dirty="0">
                  <a:solidFill>
                    <a:schemeClr val="tx2"/>
                  </a:solidFill>
                </a:rPr>
                <a:t>https://sites.google.com/view/hepscape/home</a:t>
              </a:r>
            </a:p>
          </p:txBody>
        </p:sp>
      </p:grpSp>
      <p:sp>
        <p:nvSpPr>
          <p:cNvPr id="61" name="TextBox 60">
            <a:extLst>
              <a:ext uri="{FF2B5EF4-FFF2-40B4-BE49-F238E27FC236}">
                <a16:creationId xmlns:a16="http://schemas.microsoft.com/office/drawing/2014/main" id="{2D4DCF7D-C932-4D29-BCE6-F41AF6A62D04}"/>
              </a:ext>
            </a:extLst>
          </p:cNvPr>
          <p:cNvSpPr txBox="1"/>
          <p:nvPr/>
        </p:nvSpPr>
        <p:spPr>
          <a:xfrm>
            <a:off x="22986405" y="33120786"/>
            <a:ext cx="6504133" cy="6986528"/>
          </a:xfrm>
          <a:prstGeom prst="rect">
            <a:avLst/>
          </a:prstGeom>
          <a:noFill/>
        </p:spPr>
        <p:txBody>
          <a:bodyPr wrap="square" rtlCol="0">
            <a:spAutoFit/>
          </a:bodyPr>
          <a:lstStyle/>
          <a:p>
            <a:r>
              <a:rPr lang="en-GB" sz="2800" b="0" i="0" dirty="0" err="1">
                <a:solidFill>
                  <a:schemeClr val="tx2"/>
                </a:solidFill>
                <a:effectLst/>
                <a:latin typeface="Comic Sans MS" panose="030F0702030302020204" pitchFamily="66" charset="0"/>
              </a:rPr>
              <a:t>HEPscape</a:t>
            </a:r>
            <a:r>
              <a:rPr lang="en-GB" sz="2800" b="0" i="0" dirty="0">
                <a:solidFill>
                  <a:schemeClr val="tx2"/>
                </a:solidFill>
                <a:effectLst/>
                <a:latin typeface="Comic Sans MS" panose="030F0702030302020204" pitchFamily="66" charset="0"/>
              </a:rPr>
              <a:t> is made of portable equipment that can be transported and assembled in less than two hours. This allows to use it in science fairs and exhibitions. It can also be installed in a gazebo</a:t>
            </a:r>
            <a:r>
              <a:rPr lang="en-GB" sz="2800" dirty="0">
                <a:solidFill>
                  <a:schemeClr val="tx2"/>
                </a:solidFill>
                <a:latin typeface="Comic Sans MS" panose="030F0702030302020204" pitchFamily="66" charset="0"/>
              </a:rPr>
              <a:t>, which</a:t>
            </a:r>
            <a:r>
              <a:rPr lang="en-GB" sz="2800" b="0" i="0" dirty="0">
                <a:solidFill>
                  <a:schemeClr val="tx2"/>
                </a:solidFill>
                <a:effectLst/>
                <a:latin typeface="Comic Sans MS" panose="030F0702030302020204" pitchFamily="66" charset="0"/>
              </a:rPr>
              <a:t> can be brought on demand to high schools in remote provinces. </a:t>
            </a:r>
          </a:p>
          <a:p>
            <a:r>
              <a:rPr lang="en-GB" sz="2800" dirty="0">
                <a:solidFill>
                  <a:schemeClr val="tx2"/>
                </a:solidFill>
                <a:latin typeface="Comic Sans MS" panose="030F0702030302020204" pitchFamily="66" charset="0"/>
              </a:rPr>
              <a:t>It makes heavy use of projectors and colourful lighting.</a:t>
            </a:r>
          </a:p>
          <a:p>
            <a:r>
              <a:rPr lang="en-GB" sz="2800" b="0" i="0" dirty="0">
                <a:solidFill>
                  <a:schemeClr val="tx2"/>
                </a:solidFill>
                <a:effectLst/>
                <a:latin typeface="Comic Sans MS" panose="030F0702030302020204" pitchFamily="66" charset="0"/>
              </a:rPr>
              <a:t>The game</a:t>
            </a:r>
            <a:r>
              <a:rPr lang="en-GB" sz="2800" dirty="0">
                <a:solidFill>
                  <a:schemeClr val="tx2"/>
                </a:solidFill>
                <a:latin typeface="Comic Sans MS" panose="030F0702030302020204" pitchFamily="66" charset="0"/>
              </a:rPr>
              <a:t> is guided by a moderator.</a:t>
            </a:r>
            <a:endParaRPr lang="en-GB" sz="2800" b="0" i="0" dirty="0">
              <a:solidFill>
                <a:schemeClr val="tx2"/>
              </a:solidFill>
              <a:effectLst/>
              <a:latin typeface="Comic Sans MS" panose="030F0702030302020204" pitchFamily="66" charset="0"/>
            </a:endParaRPr>
          </a:p>
          <a:p>
            <a:r>
              <a:rPr lang="en-GB" sz="2800" b="0" i="0" dirty="0">
                <a:solidFill>
                  <a:schemeClr val="tx2"/>
                </a:solidFill>
                <a:effectLst/>
                <a:latin typeface="Comic Sans MS" panose="030F0702030302020204" pitchFamily="66" charset="0"/>
              </a:rPr>
              <a:t>The material and the format of the games are simple and it is possible to adapt it to the age group and translate the games in other languages.</a:t>
            </a:r>
            <a:endParaRPr lang="en-GB" sz="2800" dirty="0">
              <a:solidFill>
                <a:schemeClr val="tx2"/>
              </a:solidFill>
              <a:latin typeface="Comic Sans MS" panose="030F0702030302020204" pitchFamily="66" charset="0"/>
            </a:endParaRPr>
          </a:p>
        </p:txBody>
      </p:sp>
      <p:graphicFrame>
        <p:nvGraphicFramePr>
          <p:cNvPr id="82" name="Chart 81">
            <a:extLst>
              <a:ext uri="{FF2B5EF4-FFF2-40B4-BE49-F238E27FC236}">
                <a16:creationId xmlns:a16="http://schemas.microsoft.com/office/drawing/2014/main" id="{2410F0C7-4A13-4E20-B434-8E528CCE5A9D}"/>
              </a:ext>
            </a:extLst>
          </p:cNvPr>
          <p:cNvGraphicFramePr>
            <a:graphicFrameLocks/>
          </p:cNvGraphicFramePr>
          <p:nvPr>
            <p:extLst>
              <p:ext uri="{D42A27DB-BD31-4B8C-83A1-F6EECF244321}">
                <p14:modId xmlns:p14="http://schemas.microsoft.com/office/powerpoint/2010/main" val="1445983965"/>
              </p:ext>
            </p:extLst>
          </p:nvPr>
        </p:nvGraphicFramePr>
        <p:xfrm>
          <a:off x="3855624" y="36347757"/>
          <a:ext cx="5883763" cy="48749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Chart 82">
            <a:extLst>
              <a:ext uri="{FF2B5EF4-FFF2-40B4-BE49-F238E27FC236}">
                <a16:creationId xmlns:a16="http://schemas.microsoft.com/office/drawing/2014/main" id="{3D5F0D44-A96D-4D4E-AB48-B1BB48E38BA5}"/>
              </a:ext>
            </a:extLst>
          </p:cNvPr>
          <p:cNvGraphicFramePr>
            <a:graphicFrameLocks/>
          </p:cNvGraphicFramePr>
          <p:nvPr>
            <p:extLst>
              <p:ext uri="{D42A27DB-BD31-4B8C-83A1-F6EECF244321}">
                <p14:modId xmlns:p14="http://schemas.microsoft.com/office/powerpoint/2010/main" val="1708902256"/>
              </p:ext>
            </p:extLst>
          </p:nvPr>
        </p:nvGraphicFramePr>
        <p:xfrm>
          <a:off x="10263457" y="36400942"/>
          <a:ext cx="5883763" cy="487492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4" name="Chart 83">
            <a:extLst>
              <a:ext uri="{FF2B5EF4-FFF2-40B4-BE49-F238E27FC236}">
                <a16:creationId xmlns:a16="http://schemas.microsoft.com/office/drawing/2014/main" id="{7C0FB3D6-4CFF-4679-BEEC-35ED1CE160D5}"/>
              </a:ext>
            </a:extLst>
          </p:cNvPr>
          <p:cNvGraphicFramePr>
            <a:graphicFrameLocks/>
          </p:cNvGraphicFramePr>
          <p:nvPr>
            <p:extLst>
              <p:ext uri="{D42A27DB-BD31-4B8C-83A1-F6EECF244321}">
                <p14:modId xmlns:p14="http://schemas.microsoft.com/office/powerpoint/2010/main" val="81968943"/>
              </p:ext>
            </p:extLst>
          </p:nvPr>
        </p:nvGraphicFramePr>
        <p:xfrm>
          <a:off x="16434215" y="36407072"/>
          <a:ext cx="5883763" cy="4874920"/>
        </p:xfrm>
        <a:graphic>
          <a:graphicData uri="http://schemas.openxmlformats.org/drawingml/2006/chart">
            <c:chart xmlns:c="http://schemas.openxmlformats.org/drawingml/2006/chart" xmlns:r="http://schemas.openxmlformats.org/officeDocument/2006/relationships" r:id="rId9"/>
          </a:graphicData>
        </a:graphic>
      </p:graphicFrame>
      <p:pic>
        <p:nvPicPr>
          <p:cNvPr id="68" name="Picture 67">
            <a:extLst>
              <a:ext uri="{FF2B5EF4-FFF2-40B4-BE49-F238E27FC236}">
                <a16:creationId xmlns:a16="http://schemas.microsoft.com/office/drawing/2014/main" id="{49F9BC31-F7A7-4D09-A6C9-A440FE140E3C}"/>
              </a:ext>
            </a:extLst>
          </p:cNvPr>
          <p:cNvPicPr>
            <a:picLocks noChangeAspect="1"/>
          </p:cNvPicPr>
          <p:nvPr/>
        </p:nvPicPr>
        <p:blipFill>
          <a:blip r:embed="rId10"/>
          <a:stretch>
            <a:fillRect/>
          </a:stretch>
        </p:blipFill>
        <p:spPr>
          <a:xfrm>
            <a:off x="3415949" y="688900"/>
            <a:ext cx="3874430" cy="2937754"/>
          </a:xfrm>
          <a:prstGeom prst="rect">
            <a:avLst/>
          </a:prstGeom>
        </p:spPr>
      </p:pic>
      <p:pic>
        <p:nvPicPr>
          <p:cNvPr id="1030" name="Picture 6" descr="Questionario Di Soddisfazione Con I Emoticons Illustrazione Vettoriale -  Illustrazione di scheda, assegno: 20109229">
            <a:extLst>
              <a:ext uri="{FF2B5EF4-FFF2-40B4-BE49-F238E27FC236}">
                <a16:creationId xmlns:a16="http://schemas.microsoft.com/office/drawing/2014/main" id="{FE522809-8451-42C7-AD86-BB865698E24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06" t="10679" r="2114" b="51887"/>
          <a:stretch/>
        </p:blipFill>
        <p:spPr bwMode="auto">
          <a:xfrm>
            <a:off x="4488858" y="40131994"/>
            <a:ext cx="4803562" cy="93575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Questionario Di Soddisfazione Con I Emoticons Illustrazione Vettoriale -  Illustrazione di scheda, assegno: 20109229">
            <a:extLst>
              <a:ext uri="{FF2B5EF4-FFF2-40B4-BE49-F238E27FC236}">
                <a16:creationId xmlns:a16="http://schemas.microsoft.com/office/drawing/2014/main" id="{5CE0D39A-CB68-4852-9948-3D318C7481C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06" t="10679" r="2114" b="51887"/>
          <a:stretch/>
        </p:blipFill>
        <p:spPr bwMode="auto">
          <a:xfrm>
            <a:off x="10919788" y="40245218"/>
            <a:ext cx="4803562" cy="93575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Questionario Di Soddisfazione Con I Emoticons Illustrazione Vettoriale -  Illustrazione di scheda, assegno: 20109229">
            <a:extLst>
              <a:ext uri="{FF2B5EF4-FFF2-40B4-BE49-F238E27FC236}">
                <a16:creationId xmlns:a16="http://schemas.microsoft.com/office/drawing/2014/main" id="{F286A56B-252B-4482-8945-724AFAAEF93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06" t="10679" r="2114" b="51887"/>
          <a:stretch/>
        </p:blipFill>
        <p:spPr bwMode="auto">
          <a:xfrm>
            <a:off x="17082604" y="40270704"/>
            <a:ext cx="4803562" cy="935758"/>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E0CCCD7E-7CE9-4CF9-939C-CBEA343A123C}"/>
              </a:ext>
            </a:extLst>
          </p:cNvPr>
          <p:cNvSpPr txBox="1"/>
          <p:nvPr/>
        </p:nvSpPr>
        <p:spPr>
          <a:xfrm>
            <a:off x="8816424" y="34723574"/>
            <a:ext cx="7617791" cy="1200329"/>
          </a:xfrm>
          <a:prstGeom prst="rect">
            <a:avLst/>
          </a:prstGeom>
          <a:noFill/>
        </p:spPr>
        <p:txBody>
          <a:bodyPr wrap="none" rtlCol="0">
            <a:spAutoFit/>
          </a:bodyPr>
          <a:lstStyle/>
          <a:p>
            <a:r>
              <a:rPr lang="en-GB" sz="7200" dirty="0">
                <a:solidFill>
                  <a:schemeClr val="tx2"/>
                </a:solidFill>
                <a:latin typeface="Comic Sans MS" panose="030F0702030302020204" pitchFamily="66" charset="0"/>
              </a:rPr>
              <a:t>Satisfaction test</a:t>
            </a:r>
          </a:p>
        </p:txBody>
      </p:sp>
      <p:sp>
        <p:nvSpPr>
          <p:cNvPr id="92" name="TextBox 91">
            <a:extLst>
              <a:ext uri="{FF2B5EF4-FFF2-40B4-BE49-F238E27FC236}">
                <a16:creationId xmlns:a16="http://schemas.microsoft.com/office/drawing/2014/main" id="{B5EC1543-0D6B-4D87-859F-F58E30D111E2}"/>
              </a:ext>
            </a:extLst>
          </p:cNvPr>
          <p:cNvSpPr txBox="1"/>
          <p:nvPr/>
        </p:nvSpPr>
        <p:spPr>
          <a:xfrm>
            <a:off x="5580278" y="35680579"/>
            <a:ext cx="2271776" cy="830997"/>
          </a:xfrm>
          <a:prstGeom prst="rect">
            <a:avLst/>
          </a:prstGeom>
          <a:noFill/>
        </p:spPr>
        <p:txBody>
          <a:bodyPr wrap="none" rtlCol="0">
            <a:spAutoFit/>
          </a:bodyPr>
          <a:lstStyle/>
          <a:p>
            <a:r>
              <a:rPr lang="en-GB" sz="4800" dirty="0">
                <a:latin typeface="Comic Sans MS" panose="030F0702030302020204" pitchFamily="66" charset="0"/>
              </a:rPr>
              <a:t>schools</a:t>
            </a:r>
          </a:p>
        </p:txBody>
      </p:sp>
      <p:sp>
        <p:nvSpPr>
          <p:cNvPr id="107" name="TextBox 106">
            <a:extLst>
              <a:ext uri="{FF2B5EF4-FFF2-40B4-BE49-F238E27FC236}">
                <a16:creationId xmlns:a16="http://schemas.microsoft.com/office/drawing/2014/main" id="{F93D020A-8E16-4BFB-BA3A-6414AE65C33D}"/>
              </a:ext>
            </a:extLst>
          </p:cNvPr>
          <p:cNvSpPr txBox="1"/>
          <p:nvPr/>
        </p:nvSpPr>
        <p:spPr>
          <a:xfrm>
            <a:off x="11277897" y="35670574"/>
            <a:ext cx="3978974" cy="830997"/>
          </a:xfrm>
          <a:prstGeom prst="rect">
            <a:avLst/>
          </a:prstGeom>
          <a:noFill/>
        </p:spPr>
        <p:txBody>
          <a:bodyPr wrap="none" rtlCol="0">
            <a:spAutoFit/>
          </a:bodyPr>
          <a:lstStyle/>
          <a:p>
            <a:r>
              <a:rPr lang="en-GB" sz="4800" dirty="0">
                <a:latin typeface="Comic Sans MS" panose="030F0702030302020204" pitchFamily="66" charset="0"/>
              </a:rPr>
              <a:t>mixed groups</a:t>
            </a:r>
          </a:p>
        </p:txBody>
      </p:sp>
      <p:sp>
        <p:nvSpPr>
          <p:cNvPr id="108" name="TextBox 107">
            <a:extLst>
              <a:ext uri="{FF2B5EF4-FFF2-40B4-BE49-F238E27FC236}">
                <a16:creationId xmlns:a16="http://schemas.microsoft.com/office/drawing/2014/main" id="{F1274E75-5A55-4280-9303-6D0389175F80}"/>
              </a:ext>
            </a:extLst>
          </p:cNvPr>
          <p:cNvSpPr txBox="1"/>
          <p:nvPr/>
        </p:nvSpPr>
        <p:spPr>
          <a:xfrm>
            <a:off x="18163902" y="35679127"/>
            <a:ext cx="1572866" cy="830997"/>
          </a:xfrm>
          <a:prstGeom prst="rect">
            <a:avLst/>
          </a:prstGeom>
          <a:noFill/>
        </p:spPr>
        <p:txBody>
          <a:bodyPr wrap="none" rtlCol="0">
            <a:spAutoFit/>
          </a:bodyPr>
          <a:lstStyle/>
          <a:p>
            <a:r>
              <a:rPr lang="en-GB" sz="4800" dirty="0">
                <a:latin typeface="Comic Sans MS" panose="030F0702030302020204" pitchFamily="66" charset="0"/>
              </a:rPr>
              <a:t>total</a:t>
            </a:r>
          </a:p>
        </p:txBody>
      </p:sp>
      <p:pic>
        <p:nvPicPr>
          <p:cNvPr id="94" name="Picture 93">
            <a:extLst>
              <a:ext uri="{FF2B5EF4-FFF2-40B4-BE49-F238E27FC236}">
                <a16:creationId xmlns:a16="http://schemas.microsoft.com/office/drawing/2014/main" id="{F8E2885F-4D0D-46C3-8884-052059C287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79514">
            <a:off x="10218659" y="3203728"/>
            <a:ext cx="16183708" cy="13248379"/>
          </a:xfrm>
          <a:prstGeom prst="rect">
            <a:avLst/>
          </a:prstGeom>
        </p:spPr>
      </p:pic>
      <p:pic>
        <p:nvPicPr>
          <p:cNvPr id="33" name="Picture 32" descr="A group of people watching a person on a stage&#10;&#10;Description automatically generated with low confidence">
            <a:extLst>
              <a:ext uri="{FF2B5EF4-FFF2-40B4-BE49-F238E27FC236}">
                <a16:creationId xmlns:a16="http://schemas.microsoft.com/office/drawing/2014/main" id="{CF9B29BA-F48E-4857-9918-F4452B74A3E6}"/>
              </a:ext>
            </a:extLst>
          </p:cNvPr>
          <p:cNvPicPr>
            <a:picLocks noChangeAspect="1"/>
          </p:cNvPicPr>
          <p:nvPr/>
        </p:nvPicPr>
        <p:blipFill rotWithShape="1">
          <a:blip r:embed="rId13">
            <a:extLst>
              <a:ext uri="{28A0092B-C50C-407E-A947-70E740481C1C}">
                <a14:useLocalDpi xmlns:a14="http://schemas.microsoft.com/office/drawing/2010/main" val="0"/>
              </a:ext>
            </a:extLst>
          </a:blip>
          <a:srcRect l="14102" r="17122" b="29638"/>
          <a:stretch/>
        </p:blipFill>
        <p:spPr>
          <a:xfrm>
            <a:off x="15247994" y="22449524"/>
            <a:ext cx="14963339" cy="68888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12" name="Group 111">
            <a:extLst>
              <a:ext uri="{FF2B5EF4-FFF2-40B4-BE49-F238E27FC236}">
                <a16:creationId xmlns:a16="http://schemas.microsoft.com/office/drawing/2014/main" id="{EEAAB8A0-BB3A-4A8A-8FCE-F8F00C7121A4}"/>
              </a:ext>
            </a:extLst>
          </p:cNvPr>
          <p:cNvGrpSpPr/>
          <p:nvPr/>
        </p:nvGrpSpPr>
        <p:grpSpPr>
          <a:xfrm>
            <a:off x="458694" y="12747564"/>
            <a:ext cx="10088558" cy="4685262"/>
            <a:chOff x="-8584943" y="17363626"/>
            <a:chExt cx="9080229" cy="3755778"/>
          </a:xfrm>
        </p:grpSpPr>
        <p:sp>
          <p:nvSpPr>
            <p:cNvPr id="113" name="Rounded Rectangle 28">
              <a:extLst>
                <a:ext uri="{FF2B5EF4-FFF2-40B4-BE49-F238E27FC236}">
                  <a16:creationId xmlns:a16="http://schemas.microsoft.com/office/drawing/2014/main" id="{9FF67165-DB35-4276-91B1-A2C66B72172C}"/>
                </a:ext>
              </a:extLst>
            </p:cNvPr>
            <p:cNvSpPr/>
            <p:nvPr/>
          </p:nvSpPr>
          <p:spPr>
            <a:xfrm>
              <a:off x="-8584943" y="17363626"/>
              <a:ext cx="9080229" cy="3660219"/>
            </a:xfrm>
            <a:prstGeom prst="roundRect">
              <a:avLst/>
            </a:prstGeom>
            <a:solidFill>
              <a:srgbClr val="FFEDB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14" name="TextBox 113">
              <a:extLst>
                <a:ext uri="{FF2B5EF4-FFF2-40B4-BE49-F238E27FC236}">
                  <a16:creationId xmlns:a16="http://schemas.microsoft.com/office/drawing/2014/main" id="{2A7510A3-C3D1-4A27-A972-661C8B51E479}"/>
                </a:ext>
              </a:extLst>
            </p:cNvPr>
            <p:cNvSpPr txBox="1"/>
            <p:nvPr/>
          </p:nvSpPr>
          <p:spPr>
            <a:xfrm>
              <a:off x="-8142773" y="18331486"/>
              <a:ext cx="8407335" cy="2787918"/>
            </a:xfrm>
            <a:prstGeom prst="rect">
              <a:avLst/>
            </a:prstGeom>
            <a:noFill/>
          </p:spPr>
          <p:txBody>
            <a:bodyPr wrap="square" rtlCol="0">
              <a:spAutoFit/>
            </a:bodyPr>
            <a:lstStyle/>
            <a:p>
              <a:pPr lvl="0"/>
              <a:r>
                <a:rPr lang="en-GB" sz="4400" dirty="0">
                  <a:solidFill>
                    <a:schemeClr val="tx2"/>
                  </a:solidFill>
                </a:rPr>
                <a:t>The visitors are given a helmet and they have the impression of visiting the Large Hadron Collider at CERN and of being in one of the experimental control rooms. </a:t>
              </a:r>
            </a:p>
            <a:p>
              <a:pPr lvl="0"/>
              <a:endParaRPr lang="en-GB" sz="4400" dirty="0">
                <a:solidFill>
                  <a:schemeClr val="tx2"/>
                </a:solidFill>
              </a:endParaRPr>
            </a:p>
          </p:txBody>
        </p:sp>
      </p:grpSp>
      <p:pic>
        <p:nvPicPr>
          <p:cNvPr id="36" name="Picture 35" descr="A person giving a presentation to a group of people&#10;&#10;Description automatically generated with medium confidence">
            <a:extLst>
              <a:ext uri="{FF2B5EF4-FFF2-40B4-BE49-F238E27FC236}">
                <a16:creationId xmlns:a16="http://schemas.microsoft.com/office/drawing/2014/main" id="{D9C8F458-DA51-4B63-B339-A6BD0C7F2A2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652" r="22377"/>
          <a:stretch/>
        </p:blipFill>
        <p:spPr>
          <a:xfrm>
            <a:off x="20579134" y="15459766"/>
            <a:ext cx="9632199" cy="67758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oup 1">
            <a:extLst>
              <a:ext uri="{FF2B5EF4-FFF2-40B4-BE49-F238E27FC236}">
                <a16:creationId xmlns:a16="http://schemas.microsoft.com/office/drawing/2014/main" id="{B8DC8D93-D16C-4A5A-AC36-C3F4B1F421BD}"/>
              </a:ext>
            </a:extLst>
          </p:cNvPr>
          <p:cNvGrpSpPr/>
          <p:nvPr/>
        </p:nvGrpSpPr>
        <p:grpSpPr>
          <a:xfrm rot="21263281">
            <a:off x="334378" y="23381379"/>
            <a:ext cx="10248615" cy="11230204"/>
            <a:chOff x="-41998" y="23762134"/>
            <a:chExt cx="10248615" cy="11230204"/>
          </a:xfrm>
        </p:grpSpPr>
        <p:pic>
          <p:nvPicPr>
            <p:cNvPr id="1049" name="Picture 25" descr="Image result for note"/>
            <p:cNvPicPr>
              <a:picLocks noChangeAspect="1" noChangeArrowheads="1"/>
            </p:cNvPicPr>
            <p:nvPr/>
          </p:nvPicPr>
          <p:blipFill rotWithShape="1">
            <a:blip r:embed="rId15">
              <a:extLst>
                <a:ext uri="{28A0092B-C50C-407E-A947-70E740481C1C}">
                  <a14:useLocalDpi xmlns:a14="http://schemas.microsoft.com/office/drawing/2010/main" val="0"/>
                </a:ext>
              </a:extLst>
            </a:blip>
            <a:srcRect l="19127" t="-5065" r="18631" b="4807"/>
            <a:stretch/>
          </p:blipFill>
          <p:spPr bwMode="auto">
            <a:xfrm>
              <a:off x="-41998" y="23762134"/>
              <a:ext cx="10248615" cy="11230204"/>
            </a:xfrm>
            <a:prstGeom prst="round2Diag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431F7BCE-238F-4530-B2EC-EB9DB6A95FDC}"/>
                </a:ext>
              </a:extLst>
            </p:cNvPr>
            <p:cNvPicPr>
              <a:picLocks noChangeAspect="1"/>
            </p:cNvPicPr>
            <p:nvPr/>
          </p:nvPicPr>
          <p:blipFill rotWithShape="1">
            <a:blip r:embed="rId16"/>
            <a:srcRect l="30839" t="37279" r="32087" b="8535"/>
            <a:stretch/>
          </p:blipFill>
          <p:spPr>
            <a:xfrm rot="21386910">
              <a:off x="1617300" y="26364763"/>
              <a:ext cx="6716503" cy="5269607"/>
            </a:xfrm>
            <a:prstGeom prst="rect">
              <a:avLst/>
            </a:prstGeom>
          </p:spPr>
        </p:pic>
        <p:sp>
          <p:nvSpPr>
            <p:cNvPr id="81" name="TextBox 80">
              <a:extLst>
                <a:ext uri="{FF2B5EF4-FFF2-40B4-BE49-F238E27FC236}">
                  <a16:creationId xmlns:a16="http://schemas.microsoft.com/office/drawing/2014/main" id="{DCD0D783-6B83-4DA7-AE5B-CD22A74655CA}"/>
                </a:ext>
              </a:extLst>
            </p:cNvPr>
            <p:cNvSpPr txBox="1"/>
            <p:nvPr/>
          </p:nvSpPr>
          <p:spPr>
            <a:xfrm rot="21397201">
              <a:off x="1308512" y="25416412"/>
              <a:ext cx="6311343" cy="923330"/>
            </a:xfrm>
            <a:prstGeom prst="rect">
              <a:avLst/>
            </a:prstGeom>
            <a:noFill/>
          </p:spPr>
          <p:txBody>
            <a:bodyPr wrap="none" rtlCol="0">
              <a:spAutoFit/>
            </a:bodyPr>
            <a:lstStyle/>
            <a:p>
              <a:r>
                <a:rPr lang="en-GB" sz="5400" dirty="0">
                  <a:solidFill>
                    <a:schemeClr val="tx2"/>
                  </a:solidFill>
                  <a:latin typeface="Comic Sans MS" panose="030F0702030302020204" pitchFamily="66" charset="0"/>
                </a:rPr>
                <a:t>Number of visitors</a:t>
              </a:r>
            </a:p>
          </p:txBody>
        </p:sp>
        <p:sp>
          <p:nvSpPr>
            <p:cNvPr id="85" name="TextBox 84">
              <a:extLst>
                <a:ext uri="{FF2B5EF4-FFF2-40B4-BE49-F238E27FC236}">
                  <a16:creationId xmlns:a16="http://schemas.microsoft.com/office/drawing/2014/main" id="{9C614C56-2764-404F-8501-E2D87799460C}"/>
                </a:ext>
              </a:extLst>
            </p:cNvPr>
            <p:cNvSpPr txBox="1"/>
            <p:nvPr/>
          </p:nvSpPr>
          <p:spPr>
            <a:xfrm rot="21360186">
              <a:off x="993767" y="32109914"/>
              <a:ext cx="3777068" cy="1446550"/>
            </a:xfrm>
            <a:prstGeom prst="rect">
              <a:avLst/>
            </a:prstGeom>
            <a:noFill/>
          </p:spPr>
          <p:txBody>
            <a:bodyPr wrap="square" rtlCol="0">
              <a:spAutoFit/>
            </a:bodyPr>
            <a:lstStyle/>
            <a:p>
              <a:r>
                <a:rPr lang="en-GB" sz="4400" dirty="0">
                  <a:solidFill>
                    <a:srgbClr val="008000"/>
                  </a:solidFill>
                  <a:latin typeface="Comic Sans MS" panose="030F0702030302020204" pitchFamily="66" charset="0"/>
                </a:rPr>
                <a:t>Researchers’ night Rome</a:t>
              </a:r>
            </a:p>
          </p:txBody>
        </p:sp>
        <p:sp>
          <p:nvSpPr>
            <p:cNvPr id="88" name="Freeform: Shape 87">
              <a:extLst>
                <a:ext uri="{FF2B5EF4-FFF2-40B4-BE49-F238E27FC236}">
                  <a16:creationId xmlns:a16="http://schemas.microsoft.com/office/drawing/2014/main" id="{82B42340-3ECD-400D-AFEA-D6BBE86FC30D}"/>
                </a:ext>
              </a:extLst>
            </p:cNvPr>
            <p:cNvSpPr/>
            <p:nvPr/>
          </p:nvSpPr>
          <p:spPr>
            <a:xfrm>
              <a:off x="1429840" y="31381617"/>
              <a:ext cx="1055077" cy="1148862"/>
            </a:xfrm>
            <a:custGeom>
              <a:avLst/>
              <a:gdLst>
                <a:gd name="connsiteX0" fmla="*/ 0 w 1055077"/>
                <a:gd name="connsiteY0" fmla="*/ 1148862 h 1148862"/>
                <a:gd name="connsiteX1" fmla="*/ 70339 w 1055077"/>
                <a:gd name="connsiteY1" fmla="*/ 1031631 h 1148862"/>
                <a:gd name="connsiteX2" fmla="*/ 117231 w 1055077"/>
                <a:gd name="connsiteY2" fmla="*/ 797170 h 1148862"/>
                <a:gd name="connsiteX3" fmla="*/ 140677 w 1055077"/>
                <a:gd name="connsiteY3" fmla="*/ 539262 h 1148862"/>
                <a:gd name="connsiteX4" fmla="*/ 164123 w 1055077"/>
                <a:gd name="connsiteY4" fmla="*/ 468924 h 1148862"/>
                <a:gd name="connsiteX5" fmla="*/ 304800 w 1055077"/>
                <a:gd name="connsiteY5" fmla="*/ 422031 h 1148862"/>
                <a:gd name="connsiteX6" fmla="*/ 422031 w 1055077"/>
                <a:gd name="connsiteY6" fmla="*/ 375139 h 1148862"/>
                <a:gd name="connsiteX7" fmla="*/ 820615 w 1055077"/>
                <a:gd name="connsiteY7" fmla="*/ 328247 h 1148862"/>
                <a:gd name="connsiteX8" fmla="*/ 937846 w 1055077"/>
                <a:gd name="connsiteY8" fmla="*/ 211016 h 1148862"/>
                <a:gd name="connsiteX9" fmla="*/ 984739 w 1055077"/>
                <a:gd name="connsiteY9" fmla="*/ 164124 h 1148862"/>
                <a:gd name="connsiteX10" fmla="*/ 1008185 w 1055077"/>
                <a:gd name="connsiteY10" fmla="*/ 93785 h 1148862"/>
                <a:gd name="connsiteX11" fmla="*/ 1055077 w 1055077"/>
                <a:gd name="connsiteY11" fmla="*/ 0 h 11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5077" h="1148862">
                  <a:moveTo>
                    <a:pt x="0" y="1148862"/>
                  </a:moveTo>
                  <a:cubicBezTo>
                    <a:pt x="23446" y="1109785"/>
                    <a:pt x="51831" y="1073275"/>
                    <a:pt x="70339" y="1031631"/>
                  </a:cubicBezTo>
                  <a:cubicBezTo>
                    <a:pt x="87728" y="992505"/>
                    <a:pt x="114433" y="820955"/>
                    <a:pt x="117231" y="797170"/>
                  </a:cubicBezTo>
                  <a:cubicBezTo>
                    <a:pt x="127317" y="711437"/>
                    <a:pt x="128469" y="624718"/>
                    <a:pt x="140677" y="539262"/>
                  </a:cubicBezTo>
                  <a:cubicBezTo>
                    <a:pt x="144172" y="514796"/>
                    <a:pt x="144012" y="483289"/>
                    <a:pt x="164123" y="468924"/>
                  </a:cubicBezTo>
                  <a:cubicBezTo>
                    <a:pt x="204345" y="440194"/>
                    <a:pt x="258347" y="438923"/>
                    <a:pt x="304800" y="422031"/>
                  </a:cubicBezTo>
                  <a:cubicBezTo>
                    <a:pt x="344353" y="407648"/>
                    <a:pt x="381022" y="384603"/>
                    <a:pt x="422031" y="375139"/>
                  </a:cubicBezTo>
                  <a:cubicBezTo>
                    <a:pt x="451953" y="368234"/>
                    <a:pt x="802917" y="330213"/>
                    <a:pt x="820615" y="328247"/>
                  </a:cubicBezTo>
                  <a:lnTo>
                    <a:pt x="937846" y="211016"/>
                  </a:lnTo>
                  <a:lnTo>
                    <a:pt x="984739" y="164124"/>
                  </a:lnTo>
                  <a:cubicBezTo>
                    <a:pt x="992554" y="140678"/>
                    <a:pt x="998450" y="116501"/>
                    <a:pt x="1008185" y="93785"/>
                  </a:cubicBezTo>
                  <a:cubicBezTo>
                    <a:pt x="1021953" y="61659"/>
                    <a:pt x="1055077" y="0"/>
                    <a:pt x="1055077" y="0"/>
                  </a:cubicBezTo>
                </a:path>
              </a:pathLst>
            </a:custGeom>
            <a:noFill/>
            <a:ln w="76200">
              <a:solidFill>
                <a:srgbClr val="008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EFC4D994-4F61-4EE5-B4EC-FC41F7A25662}"/>
                </a:ext>
              </a:extLst>
            </p:cNvPr>
            <p:cNvSpPr txBox="1"/>
            <p:nvPr/>
          </p:nvSpPr>
          <p:spPr>
            <a:xfrm rot="21413478">
              <a:off x="4822726" y="31914991"/>
              <a:ext cx="4592784" cy="1446550"/>
            </a:xfrm>
            <a:prstGeom prst="rect">
              <a:avLst/>
            </a:prstGeom>
            <a:noFill/>
          </p:spPr>
          <p:txBody>
            <a:bodyPr wrap="square" rtlCol="0">
              <a:spAutoFit/>
            </a:bodyPr>
            <a:lstStyle/>
            <a:p>
              <a:pPr algn="ctr"/>
              <a:r>
                <a:rPr lang="en-GB" sz="4400" dirty="0">
                  <a:solidFill>
                    <a:srgbClr val="FF0000"/>
                  </a:solidFill>
                  <a:latin typeface="Comic Sans MS" panose="030F0702030302020204" pitchFamily="66" charset="0"/>
                </a:rPr>
                <a:t>Science festival Genova</a:t>
              </a:r>
            </a:p>
          </p:txBody>
        </p:sp>
        <p:sp>
          <p:nvSpPr>
            <p:cNvPr id="90" name="Freeform: Shape 89">
              <a:extLst>
                <a:ext uri="{FF2B5EF4-FFF2-40B4-BE49-F238E27FC236}">
                  <a16:creationId xmlns:a16="http://schemas.microsoft.com/office/drawing/2014/main" id="{F77784C2-AB75-4CBA-98CB-C11EC7683826}"/>
                </a:ext>
              </a:extLst>
            </p:cNvPr>
            <p:cNvSpPr/>
            <p:nvPr/>
          </p:nvSpPr>
          <p:spPr>
            <a:xfrm>
              <a:off x="6851657" y="31113464"/>
              <a:ext cx="867512" cy="961292"/>
            </a:xfrm>
            <a:custGeom>
              <a:avLst/>
              <a:gdLst>
                <a:gd name="connsiteX0" fmla="*/ 844062 w 867512"/>
                <a:gd name="connsiteY0" fmla="*/ 961292 h 961292"/>
                <a:gd name="connsiteX1" fmla="*/ 844062 w 867512"/>
                <a:gd name="connsiteY1" fmla="*/ 586153 h 961292"/>
                <a:gd name="connsiteX2" fmla="*/ 703385 w 867512"/>
                <a:gd name="connsiteY2" fmla="*/ 375138 h 961292"/>
                <a:gd name="connsiteX3" fmla="*/ 656493 w 867512"/>
                <a:gd name="connsiteY3" fmla="*/ 281353 h 961292"/>
                <a:gd name="connsiteX4" fmla="*/ 633047 w 867512"/>
                <a:gd name="connsiteY4" fmla="*/ 140676 h 961292"/>
                <a:gd name="connsiteX5" fmla="*/ 515816 w 867512"/>
                <a:gd name="connsiteY5" fmla="*/ 117230 h 961292"/>
                <a:gd name="connsiteX6" fmla="*/ 281354 w 867512"/>
                <a:gd name="connsiteY6" fmla="*/ 93784 h 961292"/>
                <a:gd name="connsiteX7" fmla="*/ 0 w 867512"/>
                <a:gd name="connsiteY7" fmla="*/ 0 h 96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512" h="961292">
                  <a:moveTo>
                    <a:pt x="844062" y="961292"/>
                  </a:moveTo>
                  <a:cubicBezTo>
                    <a:pt x="856926" y="832653"/>
                    <a:pt x="889688" y="711625"/>
                    <a:pt x="844062" y="586153"/>
                  </a:cubicBezTo>
                  <a:cubicBezTo>
                    <a:pt x="812406" y="499100"/>
                    <a:pt x="750655" y="450771"/>
                    <a:pt x="703385" y="375138"/>
                  </a:cubicBezTo>
                  <a:cubicBezTo>
                    <a:pt x="684861" y="345499"/>
                    <a:pt x="672124" y="312615"/>
                    <a:pt x="656493" y="281353"/>
                  </a:cubicBezTo>
                  <a:cubicBezTo>
                    <a:pt x="648678" y="234461"/>
                    <a:pt x="663985" y="176770"/>
                    <a:pt x="633047" y="140676"/>
                  </a:cubicBezTo>
                  <a:cubicBezTo>
                    <a:pt x="607112" y="110419"/>
                    <a:pt x="555317" y="122497"/>
                    <a:pt x="515816" y="117230"/>
                  </a:cubicBezTo>
                  <a:cubicBezTo>
                    <a:pt x="437961" y="106849"/>
                    <a:pt x="359508" y="101599"/>
                    <a:pt x="281354" y="93784"/>
                  </a:cubicBezTo>
                  <a:lnTo>
                    <a:pt x="0" y="0"/>
                  </a:ln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Box 95">
              <a:extLst>
                <a:ext uri="{FF2B5EF4-FFF2-40B4-BE49-F238E27FC236}">
                  <a16:creationId xmlns:a16="http://schemas.microsoft.com/office/drawing/2014/main" id="{3DDFCDAF-1225-40CB-A40A-E780925D56E1}"/>
                </a:ext>
              </a:extLst>
            </p:cNvPr>
            <p:cNvSpPr txBox="1"/>
            <p:nvPr/>
          </p:nvSpPr>
          <p:spPr>
            <a:xfrm rot="21346174" flipH="1">
              <a:off x="3074435" y="33185677"/>
              <a:ext cx="5323363" cy="923330"/>
            </a:xfrm>
            <a:prstGeom prst="rect">
              <a:avLst/>
            </a:prstGeom>
            <a:noFill/>
          </p:spPr>
          <p:txBody>
            <a:bodyPr wrap="square" rtlCol="0">
              <a:spAutoFit/>
            </a:bodyPr>
            <a:lstStyle/>
            <a:p>
              <a:r>
                <a:rPr lang="en-GB" sz="5400" dirty="0">
                  <a:solidFill>
                    <a:schemeClr val="tx2"/>
                  </a:solidFill>
                </a:rPr>
                <a:t>&gt;1000 visitors !!!</a:t>
              </a:r>
            </a:p>
          </p:txBody>
        </p:sp>
      </p:grpSp>
      <p:sp>
        <p:nvSpPr>
          <p:cNvPr id="100" name="TextBox 99">
            <a:extLst>
              <a:ext uri="{FF2B5EF4-FFF2-40B4-BE49-F238E27FC236}">
                <a16:creationId xmlns:a16="http://schemas.microsoft.com/office/drawing/2014/main" id="{DE2A4B11-C17B-47B1-9042-56C853C1117E}"/>
              </a:ext>
            </a:extLst>
          </p:cNvPr>
          <p:cNvSpPr txBox="1"/>
          <p:nvPr/>
        </p:nvSpPr>
        <p:spPr>
          <a:xfrm>
            <a:off x="16956293" y="36949279"/>
            <a:ext cx="775982" cy="584775"/>
          </a:xfrm>
          <a:prstGeom prst="rect">
            <a:avLst/>
          </a:prstGeom>
          <a:noFill/>
        </p:spPr>
        <p:txBody>
          <a:bodyPr wrap="none" rtlCol="0">
            <a:spAutoFit/>
          </a:bodyPr>
          <a:lstStyle/>
          <a:p>
            <a:r>
              <a:rPr lang="en-GB" sz="3200" dirty="0"/>
              <a:t>age</a:t>
            </a:r>
          </a:p>
        </p:txBody>
      </p:sp>
      <p:sp>
        <p:nvSpPr>
          <p:cNvPr id="118" name="TextBox 117">
            <a:extLst>
              <a:ext uri="{FF2B5EF4-FFF2-40B4-BE49-F238E27FC236}">
                <a16:creationId xmlns:a16="http://schemas.microsoft.com/office/drawing/2014/main" id="{F635BE1A-5B9D-4EEF-B6E2-ACB201CC7B77}"/>
              </a:ext>
            </a:extLst>
          </p:cNvPr>
          <p:cNvSpPr txBox="1"/>
          <p:nvPr/>
        </p:nvSpPr>
        <p:spPr>
          <a:xfrm>
            <a:off x="10763605" y="36949279"/>
            <a:ext cx="775982" cy="584775"/>
          </a:xfrm>
          <a:prstGeom prst="rect">
            <a:avLst/>
          </a:prstGeom>
          <a:noFill/>
        </p:spPr>
        <p:txBody>
          <a:bodyPr wrap="none" rtlCol="0">
            <a:spAutoFit/>
          </a:bodyPr>
          <a:lstStyle/>
          <a:p>
            <a:r>
              <a:rPr lang="en-GB" sz="3200" dirty="0"/>
              <a:t>age</a:t>
            </a:r>
          </a:p>
        </p:txBody>
      </p:sp>
      <p:sp>
        <p:nvSpPr>
          <p:cNvPr id="119" name="TextBox 118">
            <a:extLst>
              <a:ext uri="{FF2B5EF4-FFF2-40B4-BE49-F238E27FC236}">
                <a16:creationId xmlns:a16="http://schemas.microsoft.com/office/drawing/2014/main" id="{3BF782A8-698F-46FF-9E83-D8762152E046}"/>
              </a:ext>
            </a:extLst>
          </p:cNvPr>
          <p:cNvSpPr txBox="1"/>
          <p:nvPr/>
        </p:nvSpPr>
        <p:spPr>
          <a:xfrm>
            <a:off x="4354893" y="36949279"/>
            <a:ext cx="775982" cy="584775"/>
          </a:xfrm>
          <a:prstGeom prst="rect">
            <a:avLst/>
          </a:prstGeom>
          <a:noFill/>
        </p:spPr>
        <p:txBody>
          <a:bodyPr wrap="none" rtlCol="0">
            <a:spAutoFit/>
          </a:bodyPr>
          <a:lstStyle/>
          <a:p>
            <a:r>
              <a:rPr lang="en-GB" sz="3200" dirty="0"/>
              <a:t>age</a:t>
            </a:r>
          </a:p>
        </p:txBody>
      </p:sp>
      <p:grpSp>
        <p:nvGrpSpPr>
          <p:cNvPr id="76" name="Group 75">
            <a:extLst>
              <a:ext uri="{FF2B5EF4-FFF2-40B4-BE49-F238E27FC236}">
                <a16:creationId xmlns:a16="http://schemas.microsoft.com/office/drawing/2014/main" id="{425A452A-9A85-44B8-96F9-38A20CDAC7B9}"/>
              </a:ext>
            </a:extLst>
          </p:cNvPr>
          <p:cNvGrpSpPr/>
          <p:nvPr/>
        </p:nvGrpSpPr>
        <p:grpSpPr>
          <a:xfrm>
            <a:off x="15534410" y="16107199"/>
            <a:ext cx="8285833" cy="7040105"/>
            <a:chOff x="-4495073" y="14292977"/>
            <a:chExt cx="8816169" cy="6022356"/>
          </a:xfrm>
        </p:grpSpPr>
        <p:sp>
          <p:nvSpPr>
            <p:cNvPr id="77" name="Rounded Rectangle 28">
              <a:extLst>
                <a:ext uri="{FF2B5EF4-FFF2-40B4-BE49-F238E27FC236}">
                  <a16:creationId xmlns:a16="http://schemas.microsoft.com/office/drawing/2014/main" id="{513D8F62-2CBB-41BB-8B28-6C4EA3F681A6}"/>
                </a:ext>
              </a:extLst>
            </p:cNvPr>
            <p:cNvSpPr/>
            <p:nvPr/>
          </p:nvSpPr>
          <p:spPr>
            <a:xfrm>
              <a:off x="-4495073" y="14292977"/>
              <a:ext cx="8722674" cy="5917447"/>
            </a:xfrm>
            <a:prstGeom prst="roundRect">
              <a:avLst/>
            </a:prstGeom>
            <a:solidFill>
              <a:srgbClr val="FFEDB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78" name="TextBox 77">
              <a:extLst>
                <a:ext uri="{FF2B5EF4-FFF2-40B4-BE49-F238E27FC236}">
                  <a16:creationId xmlns:a16="http://schemas.microsoft.com/office/drawing/2014/main" id="{FD7F7133-3D0F-424E-A8C7-E31B8E00C200}"/>
                </a:ext>
              </a:extLst>
            </p:cNvPr>
            <p:cNvSpPr txBox="1"/>
            <p:nvPr/>
          </p:nvSpPr>
          <p:spPr>
            <a:xfrm>
              <a:off x="-4086239" y="15228392"/>
              <a:ext cx="8407335" cy="5086941"/>
            </a:xfrm>
            <a:prstGeom prst="rect">
              <a:avLst/>
            </a:prstGeom>
            <a:noFill/>
          </p:spPr>
          <p:txBody>
            <a:bodyPr wrap="square" rtlCol="0">
              <a:spAutoFit/>
            </a:bodyPr>
            <a:lstStyle/>
            <a:p>
              <a:pPr lvl="0"/>
              <a:r>
                <a:rPr lang="en-GB" sz="4400" dirty="0">
                  <a:solidFill>
                    <a:schemeClr val="tx2"/>
                  </a:solidFill>
                </a:rPr>
                <a:t>Through some clues, that are hidden in the room, the visitors discover the working principles of particle accelerators and high energy physics experiments. </a:t>
              </a:r>
            </a:p>
            <a:p>
              <a:pPr lvl="0"/>
              <a:r>
                <a:rPr lang="en-GB" sz="4400" dirty="0">
                  <a:solidFill>
                    <a:schemeClr val="tx2"/>
                  </a:solidFill>
                </a:rPr>
                <a:t>The games can be tuned to the age group, resulting in a fun experience for all.</a:t>
              </a:r>
            </a:p>
          </p:txBody>
        </p:sp>
      </p:grpSp>
      <p:pic>
        <p:nvPicPr>
          <p:cNvPr id="102" name="Picture 101" descr="Graphical user interface&#10;&#10;Description automatically generated">
            <a:extLst>
              <a:ext uri="{FF2B5EF4-FFF2-40B4-BE49-F238E27FC236}">
                <a16:creationId xmlns:a16="http://schemas.microsoft.com/office/drawing/2014/main" id="{8CBC6C8C-9EFA-42B1-AE27-011EB345E2F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75235" y="25132750"/>
            <a:ext cx="5574543" cy="7432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22" name="Group 121">
            <a:extLst>
              <a:ext uri="{FF2B5EF4-FFF2-40B4-BE49-F238E27FC236}">
                <a16:creationId xmlns:a16="http://schemas.microsoft.com/office/drawing/2014/main" id="{78F55EB9-1F98-4CC2-90E4-AB2C5FB690F5}"/>
              </a:ext>
            </a:extLst>
          </p:cNvPr>
          <p:cNvGrpSpPr/>
          <p:nvPr/>
        </p:nvGrpSpPr>
        <p:grpSpPr>
          <a:xfrm>
            <a:off x="13603533" y="32105063"/>
            <a:ext cx="6516046" cy="1822910"/>
            <a:chOff x="-8584943" y="17363626"/>
            <a:chExt cx="9080229" cy="3660219"/>
          </a:xfrm>
        </p:grpSpPr>
        <p:sp>
          <p:nvSpPr>
            <p:cNvPr id="123" name="Rounded Rectangle 28">
              <a:extLst>
                <a:ext uri="{FF2B5EF4-FFF2-40B4-BE49-F238E27FC236}">
                  <a16:creationId xmlns:a16="http://schemas.microsoft.com/office/drawing/2014/main" id="{F8F50D7E-E490-4B72-A2D0-E0CAA9EA9BB6}"/>
                </a:ext>
              </a:extLst>
            </p:cNvPr>
            <p:cNvSpPr/>
            <p:nvPr/>
          </p:nvSpPr>
          <p:spPr>
            <a:xfrm>
              <a:off x="-8584943" y="17363626"/>
              <a:ext cx="9080229" cy="3660219"/>
            </a:xfrm>
            <a:prstGeom prst="roundRect">
              <a:avLst/>
            </a:prstGeom>
            <a:solidFill>
              <a:srgbClr val="FFEDB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4" name="TextBox 123">
              <a:extLst>
                <a:ext uri="{FF2B5EF4-FFF2-40B4-BE49-F238E27FC236}">
                  <a16:creationId xmlns:a16="http://schemas.microsoft.com/office/drawing/2014/main" id="{D59BC872-B554-4121-BEAD-40A5FDAD8ADA}"/>
                </a:ext>
              </a:extLst>
            </p:cNvPr>
            <p:cNvSpPr txBox="1"/>
            <p:nvPr/>
          </p:nvSpPr>
          <p:spPr>
            <a:xfrm>
              <a:off x="-8174194" y="17594038"/>
              <a:ext cx="8407335" cy="2904526"/>
            </a:xfrm>
            <a:prstGeom prst="rect">
              <a:avLst/>
            </a:prstGeom>
            <a:noFill/>
          </p:spPr>
          <p:txBody>
            <a:bodyPr wrap="square" rtlCol="0">
              <a:spAutoFit/>
            </a:bodyPr>
            <a:lstStyle/>
            <a:p>
              <a:pPr lvl="0"/>
              <a:r>
                <a:rPr lang="en-GB" sz="4400" dirty="0">
                  <a:solidFill>
                    <a:schemeClr val="tx2"/>
                  </a:solidFill>
                </a:rPr>
                <a:t>Instagram photo booth</a:t>
              </a:r>
            </a:p>
            <a:p>
              <a:pPr lvl="0"/>
              <a:r>
                <a:rPr lang="en-GB" sz="4400" dirty="0">
                  <a:solidFill>
                    <a:schemeClr val="tx2"/>
                  </a:solidFill>
                </a:rPr>
                <a:t>@hepscape</a:t>
              </a:r>
            </a:p>
          </p:txBody>
        </p:sp>
      </p:grpSp>
      <p:sp>
        <p:nvSpPr>
          <p:cNvPr id="125" name="Arc 124">
            <a:extLst>
              <a:ext uri="{FF2B5EF4-FFF2-40B4-BE49-F238E27FC236}">
                <a16:creationId xmlns:a16="http://schemas.microsoft.com/office/drawing/2014/main" id="{5F1FE8DD-CC9C-4ACA-B0CD-2DA7AD8A42F0}"/>
              </a:ext>
            </a:extLst>
          </p:cNvPr>
          <p:cNvSpPr/>
          <p:nvPr/>
        </p:nvSpPr>
        <p:spPr>
          <a:xfrm rot="921734">
            <a:off x="14693381" y="30591997"/>
            <a:ext cx="2769788" cy="1987164"/>
          </a:xfrm>
          <a:prstGeom prst="arc">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6" name="TextBox 105">
            <a:extLst>
              <a:ext uri="{FF2B5EF4-FFF2-40B4-BE49-F238E27FC236}">
                <a16:creationId xmlns:a16="http://schemas.microsoft.com/office/drawing/2014/main" id="{AEB4EDC4-5E71-4F5B-A463-43BA19017922}"/>
              </a:ext>
            </a:extLst>
          </p:cNvPr>
          <p:cNvSpPr txBox="1"/>
          <p:nvPr/>
        </p:nvSpPr>
        <p:spPr>
          <a:xfrm>
            <a:off x="3704790" y="12734381"/>
            <a:ext cx="3224409" cy="1107996"/>
          </a:xfrm>
          <a:prstGeom prst="rect">
            <a:avLst/>
          </a:prstGeom>
          <a:noFill/>
        </p:spPr>
        <p:txBody>
          <a:bodyPr wrap="none" rtlCol="0">
            <a:spAutoFit/>
          </a:bodyPr>
          <a:lstStyle/>
          <a:p>
            <a:r>
              <a:rPr lang="en-GB" sz="6600" dirty="0">
                <a:solidFill>
                  <a:schemeClr val="tx2"/>
                </a:solidFill>
              </a:rPr>
              <a:t>Entrance</a:t>
            </a:r>
          </a:p>
        </p:txBody>
      </p:sp>
      <p:sp>
        <p:nvSpPr>
          <p:cNvPr id="128" name="TextBox 127">
            <a:extLst>
              <a:ext uri="{FF2B5EF4-FFF2-40B4-BE49-F238E27FC236}">
                <a16:creationId xmlns:a16="http://schemas.microsoft.com/office/drawing/2014/main" id="{9B7D74D6-49D3-4C87-BC22-23EC1F593CE0}"/>
              </a:ext>
            </a:extLst>
          </p:cNvPr>
          <p:cNvSpPr txBox="1"/>
          <p:nvPr/>
        </p:nvSpPr>
        <p:spPr>
          <a:xfrm>
            <a:off x="24267472" y="8105154"/>
            <a:ext cx="3503460" cy="1107996"/>
          </a:xfrm>
          <a:prstGeom prst="rect">
            <a:avLst/>
          </a:prstGeom>
          <a:noFill/>
        </p:spPr>
        <p:txBody>
          <a:bodyPr wrap="none" rtlCol="0">
            <a:spAutoFit/>
          </a:bodyPr>
          <a:lstStyle/>
          <a:p>
            <a:r>
              <a:rPr lang="en-GB" sz="6600" dirty="0" err="1">
                <a:solidFill>
                  <a:schemeClr val="tx2"/>
                </a:solidFill>
              </a:rPr>
              <a:t>HEPscape</a:t>
            </a:r>
            <a:endParaRPr lang="en-GB" sz="6600" dirty="0">
              <a:solidFill>
                <a:schemeClr val="tx2"/>
              </a:solidFill>
            </a:endParaRPr>
          </a:p>
        </p:txBody>
      </p:sp>
      <p:sp>
        <p:nvSpPr>
          <p:cNvPr id="129" name="TextBox 128">
            <a:extLst>
              <a:ext uri="{FF2B5EF4-FFF2-40B4-BE49-F238E27FC236}">
                <a16:creationId xmlns:a16="http://schemas.microsoft.com/office/drawing/2014/main" id="{C8FB61DA-59D5-47B0-9B4F-453EC5804C28}"/>
              </a:ext>
            </a:extLst>
          </p:cNvPr>
          <p:cNvSpPr txBox="1"/>
          <p:nvPr/>
        </p:nvSpPr>
        <p:spPr>
          <a:xfrm>
            <a:off x="17591659" y="16199869"/>
            <a:ext cx="3871894" cy="1107996"/>
          </a:xfrm>
          <a:prstGeom prst="rect">
            <a:avLst/>
          </a:prstGeom>
          <a:noFill/>
        </p:spPr>
        <p:txBody>
          <a:bodyPr wrap="none" rtlCol="0">
            <a:spAutoFit/>
          </a:bodyPr>
          <a:lstStyle/>
          <a:p>
            <a:r>
              <a:rPr lang="en-GB" sz="6600" dirty="0">
                <a:solidFill>
                  <a:schemeClr val="tx2"/>
                </a:solidFill>
              </a:rPr>
              <a:t>The games</a:t>
            </a:r>
          </a:p>
        </p:txBody>
      </p:sp>
      <p:sp>
        <p:nvSpPr>
          <p:cNvPr id="109" name="TextBox 108">
            <a:extLst>
              <a:ext uri="{FF2B5EF4-FFF2-40B4-BE49-F238E27FC236}">
                <a16:creationId xmlns:a16="http://schemas.microsoft.com/office/drawing/2014/main" id="{669A327B-0087-4428-B7F6-2630390EAF68}"/>
              </a:ext>
            </a:extLst>
          </p:cNvPr>
          <p:cNvSpPr txBox="1"/>
          <p:nvPr/>
        </p:nvSpPr>
        <p:spPr>
          <a:xfrm>
            <a:off x="23261809" y="32017436"/>
            <a:ext cx="5250155" cy="923330"/>
          </a:xfrm>
          <a:prstGeom prst="rect">
            <a:avLst/>
          </a:prstGeom>
          <a:noFill/>
        </p:spPr>
        <p:txBody>
          <a:bodyPr wrap="none" rtlCol="0">
            <a:spAutoFit/>
          </a:bodyPr>
          <a:lstStyle/>
          <a:p>
            <a:r>
              <a:rPr lang="en-GB" sz="5400" dirty="0">
                <a:solidFill>
                  <a:schemeClr val="tx2"/>
                </a:solidFill>
                <a:latin typeface="Comic Sans MS" panose="030F0702030302020204" pitchFamily="66" charset="0"/>
              </a:rPr>
              <a:t>Implementation</a:t>
            </a:r>
          </a:p>
        </p:txBody>
      </p:sp>
      <p:pic>
        <p:nvPicPr>
          <p:cNvPr id="5" name="Picture 4" descr="Logo, company name&#10;&#10;Description automatically generated">
            <a:extLst>
              <a:ext uri="{FF2B5EF4-FFF2-40B4-BE49-F238E27FC236}">
                <a16:creationId xmlns:a16="http://schemas.microsoft.com/office/drawing/2014/main" id="{A0FEE5DD-622B-41EA-9239-3052C56EFAE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072768" y="463930"/>
            <a:ext cx="5638718" cy="3010340"/>
          </a:xfrm>
          <a:prstGeom prst="rect">
            <a:avLst/>
          </a:prstGeom>
        </p:spPr>
      </p:pic>
      <p:pic>
        <p:nvPicPr>
          <p:cNvPr id="53" name="Picture 52" descr="A picture containing floor, indoor, room, furniture&#10;&#10;Description automatically generated">
            <a:extLst>
              <a:ext uri="{FF2B5EF4-FFF2-40B4-BE49-F238E27FC236}">
                <a16:creationId xmlns:a16="http://schemas.microsoft.com/office/drawing/2014/main" id="{C5C743FA-B70E-456E-AA91-139A0B37906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0541" r="12590"/>
          <a:stretch/>
        </p:blipFill>
        <p:spPr>
          <a:xfrm>
            <a:off x="748124" y="17467165"/>
            <a:ext cx="9673364" cy="6515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7" name="Arc 96">
            <a:extLst>
              <a:ext uri="{FF2B5EF4-FFF2-40B4-BE49-F238E27FC236}">
                <a16:creationId xmlns:a16="http://schemas.microsoft.com/office/drawing/2014/main" id="{B7AB80AB-51A8-4627-A72B-D6F6D689EEC7}"/>
              </a:ext>
            </a:extLst>
          </p:cNvPr>
          <p:cNvSpPr/>
          <p:nvPr/>
        </p:nvSpPr>
        <p:spPr>
          <a:xfrm rot="15794223" flipV="1">
            <a:off x="5453507" y="17599868"/>
            <a:ext cx="3905400" cy="2495624"/>
          </a:xfrm>
          <a:prstGeom prst="arc">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8" name="Picture 7" descr="Qr code&#10;&#10;Description automatically generated">
            <a:extLst>
              <a:ext uri="{FF2B5EF4-FFF2-40B4-BE49-F238E27FC236}">
                <a16:creationId xmlns:a16="http://schemas.microsoft.com/office/drawing/2014/main" id="{348C6185-6F66-457F-9F52-C470197FE52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262418" y="40914390"/>
            <a:ext cx="1409700" cy="1409700"/>
          </a:xfrm>
          <a:prstGeom prst="rect">
            <a:avLst/>
          </a:prstGeom>
        </p:spPr>
      </p:pic>
      <p:pic>
        <p:nvPicPr>
          <p:cNvPr id="12" name="Picture 11" descr="Qr code&#10;&#10;Description automatically generated">
            <a:extLst>
              <a:ext uri="{FF2B5EF4-FFF2-40B4-BE49-F238E27FC236}">
                <a16:creationId xmlns:a16="http://schemas.microsoft.com/office/drawing/2014/main" id="{9609A7EF-60B3-4FDF-B1FD-E22C20D8A87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312881" y="13242104"/>
            <a:ext cx="1259636" cy="1259636"/>
          </a:xfrm>
          <a:prstGeom prst="rect">
            <a:avLst/>
          </a:prstGeom>
        </p:spPr>
      </p:pic>
    </p:spTree>
    <p:extLst>
      <p:ext uri="{BB962C8B-B14F-4D97-AF65-F5344CB8AC3E}">
        <p14:creationId xmlns:p14="http://schemas.microsoft.com/office/powerpoint/2010/main" val="2395534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6419</TotalTime>
  <Words>422</Words>
  <Application>Microsoft Office PowerPoint</Application>
  <PresentationFormat>Custom</PresentationFormat>
  <Paragraphs>35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Comic Sans MS</vt:lpstr>
      <vt:lpstr>Office Theme</vt:lpstr>
      <vt:lpstr>HEPscape: an escape room about high energy physics Francesca Cavallari (Istituto Nazionale di Fisica Nucleare, Rome, Italy) (on behalf of the CMS Collaboration)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dc:creator>
  <cp:lastModifiedBy>Francesca Cavallari</cp:lastModifiedBy>
  <cp:revision>112</cp:revision>
  <dcterms:created xsi:type="dcterms:W3CDTF">2019-10-15T07:23:38Z</dcterms:created>
  <dcterms:modified xsi:type="dcterms:W3CDTF">2021-12-20T14:43:29Z</dcterms:modified>
</cp:coreProperties>
</file>