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9"/>
  </p:notesMasterIdLst>
  <p:sldIdLst>
    <p:sldId id="256" r:id="rId2"/>
    <p:sldId id="257" r:id="rId3"/>
    <p:sldId id="262" r:id="rId4"/>
    <p:sldId id="258" r:id="rId5"/>
    <p:sldId id="259" r:id="rId6"/>
    <p:sldId id="304" r:id="rId7"/>
    <p:sldId id="263" r:id="rId8"/>
    <p:sldId id="271" r:id="rId9"/>
    <p:sldId id="264" r:id="rId10"/>
    <p:sldId id="265" r:id="rId11"/>
    <p:sldId id="266" r:id="rId12"/>
    <p:sldId id="267" r:id="rId13"/>
    <p:sldId id="268" r:id="rId14"/>
    <p:sldId id="260" r:id="rId15"/>
    <p:sldId id="261" r:id="rId16"/>
    <p:sldId id="307" r:id="rId17"/>
    <p:sldId id="308" r:id="rId18"/>
    <p:sldId id="272" r:id="rId19"/>
    <p:sldId id="273" r:id="rId20"/>
    <p:sldId id="306" r:id="rId21"/>
    <p:sldId id="276" r:id="rId22"/>
    <p:sldId id="277" r:id="rId23"/>
    <p:sldId id="274" r:id="rId24"/>
    <p:sldId id="278" r:id="rId25"/>
    <p:sldId id="275" r:id="rId26"/>
    <p:sldId id="279" r:id="rId27"/>
    <p:sldId id="302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301" r:id="rId37"/>
    <p:sldId id="269" r:id="rId38"/>
    <p:sldId id="270" r:id="rId39"/>
    <p:sldId id="288" r:id="rId40"/>
    <p:sldId id="289" r:id="rId41"/>
    <p:sldId id="290" r:id="rId42"/>
    <p:sldId id="291" r:id="rId43"/>
    <p:sldId id="292" r:id="rId44"/>
    <p:sldId id="293" r:id="rId45"/>
    <p:sldId id="305" r:id="rId46"/>
    <p:sldId id="294" r:id="rId47"/>
    <p:sldId id="295" r:id="rId48"/>
    <p:sldId id="296" r:id="rId49"/>
    <p:sldId id="297" r:id="rId50"/>
    <p:sldId id="298" r:id="rId51"/>
    <p:sldId id="299" r:id="rId52"/>
    <p:sldId id="300" r:id="rId53"/>
    <p:sldId id="303" r:id="rId54"/>
    <p:sldId id="311" r:id="rId55"/>
    <p:sldId id="312" r:id="rId56"/>
    <p:sldId id="313" r:id="rId57"/>
    <p:sldId id="314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00FDFF"/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962"/>
    <p:restoredTop sz="94682"/>
  </p:normalViewPr>
  <p:slideViewPr>
    <p:cSldViewPr snapToGrid="0" snapToObjects="1">
      <p:cViewPr varScale="1">
        <p:scale>
          <a:sx n="119" d="100"/>
          <a:sy n="119" d="100"/>
        </p:scale>
        <p:origin x="792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notesMaster" Target="notesMasters/notesMaster1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9F212-5A9C-7F4F-9841-FAE3C15CE723}" type="datetimeFigureOut">
              <a:rPr lang="en-US" smtClean="0"/>
              <a:t>3/7/17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AAB1EA-1203-EF43-8733-FB3C7E5981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9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AB1EA-1203-EF43-8733-FB3C7E5981C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1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CAC760A-EBAF-45D8-A9AB-A287218B653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US" smtClean="0"/>
          </a:p>
        </p:txBody>
      </p:sp>
      <p:sp>
        <p:nvSpPr>
          <p:cNvPr id="1239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703263"/>
            <a:ext cx="4589463" cy="34432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8688" y="4357688"/>
            <a:ext cx="1189037" cy="250825"/>
          </a:xfrm>
          <a:noFill/>
        </p:spPr>
        <p:txBody>
          <a:bodyPr wrap="square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34914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Buttons. Click</a:t>
            </a:r>
            <a:r>
              <a:rPr lang="en-US" baseline="0" dirty="0" smtClean="0"/>
              <a:t> on any particle type to display the relevant slide with animations. Clicking again will return to this slide. </a:t>
            </a:r>
          </a:p>
          <a:p>
            <a:r>
              <a:rPr lang="en-US" baseline="0" dirty="0" smtClean="0"/>
              <a:t>Recommend putting this slide in the middle of your presentation and putting the other 5 slides at the end. </a:t>
            </a:r>
          </a:p>
          <a:p>
            <a:r>
              <a:rPr lang="en-US" baseline="0" dirty="0" smtClean="0"/>
              <a:t>If you have any difficulties, contact </a:t>
            </a:r>
            <a:r>
              <a:rPr lang="en-US" baseline="0" dirty="0" err="1" smtClean="0"/>
              <a:t>David.Barney</a:t>
            </a:r>
            <a:r>
              <a:rPr lang="en-US" baseline="0" err="1" smtClean="0"/>
              <a:t>@</a:t>
            </a:r>
            <a:r>
              <a:rPr lang="en-US" baseline="0" smtClean="0"/>
              <a:t>cern.ch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19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Muon</a:t>
            </a:r>
            <a:r>
              <a:rPr lang="en-US" dirty="0" smtClean="0"/>
              <a:t>: passing</a:t>
            </a:r>
            <a:r>
              <a:rPr lang="en-US" baseline="0" dirty="0" smtClean="0"/>
              <a:t> through CMS, bending in the field (both ways, depending on when it is inside or outside of the solenoid) leaving hits in the Tracker layers and the </a:t>
            </a:r>
            <a:r>
              <a:rPr lang="en-US" baseline="0" dirty="0" err="1" smtClean="0"/>
              <a:t>muon</a:t>
            </a:r>
            <a:r>
              <a:rPr lang="en-US" baseline="0" dirty="0" smtClean="0"/>
              <a:t> chambers before escaping completely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2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Electron: Bending in the magnetic field, leaving hits in the tracker layers</a:t>
            </a:r>
            <a:r>
              <a:rPr lang="en-US" baseline="0" dirty="0" smtClean="0"/>
              <a:t> and being “stopped” by the electromagnetic calorimeter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247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Charged hadron: Bends in the magnetic field and leaves signals in the tracker layers; passes through the electromagnetic</a:t>
            </a:r>
            <a:r>
              <a:rPr lang="en-US" baseline="0" dirty="0" smtClean="0"/>
              <a:t> calorimeter leaving essentially no signal, and is “stopped” by the hadron calorimeter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722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Neutral hadron: Does not bend in the magnetic field and does not leave any signal in the tracker layers; passes through the electromagnetic</a:t>
            </a:r>
            <a:r>
              <a:rPr lang="en-US" baseline="0" dirty="0" smtClean="0"/>
              <a:t> calorimeter leaving essentially no signal, and is “stopped” by the hadron calorimeter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468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Photon: passes through</a:t>
            </a:r>
            <a:r>
              <a:rPr lang="en-US" baseline="0" dirty="0" smtClean="0"/>
              <a:t> the tracker without bending in the magnetic field or leaving hits, is “stopped” by the electromagnetic calorimeter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9B1CB-B517-8247-A800-B09F55A4D130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542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69CC606-E781-47F8-8546-9F951F0E7C38}" type="slidenum">
              <a:rPr lang="es-ES"/>
              <a:pPr/>
              <a:t>45</a:t>
            </a:fld>
            <a:endParaRPr lang="es-E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533387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F6331-2435-444F-892E-FB30B36781AE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D419E6-C675-0741-B572-747A4F56E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01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png"/><Relationship Id="rId5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tiff"/><Relationship Id="rId3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tiff"/><Relationship Id="rId3" Type="http://schemas.openxmlformats.org/officeDocument/2006/relationships/image" Target="../media/image13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4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Relationship Id="rId3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e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Relationship Id="rId3" Type="http://schemas.openxmlformats.org/officeDocument/2006/relationships/image" Target="../media/image25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4" Type="http://schemas.openxmlformats.org/officeDocument/2006/relationships/image" Target="../media/image30.jpeg"/><Relationship Id="rId5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Relationship Id="rId3" Type="http://schemas.openxmlformats.org/officeDocument/2006/relationships/image" Target="../media/image33.gi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Relationship Id="rId3" Type="http://schemas.openxmlformats.org/officeDocument/2006/relationships/image" Target="../media/image36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Relationship Id="rId3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eg"/><Relationship Id="rId3" Type="http://schemas.openxmlformats.org/officeDocument/2006/relationships/image" Target="../media/image4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4" Type="http://schemas.openxmlformats.org/officeDocument/2006/relationships/image" Target="../media/image43.jpeg"/><Relationship Id="rId5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1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5.tif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gif"/><Relationship Id="rId3" Type="http://schemas.openxmlformats.org/officeDocument/2006/relationships/image" Target="../media/image47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slide" Target="slide41.xml"/><Relationship Id="rId5" Type="http://schemas.openxmlformats.org/officeDocument/2006/relationships/slide" Target="slide40.xml"/><Relationship Id="rId6" Type="http://schemas.openxmlformats.org/officeDocument/2006/relationships/slide" Target="slide42.xml"/><Relationship Id="rId7" Type="http://schemas.openxmlformats.org/officeDocument/2006/relationships/slide" Target="slide43.xml"/><Relationship Id="rId8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image" Target="../media/image50.gif"/><Relationship Id="rId5" Type="http://schemas.openxmlformats.org/officeDocument/2006/relationships/image" Target="../media/image51.gif"/><Relationship Id="rId6" Type="http://schemas.openxmlformats.org/officeDocument/2006/relationships/image" Target="../media/image52.gif"/><Relationship Id="rId7" Type="http://schemas.openxmlformats.org/officeDocument/2006/relationships/image" Target="../media/image53.gif"/><Relationship Id="rId8" Type="http://schemas.openxmlformats.org/officeDocument/2006/relationships/slide" Target="slide39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image" Target="../media/image54.gif"/><Relationship Id="rId5" Type="http://schemas.openxmlformats.org/officeDocument/2006/relationships/image" Target="../media/image55.gif"/><Relationship Id="rId6" Type="http://schemas.openxmlformats.org/officeDocument/2006/relationships/image" Target="../media/image56.gif"/><Relationship Id="rId7" Type="http://schemas.openxmlformats.org/officeDocument/2006/relationships/slide" Target="slide39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image" Target="../media/image57.gif"/><Relationship Id="rId5" Type="http://schemas.openxmlformats.org/officeDocument/2006/relationships/image" Target="../media/image58.gif"/><Relationship Id="rId6" Type="http://schemas.openxmlformats.org/officeDocument/2006/relationships/image" Target="../media/image59.gif"/><Relationship Id="rId7" Type="http://schemas.openxmlformats.org/officeDocument/2006/relationships/slide" Target="slide39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image" Target="../media/image60.gif"/><Relationship Id="rId5" Type="http://schemas.openxmlformats.org/officeDocument/2006/relationships/image" Target="../media/image61.gif"/><Relationship Id="rId6" Type="http://schemas.openxmlformats.org/officeDocument/2006/relationships/image" Target="../media/image62.gif"/><Relationship Id="rId7" Type="http://schemas.openxmlformats.org/officeDocument/2006/relationships/slide" Target="slide39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4" Type="http://schemas.openxmlformats.org/officeDocument/2006/relationships/image" Target="../media/image63.gif"/><Relationship Id="rId5" Type="http://schemas.openxmlformats.org/officeDocument/2006/relationships/image" Target="../media/image64.gif"/><Relationship Id="rId6" Type="http://schemas.openxmlformats.org/officeDocument/2006/relationships/image" Target="../media/image65.gif"/><Relationship Id="rId7" Type="http://schemas.openxmlformats.org/officeDocument/2006/relationships/slide" Target="slide39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4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image" Target="../media/image68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4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4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2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4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5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8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9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0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1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2.emf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3.gif"/><Relationship Id="rId3" Type="http://schemas.openxmlformats.org/officeDocument/2006/relationships/image" Target="../media/image8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25159" y="3205777"/>
            <a:ext cx="78315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000" i="1" dirty="0" err="1" smtClean="0">
                <a:solidFill>
                  <a:srgbClr val="FF0000"/>
                </a:solidFill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Rivelatori</a:t>
            </a:r>
            <a:r>
              <a:rPr lang="en-US" sz="6000" i="1" dirty="0" smtClean="0">
                <a:solidFill>
                  <a:srgbClr val="FF0000"/>
                </a:solidFill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 di </a:t>
            </a:r>
            <a:r>
              <a:rPr lang="en-US" sz="6000" i="1" dirty="0" err="1" smtClean="0">
                <a:solidFill>
                  <a:srgbClr val="FF0000"/>
                </a:solidFill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Particelle</a:t>
            </a:r>
            <a:endParaRPr lang="en-US" sz="6000" i="1" dirty="0" smtClean="0">
              <a:solidFill>
                <a:srgbClr val="FF0000"/>
              </a:solidFill>
              <a:effectLst>
                <a:outerShdw blurRad="50800" dist="762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algn="r"/>
            <a:r>
              <a:rPr lang="en-US" sz="4000" i="1" dirty="0" smtClean="0"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Masterclass 2017</a:t>
            </a:r>
          </a:p>
          <a:p>
            <a:pPr algn="r"/>
            <a:endParaRPr lang="en-US" sz="4000" i="1" dirty="0">
              <a:effectLst>
                <a:outerShdw blurRad="50800" dist="762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algn="r"/>
            <a:r>
              <a:rPr lang="en-US" sz="2800" i="1" dirty="0" smtClean="0"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Emanuele Di Marco</a:t>
            </a:r>
          </a:p>
          <a:p>
            <a:pPr algn="r"/>
            <a:r>
              <a:rPr lang="en-US" sz="2800" i="1" dirty="0" smtClean="0">
                <a:effectLst>
                  <a:outerShdw blurRad="50800" dist="76200" dir="2700000" algn="tl" rotWithShape="0">
                    <a:prstClr val="black">
                      <a:alpha val="40000"/>
                    </a:prstClr>
                  </a:outerShdw>
                </a:effectLst>
              </a:rPr>
              <a:t>INFN Roma1 / CERN</a:t>
            </a:r>
            <a:endParaRPr lang="en-US" sz="2800" i="1" dirty="0">
              <a:effectLst>
                <a:outerShdw blurRad="50800" dist="762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364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857375" y="71438"/>
            <a:ext cx="5643563" cy="646112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Un “evento” a un collisore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85750" y="857250"/>
            <a:ext cx="8572500" cy="707886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 smtClean="0">
                <a:solidFill>
                  <a:schemeClr val="dk1"/>
                </a:solidFill>
              </a:rPr>
              <a:t>Ad un</a:t>
            </a:r>
            <a:r>
              <a:rPr lang="it-IT" sz="20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000" i="1" dirty="0" smtClean="0">
                <a:solidFill>
                  <a:schemeClr val="accent4"/>
                </a:solidFill>
              </a:rPr>
              <a:t>collisore (es. LHC)</a:t>
            </a:r>
            <a:r>
              <a:rPr lang="it-IT" sz="20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un </a:t>
            </a:r>
            <a:r>
              <a:rPr lang="it-IT" sz="2000" b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evento </a:t>
            </a:r>
            <a:r>
              <a:rPr lang="it-IT" sz="2000" dirty="0" smtClean="0">
                <a:latin typeface="+mn-lt"/>
                <a:ea typeface="+mn-ea"/>
                <a:cs typeface="+mn-cs"/>
              </a:rPr>
              <a:t>è una collisione tra particelle accelerate ad una data energia in un punto. Ad es. LHC:</a:t>
            </a:r>
            <a:endParaRPr lang="it-IT" sz="2000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Oval 1"/>
          <p:cNvSpPr/>
          <p:nvPr/>
        </p:nvSpPr>
        <p:spPr>
          <a:xfrm>
            <a:off x="905933" y="2336800"/>
            <a:ext cx="262467" cy="245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7238471" y="2421465"/>
            <a:ext cx="262467" cy="245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cxnSp>
        <p:nvCxnSpPr>
          <p:cNvPr id="4" name="Straight Arrow Connector 3"/>
          <p:cNvCxnSpPr>
            <a:stCxn id="2" idx="6"/>
          </p:cNvCxnSpPr>
          <p:nvPr/>
        </p:nvCxnSpPr>
        <p:spPr>
          <a:xfrm flipV="1">
            <a:off x="1168400" y="2459566"/>
            <a:ext cx="524933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</p:cNvCxnSpPr>
          <p:nvPr/>
        </p:nvCxnSpPr>
        <p:spPr>
          <a:xfrm flipH="1" flipV="1">
            <a:off x="6682847" y="2544231"/>
            <a:ext cx="555624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76369" y="2666997"/>
            <a:ext cx="13169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protone (7 TeV)</a:t>
            </a:r>
            <a:endParaRPr lang="en-US" sz="1400" dirty="0"/>
          </a:p>
        </p:txBody>
      </p:sp>
      <p:sp>
        <p:nvSpPr>
          <p:cNvPr id="21" name="TextBox 20"/>
          <p:cNvSpPr txBox="1"/>
          <p:nvPr/>
        </p:nvSpPr>
        <p:spPr>
          <a:xfrm>
            <a:off x="6711222" y="2666998"/>
            <a:ext cx="13169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protone (7 TeV)</a:t>
            </a:r>
            <a:endParaRPr lang="en-US" sz="1400" dirty="0"/>
          </a:p>
        </p:txBody>
      </p:sp>
      <p:sp>
        <p:nvSpPr>
          <p:cNvPr id="17" name="Cloud 16"/>
          <p:cNvSpPr/>
          <p:nvPr/>
        </p:nvSpPr>
        <p:spPr>
          <a:xfrm>
            <a:off x="3522133" y="2252133"/>
            <a:ext cx="1540934" cy="64346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14 TeV</a:t>
            </a:r>
            <a:endParaRPr lang="en-US" dirty="0"/>
          </a:p>
        </p:txBody>
      </p:sp>
      <p:sp>
        <p:nvSpPr>
          <p:cNvPr id="19" name="Down Arrow 18"/>
          <p:cNvSpPr/>
          <p:nvPr/>
        </p:nvSpPr>
        <p:spPr>
          <a:xfrm rot="18419348">
            <a:off x="5005668" y="2698027"/>
            <a:ext cx="304801" cy="17159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285750" y="3790030"/>
            <a:ext cx="4387850" cy="1200329"/>
          </a:xfrm>
          <a:prstGeom prst="rect">
            <a:avLst/>
          </a:prstGeom>
          <a:gradFill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>
            <a:solidFill>
              <a:srgbClr val="F6924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Si producono particelle di tutti i tipi: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Fotoni, neutroni (neutri)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Protoni, π</a:t>
            </a:r>
            <a:r>
              <a:rPr lang="en-US" baseline="30000" dirty="0" smtClean="0"/>
              <a:t>+</a:t>
            </a:r>
            <a:r>
              <a:rPr lang="en-US" dirty="0" smtClean="0"/>
              <a:t>, K</a:t>
            </a:r>
            <a:r>
              <a:rPr lang="en-US" baseline="30000" dirty="0" smtClean="0"/>
              <a:t>+</a:t>
            </a:r>
            <a:r>
              <a:rPr lang="en-US" dirty="0" smtClean="0"/>
              <a:t>, e</a:t>
            </a:r>
            <a:r>
              <a:rPr lang="en-US" baseline="30000" dirty="0" smtClean="0"/>
              <a:t>+</a:t>
            </a:r>
            <a:r>
              <a:rPr lang="en-US" dirty="0" smtClean="0"/>
              <a:t>... (cariche positive)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Antiprotoni, π</a:t>
            </a:r>
            <a:r>
              <a:rPr lang="en-US" baseline="30000" dirty="0" smtClean="0"/>
              <a:t>-</a:t>
            </a:r>
            <a:r>
              <a:rPr lang="en-US" dirty="0" smtClean="0"/>
              <a:t>, K</a:t>
            </a:r>
            <a:r>
              <a:rPr lang="en-US" baseline="30000" dirty="0" smtClean="0"/>
              <a:t>-</a:t>
            </a:r>
            <a:r>
              <a:rPr lang="en-US" dirty="0" smtClean="0"/>
              <a:t>, e</a:t>
            </a:r>
            <a:r>
              <a:rPr lang="en-US" baseline="30000" dirty="0" smtClean="0"/>
              <a:t>-</a:t>
            </a:r>
            <a:r>
              <a:rPr lang="en-US" dirty="0" smtClean="0"/>
              <a:t>... (cariche negative)</a:t>
            </a:r>
          </a:p>
        </p:txBody>
      </p:sp>
      <p:grpSp>
        <p:nvGrpSpPr>
          <p:cNvPr id="59" name="Group 58"/>
          <p:cNvGrpSpPr/>
          <p:nvPr/>
        </p:nvGrpSpPr>
        <p:grpSpPr>
          <a:xfrm>
            <a:off x="5867400" y="3556001"/>
            <a:ext cx="2334755" cy="2129367"/>
            <a:chOff x="5867400" y="3556001"/>
            <a:chExt cx="2334755" cy="2129367"/>
          </a:xfrm>
        </p:grpSpPr>
        <p:cxnSp>
          <p:nvCxnSpPr>
            <p:cNvPr id="26" name="Straight Arrow Connector 25"/>
            <p:cNvCxnSpPr/>
            <p:nvPr/>
          </p:nvCxnSpPr>
          <p:spPr>
            <a:xfrm flipH="1" flipV="1">
              <a:off x="5867400" y="3640667"/>
              <a:ext cx="1093259" cy="948266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 flipV="1">
              <a:off x="6960659" y="3699933"/>
              <a:ext cx="752473" cy="88900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6960659" y="4588933"/>
              <a:ext cx="1156830" cy="23706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 flipH="1">
              <a:off x="6064215" y="4588933"/>
              <a:ext cx="896444" cy="23706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 flipH="1" flipV="1">
              <a:off x="6888675" y="3556001"/>
              <a:ext cx="71984" cy="1032932"/>
            </a:xfrm>
            <a:prstGeom prst="straightConnector1">
              <a:avLst/>
            </a:prstGeom>
            <a:ln w="19050">
              <a:solidFill>
                <a:schemeClr val="accent4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/>
            <p:cNvCxnSpPr/>
            <p:nvPr/>
          </p:nvCxnSpPr>
          <p:spPr>
            <a:xfrm flipV="1">
              <a:off x="6960659" y="4461933"/>
              <a:ext cx="1241496" cy="127000"/>
            </a:xfrm>
            <a:prstGeom prst="straightConnector1">
              <a:avLst/>
            </a:prstGeom>
            <a:ln w="19050">
              <a:solidFill>
                <a:schemeClr val="accent4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/>
            <p:cNvCxnSpPr/>
            <p:nvPr/>
          </p:nvCxnSpPr>
          <p:spPr>
            <a:xfrm flipH="1">
              <a:off x="6639948" y="4588933"/>
              <a:ext cx="320711" cy="1096435"/>
            </a:xfrm>
            <a:prstGeom prst="straightConnector1">
              <a:avLst/>
            </a:prstGeom>
            <a:ln w="19050">
              <a:solidFill>
                <a:schemeClr val="accent4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6960659" y="4588933"/>
              <a:ext cx="752473" cy="852096"/>
            </a:xfrm>
            <a:prstGeom prst="straightConnector1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/>
            <p:nvPr/>
          </p:nvCxnSpPr>
          <p:spPr>
            <a:xfrm flipH="1">
              <a:off x="6138333" y="4588933"/>
              <a:ext cx="822326" cy="762000"/>
            </a:xfrm>
            <a:prstGeom prst="straightConnector1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/>
            <p:cNvSpPr>
              <a:spLocks noChangeAspect="1"/>
            </p:cNvSpPr>
            <p:nvPr/>
          </p:nvSpPr>
          <p:spPr>
            <a:xfrm>
              <a:off x="6214533" y="3945467"/>
              <a:ext cx="262467" cy="2455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32" name="Oval 31"/>
            <p:cNvSpPr>
              <a:spLocks noChangeAspect="1"/>
            </p:cNvSpPr>
            <p:nvPr/>
          </p:nvSpPr>
          <p:spPr>
            <a:xfrm>
              <a:off x="7335364" y="3946954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33" name="Oval 32"/>
            <p:cNvSpPr>
              <a:spLocks noChangeAspect="1"/>
            </p:cNvSpPr>
            <p:nvPr/>
          </p:nvSpPr>
          <p:spPr>
            <a:xfrm>
              <a:off x="6430981" y="4622799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60" name="Oval 59"/>
            <p:cNvSpPr>
              <a:spLocks noChangeAspect="1"/>
            </p:cNvSpPr>
            <p:nvPr/>
          </p:nvSpPr>
          <p:spPr>
            <a:xfrm>
              <a:off x="7543855" y="4622799"/>
              <a:ext cx="262467" cy="2455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61" name="Oval 60"/>
            <p:cNvSpPr>
              <a:spLocks noChangeAspect="1"/>
            </p:cNvSpPr>
            <p:nvPr/>
          </p:nvSpPr>
          <p:spPr>
            <a:xfrm>
              <a:off x="6793433" y="3979333"/>
              <a:ext cx="262467" cy="245533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62" name="Oval 61"/>
            <p:cNvSpPr>
              <a:spLocks noChangeAspect="1"/>
            </p:cNvSpPr>
            <p:nvPr/>
          </p:nvSpPr>
          <p:spPr>
            <a:xfrm flipH="1" flipV="1">
              <a:off x="6711222" y="5205480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63" name="Oval 62"/>
            <p:cNvSpPr>
              <a:spLocks noChangeAspect="1"/>
            </p:cNvSpPr>
            <p:nvPr/>
          </p:nvSpPr>
          <p:spPr>
            <a:xfrm flipH="1" flipV="1">
              <a:off x="7914054" y="4428066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64" name="Oval 63"/>
            <p:cNvSpPr>
              <a:spLocks noChangeAspect="1"/>
            </p:cNvSpPr>
            <p:nvPr/>
          </p:nvSpPr>
          <p:spPr>
            <a:xfrm flipH="1" flipV="1">
              <a:off x="6296354" y="5073649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/>
            <p:cNvSpPr>
              <a:spLocks noChangeAspect="1"/>
            </p:cNvSpPr>
            <p:nvPr/>
          </p:nvSpPr>
          <p:spPr>
            <a:xfrm flipH="1" flipV="1">
              <a:off x="7362515" y="5073649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Oval 66"/>
          <p:cNvSpPr>
            <a:spLocks noChangeAspect="1"/>
          </p:cNvSpPr>
          <p:nvPr/>
        </p:nvSpPr>
        <p:spPr>
          <a:xfrm flipH="1" flipV="1">
            <a:off x="3274769" y="41910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Oval 69"/>
          <p:cNvSpPr>
            <a:spLocks noChangeAspect="1"/>
          </p:cNvSpPr>
          <p:nvPr/>
        </p:nvSpPr>
        <p:spPr>
          <a:xfrm>
            <a:off x="4284673" y="4449233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71" name="Oval 70"/>
          <p:cNvSpPr>
            <a:spLocks noChangeAspect="1"/>
          </p:cNvSpPr>
          <p:nvPr/>
        </p:nvSpPr>
        <p:spPr>
          <a:xfrm flipH="1" flipV="1">
            <a:off x="4512293" y="4749475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72" name="TextBox 71"/>
          <p:cNvSpPr txBox="1"/>
          <p:nvPr/>
        </p:nvSpPr>
        <p:spPr>
          <a:xfrm>
            <a:off x="215807" y="5764039"/>
            <a:ext cx="6333689" cy="646331"/>
          </a:xfrm>
          <a:prstGeom prst="rect">
            <a:avLst/>
          </a:prstGeom>
          <a:gradFill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>
            <a:solidFill>
              <a:srgbClr val="F6924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Il </a:t>
            </a:r>
            <a:r>
              <a:rPr lang="en-US" i="1" dirty="0" smtClean="0">
                <a:solidFill>
                  <a:srgbClr val="00B050"/>
                </a:solidFill>
              </a:rPr>
              <a:t>rivelatore di particelle</a:t>
            </a:r>
            <a:r>
              <a:rPr lang="en-US" i="1" dirty="0" smtClean="0"/>
              <a:t> </a:t>
            </a:r>
            <a:r>
              <a:rPr lang="en-US" dirty="0" smtClean="0"/>
              <a:t>si colloca nel punto di interazione per </a:t>
            </a:r>
            <a:r>
              <a:rPr lang="en-US" i="1" dirty="0" smtClean="0">
                <a:solidFill>
                  <a:srgbClr val="FF0000"/>
                </a:solidFill>
              </a:rPr>
              <a:t>identificare</a:t>
            </a:r>
            <a:r>
              <a:rPr lang="en-US" dirty="0" smtClean="0"/>
              <a:t> il tipo di particella e </a:t>
            </a:r>
            <a:r>
              <a:rPr lang="en-US" i="1" dirty="0" smtClean="0">
                <a:solidFill>
                  <a:schemeClr val="accent5"/>
                </a:solidFill>
              </a:rPr>
              <a:t>misurarne la carica, l’energia</a:t>
            </a:r>
            <a:r>
              <a:rPr lang="en-US" dirty="0" smtClean="0"/>
              <a:t>... </a:t>
            </a:r>
          </a:p>
        </p:txBody>
      </p:sp>
    </p:spTree>
    <p:extLst>
      <p:ext uri="{BB962C8B-B14F-4D97-AF65-F5344CB8AC3E}">
        <p14:creationId xmlns:p14="http://schemas.microsoft.com/office/powerpoint/2010/main" val="207493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857375" y="71438"/>
            <a:ext cx="5643563" cy="646112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di Particelle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42938" y="5391150"/>
            <a:ext cx="8001000" cy="1323975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I </a:t>
            </a:r>
            <a:r>
              <a:rPr lang="it-IT" sz="2000" b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rivelatori di particelle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sono strumenti che producono un </a:t>
            </a:r>
            <a:r>
              <a:rPr lang="it-IT" sz="2000" i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segnale osservabile</a:t>
            </a:r>
            <a:r>
              <a:rPr lang="it-IT" sz="2000" i="1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quando  vengono colpiti da una particella. Sono solitamente costituiti da un </a:t>
            </a:r>
            <a:r>
              <a:rPr lang="it-IT" sz="2000" b="1" i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elemento attivo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(con cui interagisce la radiazione) e da un </a:t>
            </a:r>
            <a:r>
              <a:rPr lang="it-IT" sz="2000" b="1" i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sistema di lettura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(che forma il segnale e lo invia all’acquisizione dati)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85750" y="857250"/>
            <a:ext cx="8572500" cy="708025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Nella </a:t>
            </a:r>
            <a:r>
              <a:rPr lang="it-IT" sz="2000" i="1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fisica sperimentale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, un </a:t>
            </a:r>
            <a:r>
              <a:rPr lang="it-IT" sz="2000" b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rivelatore di particelle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o </a:t>
            </a:r>
            <a:r>
              <a:rPr lang="it-IT" sz="2000" b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rivelatore di radiazione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è uno strumento usato per </a:t>
            </a:r>
            <a:r>
              <a:rPr lang="it-IT" sz="2000" i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rivelare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it-IT" sz="2000" i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tracciare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e </a:t>
            </a:r>
            <a:r>
              <a:rPr lang="it-IT" sz="2000" i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identificare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particelle. (Wikipedia)</a:t>
            </a:r>
          </a:p>
        </p:txBody>
      </p:sp>
      <p:pic>
        <p:nvPicPr>
          <p:cNvPr id="37892" name="Picture 4" descr="C:\Users\danilo\Documents\Divulgazione\edu\assemb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438" y="1714500"/>
            <a:ext cx="3817937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6858000" y="2643188"/>
            <a:ext cx="1071563" cy="83026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/>
              <a:t>area attiva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57188" y="3214688"/>
            <a:ext cx="1714500" cy="830262"/>
          </a:xfrm>
          <a:prstGeom prst="rect">
            <a:avLst/>
          </a:prstGeom>
          <a:gradFill rotWithShape="1">
            <a:gsLst>
              <a:gs pos="0">
                <a:srgbClr val="769535"/>
              </a:gs>
              <a:gs pos="80000">
                <a:srgbClr val="9BC348"/>
              </a:gs>
              <a:gs pos="100000">
                <a:srgbClr val="9CC746"/>
              </a:gs>
            </a:gsLst>
            <a:lin ang="16200000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elettronica di lettura</a:t>
            </a:r>
          </a:p>
        </p:txBody>
      </p:sp>
      <p:cxnSp>
        <p:nvCxnSpPr>
          <p:cNvPr id="22" name="Straight Arrow Connector 21"/>
          <p:cNvCxnSpPr>
            <a:cxnSpLocks noChangeShapeType="1"/>
            <a:stCxn id="20" idx="3"/>
          </p:cNvCxnSpPr>
          <p:nvPr/>
        </p:nvCxnSpPr>
        <p:spPr bwMode="auto">
          <a:xfrm flipV="1">
            <a:off x="2071688" y="3357563"/>
            <a:ext cx="928687" cy="273050"/>
          </a:xfrm>
          <a:prstGeom prst="straightConnector1">
            <a:avLst/>
          </a:prstGeom>
          <a:noFill/>
          <a:ln w="25400">
            <a:solidFill>
              <a:srgbClr val="9BBB59"/>
            </a:solidFill>
            <a:round/>
            <a:headEnd/>
            <a:tailEnd type="arrow" w="med" len="med"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3" name="Straight Arrow Connector 22"/>
          <p:cNvCxnSpPr>
            <a:cxnSpLocks noChangeShapeType="1"/>
            <a:stCxn id="20" idx="3"/>
          </p:cNvCxnSpPr>
          <p:nvPr/>
        </p:nvCxnSpPr>
        <p:spPr bwMode="auto">
          <a:xfrm>
            <a:off x="2071688" y="3630613"/>
            <a:ext cx="2071687" cy="1370012"/>
          </a:xfrm>
          <a:prstGeom prst="straightConnector1">
            <a:avLst/>
          </a:prstGeom>
          <a:noFill/>
          <a:ln w="25400">
            <a:solidFill>
              <a:srgbClr val="9BBB59"/>
            </a:solidFill>
            <a:round/>
            <a:headEnd/>
            <a:tailEnd type="arrow" w="med" len="med"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" name="Straight Arrow Connector 28"/>
          <p:cNvCxnSpPr>
            <a:cxnSpLocks noChangeShapeType="1"/>
            <a:stCxn id="18" idx="1"/>
          </p:cNvCxnSpPr>
          <p:nvPr/>
        </p:nvCxnSpPr>
        <p:spPr bwMode="auto">
          <a:xfrm rot="10800000" flipV="1">
            <a:off x="4929188" y="3059113"/>
            <a:ext cx="1928812" cy="227012"/>
          </a:xfrm>
          <a:prstGeom prst="straightConnector1">
            <a:avLst/>
          </a:prstGeom>
          <a:noFill/>
          <a:ln w="25400">
            <a:solidFill>
              <a:srgbClr val="F79646"/>
            </a:solidFill>
            <a:round/>
            <a:headEnd/>
            <a:tailEnd type="arrow" w="med" len="med"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" name="Rectangle 10"/>
          <p:cNvSpPr/>
          <p:nvPr/>
        </p:nvSpPr>
        <p:spPr>
          <a:xfrm>
            <a:off x="4071938" y="2571750"/>
            <a:ext cx="1285875" cy="1285875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5461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8" grpId="0" animBg="1"/>
      <p:bldP spid="2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857375" y="214313"/>
            <a:ext cx="5643563" cy="646112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di Particelle</a:t>
            </a:r>
          </a:p>
        </p:txBody>
      </p:sp>
      <p:pic>
        <p:nvPicPr>
          <p:cNvPr id="28673" name="Picture 1" descr="C:\Users\danilo\Documents\Divulgazione\edu\spring_summar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402"/>
          <a:stretch>
            <a:fillRect/>
          </a:stretch>
        </p:blipFill>
        <p:spPr bwMode="auto">
          <a:xfrm>
            <a:off x="4284663" y="3143250"/>
            <a:ext cx="4716462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4" name="Picture 2" descr="C:\Users\danilo\Documents\Divulgazione\edu\metal_coil_spr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3" y="928688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5" name="Picture 3" descr="C:\Users\danilo\Documents\Divulgazione\edu\ParallelPlaneCap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813" y="3143250"/>
            <a:ext cx="4929187" cy="350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71438" y="1412875"/>
            <a:ext cx="4143375" cy="5016500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Molto generalmenete un rivelatore può essere pensato come un </a:t>
            </a:r>
            <a:r>
              <a:rPr lang="it-IT" altLang="x-none" sz="2000" i="1">
                <a:solidFill>
                  <a:srgbClr val="C00000"/>
                </a:solidFill>
              </a:rPr>
              <a:t>accumulatore di energia elettrica</a:t>
            </a:r>
            <a:r>
              <a:rPr lang="it-IT" altLang="x-none" sz="2000">
                <a:solidFill>
                  <a:srgbClr val="000000"/>
                </a:solidFill>
              </a:rPr>
              <a:t>.</a:t>
            </a:r>
          </a:p>
          <a:p>
            <a:pPr>
              <a:buFont typeface="Arial" charset="0"/>
              <a:buChar char="•"/>
            </a:pPr>
            <a:endParaRPr lang="it-IT" altLang="x-none" sz="20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La </a:t>
            </a:r>
            <a:r>
              <a:rPr lang="it-IT" altLang="x-none" sz="2000" b="1">
                <a:solidFill>
                  <a:srgbClr val="0070C0"/>
                </a:solidFill>
              </a:rPr>
              <a:t>molla</a:t>
            </a:r>
            <a:r>
              <a:rPr lang="it-IT" altLang="x-none" sz="2000">
                <a:solidFill>
                  <a:srgbClr val="000000"/>
                </a:solidFill>
              </a:rPr>
              <a:t> è un </a:t>
            </a:r>
            <a:r>
              <a:rPr lang="it-IT" altLang="x-none" sz="2000" i="1">
                <a:solidFill>
                  <a:srgbClr val="0070C0"/>
                </a:solidFill>
              </a:rPr>
              <a:t>accumulatore di energia meccanica</a:t>
            </a:r>
            <a:r>
              <a:rPr lang="it-IT" altLang="x-none" sz="2000">
                <a:solidFill>
                  <a:srgbClr val="000000"/>
                </a:solidFill>
              </a:rPr>
              <a:t>: se caricata possiede un’</a:t>
            </a:r>
            <a:r>
              <a:rPr lang="it-IT" altLang="x-none" sz="2000">
                <a:solidFill>
                  <a:srgbClr val="7030A0"/>
                </a:solidFill>
              </a:rPr>
              <a:t>energia potenziale </a:t>
            </a:r>
            <a:r>
              <a:rPr lang="it-IT" altLang="x-none" sz="2000">
                <a:solidFill>
                  <a:srgbClr val="000000"/>
                </a:solidFill>
              </a:rPr>
              <a:t>che si trasforma in </a:t>
            </a:r>
            <a:r>
              <a:rPr lang="it-IT" altLang="x-none" sz="2000">
                <a:solidFill>
                  <a:srgbClr val="00B050"/>
                </a:solidFill>
              </a:rPr>
              <a:t>energia cinetica </a:t>
            </a:r>
            <a:r>
              <a:rPr lang="it-IT" altLang="x-none" sz="2000">
                <a:solidFill>
                  <a:srgbClr val="000000"/>
                </a:solidFill>
              </a:rPr>
              <a:t>quando scatta.</a:t>
            </a:r>
          </a:p>
          <a:p>
            <a:pPr>
              <a:buFont typeface="Arial" charset="0"/>
              <a:buChar char="•"/>
            </a:pPr>
            <a:endParaRPr lang="it-IT" altLang="x-none" sz="20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Similmente possiamo pensare un rivelatore come un </a:t>
            </a:r>
            <a:r>
              <a:rPr lang="it-IT" altLang="x-none" sz="2000" b="1">
                <a:solidFill>
                  <a:srgbClr val="C00000"/>
                </a:solidFill>
              </a:rPr>
              <a:t>condensatore</a:t>
            </a:r>
            <a:r>
              <a:rPr lang="it-IT" altLang="x-none" sz="2000">
                <a:solidFill>
                  <a:srgbClr val="000000"/>
                </a:solidFill>
              </a:rPr>
              <a:t>. Quando viene attraversato da una particella “scatta”, e il </a:t>
            </a:r>
            <a:r>
              <a:rPr lang="it-IT" altLang="x-none" sz="2000">
                <a:solidFill>
                  <a:srgbClr val="7030A0"/>
                </a:solidFill>
              </a:rPr>
              <a:t>potenziale elettrico </a:t>
            </a:r>
            <a:r>
              <a:rPr lang="it-IT" altLang="x-none" sz="2000">
                <a:solidFill>
                  <a:srgbClr val="000000"/>
                </a:solidFill>
              </a:rPr>
              <a:t>si trasforma in </a:t>
            </a:r>
            <a:r>
              <a:rPr lang="it-IT" altLang="x-none" sz="2000">
                <a:solidFill>
                  <a:srgbClr val="00B050"/>
                </a:solidFill>
              </a:rPr>
              <a:t>segnale elettrico</a:t>
            </a:r>
            <a:r>
              <a:rPr lang="it-IT" altLang="x-none" sz="200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28676" name="Picture 4" descr="C:\Users\danilo\Documents\Divulgazione\edu\capacito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0" y="1214438"/>
            <a:ext cx="48577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760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"/>
          <p:cNvGrpSpPr>
            <a:grpSpLocks/>
          </p:cNvGrpSpPr>
          <p:nvPr/>
        </p:nvGrpSpPr>
        <p:grpSpPr bwMode="auto">
          <a:xfrm>
            <a:off x="2000250" y="1752600"/>
            <a:ext cx="5500688" cy="2819400"/>
            <a:chOff x="2500298" y="1824034"/>
            <a:chExt cx="5500726" cy="2819412"/>
          </a:xfrm>
        </p:grpSpPr>
        <p:pic>
          <p:nvPicPr>
            <p:cNvPr id="6149" name="Picture 2" descr="C:\Users\danilo\Documents\Divulgazione\Figure\eye_detect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298" y="1824034"/>
              <a:ext cx="4861055" cy="2819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0" name="TextBox 5"/>
            <p:cNvSpPr txBox="1">
              <a:spLocks noChangeArrowheads="1"/>
            </p:cNvSpPr>
            <p:nvPr/>
          </p:nvSpPr>
          <p:spPr bwMode="auto">
            <a:xfrm>
              <a:off x="3357554" y="1834210"/>
              <a:ext cx="1857388" cy="5232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9pPr>
            </a:lstStyle>
            <a:p>
              <a:pPr algn="ctr"/>
              <a:r>
                <a:rPr lang="it-IT" altLang="x-none" sz="2800">
                  <a:solidFill>
                    <a:schemeClr val="accent1"/>
                  </a:solidFill>
                </a:rPr>
                <a:t>sorgente</a:t>
              </a:r>
            </a:p>
          </p:txBody>
        </p:sp>
        <p:sp>
          <p:nvSpPr>
            <p:cNvPr id="6151" name="TextBox 6"/>
            <p:cNvSpPr txBox="1">
              <a:spLocks noChangeArrowheads="1"/>
            </p:cNvSpPr>
            <p:nvPr/>
          </p:nvSpPr>
          <p:spPr bwMode="auto">
            <a:xfrm>
              <a:off x="6143636" y="2571744"/>
              <a:ext cx="1857388" cy="5232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9pPr>
            </a:lstStyle>
            <a:p>
              <a:pPr algn="ctr"/>
              <a:r>
                <a:rPr lang="it-IT" altLang="x-none" sz="2800">
                  <a:solidFill>
                    <a:schemeClr val="accent1"/>
                  </a:solidFill>
                </a:rPr>
                <a:t>bersaglio</a:t>
              </a:r>
            </a:p>
          </p:txBody>
        </p:sp>
        <p:sp>
          <p:nvSpPr>
            <p:cNvPr id="6152" name="TextBox 7"/>
            <p:cNvSpPr txBox="1">
              <a:spLocks noChangeArrowheads="1"/>
            </p:cNvSpPr>
            <p:nvPr/>
          </p:nvSpPr>
          <p:spPr bwMode="auto">
            <a:xfrm>
              <a:off x="3500430" y="4071942"/>
              <a:ext cx="1857388" cy="5232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charset="0"/>
                </a:defRPr>
              </a:lvl9pPr>
            </a:lstStyle>
            <a:p>
              <a:pPr algn="ctr"/>
              <a:r>
                <a:rPr lang="it-IT" altLang="x-none" sz="2800">
                  <a:solidFill>
                    <a:schemeClr val="accent1"/>
                  </a:solidFill>
                </a:rPr>
                <a:t>rivelatore</a:t>
              </a:r>
            </a:p>
          </p:txBody>
        </p:sp>
      </p:grp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643063" y="260350"/>
            <a:ext cx="6000750" cy="1200150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L’occhio umano è un rivelatore di particelle: i fotoni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14375" y="5000625"/>
            <a:ext cx="7929563" cy="1570038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sz="2400" dirty="0">
                <a:solidFill>
                  <a:srgbClr val="000000"/>
                </a:solidFill>
              </a:rPr>
              <a:t>I </a:t>
            </a:r>
            <a:r>
              <a:rPr lang="it-IT" altLang="x-none" sz="2400" b="1" dirty="0">
                <a:solidFill>
                  <a:srgbClr val="C00000"/>
                </a:solidFill>
              </a:rPr>
              <a:t>fotoni</a:t>
            </a:r>
            <a:r>
              <a:rPr lang="it-IT" altLang="x-none" sz="2400" b="1" dirty="0">
                <a:solidFill>
                  <a:srgbClr val="000000"/>
                </a:solidFill>
              </a:rPr>
              <a:t> </a:t>
            </a:r>
            <a:r>
              <a:rPr lang="it-IT" altLang="x-none" sz="2400" dirty="0">
                <a:solidFill>
                  <a:srgbClr val="000000"/>
                </a:solidFill>
              </a:rPr>
              <a:t>sono le particelle elementari di cui è costituita la </a:t>
            </a:r>
            <a:r>
              <a:rPr lang="it-IT" altLang="x-none" sz="2400" dirty="0">
                <a:solidFill>
                  <a:srgbClr val="0070C0"/>
                </a:solidFill>
              </a:rPr>
              <a:t>luce</a:t>
            </a:r>
          </a:p>
          <a:p>
            <a:pPr algn="ctr"/>
            <a:endParaRPr lang="it-IT" altLang="x-none" sz="2400" dirty="0">
              <a:solidFill>
                <a:srgbClr val="000000"/>
              </a:solidFill>
            </a:endParaRPr>
          </a:p>
          <a:p>
            <a:pPr algn="ctr"/>
            <a:r>
              <a:rPr lang="it-IT" altLang="x-none" sz="2400" dirty="0">
                <a:solidFill>
                  <a:srgbClr val="000000"/>
                </a:solidFill>
              </a:rPr>
              <a:t>Noi vediamo un oggetto perché viene colpito da fotoni che poi rimbalzano e vengono rivelati dal nostro occhio</a:t>
            </a:r>
          </a:p>
        </p:txBody>
      </p:sp>
    </p:spTree>
    <p:extLst>
      <p:ext uri="{BB962C8B-B14F-4D97-AF65-F5344CB8AC3E}">
        <p14:creationId xmlns:p14="http://schemas.microsoft.com/office/powerpoint/2010/main" val="203737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399521" y="129646"/>
            <a:ext cx="8304212" cy="584775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</a:rPr>
              <a:t>Interazioni delle particelle con la materia</a:t>
            </a:r>
            <a:endParaRPr lang="it-IT" sz="3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45533" y="928158"/>
            <a:ext cx="8729134" cy="1938992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r>
              <a:rPr lang="it-IT" altLang="x-none" sz="2400" dirty="0" smtClean="0">
                <a:solidFill>
                  <a:srgbClr val="000000"/>
                </a:solidFill>
              </a:rPr>
              <a:t>Le particelle non possono essere viste direttamente</a:t>
            </a:r>
          </a:p>
          <a:p>
            <a:r>
              <a:rPr lang="it-IT" altLang="x-none" sz="2400" dirty="0" smtClean="0">
                <a:solidFill>
                  <a:srgbClr val="000000"/>
                </a:solidFill>
              </a:rPr>
              <a:t>Solo la loro </a:t>
            </a:r>
            <a:r>
              <a:rPr lang="it-IT" altLang="x-none" sz="2400" i="1" dirty="0" smtClean="0">
                <a:solidFill>
                  <a:schemeClr val="accent6">
                    <a:lumMod val="75000"/>
                  </a:schemeClr>
                </a:solidFill>
              </a:rPr>
              <a:t>interazione con la materia</a:t>
            </a:r>
            <a:r>
              <a:rPr lang="it-IT" altLang="x-none" sz="2400" dirty="0" smtClean="0">
                <a:solidFill>
                  <a:srgbClr val="000000"/>
                </a:solidFill>
              </a:rPr>
              <a:t> può essere misurata</a:t>
            </a:r>
          </a:p>
          <a:p>
            <a:r>
              <a:rPr lang="it-IT" altLang="x-none" sz="2400" dirty="0" smtClean="0">
                <a:solidFill>
                  <a:srgbClr val="000000"/>
                </a:solidFill>
              </a:rPr>
              <a:t>Questa è convertita in:</a:t>
            </a:r>
          </a:p>
          <a:p>
            <a:pPr marL="342900" indent="-342900">
              <a:buFont typeface="Arial" charset="0"/>
              <a:buChar char="•"/>
            </a:pPr>
            <a:r>
              <a:rPr lang="it-IT" altLang="x-none" sz="2400" dirty="0" smtClean="0">
                <a:solidFill>
                  <a:srgbClr val="000000"/>
                </a:solidFill>
              </a:rPr>
              <a:t>fotografie ottiche</a:t>
            </a:r>
          </a:p>
          <a:p>
            <a:pPr marL="342900" indent="-342900">
              <a:buFont typeface="Arial" charset="0"/>
              <a:buChar char="•"/>
            </a:pPr>
            <a:r>
              <a:rPr lang="it-IT" altLang="x-none" sz="2400" i="1" dirty="0" smtClean="0">
                <a:solidFill>
                  <a:schemeClr val="accent1">
                    <a:lumMod val="75000"/>
                  </a:schemeClr>
                </a:solidFill>
              </a:rPr>
              <a:t>segnali</a:t>
            </a:r>
            <a:r>
              <a:rPr lang="it-IT" altLang="x-none" sz="2400" dirty="0" smtClean="0">
                <a:solidFill>
                  <a:srgbClr val="000000"/>
                </a:solidFill>
              </a:rPr>
              <a:t> in corrente o tensione elettrica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533" y="3054350"/>
            <a:ext cx="5071533" cy="380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76863" y="3684588"/>
            <a:ext cx="3703637" cy="27416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7" name="Textfeld 23"/>
          <p:cNvSpPr txBox="1"/>
          <p:nvPr/>
        </p:nvSpPr>
        <p:spPr>
          <a:xfrm>
            <a:off x="7563319" y="3315256"/>
            <a:ext cx="141134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mtClean="0"/>
              <a:t>Evento</a:t>
            </a:r>
            <a:r>
              <a:rPr lang="en-GB" dirty="0" smtClean="0"/>
              <a:t>, </a:t>
            </a:r>
            <a:r>
              <a:rPr lang="en-GB" dirty="0"/>
              <a:t>CMS </a:t>
            </a:r>
          </a:p>
        </p:txBody>
      </p:sp>
      <p:sp>
        <p:nvSpPr>
          <p:cNvPr id="8" name="Textfeld 23"/>
          <p:cNvSpPr txBox="1"/>
          <p:nvPr/>
        </p:nvSpPr>
        <p:spPr>
          <a:xfrm>
            <a:off x="2853267" y="3080887"/>
            <a:ext cx="2463799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mtClean="0"/>
              <a:t>radiazione incidente</a:t>
            </a:r>
            <a:r>
              <a:rPr lang="en-GB"/>
              <a:t> </a:t>
            </a:r>
            <a:r>
              <a:rPr lang="en-GB" smtClean="0"/>
              <a:t>su un materiale</a:t>
            </a:r>
          </a:p>
        </p:txBody>
      </p:sp>
    </p:spTree>
    <p:extLst>
      <p:ext uri="{BB962C8B-B14F-4D97-AF65-F5344CB8AC3E}">
        <p14:creationId xmlns:p14="http://schemas.microsoft.com/office/powerpoint/2010/main" val="190923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smtClean="0">
                <a:solidFill>
                  <a:srgbClr val="FF0000"/>
                </a:solidFill>
              </a:rPr>
              <a:t>Distinguere le cariche delle particelle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H="1" flipV="1">
            <a:off x="1193800" y="1295401"/>
            <a:ext cx="1093259" cy="9482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2287059" y="1354667"/>
            <a:ext cx="752473" cy="88900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1390615" y="2243667"/>
            <a:ext cx="896444" cy="23706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2215075" y="1210735"/>
            <a:ext cx="71984" cy="1032932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287059" y="2116667"/>
            <a:ext cx="1241496" cy="127000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287059" y="2243667"/>
            <a:ext cx="5688541" cy="2540000"/>
          </a:xfrm>
          <a:prstGeom prst="straightConnector1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1464733" y="2243667"/>
            <a:ext cx="822326" cy="762000"/>
          </a:xfrm>
          <a:prstGeom prst="straightConnector1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>
            <a:spLocks noChangeAspect="1"/>
          </p:cNvSpPr>
          <p:nvPr/>
        </p:nvSpPr>
        <p:spPr>
          <a:xfrm>
            <a:off x="1540933" y="1600201"/>
            <a:ext cx="262467" cy="245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4" name="Oval 13"/>
          <p:cNvSpPr>
            <a:spLocks noChangeAspect="1"/>
          </p:cNvSpPr>
          <p:nvPr/>
        </p:nvSpPr>
        <p:spPr>
          <a:xfrm>
            <a:off x="2661764" y="1601688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5" name="Oval 14"/>
          <p:cNvSpPr>
            <a:spLocks noChangeAspect="1"/>
          </p:cNvSpPr>
          <p:nvPr/>
        </p:nvSpPr>
        <p:spPr>
          <a:xfrm>
            <a:off x="1757381" y="2277533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6" name="Oval 15"/>
          <p:cNvSpPr>
            <a:spLocks noChangeAspect="1"/>
          </p:cNvSpPr>
          <p:nvPr/>
        </p:nvSpPr>
        <p:spPr>
          <a:xfrm>
            <a:off x="2203675" y="2620433"/>
            <a:ext cx="262412" cy="245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7" name="Oval 16"/>
          <p:cNvSpPr>
            <a:spLocks noChangeAspect="1"/>
          </p:cNvSpPr>
          <p:nvPr/>
        </p:nvSpPr>
        <p:spPr>
          <a:xfrm>
            <a:off x="2119833" y="1634067"/>
            <a:ext cx="262467" cy="245533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8" name="Oval 17"/>
          <p:cNvSpPr>
            <a:spLocks noChangeAspect="1"/>
          </p:cNvSpPr>
          <p:nvPr/>
        </p:nvSpPr>
        <p:spPr>
          <a:xfrm>
            <a:off x="2037621" y="2987214"/>
            <a:ext cx="273141" cy="25551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9" name="Oval 18"/>
          <p:cNvSpPr>
            <a:spLocks noChangeAspect="1"/>
          </p:cNvSpPr>
          <p:nvPr/>
        </p:nvSpPr>
        <p:spPr>
          <a:xfrm flipH="1" flipV="1">
            <a:off x="3240454" y="2082800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20" name="Oval 19"/>
          <p:cNvSpPr>
            <a:spLocks noChangeAspect="1"/>
          </p:cNvSpPr>
          <p:nvPr/>
        </p:nvSpPr>
        <p:spPr>
          <a:xfrm flipH="1" flipV="1">
            <a:off x="1622754" y="2728383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/>
          <p:cNvSpPr>
            <a:spLocks noChangeAspect="1"/>
          </p:cNvSpPr>
          <p:nvPr/>
        </p:nvSpPr>
        <p:spPr>
          <a:xfrm flipH="1" flipV="1">
            <a:off x="3308129" y="26797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3149" y="2174414"/>
            <a:ext cx="1899837" cy="1557867"/>
          </a:xfrm>
          <a:prstGeom prst="rect">
            <a:avLst/>
          </a:prstGeom>
        </p:spPr>
      </p:pic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4030133" y="1147802"/>
            <a:ext cx="4960938" cy="646331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Le particelle neutre (es. </a:t>
            </a:r>
            <a:r>
              <a:rPr lang="it-IT" altLang="x-none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fotoni</a:t>
            </a:r>
            <a:r>
              <a:rPr lang="it-IT" altLang="x-none" dirty="0" smtClean="0"/>
              <a:t>) non cambiano traiettoria in un campo magnetico</a:t>
            </a:r>
            <a:endParaRPr lang="it-IT" altLang="x-none" dirty="0"/>
          </a:p>
        </p:txBody>
      </p:sp>
      <p:sp>
        <p:nvSpPr>
          <p:cNvPr id="27" name="Freeform 26"/>
          <p:cNvSpPr/>
          <p:nvPr/>
        </p:nvSpPr>
        <p:spPr>
          <a:xfrm>
            <a:off x="2268624" y="2242179"/>
            <a:ext cx="1858367" cy="3344333"/>
          </a:xfrm>
          <a:custGeom>
            <a:avLst/>
            <a:gdLst>
              <a:gd name="connsiteX0" fmla="*/ 29567 w 1858367"/>
              <a:gd name="connsiteY0" fmla="*/ 0 h 3344333"/>
              <a:gd name="connsiteX1" fmla="*/ 249700 w 1858367"/>
              <a:gd name="connsiteY1" fmla="*/ 1278466 h 3344333"/>
              <a:gd name="connsiteX2" fmla="*/ 1858367 w 1858367"/>
              <a:gd name="connsiteY2" fmla="*/ 3344333 h 3344333"/>
              <a:gd name="connsiteX3" fmla="*/ 1858367 w 1858367"/>
              <a:gd name="connsiteY3" fmla="*/ 3344333 h 3344333"/>
              <a:gd name="connsiteX4" fmla="*/ 1858367 w 1858367"/>
              <a:gd name="connsiteY4" fmla="*/ 3344333 h 334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58367" h="3344333">
                <a:moveTo>
                  <a:pt x="29567" y="0"/>
                </a:moveTo>
                <a:cubicBezTo>
                  <a:pt x="-12767" y="360538"/>
                  <a:pt x="-55100" y="721077"/>
                  <a:pt x="249700" y="1278466"/>
                </a:cubicBezTo>
                <a:cubicBezTo>
                  <a:pt x="554500" y="1835855"/>
                  <a:pt x="1858367" y="3344333"/>
                  <a:pt x="1858367" y="3344333"/>
                </a:cubicBezTo>
                <a:lnTo>
                  <a:pt x="1858367" y="3344333"/>
                </a:lnTo>
                <a:lnTo>
                  <a:pt x="1858367" y="3344333"/>
                </a:lnTo>
              </a:path>
            </a:pathLst>
          </a:custGeom>
          <a:noFill/>
          <a:ln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 28"/>
          <p:cNvSpPr/>
          <p:nvPr/>
        </p:nvSpPr>
        <p:spPr>
          <a:xfrm>
            <a:off x="1005655" y="2242181"/>
            <a:ext cx="1281244" cy="2994899"/>
          </a:xfrm>
          <a:custGeom>
            <a:avLst/>
            <a:gdLst>
              <a:gd name="connsiteX0" fmla="*/ 1281244 w 1281244"/>
              <a:gd name="connsiteY0" fmla="*/ 0 h 2994899"/>
              <a:gd name="connsiteX1" fmla="*/ 1052644 w 1281244"/>
              <a:gd name="connsiteY1" fmla="*/ 1143000 h 2994899"/>
              <a:gd name="connsiteX2" fmla="*/ 163644 w 1281244"/>
              <a:gd name="connsiteY2" fmla="*/ 2726266 h 2994899"/>
              <a:gd name="connsiteX3" fmla="*/ 2778 w 1281244"/>
              <a:gd name="connsiteY3" fmla="*/ 2980266 h 2994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1244" h="2994899">
                <a:moveTo>
                  <a:pt x="1281244" y="0"/>
                </a:moveTo>
                <a:cubicBezTo>
                  <a:pt x="1260077" y="344311"/>
                  <a:pt x="1238911" y="688623"/>
                  <a:pt x="1052644" y="1143000"/>
                </a:cubicBezTo>
                <a:cubicBezTo>
                  <a:pt x="866377" y="1597377"/>
                  <a:pt x="338622" y="2420055"/>
                  <a:pt x="163644" y="2726266"/>
                </a:cubicBezTo>
                <a:cubicBezTo>
                  <a:pt x="-11334" y="3032477"/>
                  <a:pt x="-4278" y="3006371"/>
                  <a:pt x="2778" y="2980266"/>
                </a:cubicBezTo>
              </a:path>
            </a:pathLst>
          </a:custGeom>
          <a:noFill/>
          <a:ln>
            <a:solidFill>
              <a:schemeClr val="accent4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624" y="3382433"/>
            <a:ext cx="1899837" cy="1557867"/>
          </a:xfrm>
          <a:prstGeom prst="rect">
            <a:avLst/>
          </a:prstGeom>
        </p:spPr>
      </p:pic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537007" y="5686614"/>
            <a:ext cx="7942985" cy="923330"/>
          </a:xfrm>
          <a:prstGeom prst="rect">
            <a:avLst/>
          </a:prstGeom>
          <a:gradFill rotWithShape="1">
            <a:gsLst>
              <a:gs pos="1999">
                <a:srgbClr val="FFBF88"/>
              </a:gs>
              <a:gs pos="3990">
                <a:srgbClr val="FFC08A"/>
              </a:gs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Le particelle cariche (es. </a:t>
            </a:r>
            <a:r>
              <a:rPr lang="it-IT" altLang="x-none" b="1" dirty="0" smtClean="0">
                <a:solidFill>
                  <a:schemeClr val="accent4"/>
                </a:solidFill>
              </a:rPr>
              <a:t>elettroni</a:t>
            </a:r>
            <a:r>
              <a:rPr lang="it-IT" altLang="x-none" b="1" dirty="0" smtClean="0"/>
              <a:t>,</a:t>
            </a:r>
            <a:r>
              <a:rPr lang="it-IT" altLang="x-none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altLang="x-none" b="1" dirty="0" smtClean="0">
                <a:solidFill>
                  <a:srgbClr val="0070C0"/>
                </a:solidFill>
              </a:rPr>
              <a:t>positroni</a:t>
            </a:r>
            <a:r>
              <a:rPr lang="it-IT" altLang="x-none" dirty="0" smtClean="0"/>
              <a:t>) curvano in un campo magnetico: </a:t>
            </a:r>
          </a:p>
          <a:p>
            <a:pPr marL="285750" indent="-285750">
              <a:buFont typeface="Arial" charset="0"/>
              <a:buChar char="•"/>
            </a:pPr>
            <a:r>
              <a:rPr lang="it-IT" altLang="x-none" dirty="0" smtClean="0"/>
              <a:t>il verso della deflessione dipende dalla carica</a:t>
            </a:r>
          </a:p>
          <a:p>
            <a:pPr marL="285750" indent="-285750">
              <a:buFont typeface="Arial" charset="0"/>
              <a:buChar char="•"/>
            </a:pPr>
            <a:r>
              <a:rPr lang="it-IT" altLang="x-none" dirty="0" smtClean="0"/>
              <a:t>il raggio di curvatura è inversamente proporzionale alla velocità</a:t>
            </a:r>
            <a:endParaRPr lang="it-IT" altLang="x-none" dirty="0"/>
          </a:p>
        </p:txBody>
      </p:sp>
      <p:grpSp>
        <p:nvGrpSpPr>
          <p:cNvPr id="32" name="Group 5"/>
          <p:cNvGrpSpPr>
            <a:grpSpLocks/>
          </p:cNvGrpSpPr>
          <p:nvPr/>
        </p:nvGrpSpPr>
        <p:grpSpPr bwMode="auto">
          <a:xfrm>
            <a:off x="4290487" y="3934535"/>
            <a:ext cx="1781543" cy="1608296"/>
            <a:chOff x="634" y="2368"/>
            <a:chExt cx="2035" cy="2016"/>
          </a:xfrm>
        </p:grpSpPr>
        <p:sp>
          <p:nvSpPr>
            <p:cNvPr id="33" name="Text Box 6"/>
            <p:cNvSpPr txBox="1">
              <a:spLocks noChangeArrowheads="1"/>
            </p:cNvSpPr>
            <p:nvPr/>
          </p:nvSpPr>
          <p:spPr bwMode="auto">
            <a:xfrm rot="-5400000">
              <a:off x="352" y="2953"/>
              <a:ext cx="637" cy="74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>
                <a:lnSpc>
                  <a:spcPct val="87000"/>
                </a:lnSpc>
                <a:tabLst>
                  <a:tab pos="0" algn="l"/>
                  <a:tab pos="404813" algn="l"/>
                  <a:tab pos="812800" algn="l"/>
                  <a:tab pos="1220788" algn="l"/>
                  <a:tab pos="1627188" algn="l"/>
                  <a:tab pos="2035175" algn="l"/>
                  <a:tab pos="2443163" algn="l"/>
                  <a:tab pos="2851150" algn="l"/>
                  <a:tab pos="3257550" algn="l"/>
                  <a:tab pos="3665538" algn="l"/>
                  <a:tab pos="4073525" algn="l"/>
                  <a:tab pos="4479925" algn="l"/>
                  <a:tab pos="4887913" algn="l"/>
                  <a:tab pos="5295900" algn="l"/>
                  <a:tab pos="5703888" algn="l"/>
                  <a:tab pos="6110288" algn="l"/>
                  <a:tab pos="6518275" algn="l"/>
                  <a:tab pos="6926263" algn="l"/>
                  <a:tab pos="7332663" algn="l"/>
                  <a:tab pos="7740650" algn="l"/>
                  <a:tab pos="8148638" algn="l"/>
                </a:tabLst>
              </a:pPr>
              <a:r>
                <a:rPr lang="en-GB" sz="800">
                  <a:latin typeface="Luxi Sans" charset="0"/>
                </a:rPr>
                <a:t>LBNL Image Library</a:t>
              </a:r>
            </a:p>
          </p:txBody>
        </p:sp>
        <p:pic>
          <p:nvPicPr>
            <p:cNvPr id="34" name="Picture 7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68" y="2368"/>
              <a:ext cx="1901" cy="2016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</p:grpSp>
      <p:sp>
        <p:nvSpPr>
          <p:cNvPr id="35" name="Text Box 8"/>
          <p:cNvSpPr txBox="1">
            <a:spLocks noChangeArrowheads="1"/>
          </p:cNvSpPr>
          <p:nvPr/>
        </p:nvSpPr>
        <p:spPr bwMode="auto">
          <a:xfrm>
            <a:off x="5926491" y="5007178"/>
            <a:ext cx="1972910" cy="579334"/>
          </a:xfrm>
          <a:prstGeom prst="rect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100000">
                <a:schemeClr val="accent4">
                  <a:lumMod val="20000"/>
                  <a:lumOff val="80000"/>
                </a:schemeClr>
              </a:gs>
            </a:gsLst>
            <a:lin ang="16200000" scaled="1"/>
          </a:gradFill>
          <a:ln w="18360">
            <a:solidFill>
              <a:srgbClr val="000080"/>
            </a:solidFill>
            <a:round/>
            <a:headEnd/>
            <a:tailEnd/>
          </a:ln>
        </p:spPr>
        <p:txBody>
          <a:bodyPr wrap="square" lIns="8164" tIns="8164" rIns="8164" bIns="8164">
            <a:spAutoFit/>
          </a:bodyPr>
          <a:lstStyle/>
          <a:p>
            <a:pPr algn="ctr">
              <a:lnSpc>
                <a:spcPct val="87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en-GB" sz="1400" dirty="0" smtClean="0">
                <a:solidFill>
                  <a:srgbClr val="FF0000"/>
                </a:solidFill>
              </a:rPr>
              <a:t>Scoperta del positrone,</a:t>
            </a:r>
            <a:endParaRPr lang="en-GB" sz="1400" dirty="0">
              <a:solidFill>
                <a:srgbClr val="FF0000"/>
              </a:solidFill>
            </a:endParaRPr>
          </a:p>
          <a:p>
            <a:pPr algn="ctr">
              <a:lnSpc>
                <a:spcPct val="87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en-GB" sz="1400" dirty="0">
                <a:solidFill>
                  <a:srgbClr val="FF0000"/>
                </a:solidFill>
              </a:rPr>
              <a:t>1932 Carl Anderson, </a:t>
            </a:r>
          </a:p>
          <a:p>
            <a:pPr algn="ctr">
              <a:lnSpc>
                <a:spcPct val="87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en-GB" sz="1400" dirty="0" smtClean="0">
                <a:solidFill>
                  <a:srgbClr val="FF0000"/>
                </a:solidFill>
              </a:rPr>
              <a:t>Premio Nobel </a:t>
            </a:r>
            <a:r>
              <a:rPr lang="en-GB" sz="1400" dirty="0">
                <a:solidFill>
                  <a:srgbClr val="FF0000"/>
                </a:solidFill>
              </a:rPr>
              <a:t>1936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840133" y="2679700"/>
            <a:ext cx="1014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magnete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3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1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</a:rPr>
              <a:t>Grandi magneti</a:t>
            </a:r>
            <a:endParaRPr lang="it-IT" sz="3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61" y="973665"/>
            <a:ext cx="4024239" cy="54694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06950" y="1094398"/>
            <a:ext cx="4182534" cy="255454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35001">
                <a:schemeClr val="accent5">
                  <a:lumMod val="40000"/>
                  <a:lumOff val="60000"/>
                </a:schemeClr>
              </a:gs>
              <a:gs pos="100000">
                <a:schemeClr val="accent5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sz="2400" i="1" dirty="0" smtClean="0">
                <a:solidFill>
                  <a:srgbClr val="C00000"/>
                </a:solidFill>
              </a:rPr>
              <a:t>Magnete dell’esperimento CMS:</a:t>
            </a:r>
          </a:p>
          <a:p>
            <a:endParaRPr lang="en-US" sz="2000" dirty="0" smtClean="0"/>
          </a:p>
          <a:p>
            <a:pPr marL="342900" indent="-342900">
              <a:buFont typeface="Arial" charset="0"/>
              <a:buChar char="•"/>
            </a:pPr>
            <a:r>
              <a:rPr lang="en-US" sz="2000" dirty="0" smtClean="0"/>
              <a:t>solenoide superconduttore di niobio-titanio, operato a -269 C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000" dirty="0" smtClean="0"/>
              <a:t>Intensità del campo: 3.8T (~76000 volte il campo magnetico terrestre</a:t>
            </a:r>
            <a:r>
              <a:rPr lang="en-US" dirty="0" smtClean="0"/>
              <a:t>)</a:t>
            </a:r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Corrente di ~19500 Ampere nella bobina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6950" y="4180652"/>
            <a:ext cx="3644900" cy="1473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408333" y="3995986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Bobina</a:t>
            </a:r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4902200" y="5613400"/>
            <a:ext cx="3657600" cy="646331"/>
          </a:xfrm>
          <a:prstGeom prst="rect">
            <a:avLst/>
          </a:prstGeom>
          <a:gradFill>
            <a:gsLst>
              <a:gs pos="0">
                <a:srgbClr val="00B050"/>
              </a:gs>
              <a:gs pos="35001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6"/>
                </a:solidFill>
              </a:rPr>
              <a:t>frecce verdi: </a:t>
            </a:r>
            <a:r>
              <a:rPr lang="en-US" i="1" dirty="0" smtClean="0">
                <a:solidFill>
                  <a:schemeClr val="accent6"/>
                </a:solidFill>
              </a:rPr>
              <a:t>campo magnetico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frecce rosse: </a:t>
            </a:r>
            <a:r>
              <a:rPr lang="en-US" i="1" dirty="0" smtClean="0">
                <a:solidFill>
                  <a:srgbClr val="FF0000"/>
                </a:solidFill>
              </a:rPr>
              <a:t>corrente elettrica</a:t>
            </a:r>
            <a:endParaRPr lang="en-US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1200329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Rivelazione di particelle cariche: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t = 0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533400" y="2099733"/>
            <a:ext cx="2252133" cy="846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/>
          <p:cNvSpPr>
            <a:spLocks noChangeAspect="1"/>
          </p:cNvSpPr>
          <p:nvPr/>
        </p:nvSpPr>
        <p:spPr>
          <a:xfrm>
            <a:off x="370489" y="20320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9" name="Oval 8"/>
          <p:cNvSpPr>
            <a:spLocks noChangeAspect="1"/>
          </p:cNvSpPr>
          <p:nvPr/>
        </p:nvSpPr>
        <p:spPr>
          <a:xfrm>
            <a:off x="4248222" y="30988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0" name="Oval 9"/>
          <p:cNvSpPr>
            <a:spLocks noChangeAspect="1"/>
          </p:cNvSpPr>
          <p:nvPr/>
        </p:nvSpPr>
        <p:spPr>
          <a:xfrm>
            <a:off x="4085311" y="30226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1" name="Oval 10"/>
          <p:cNvSpPr>
            <a:spLocks noChangeAspect="1"/>
          </p:cNvSpPr>
          <p:nvPr/>
        </p:nvSpPr>
        <p:spPr>
          <a:xfrm flipH="1" flipV="1">
            <a:off x="4147640" y="31623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/>
          <p:cNvSpPr>
            <a:spLocks noChangeAspect="1"/>
          </p:cNvSpPr>
          <p:nvPr/>
        </p:nvSpPr>
        <p:spPr>
          <a:xfrm flipH="1" flipV="1">
            <a:off x="4193917" y="29972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3517166" y="2573866"/>
            <a:ext cx="1532467" cy="1202267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 rot="5400000">
            <a:off x="3481988" y="2561166"/>
            <a:ext cx="1532467" cy="1202267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>
            <a:spLocks noChangeAspect="1"/>
          </p:cNvSpPr>
          <p:nvPr/>
        </p:nvSpPr>
        <p:spPr>
          <a:xfrm flipH="1" flipV="1">
            <a:off x="3604609" y="3300231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7" name="Oval 16"/>
          <p:cNvSpPr>
            <a:spLocks noChangeAspect="1"/>
          </p:cNvSpPr>
          <p:nvPr/>
        </p:nvSpPr>
        <p:spPr>
          <a:xfrm flipH="1" flipV="1">
            <a:off x="4976202" y="3236730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05064" y="2613000"/>
            <a:ext cx="2692424" cy="923330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smtClean="0">
                <a:solidFill>
                  <a:srgbClr val="000000"/>
                </a:solidFill>
              </a:rPr>
              <a:t>Una particella carica di alta energia prodotta in un evento</a:t>
            </a:r>
            <a:endParaRPr lang="it-IT" altLang="x-none" dirty="0"/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064921" y="4438997"/>
            <a:ext cx="2692424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100000"/>
                </a:schemeClr>
              </a:gs>
            </a:gsLst>
            <a:lin ang="5400000" scaled="1"/>
            <a:tileRect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smtClean="0">
                <a:solidFill>
                  <a:srgbClr val="000000"/>
                </a:solidFill>
              </a:rPr>
              <a:t>Atomo del materiale di cui è composto il rivelatore</a:t>
            </a:r>
            <a:endParaRPr lang="it-IT" altLang="x-none" dirty="0"/>
          </a:p>
        </p:txBody>
      </p:sp>
    </p:spTree>
    <p:extLst>
      <p:ext uri="{BB962C8B-B14F-4D97-AF65-F5344CB8AC3E}">
        <p14:creationId xmlns:p14="http://schemas.microsoft.com/office/powerpoint/2010/main" val="153671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1200329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Rivelazione di particelle cariche: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t = 1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05064" y="2613000"/>
            <a:ext cx="2692424" cy="923330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Interazione coulombiana,</a:t>
            </a:r>
            <a:r>
              <a:rPr lang="it-IT" altLang="x-none" dirty="0" smtClean="0"/>
              <a:t> che può espellere elettroni dall’atomo</a:t>
            </a:r>
            <a:endParaRPr lang="it-IT" altLang="x-none" dirty="0" smtClean="0">
              <a:solidFill>
                <a:srgbClr val="000000"/>
              </a:solidFill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064921" y="4438997"/>
            <a:ext cx="2692424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100000"/>
                </a:schemeClr>
              </a:gs>
            </a:gsLst>
            <a:lin ang="5400000" scaled="1"/>
            <a:tileRect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Atomo del materiale di cui è composto il rivelatore</a:t>
            </a:r>
            <a:endParaRPr lang="it-IT" altLang="x-none" dirty="0"/>
          </a:p>
        </p:txBody>
      </p:sp>
      <p:grpSp>
        <p:nvGrpSpPr>
          <p:cNvPr id="6" name="Group 5"/>
          <p:cNvGrpSpPr/>
          <p:nvPr/>
        </p:nvGrpSpPr>
        <p:grpSpPr>
          <a:xfrm>
            <a:off x="440267" y="2085264"/>
            <a:ext cx="6122417" cy="1843269"/>
            <a:chOff x="440267" y="2085264"/>
            <a:chExt cx="6122417" cy="1843269"/>
          </a:xfrm>
        </p:grpSpPr>
        <p:grpSp>
          <p:nvGrpSpPr>
            <p:cNvPr id="5" name="Group 4"/>
            <p:cNvGrpSpPr/>
            <p:nvPr/>
          </p:nvGrpSpPr>
          <p:grpSpPr>
            <a:xfrm>
              <a:off x="4147640" y="2085264"/>
              <a:ext cx="2415044" cy="152400"/>
              <a:chOff x="370489" y="2032000"/>
              <a:chExt cx="2415044" cy="152400"/>
            </a:xfrm>
          </p:grpSpPr>
          <p:cxnSp>
            <p:nvCxnSpPr>
              <p:cNvPr id="3" name="Straight Arrow Connector 2"/>
              <p:cNvCxnSpPr/>
              <p:nvPr/>
            </p:nvCxnSpPr>
            <p:spPr>
              <a:xfrm>
                <a:off x="533400" y="2099733"/>
                <a:ext cx="2252133" cy="8467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" name="Oval 3"/>
              <p:cNvSpPr>
                <a:spLocks noChangeAspect="1"/>
              </p:cNvSpPr>
              <p:nvPr/>
            </p:nvSpPr>
            <p:spPr>
              <a:xfrm>
                <a:off x="370489" y="2032000"/>
                <a:ext cx="162911" cy="1524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/>
                  <a:t>+</a:t>
                </a:r>
                <a:endParaRPr lang="en-US" dirty="0"/>
              </a:p>
            </p:txBody>
          </p:sp>
        </p:grp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4248222" y="3098800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0" name="Oval 9"/>
            <p:cNvSpPr>
              <a:spLocks noChangeAspect="1"/>
            </p:cNvSpPr>
            <p:nvPr/>
          </p:nvSpPr>
          <p:spPr>
            <a:xfrm>
              <a:off x="4085311" y="3022600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1" name="Oval 10"/>
            <p:cNvSpPr>
              <a:spLocks noChangeAspect="1"/>
            </p:cNvSpPr>
            <p:nvPr/>
          </p:nvSpPr>
          <p:spPr>
            <a:xfrm flipH="1" flipV="1">
              <a:off x="4147640" y="3162300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/>
            <p:cNvSpPr>
              <a:spLocks noChangeAspect="1"/>
            </p:cNvSpPr>
            <p:nvPr/>
          </p:nvSpPr>
          <p:spPr>
            <a:xfrm flipH="1" flipV="1">
              <a:off x="4193917" y="2997200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/>
            <p:cNvSpPr/>
            <p:nvPr/>
          </p:nvSpPr>
          <p:spPr>
            <a:xfrm>
              <a:off x="3517166" y="2573866"/>
              <a:ext cx="1532467" cy="1202267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 rot="5400000">
              <a:off x="3481988" y="2561166"/>
              <a:ext cx="1532467" cy="1202267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>
              <a:spLocks noChangeAspect="1"/>
            </p:cNvSpPr>
            <p:nvPr/>
          </p:nvSpPr>
          <p:spPr>
            <a:xfrm flipH="1" flipV="1">
              <a:off x="3604609" y="3300231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17" name="Oval 16"/>
            <p:cNvSpPr>
              <a:spLocks noChangeAspect="1"/>
            </p:cNvSpPr>
            <p:nvPr/>
          </p:nvSpPr>
          <p:spPr>
            <a:xfrm flipH="1" flipV="1">
              <a:off x="3833202" y="2446865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cxnSp>
          <p:nvCxnSpPr>
            <p:cNvPr id="7" name="Straight Connector 6"/>
            <p:cNvCxnSpPr>
              <a:stCxn id="4" idx="2"/>
            </p:cNvCxnSpPr>
            <p:nvPr/>
          </p:nvCxnSpPr>
          <p:spPr>
            <a:xfrm flipH="1" flipV="1">
              <a:off x="440267" y="2152997"/>
              <a:ext cx="3707373" cy="8467"/>
            </a:xfrm>
            <a:prstGeom prst="line">
              <a:avLst/>
            </a:prstGeom>
            <a:ln w="12700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17" idx="4"/>
              <a:endCxn id="4" idx="3"/>
            </p:cNvCxnSpPr>
            <p:nvPr/>
          </p:nvCxnSpPr>
          <p:spPr>
            <a:xfrm flipV="1">
              <a:off x="3901082" y="2215346"/>
              <a:ext cx="270416" cy="231519"/>
            </a:xfrm>
            <a:prstGeom prst="straightConnector1">
              <a:avLst/>
            </a:prstGeom>
            <a:ln w="34925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99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1200329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Rivelazione di particelle cariche: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t = 2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6323574" y="2102198"/>
            <a:ext cx="2415044" cy="152400"/>
            <a:chOff x="370489" y="2032000"/>
            <a:chExt cx="2415044" cy="152400"/>
          </a:xfrm>
        </p:grpSpPr>
        <p:cxnSp>
          <p:nvCxnSpPr>
            <p:cNvPr id="3" name="Straight Arrow Connector 2"/>
            <p:cNvCxnSpPr/>
            <p:nvPr/>
          </p:nvCxnSpPr>
          <p:spPr>
            <a:xfrm>
              <a:off x="533400" y="2099733"/>
              <a:ext cx="2252133" cy="846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370489" y="2032000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</p:grpSp>
      <p:sp>
        <p:nvSpPr>
          <p:cNvPr id="9" name="Oval 8"/>
          <p:cNvSpPr>
            <a:spLocks noChangeAspect="1"/>
          </p:cNvSpPr>
          <p:nvPr/>
        </p:nvSpPr>
        <p:spPr>
          <a:xfrm>
            <a:off x="4248222" y="30988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0" name="Oval 9"/>
          <p:cNvSpPr>
            <a:spLocks noChangeAspect="1"/>
          </p:cNvSpPr>
          <p:nvPr/>
        </p:nvSpPr>
        <p:spPr>
          <a:xfrm>
            <a:off x="4085311" y="30226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1" name="Oval 10"/>
          <p:cNvSpPr>
            <a:spLocks noChangeAspect="1"/>
          </p:cNvSpPr>
          <p:nvPr/>
        </p:nvSpPr>
        <p:spPr>
          <a:xfrm flipH="1" flipV="1">
            <a:off x="4147640" y="31623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/>
          <p:cNvSpPr>
            <a:spLocks noChangeAspect="1"/>
          </p:cNvSpPr>
          <p:nvPr/>
        </p:nvSpPr>
        <p:spPr>
          <a:xfrm flipH="1" flipV="1">
            <a:off x="4193917" y="299720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3517166" y="2573866"/>
            <a:ext cx="1532467" cy="1202267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 rot="5400000">
            <a:off x="3481988" y="2561166"/>
            <a:ext cx="1532467" cy="1202267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>
            <a:spLocks noChangeAspect="1"/>
          </p:cNvSpPr>
          <p:nvPr/>
        </p:nvSpPr>
        <p:spPr>
          <a:xfrm flipH="1" flipV="1">
            <a:off x="3604609" y="3300231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7" name="Oval 16"/>
          <p:cNvSpPr>
            <a:spLocks noChangeAspect="1"/>
          </p:cNvSpPr>
          <p:nvPr/>
        </p:nvSpPr>
        <p:spPr>
          <a:xfrm flipH="1" flipV="1">
            <a:off x="6418605" y="3813329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05064" y="2613000"/>
            <a:ext cx="2692424" cy="1200329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La particella di alta energia perde pochissima energia e la sua velocità non varia apprezzabilmente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156931" y="4324001"/>
            <a:ext cx="2692424" cy="369332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100000"/>
                </a:schemeClr>
              </a:gs>
            </a:gsLst>
            <a:lin ang="5400000" scaled="1"/>
            <a:tileRect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 smtClean="0">
                <a:solidFill>
                  <a:srgbClr val="000000"/>
                </a:solidFill>
              </a:rPr>
              <a:t>L’atomo viene ionizzato</a:t>
            </a:r>
            <a:endParaRPr lang="it-IT" altLang="x-none" dirty="0"/>
          </a:p>
        </p:txBody>
      </p:sp>
      <p:cxnSp>
        <p:nvCxnSpPr>
          <p:cNvPr id="7" name="Straight Connector 6"/>
          <p:cNvCxnSpPr>
            <a:stCxn id="4" idx="2"/>
          </p:cNvCxnSpPr>
          <p:nvPr/>
        </p:nvCxnSpPr>
        <p:spPr>
          <a:xfrm flipH="1" flipV="1">
            <a:off x="305064" y="2177247"/>
            <a:ext cx="6018510" cy="1151"/>
          </a:xfrm>
          <a:prstGeom prst="line">
            <a:avLst/>
          </a:prstGeom>
          <a:ln w="1270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6554365" y="3915728"/>
            <a:ext cx="557635" cy="30067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7" idx="5"/>
          </p:cNvCxnSpPr>
          <p:nvPr/>
        </p:nvCxnSpPr>
        <p:spPr>
          <a:xfrm flipH="1" flipV="1">
            <a:off x="3911600" y="2472266"/>
            <a:ext cx="2526887" cy="1359662"/>
          </a:xfrm>
          <a:prstGeom prst="line">
            <a:avLst/>
          </a:prstGeom>
          <a:ln w="1270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129843" y="4318799"/>
            <a:ext cx="2692424" cy="369332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0">
                <a:schemeClr val="accent2"/>
              </a:gs>
              <a:gs pos="100000">
                <a:srgbClr val="C00000"/>
              </a:gs>
            </a:gsLst>
            <a:lin ang="5400000" scaled="1"/>
            <a:tileRect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smtClean="0">
                <a:solidFill>
                  <a:srgbClr val="000000"/>
                </a:solidFill>
              </a:rPr>
              <a:t>Elettrone espulso</a:t>
            </a:r>
            <a:endParaRPr lang="it-IT" altLang="x-none" dirty="0"/>
          </a:p>
        </p:txBody>
      </p:sp>
    </p:spTree>
    <p:extLst>
      <p:ext uri="{BB962C8B-B14F-4D97-AF65-F5344CB8AC3E}">
        <p14:creationId xmlns:p14="http://schemas.microsoft.com/office/powerpoint/2010/main" val="1898664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499533" y="4334933"/>
            <a:ext cx="1566334" cy="9736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4733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</a:rPr>
              <a:t>Rivelatore di particelle cariche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804459" y="2302934"/>
            <a:ext cx="2953808" cy="1126067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982133" y="2302934"/>
            <a:ext cx="822327" cy="3666066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/>
          <p:cNvGrpSpPr/>
          <p:nvPr/>
        </p:nvGrpSpPr>
        <p:grpSpPr>
          <a:xfrm>
            <a:off x="711200" y="1270002"/>
            <a:ext cx="2334755" cy="1885028"/>
            <a:chOff x="711200" y="1270002"/>
            <a:chExt cx="2334755" cy="1885028"/>
          </a:xfrm>
        </p:grpSpPr>
        <p:cxnSp>
          <p:nvCxnSpPr>
            <p:cNvPr id="4" name="Straight Arrow Connector 3"/>
            <p:cNvCxnSpPr/>
            <p:nvPr/>
          </p:nvCxnSpPr>
          <p:spPr>
            <a:xfrm flipH="1" flipV="1">
              <a:off x="711200" y="1354668"/>
              <a:ext cx="1093259" cy="948266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flipV="1">
              <a:off x="1804459" y="1413934"/>
              <a:ext cx="752473" cy="88900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H="1">
              <a:off x="908015" y="2302934"/>
              <a:ext cx="896444" cy="237067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 flipV="1">
              <a:off x="1732475" y="1270002"/>
              <a:ext cx="71984" cy="1032932"/>
            </a:xfrm>
            <a:prstGeom prst="straightConnector1">
              <a:avLst/>
            </a:prstGeom>
            <a:ln w="19050">
              <a:solidFill>
                <a:schemeClr val="accent4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V="1">
              <a:off x="1804459" y="2175934"/>
              <a:ext cx="1241496" cy="127000"/>
            </a:xfrm>
            <a:prstGeom prst="straightConnector1">
              <a:avLst/>
            </a:prstGeom>
            <a:ln w="19050">
              <a:solidFill>
                <a:schemeClr val="accent4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1804459" y="2302934"/>
              <a:ext cx="752473" cy="852096"/>
            </a:xfrm>
            <a:prstGeom prst="straightConnector1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 flipH="1">
              <a:off x="982133" y="2302934"/>
              <a:ext cx="822326" cy="762000"/>
            </a:xfrm>
            <a:prstGeom prst="straightConnector1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1058333" y="1659468"/>
              <a:ext cx="262467" cy="2455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2179164" y="1660955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5" name="Oval 14"/>
            <p:cNvSpPr>
              <a:spLocks noChangeAspect="1"/>
            </p:cNvSpPr>
            <p:nvPr/>
          </p:nvSpPr>
          <p:spPr>
            <a:xfrm>
              <a:off x="1274781" y="2336800"/>
              <a:ext cx="162911" cy="152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6" name="Oval 15"/>
            <p:cNvSpPr>
              <a:spLocks noChangeAspect="1"/>
            </p:cNvSpPr>
            <p:nvPr/>
          </p:nvSpPr>
          <p:spPr>
            <a:xfrm>
              <a:off x="2387655" y="2336800"/>
              <a:ext cx="262467" cy="2455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+</a:t>
              </a:r>
              <a:endParaRPr lang="en-US" dirty="0"/>
            </a:p>
          </p:txBody>
        </p:sp>
        <p:sp>
          <p:nvSpPr>
            <p:cNvPr id="17" name="Oval 16"/>
            <p:cNvSpPr>
              <a:spLocks noChangeAspect="1"/>
            </p:cNvSpPr>
            <p:nvPr/>
          </p:nvSpPr>
          <p:spPr>
            <a:xfrm>
              <a:off x="1637233" y="1693334"/>
              <a:ext cx="262467" cy="245533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18" name="Oval 17"/>
            <p:cNvSpPr>
              <a:spLocks noChangeAspect="1"/>
            </p:cNvSpPr>
            <p:nvPr/>
          </p:nvSpPr>
          <p:spPr>
            <a:xfrm flipH="1" flipV="1">
              <a:off x="1555022" y="2919481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19" name="Oval 18"/>
            <p:cNvSpPr>
              <a:spLocks noChangeAspect="1"/>
            </p:cNvSpPr>
            <p:nvPr/>
          </p:nvSpPr>
          <p:spPr>
            <a:xfrm flipH="1" flipV="1">
              <a:off x="2757854" y="2142067"/>
              <a:ext cx="135760" cy="127001"/>
            </a:xfrm>
            <a:prstGeom prst="ellipse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-</a:t>
              </a:r>
              <a:endParaRPr lang="en-US" dirty="0"/>
            </a:p>
          </p:txBody>
        </p:sp>
        <p:sp>
          <p:nvSpPr>
            <p:cNvPr id="20" name="Oval 19"/>
            <p:cNvSpPr>
              <a:spLocks noChangeAspect="1"/>
            </p:cNvSpPr>
            <p:nvPr/>
          </p:nvSpPr>
          <p:spPr>
            <a:xfrm flipH="1" flipV="1">
              <a:off x="1140154" y="2787650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/>
            <p:cNvSpPr>
              <a:spLocks noChangeAspect="1"/>
            </p:cNvSpPr>
            <p:nvPr/>
          </p:nvSpPr>
          <p:spPr>
            <a:xfrm flipH="1" flipV="1">
              <a:off x="2206315" y="2787650"/>
              <a:ext cx="135760" cy="1270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4605867" y="1938867"/>
            <a:ext cx="3941162" cy="3822699"/>
            <a:chOff x="4605867" y="1938867"/>
            <a:chExt cx="3941162" cy="3822699"/>
          </a:xfrm>
        </p:grpSpPr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92650" y="1938867"/>
              <a:ext cx="3854379" cy="3822699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>
            <a:xfrm>
              <a:off x="4605867" y="5012267"/>
              <a:ext cx="1549400" cy="74929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TextBox 30"/>
          <p:cNvSpPr txBox="1"/>
          <p:nvPr/>
        </p:nvSpPr>
        <p:spPr>
          <a:xfrm>
            <a:off x="3881896" y="995572"/>
            <a:ext cx="4665133" cy="707886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35001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I rivelatori producono </a:t>
            </a:r>
            <a:r>
              <a:rPr lang="en-US" sz="2000" i="1" dirty="0" smtClean="0">
                <a:solidFill>
                  <a:schemeClr val="accent6">
                    <a:lumMod val="75000"/>
                  </a:schemeClr>
                </a:solidFill>
              </a:rPr>
              <a:t>segnali elettrici </a:t>
            </a:r>
            <a:r>
              <a:rPr lang="en-US" sz="2000" dirty="0" smtClean="0"/>
              <a:t>al </a:t>
            </a:r>
            <a:r>
              <a:rPr lang="en-US" sz="2000" i="1" dirty="0" smtClean="0">
                <a:solidFill>
                  <a:srgbClr val="FF0000"/>
                </a:solidFill>
              </a:rPr>
              <a:t>passaggio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/>
              <a:t>delle particelle </a:t>
            </a:r>
            <a:endParaRPr lang="en-US" sz="2000" dirty="0"/>
          </a:p>
        </p:txBody>
      </p:sp>
      <p:sp>
        <p:nvSpPr>
          <p:cNvPr id="32" name="TextBox 31"/>
          <p:cNvSpPr txBox="1"/>
          <p:nvPr/>
        </p:nvSpPr>
        <p:spPr>
          <a:xfrm>
            <a:off x="2065867" y="5815680"/>
            <a:ext cx="6028141" cy="707886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35001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Il rivelatore può essere un </a:t>
            </a:r>
            <a:r>
              <a:rPr lang="en-US" sz="2000" i="1" dirty="0" smtClean="0">
                <a:solidFill>
                  <a:schemeClr val="accent1"/>
                </a:solidFill>
              </a:rPr>
              <a:t>recipiente (“camera”) con gas</a:t>
            </a:r>
            <a:r>
              <a:rPr lang="en-US" sz="2000" dirty="0" smtClean="0"/>
              <a:t>, oppure un </a:t>
            </a:r>
            <a:r>
              <a:rPr lang="en-US" sz="2000" i="1" dirty="0" smtClean="0">
                <a:solidFill>
                  <a:srgbClr val="941651"/>
                </a:solidFill>
              </a:rPr>
              <a:t>sottile cristallo di Silicio</a:t>
            </a:r>
            <a:r>
              <a:rPr lang="en-US" sz="2000" dirty="0" smtClean="0"/>
              <a:t>...</a:t>
            </a:r>
            <a:endParaRPr lang="en-US" sz="2000" dirty="0"/>
          </a:p>
        </p:txBody>
      </p:sp>
      <p:cxnSp>
        <p:nvCxnSpPr>
          <p:cNvPr id="34" name="Straight Arrow Connector 33"/>
          <p:cNvCxnSpPr>
            <a:endCxn id="30" idx="3"/>
          </p:cNvCxnSpPr>
          <p:nvPr/>
        </p:nvCxnSpPr>
        <p:spPr>
          <a:xfrm flipH="1" flipV="1">
            <a:off x="2065867" y="4821767"/>
            <a:ext cx="1905000" cy="993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6290733" y="5012267"/>
            <a:ext cx="499534" cy="8034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/>
          <p:cNvGrpSpPr/>
          <p:nvPr/>
        </p:nvGrpSpPr>
        <p:grpSpPr>
          <a:xfrm>
            <a:off x="6432542" y="1765216"/>
            <a:ext cx="1433428" cy="447985"/>
            <a:chOff x="4129609" y="4835042"/>
            <a:chExt cx="1433428" cy="447985"/>
          </a:xfrm>
        </p:grpSpPr>
        <p:sp>
          <p:nvSpPr>
            <p:cNvPr id="39" name="TextBox 38"/>
            <p:cNvSpPr txBox="1"/>
            <p:nvPr/>
          </p:nvSpPr>
          <p:spPr>
            <a:xfrm>
              <a:off x="4364567" y="4835042"/>
              <a:ext cx="119847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/>
                <a:t>Atomo ionizzato</a:t>
              </a:r>
              <a:endParaRPr lang="en-US" sz="1200" dirty="0"/>
            </a:p>
          </p:txBody>
        </p:sp>
        <p:grpSp>
          <p:nvGrpSpPr>
            <p:cNvPr id="42" name="Group 41"/>
            <p:cNvGrpSpPr/>
            <p:nvPr/>
          </p:nvGrpSpPr>
          <p:grpSpPr>
            <a:xfrm>
              <a:off x="4129609" y="4889500"/>
              <a:ext cx="986383" cy="393527"/>
              <a:chOff x="4129609" y="4889500"/>
              <a:chExt cx="986383" cy="393527"/>
            </a:xfrm>
          </p:grpSpPr>
          <p:sp>
            <p:nvSpPr>
              <p:cNvPr id="38" name="Oval 37"/>
              <p:cNvSpPr>
                <a:spLocks noChangeAspect="1"/>
              </p:cNvSpPr>
              <p:nvPr/>
            </p:nvSpPr>
            <p:spPr>
              <a:xfrm>
                <a:off x="4129609" y="4889500"/>
                <a:ext cx="162991" cy="152475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40" name="Oval 39"/>
              <p:cNvSpPr>
                <a:spLocks noChangeAspect="1"/>
              </p:cNvSpPr>
              <p:nvPr/>
            </p:nvSpPr>
            <p:spPr>
              <a:xfrm>
                <a:off x="4169828" y="5118682"/>
                <a:ext cx="85358" cy="79851"/>
              </a:xfrm>
              <a:prstGeom prst="ellipse">
                <a:avLst/>
              </a:prstGeom>
              <a:solidFill>
                <a:srgbClr val="00FDFF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/>
                  <a:t>-</a:t>
                </a:r>
                <a:endParaRPr lang="en-US" dirty="0"/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4354822" y="5006028"/>
                <a:ext cx="76117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 smtClean="0"/>
                  <a:t>Elettrone</a:t>
                </a:r>
                <a:endParaRPr lang="en-US" sz="12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958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03200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Rivelatori di particelle cariche e neutre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 flipH="1" flipV="1">
            <a:off x="711200" y="1354668"/>
            <a:ext cx="1093259" cy="9482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1804459" y="1413934"/>
            <a:ext cx="752473" cy="88900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>
            <a:off x="908015" y="2302934"/>
            <a:ext cx="896444" cy="23706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 flipV="1">
            <a:off x="1732475" y="1270002"/>
            <a:ext cx="71984" cy="1032932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982133" y="2302934"/>
            <a:ext cx="822326" cy="762000"/>
          </a:xfrm>
          <a:prstGeom prst="straightConnector1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>
            <a:spLocks noChangeAspect="1"/>
          </p:cNvSpPr>
          <p:nvPr/>
        </p:nvSpPr>
        <p:spPr>
          <a:xfrm>
            <a:off x="1058333" y="1659468"/>
            <a:ext cx="262467" cy="245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2" name="Oval 11"/>
          <p:cNvSpPr>
            <a:spLocks noChangeAspect="1"/>
          </p:cNvSpPr>
          <p:nvPr/>
        </p:nvSpPr>
        <p:spPr>
          <a:xfrm>
            <a:off x="2179164" y="1660955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3" name="Oval 12"/>
          <p:cNvSpPr>
            <a:spLocks noChangeAspect="1"/>
          </p:cNvSpPr>
          <p:nvPr/>
        </p:nvSpPr>
        <p:spPr>
          <a:xfrm>
            <a:off x="1274781" y="2336800"/>
            <a:ext cx="162911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+</a:t>
            </a:r>
            <a:endParaRPr lang="en-US" dirty="0"/>
          </a:p>
        </p:txBody>
      </p:sp>
      <p:sp>
        <p:nvSpPr>
          <p:cNvPr id="15" name="Oval 14"/>
          <p:cNvSpPr>
            <a:spLocks noChangeAspect="1"/>
          </p:cNvSpPr>
          <p:nvPr/>
        </p:nvSpPr>
        <p:spPr>
          <a:xfrm>
            <a:off x="1637233" y="1693334"/>
            <a:ext cx="262467" cy="245533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7" name="Oval 16"/>
          <p:cNvSpPr>
            <a:spLocks noChangeAspect="1"/>
          </p:cNvSpPr>
          <p:nvPr/>
        </p:nvSpPr>
        <p:spPr>
          <a:xfrm flipH="1" flipV="1">
            <a:off x="2783105" y="2273299"/>
            <a:ext cx="135760" cy="12700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sp>
        <p:nvSpPr>
          <p:cNvPr id="18" name="Oval 17"/>
          <p:cNvSpPr>
            <a:spLocks noChangeAspect="1"/>
          </p:cNvSpPr>
          <p:nvPr/>
        </p:nvSpPr>
        <p:spPr>
          <a:xfrm flipH="1" flipV="1">
            <a:off x="1140154" y="278765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>
            <a:spLocks noChangeAspect="1"/>
          </p:cNvSpPr>
          <p:nvPr/>
        </p:nvSpPr>
        <p:spPr>
          <a:xfrm flipH="1" flipV="1">
            <a:off x="2206315" y="2787650"/>
            <a:ext cx="135760" cy="12700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/>
          <p:cNvGrpSpPr/>
          <p:nvPr/>
        </p:nvGrpSpPr>
        <p:grpSpPr>
          <a:xfrm>
            <a:off x="3198349" y="1863864"/>
            <a:ext cx="520245" cy="1468495"/>
            <a:chOff x="3198349" y="1863864"/>
            <a:chExt cx="520245" cy="1468495"/>
          </a:xfrm>
        </p:grpSpPr>
        <p:grpSp>
          <p:nvGrpSpPr>
            <p:cNvPr id="34" name="Group 33"/>
            <p:cNvGrpSpPr/>
            <p:nvPr/>
          </p:nvGrpSpPr>
          <p:grpSpPr>
            <a:xfrm>
              <a:off x="3198349" y="1863864"/>
              <a:ext cx="505980" cy="1468495"/>
              <a:chOff x="3763625" y="2053300"/>
              <a:chExt cx="505980" cy="1468495"/>
            </a:xfrm>
          </p:grpSpPr>
          <p:sp>
            <p:nvSpPr>
              <p:cNvPr id="20" name="Rectangle 19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2" name="Straight Connector 21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>
              <a:xfrm flipH="1">
                <a:off x="3863138" y="2974514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>
              <a:xfrm flipH="1">
                <a:off x="4069580" y="241300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5" name="Oval 34"/>
            <p:cNvSpPr>
              <a:spLocks noChangeAspect="1"/>
            </p:cNvSpPr>
            <p:nvPr/>
          </p:nvSpPr>
          <p:spPr>
            <a:xfrm flipH="1" flipV="1">
              <a:off x="3582834" y="2188634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/>
            <p:cNvSpPr>
              <a:spLocks noChangeAspect="1"/>
            </p:cNvSpPr>
            <p:nvPr/>
          </p:nvSpPr>
          <p:spPr>
            <a:xfrm flipH="1" flipV="1">
              <a:off x="3599767" y="2341033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val 36"/>
            <p:cNvSpPr>
              <a:spLocks noChangeAspect="1"/>
            </p:cNvSpPr>
            <p:nvPr/>
          </p:nvSpPr>
          <p:spPr>
            <a:xfrm flipH="1" flipV="1">
              <a:off x="3376516" y="2787650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/>
            <p:cNvSpPr>
              <a:spLocks noChangeAspect="1"/>
            </p:cNvSpPr>
            <p:nvPr/>
          </p:nvSpPr>
          <p:spPr>
            <a:xfrm flipH="1" flipV="1">
              <a:off x="3393449" y="2940049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3594347" y="1828801"/>
            <a:ext cx="525665" cy="1468495"/>
            <a:chOff x="3192929" y="1863864"/>
            <a:chExt cx="525665" cy="1468495"/>
          </a:xfrm>
        </p:grpSpPr>
        <p:grpSp>
          <p:nvGrpSpPr>
            <p:cNvPr id="41" name="Group 40"/>
            <p:cNvGrpSpPr/>
            <p:nvPr/>
          </p:nvGrpSpPr>
          <p:grpSpPr>
            <a:xfrm>
              <a:off x="3192929" y="1863864"/>
              <a:ext cx="511400" cy="1468495"/>
              <a:chOff x="3758205" y="2053300"/>
              <a:chExt cx="511400" cy="1468495"/>
            </a:xfrm>
          </p:grpSpPr>
          <p:sp>
            <p:nvSpPr>
              <p:cNvPr id="46" name="Rectangle 45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47" name="Straight Connector 46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/>
            </p:nvCxnSpPr>
            <p:spPr>
              <a:xfrm flipV="1">
                <a:off x="3758205" y="3232881"/>
                <a:ext cx="71833" cy="17204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 flipH="1">
                <a:off x="4069580" y="241300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2" name="Oval 41"/>
            <p:cNvSpPr>
              <a:spLocks noChangeAspect="1"/>
            </p:cNvSpPr>
            <p:nvPr/>
          </p:nvSpPr>
          <p:spPr>
            <a:xfrm flipH="1" flipV="1">
              <a:off x="3582834" y="2188634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/>
            <p:cNvSpPr>
              <a:spLocks noChangeAspect="1"/>
            </p:cNvSpPr>
            <p:nvPr/>
          </p:nvSpPr>
          <p:spPr>
            <a:xfrm flipH="1" flipV="1">
              <a:off x="3599767" y="2341033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/>
            <p:cNvSpPr>
              <a:spLocks noChangeAspect="1"/>
            </p:cNvSpPr>
            <p:nvPr/>
          </p:nvSpPr>
          <p:spPr>
            <a:xfrm flipH="1" flipV="1">
              <a:off x="3257689" y="3100926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/>
            <p:cNvSpPr>
              <a:spLocks noChangeAspect="1"/>
            </p:cNvSpPr>
            <p:nvPr/>
          </p:nvSpPr>
          <p:spPr>
            <a:xfrm flipH="1" flipV="1">
              <a:off x="3317176" y="3041897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6" name="Oval 55"/>
          <p:cNvSpPr>
            <a:spLocks noChangeAspect="1"/>
          </p:cNvSpPr>
          <p:nvPr/>
        </p:nvSpPr>
        <p:spPr>
          <a:xfrm>
            <a:off x="2171226" y="2384281"/>
            <a:ext cx="262467" cy="245533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-</a:t>
            </a:r>
            <a:endParaRPr lang="en-US" dirty="0"/>
          </a:p>
        </p:txBody>
      </p:sp>
      <p:grpSp>
        <p:nvGrpSpPr>
          <p:cNvPr id="59" name="Group 58"/>
          <p:cNvGrpSpPr/>
          <p:nvPr/>
        </p:nvGrpSpPr>
        <p:grpSpPr>
          <a:xfrm>
            <a:off x="3826599" y="2236939"/>
            <a:ext cx="645915" cy="1468495"/>
            <a:chOff x="3198349" y="1863864"/>
            <a:chExt cx="645915" cy="1468495"/>
          </a:xfrm>
        </p:grpSpPr>
        <p:grpSp>
          <p:nvGrpSpPr>
            <p:cNvPr id="60" name="Group 59"/>
            <p:cNvGrpSpPr/>
            <p:nvPr/>
          </p:nvGrpSpPr>
          <p:grpSpPr>
            <a:xfrm>
              <a:off x="3198349" y="1863864"/>
              <a:ext cx="505980" cy="1468495"/>
              <a:chOff x="3763625" y="2053300"/>
              <a:chExt cx="505980" cy="1468495"/>
            </a:xfrm>
          </p:grpSpPr>
          <p:sp>
            <p:nvSpPr>
              <p:cNvPr id="65" name="Rectangle 64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66" name="Straight Connector 65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/>
            </p:nvCxnSpPr>
            <p:spPr>
              <a:xfrm flipH="1">
                <a:off x="3863138" y="2974514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/>
            </p:nvCxnSpPr>
            <p:spPr>
              <a:xfrm flipH="1">
                <a:off x="4189016" y="211715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1" name="Oval 60"/>
            <p:cNvSpPr>
              <a:spLocks noChangeAspect="1"/>
            </p:cNvSpPr>
            <p:nvPr/>
          </p:nvSpPr>
          <p:spPr>
            <a:xfrm flipH="1">
              <a:off x="3691041" y="1970427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Oval 61"/>
            <p:cNvSpPr>
              <a:spLocks noChangeAspect="1"/>
            </p:cNvSpPr>
            <p:nvPr/>
          </p:nvSpPr>
          <p:spPr>
            <a:xfrm flipH="1" flipV="1">
              <a:off x="3680824" y="2091581"/>
              <a:ext cx="73529" cy="68785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Oval 62"/>
            <p:cNvSpPr>
              <a:spLocks noChangeAspect="1"/>
            </p:cNvSpPr>
            <p:nvPr/>
          </p:nvSpPr>
          <p:spPr>
            <a:xfrm flipH="1" flipV="1">
              <a:off x="3376516" y="2787650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Oval 63"/>
            <p:cNvSpPr>
              <a:spLocks noChangeAspect="1"/>
            </p:cNvSpPr>
            <p:nvPr/>
          </p:nvSpPr>
          <p:spPr>
            <a:xfrm flipH="1" flipV="1">
              <a:off x="3393449" y="2940049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1" name="Group 140"/>
          <p:cNvGrpSpPr/>
          <p:nvPr/>
        </p:nvGrpSpPr>
        <p:grpSpPr>
          <a:xfrm>
            <a:off x="4657521" y="1978839"/>
            <a:ext cx="1265753" cy="2675466"/>
            <a:chOff x="4657521" y="1978839"/>
            <a:chExt cx="1265753" cy="2675466"/>
          </a:xfrm>
        </p:grpSpPr>
        <p:sp>
          <p:nvSpPr>
            <p:cNvPr id="69" name="Trapezoid 68"/>
            <p:cNvSpPr/>
            <p:nvPr/>
          </p:nvSpPr>
          <p:spPr>
            <a:xfrm rot="17437243">
              <a:off x="3970951" y="2701981"/>
              <a:ext cx="2675466" cy="1229181"/>
            </a:xfrm>
            <a:prstGeom prst="trapezoid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/>
            <p:cNvSpPr>
              <a:spLocks noChangeAspect="1"/>
            </p:cNvSpPr>
            <p:nvPr/>
          </p:nvSpPr>
          <p:spPr>
            <a:xfrm flipH="1">
              <a:off x="4699346" y="3414677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Oval 70"/>
            <p:cNvSpPr>
              <a:spLocks noChangeAspect="1"/>
            </p:cNvSpPr>
            <p:nvPr/>
          </p:nvSpPr>
          <p:spPr>
            <a:xfrm flipH="1">
              <a:off x="4928606" y="3513132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Oval 71"/>
            <p:cNvSpPr>
              <a:spLocks noChangeAspect="1"/>
            </p:cNvSpPr>
            <p:nvPr/>
          </p:nvSpPr>
          <p:spPr>
            <a:xfrm flipH="1">
              <a:off x="5139284" y="3625120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/>
            <p:cNvSpPr>
              <a:spLocks noChangeAspect="1"/>
            </p:cNvSpPr>
            <p:nvPr/>
          </p:nvSpPr>
          <p:spPr>
            <a:xfrm flipH="1">
              <a:off x="5346506" y="3718486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/>
            <p:cNvSpPr>
              <a:spLocks noChangeAspect="1"/>
            </p:cNvSpPr>
            <p:nvPr/>
          </p:nvSpPr>
          <p:spPr>
            <a:xfrm flipH="1">
              <a:off x="5556984" y="3824197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/>
            <p:cNvSpPr>
              <a:spLocks noChangeAspect="1"/>
            </p:cNvSpPr>
            <p:nvPr/>
          </p:nvSpPr>
          <p:spPr>
            <a:xfrm flipH="1" flipV="1">
              <a:off x="4657521" y="3595153"/>
              <a:ext cx="87388" cy="81750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Oval 75"/>
            <p:cNvSpPr>
              <a:spLocks noChangeAspect="1"/>
            </p:cNvSpPr>
            <p:nvPr/>
          </p:nvSpPr>
          <p:spPr>
            <a:xfrm flipH="1" flipV="1">
              <a:off x="4860722" y="3688284"/>
              <a:ext cx="87388" cy="81750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Oval 76"/>
            <p:cNvSpPr>
              <a:spLocks noChangeAspect="1"/>
            </p:cNvSpPr>
            <p:nvPr/>
          </p:nvSpPr>
          <p:spPr>
            <a:xfrm flipH="1" flipV="1">
              <a:off x="5063921" y="3789887"/>
              <a:ext cx="87388" cy="81750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Oval 77"/>
            <p:cNvSpPr>
              <a:spLocks noChangeAspect="1"/>
            </p:cNvSpPr>
            <p:nvPr/>
          </p:nvSpPr>
          <p:spPr>
            <a:xfrm flipH="1" flipV="1">
              <a:off x="5292521" y="3899954"/>
              <a:ext cx="87388" cy="81750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Oval 78"/>
            <p:cNvSpPr>
              <a:spLocks noChangeAspect="1"/>
            </p:cNvSpPr>
            <p:nvPr/>
          </p:nvSpPr>
          <p:spPr>
            <a:xfrm flipH="1" flipV="1">
              <a:off x="5495723" y="3976155"/>
              <a:ext cx="87388" cy="81750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/>
            <p:cNvSpPr>
              <a:spLocks noChangeAspect="1"/>
            </p:cNvSpPr>
            <p:nvPr/>
          </p:nvSpPr>
          <p:spPr>
            <a:xfrm flipH="1">
              <a:off x="5267189" y="2265130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/>
            <p:cNvSpPr>
              <a:spLocks noChangeAspect="1"/>
            </p:cNvSpPr>
            <p:nvPr/>
          </p:nvSpPr>
          <p:spPr>
            <a:xfrm flipH="1">
              <a:off x="5256667" y="2416226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Oval 81"/>
            <p:cNvSpPr>
              <a:spLocks noChangeAspect="1"/>
            </p:cNvSpPr>
            <p:nvPr/>
          </p:nvSpPr>
          <p:spPr>
            <a:xfrm flipH="1">
              <a:off x="5173190" y="2392200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Oval 82"/>
            <p:cNvSpPr>
              <a:spLocks noChangeAspect="1"/>
            </p:cNvSpPr>
            <p:nvPr/>
          </p:nvSpPr>
          <p:spPr>
            <a:xfrm flipH="1">
              <a:off x="5386194" y="2408467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/>
            <p:cNvSpPr>
              <a:spLocks noChangeAspect="1"/>
            </p:cNvSpPr>
            <p:nvPr/>
          </p:nvSpPr>
          <p:spPr>
            <a:xfrm flipH="1">
              <a:off x="5363478" y="2468295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/>
            <p:cNvSpPr>
              <a:spLocks noChangeAspect="1"/>
            </p:cNvSpPr>
            <p:nvPr/>
          </p:nvSpPr>
          <p:spPr>
            <a:xfrm flipH="1">
              <a:off x="5462805" y="2299085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Oval 85"/>
            <p:cNvSpPr>
              <a:spLocks noChangeAspect="1"/>
            </p:cNvSpPr>
            <p:nvPr/>
          </p:nvSpPr>
          <p:spPr>
            <a:xfrm flipV="1">
              <a:off x="5550104" y="2456480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Oval 86"/>
            <p:cNvSpPr>
              <a:spLocks noChangeAspect="1"/>
            </p:cNvSpPr>
            <p:nvPr/>
          </p:nvSpPr>
          <p:spPr>
            <a:xfrm flipV="1">
              <a:off x="5374483" y="2379519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/>
            <p:cNvSpPr>
              <a:spLocks noChangeAspect="1"/>
            </p:cNvSpPr>
            <p:nvPr/>
          </p:nvSpPr>
          <p:spPr>
            <a:xfrm flipV="1">
              <a:off x="5310986" y="2489200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Oval 88"/>
            <p:cNvSpPr>
              <a:spLocks noChangeAspect="1"/>
            </p:cNvSpPr>
            <p:nvPr/>
          </p:nvSpPr>
          <p:spPr>
            <a:xfrm flipV="1">
              <a:off x="5524238" y="2517203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Oval 89"/>
            <p:cNvSpPr>
              <a:spLocks noChangeAspect="1"/>
            </p:cNvSpPr>
            <p:nvPr/>
          </p:nvSpPr>
          <p:spPr>
            <a:xfrm flipV="1">
              <a:off x="5431314" y="2534504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Oval 90"/>
            <p:cNvSpPr>
              <a:spLocks noChangeAspect="1"/>
            </p:cNvSpPr>
            <p:nvPr/>
          </p:nvSpPr>
          <p:spPr>
            <a:xfrm flipV="1">
              <a:off x="5423117" y="2304153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/>
            <p:cNvSpPr>
              <a:spLocks noChangeAspect="1"/>
            </p:cNvSpPr>
            <p:nvPr/>
          </p:nvSpPr>
          <p:spPr>
            <a:xfrm flipV="1">
              <a:off x="5194336" y="2345188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Oval 92"/>
            <p:cNvSpPr>
              <a:spLocks noChangeAspect="1"/>
            </p:cNvSpPr>
            <p:nvPr/>
          </p:nvSpPr>
          <p:spPr>
            <a:xfrm flipV="1">
              <a:off x="5204083" y="2531798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4" name="Group 93"/>
          <p:cNvGrpSpPr/>
          <p:nvPr/>
        </p:nvGrpSpPr>
        <p:grpSpPr>
          <a:xfrm rot="4189476">
            <a:off x="1107139" y="3513132"/>
            <a:ext cx="520245" cy="1468495"/>
            <a:chOff x="3198349" y="1863864"/>
            <a:chExt cx="520245" cy="1468495"/>
          </a:xfrm>
        </p:grpSpPr>
        <p:grpSp>
          <p:nvGrpSpPr>
            <p:cNvPr id="95" name="Group 94"/>
            <p:cNvGrpSpPr/>
            <p:nvPr/>
          </p:nvGrpSpPr>
          <p:grpSpPr>
            <a:xfrm>
              <a:off x="3198349" y="1863864"/>
              <a:ext cx="505980" cy="1468495"/>
              <a:chOff x="3763625" y="2053300"/>
              <a:chExt cx="505980" cy="1468495"/>
            </a:xfrm>
          </p:grpSpPr>
          <p:sp>
            <p:nvSpPr>
              <p:cNvPr id="100" name="Rectangle 99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01" name="Straight Connector 100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/>
            </p:nvCxnSpPr>
            <p:spPr>
              <a:xfrm flipH="1">
                <a:off x="3863138" y="2974514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/>
            </p:nvCxnSpPr>
            <p:spPr>
              <a:xfrm flipH="1">
                <a:off x="4069580" y="241300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6" name="Oval 95"/>
            <p:cNvSpPr>
              <a:spLocks noChangeAspect="1"/>
            </p:cNvSpPr>
            <p:nvPr/>
          </p:nvSpPr>
          <p:spPr>
            <a:xfrm flipH="1" flipV="1">
              <a:off x="3582834" y="2188634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96"/>
            <p:cNvSpPr>
              <a:spLocks noChangeAspect="1"/>
            </p:cNvSpPr>
            <p:nvPr/>
          </p:nvSpPr>
          <p:spPr>
            <a:xfrm flipH="1" flipV="1">
              <a:off x="3599767" y="2341033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Oval 97"/>
            <p:cNvSpPr>
              <a:spLocks noChangeAspect="1"/>
            </p:cNvSpPr>
            <p:nvPr/>
          </p:nvSpPr>
          <p:spPr>
            <a:xfrm flipH="1" flipV="1">
              <a:off x="3376516" y="2787650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Oval 98"/>
            <p:cNvSpPr>
              <a:spLocks noChangeAspect="1"/>
            </p:cNvSpPr>
            <p:nvPr/>
          </p:nvSpPr>
          <p:spPr>
            <a:xfrm flipH="1" flipV="1">
              <a:off x="3393449" y="2940049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4" name="Group 103"/>
          <p:cNvGrpSpPr/>
          <p:nvPr/>
        </p:nvGrpSpPr>
        <p:grpSpPr>
          <a:xfrm rot="4189476">
            <a:off x="1099374" y="3807183"/>
            <a:ext cx="520245" cy="1468495"/>
            <a:chOff x="3198349" y="1863864"/>
            <a:chExt cx="520245" cy="1468495"/>
          </a:xfrm>
        </p:grpSpPr>
        <p:grpSp>
          <p:nvGrpSpPr>
            <p:cNvPr id="105" name="Group 104"/>
            <p:cNvGrpSpPr/>
            <p:nvPr/>
          </p:nvGrpSpPr>
          <p:grpSpPr>
            <a:xfrm>
              <a:off x="3198349" y="1863864"/>
              <a:ext cx="505980" cy="1468495"/>
              <a:chOff x="3763625" y="2053300"/>
              <a:chExt cx="505980" cy="1468495"/>
            </a:xfrm>
          </p:grpSpPr>
          <p:sp>
            <p:nvSpPr>
              <p:cNvPr id="110" name="Rectangle 109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11" name="Straight Connector 110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 flipH="1">
                <a:off x="3863138" y="2974514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 flipH="1">
                <a:off x="4069580" y="241300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6" name="Oval 105"/>
            <p:cNvSpPr>
              <a:spLocks noChangeAspect="1"/>
            </p:cNvSpPr>
            <p:nvPr/>
          </p:nvSpPr>
          <p:spPr>
            <a:xfrm flipH="1" flipV="1">
              <a:off x="3582834" y="2188634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Oval 106"/>
            <p:cNvSpPr>
              <a:spLocks noChangeAspect="1"/>
            </p:cNvSpPr>
            <p:nvPr/>
          </p:nvSpPr>
          <p:spPr>
            <a:xfrm flipH="1" flipV="1">
              <a:off x="3599767" y="2341033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/>
            <p:cNvSpPr>
              <a:spLocks noChangeAspect="1"/>
            </p:cNvSpPr>
            <p:nvPr/>
          </p:nvSpPr>
          <p:spPr>
            <a:xfrm flipH="1" flipV="1">
              <a:off x="3376516" y="2787650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" name="Oval 108"/>
            <p:cNvSpPr>
              <a:spLocks noChangeAspect="1"/>
            </p:cNvSpPr>
            <p:nvPr/>
          </p:nvSpPr>
          <p:spPr>
            <a:xfrm flipH="1" flipV="1">
              <a:off x="3393449" y="2940049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14" name="Group 113"/>
          <p:cNvGrpSpPr/>
          <p:nvPr/>
        </p:nvGrpSpPr>
        <p:grpSpPr>
          <a:xfrm rot="4189476">
            <a:off x="1099647" y="4092923"/>
            <a:ext cx="520245" cy="1468495"/>
            <a:chOff x="3198349" y="1863864"/>
            <a:chExt cx="520245" cy="1468495"/>
          </a:xfrm>
        </p:grpSpPr>
        <p:grpSp>
          <p:nvGrpSpPr>
            <p:cNvPr id="115" name="Group 114"/>
            <p:cNvGrpSpPr/>
            <p:nvPr/>
          </p:nvGrpSpPr>
          <p:grpSpPr>
            <a:xfrm>
              <a:off x="3198349" y="1863864"/>
              <a:ext cx="505980" cy="1468495"/>
              <a:chOff x="3763625" y="2053300"/>
              <a:chExt cx="505980" cy="1468495"/>
            </a:xfrm>
          </p:grpSpPr>
          <p:sp>
            <p:nvSpPr>
              <p:cNvPr id="120" name="Rectangle 119"/>
              <p:cNvSpPr/>
              <p:nvPr/>
            </p:nvSpPr>
            <p:spPr>
              <a:xfrm rot="1206253">
                <a:off x="3994627" y="2053505"/>
                <a:ext cx="192795" cy="146829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21" name="Straight Connector 120"/>
              <p:cNvCxnSpPr/>
              <p:nvPr/>
            </p:nvCxnSpPr>
            <p:spPr>
              <a:xfrm flipV="1">
                <a:off x="3763625" y="2053300"/>
                <a:ext cx="505980" cy="1351364"/>
              </a:xfrm>
              <a:prstGeom prst="line">
                <a:avLst/>
              </a:prstGeom>
              <a:ln w="444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/>
            </p:nvCxnSpPr>
            <p:spPr>
              <a:xfrm flipH="1">
                <a:off x="3863138" y="2974514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/>
            </p:nvCxnSpPr>
            <p:spPr>
              <a:xfrm flipH="1">
                <a:off x="4069580" y="2413000"/>
                <a:ext cx="64389" cy="190799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6" name="Oval 115"/>
            <p:cNvSpPr>
              <a:spLocks noChangeAspect="1"/>
            </p:cNvSpPr>
            <p:nvPr/>
          </p:nvSpPr>
          <p:spPr>
            <a:xfrm flipH="1" flipV="1">
              <a:off x="3582834" y="2188634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7" name="Oval 116"/>
            <p:cNvSpPr>
              <a:spLocks noChangeAspect="1"/>
            </p:cNvSpPr>
            <p:nvPr/>
          </p:nvSpPr>
          <p:spPr>
            <a:xfrm flipH="1" flipV="1">
              <a:off x="3599767" y="2341033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8" name="Oval 117"/>
            <p:cNvSpPr>
              <a:spLocks noChangeAspect="1"/>
            </p:cNvSpPr>
            <p:nvPr/>
          </p:nvSpPr>
          <p:spPr>
            <a:xfrm flipH="1" flipV="1">
              <a:off x="3376516" y="2787650"/>
              <a:ext cx="135760" cy="12700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Oval 118"/>
            <p:cNvSpPr>
              <a:spLocks noChangeAspect="1"/>
            </p:cNvSpPr>
            <p:nvPr/>
          </p:nvSpPr>
          <p:spPr>
            <a:xfrm flipH="1" flipV="1">
              <a:off x="3393449" y="2940049"/>
              <a:ext cx="78386" cy="73329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cxnSp>
        <p:nvCxnSpPr>
          <p:cNvPr id="8" name="Straight Arrow Connector 7"/>
          <p:cNvCxnSpPr/>
          <p:nvPr/>
        </p:nvCxnSpPr>
        <p:spPr>
          <a:xfrm>
            <a:off x="1804459" y="2302934"/>
            <a:ext cx="5341408" cy="2336592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1804459" y="2302934"/>
            <a:ext cx="3372221" cy="118534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rapezoid 124"/>
          <p:cNvSpPr/>
          <p:nvPr/>
        </p:nvSpPr>
        <p:spPr>
          <a:xfrm>
            <a:off x="44871" y="5136788"/>
            <a:ext cx="2675466" cy="1229181"/>
          </a:xfrm>
          <a:prstGeom prst="trapezoi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1264094" y="2302934"/>
            <a:ext cx="540365" cy="3395118"/>
          </a:xfrm>
          <a:prstGeom prst="straightConnector1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0" name="Group 139"/>
          <p:cNvGrpSpPr/>
          <p:nvPr/>
        </p:nvGrpSpPr>
        <p:grpSpPr>
          <a:xfrm>
            <a:off x="885068" y="5694537"/>
            <a:ext cx="608996" cy="532240"/>
            <a:chOff x="5325590" y="2417530"/>
            <a:chExt cx="459183" cy="346502"/>
          </a:xfrm>
        </p:grpSpPr>
        <p:sp>
          <p:nvSpPr>
            <p:cNvPr id="126" name="Oval 125"/>
            <p:cNvSpPr>
              <a:spLocks noChangeAspect="1"/>
            </p:cNvSpPr>
            <p:nvPr/>
          </p:nvSpPr>
          <p:spPr>
            <a:xfrm flipH="1">
              <a:off x="5419589" y="2417530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7" name="Oval 126"/>
            <p:cNvSpPr>
              <a:spLocks noChangeAspect="1"/>
            </p:cNvSpPr>
            <p:nvPr/>
          </p:nvSpPr>
          <p:spPr>
            <a:xfrm flipH="1">
              <a:off x="5409067" y="2568626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8" name="Oval 127"/>
            <p:cNvSpPr>
              <a:spLocks noChangeAspect="1"/>
            </p:cNvSpPr>
            <p:nvPr/>
          </p:nvSpPr>
          <p:spPr>
            <a:xfrm flipH="1">
              <a:off x="5325590" y="2544600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9" name="Oval 128"/>
            <p:cNvSpPr>
              <a:spLocks noChangeAspect="1"/>
            </p:cNvSpPr>
            <p:nvPr/>
          </p:nvSpPr>
          <p:spPr>
            <a:xfrm flipH="1">
              <a:off x="5538594" y="2560867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0" name="Oval 129"/>
            <p:cNvSpPr>
              <a:spLocks noChangeAspect="1"/>
            </p:cNvSpPr>
            <p:nvPr/>
          </p:nvSpPr>
          <p:spPr>
            <a:xfrm flipH="1">
              <a:off x="5515878" y="2620695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1" name="Oval 130"/>
            <p:cNvSpPr>
              <a:spLocks noChangeAspect="1"/>
            </p:cNvSpPr>
            <p:nvPr/>
          </p:nvSpPr>
          <p:spPr>
            <a:xfrm flipH="1">
              <a:off x="5615205" y="2451485"/>
              <a:ext cx="153223" cy="143337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2" name="Oval 131"/>
            <p:cNvSpPr>
              <a:spLocks noChangeAspect="1"/>
            </p:cNvSpPr>
            <p:nvPr/>
          </p:nvSpPr>
          <p:spPr>
            <a:xfrm flipV="1">
              <a:off x="5702504" y="2608880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3" name="Oval 132"/>
            <p:cNvSpPr>
              <a:spLocks noChangeAspect="1"/>
            </p:cNvSpPr>
            <p:nvPr/>
          </p:nvSpPr>
          <p:spPr>
            <a:xfrm flipV="1">
              <a:off x="5526883" y="2531919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4" name="Oval 133"/>
            <p:cNvSpPr>
              <a:spLocks noChangeAspect="1"/>
            </p:cNvSpPr>
            <p:nvPr/>
          </p:nvSpPr>
          <p:spPr>
            <a:xfrm flipV="1">
              <a:off x="5463386" y="2641600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5" name="Oval 134"/>
            <p:cNvSpPr>
              <a:spLocks noChangeAspect="1"/>
            </p:cNvSpPr>
            <p:nvPr/>
          </p:nvSpPr>
          <p:spPr>
            <a:xfrm flipV="1">
              <a:off x="5676638" y="2669603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6" name="Oval 135"/>
            <p:cNvSpPr>
              <a:spLocks noChangeAspect="1"/>
            </p:cNvSpPr>
            <p:nvPr/>
          </p:nvSpPr>
          <p:spPr>
            <a:xfrm flipV="1">
              <a:off x="5583714" y="2686904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7" name="Oval 136"/>
            <p:cNvSpPr>
              <a:spLocks noChangeAspect="1"/>
            </p:cNvSpPr>
            <p:nvPr/>
          </p:nvSpPr>
          <p:spPr>
            <a:xfrm flipV="1">
              <a:off x="5575517" y="2456553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8" name="Oval 137"/>
            <p:cNvSpPr>
              <a:spLocks noChangeAspect="1"/>
            </p:cNvSpPr>
            <p:nvPr/>
          </p:nvSpPr>
          <p:spPr>
            <a:xfrm flipV="1">
              <a:off x="5346736" y="2497588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9" name="Oval 138"/>
            <p:cNvSpPr>
              <a:spLocks noChangeAspect="1"/>
            </p:cNvSpPr>
            <p:nvPr/>
          </p:nvSpPr>
          <p:spPr>
            <a:xfrm flipV="1">
              <a:off x="5356483" y="2684198"/>
              <a:ext cx="82269" cy="76961"/>
            </a:xfrm>
            <a:prstGeom prst="ellipse">
              <a:avLst/>
            </a:prstGeom>
            <a:solidFill>
              <a:srgbClr val="00FD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2" name="TextBox 141"/>
          <p:cNvSpPr txBox="1"/>
          <p:nvPr/>
        </p:nvSpPr>
        <p:spPr>
          <a:xfrm>
            <a:off x="2918865" y="887720"/>
            <a:ext cx="6028141" cy="707886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35001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16200000" scaled="1"/>
          </a:gradFill>
          <a:ln>
            <a:solidFill>
              <a:srgbClr val="BE4B48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i="1" dirty="0" smtClean="0">
                <a:solidFill>
                  <a:srgbClr val="7030A0"/>
                </a:solidFill>
              </a:rPr>
              <a:t>Tracciatori per carichi</a:t>
            </a:r>
            <a:r>
              <a:rPr lang="en-US" sz="2000" dirty="0" smtClean="0"/>
              <a:t>: camere con gas o Silicio con precisioni di 10-100 μm</a:t>
            </a:r>
            <a:endParaRPr lang="en-US" sz="2000" dirty="0"/>
          </a:p>
        </p:txBody>
      </p:sp>
      <p:sp>
        <p:nvSpPr>
          <p:cNvPr id="143" name="TextBox 142"/>
          <p:cNvSpPr txBox="1">
            <a:spLocks noChangeArrowheads="1"/>
          </p:cNvSpPr>
          <p:nvPr/>
        </p:nvSpPr>
        <p:spPr bwMode="auto">
          <a:xfrm>
            <a:off x="3198473" y="5101254"/>
            <a:ext cx="5659775" cy="1631216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r>
              <a:rPr lang="it-IT" altLang="x-none" sz="2000" dirty="0" smtClean="0">
                <a:solidFill>
                  <a:srgbClr val="000000"/>
                </a:solidFill>
              </a:rPr>
              <a:t>Calorimetri:</a:t>
            </a:r>
          </a:p>
          <a:p>
            <a:pPr marL="342900" indent="-342900">
              <a:buFont typeface="Arial" charset="0"/>
              <a:buChar char="•"/>
            </a:pPr>
            <a:r>
              <a:rPr lang="it-IT" altLang="x-none" sz="2000" dirty="0" smtClean="0">
                <a:solidFill>
                  <a:srgbClr val="000000"/>
                </a:solidFill>
              </a:rPr>
              <a:t>La particella viene </a:t>
            </a:r>
            <a:r>
              <a:rPr lang="it-IT" altLang="x-none" sz="2000" dirty="0" smtClean="0">
                <a:solidFill>
                  <a:srgbClr val="00B050"/>
                </a:solidFill>
              </a:rPr>
              <a:t>completamente assorbita</a:t>
            </a:r>
          </a:p>
          <a:p>
            <a:pPr marL="342900" indent="-342900">
              <a:buFont typeface="Arial" charset="0"/>
              <a:buChar char="•"/>
            </a:pPr>
            <a:r>
              <a:rPr lang="it-IT" altLang="x-none" sz="2000" dirty="0" smtClean="0">
                <a:solidFill>
                  <a:srgbClr val="000000"/>
                </a:solidFill>
              </a:rPr>
              <a:t>determina </a:t>
            </a:r>
            <a:r>
              <a:rPr lang="it-IT" altLang="x-none" sz="2000" dirty="0">
                <a:solidFill>
                  <a:srgbClr val="000000"/>
                </a:solidFill>
              </a:rPr>
              <a:t>l’</a:t>
            </a:r>
            <a:r>
              <a:rPr lang="it-IT" altLang="x-none" sz="2000" dirty="0">
                <a:solidFill>
                  <a:srgbClr val="0070C0"/>
                </a:solidFill>
              </a:rPr>
              <a:t>energia</a:t>
            </a:r>
            <a:r>
              <a:rPr lang="it-IT" altLang="x-none" sz="2000" dirty="0">
                <a:solidFill>
                  <a:srgbClr val="000000"/>
                </a:solidFill>
              </a:rPr>
              <a:t> </a:t>
            </a:r>
            <a:r>
              <a:rPr lang="it-IT" altLang="x-none" sz="2000" dirty="0" smtClean="0">
                <a:solidFill>
                  <a:srgbClr val="000000"/>
                </a:solidFill>
              </a:rPr>
              <a:t>della particella</a:t>
            </a:r>
            <a:endParaRPr lang="it-IT" altLang="x-none" sz="2000" dirty="0" smtClean="0">
              <a:solidFill>
                <a:srgbClr val="FF0000"/>
              </a:solidFill>
            </a:endParaRPr>
          </a:p>
          <a:p>
            <a:pPr marL="342900" indent="-342900">
              <a:buFont typeface="Arial" charset="0"/>
              <a:buChar char="•"/>
            </a:pPr>
            <a:r>
              <a:rPr lang="it-IT" altLang="x-none" sz="2000" dirty="0" smtClean="0">
                <a:solidFill>
                  <a:srgbClr val="000000"/>
                </a:solidFill>
              </a:rPr>
              <a:t>A </a:t>
            </a:r>
            <a:r>
              <a:rPr lang="it-IT" altLang="x-none" sz="2000" dirty="0">
                <a:solidFill>
                  <a:srgbClr val="000000"/>
                </a:solidFill>
              </a:rPr>
              <a:t>differenza </a:t>
            </a:r>
            <a:r>
              <a:rPr lang="it-IT" altLang="x-none" sz="2000" dirty="0" smtClean="0">
                <a:solidFill>
                  <a:srgbClr val="000000"/>
                </a:solidFill>
              </a:rPr>
              <a:t>dei tracciatori può </a:t>
            </a:r>
            <a:r>
              <a:rPr lang="it-IT" altLang="x-none" sz="2000" dirty="0">
                <a:solidFill>
                  <a:srgbClr val="000000"/>
                </a:solidFill>
              </a:rPr>
              <a:t>rivelare anche </a:t>
            </a:r>
            <a:r>
              <a:rPr lang="it-IT" altLang="x-none" sz="2000" dirty="0">
                <a:solidFill>
                  <a:srgbClr val="0070C0"/>
                </a:solidFill>
              </a:rPr>
              <a:t>particelle neutre </a:t>
            </a:r>
            <a:r>
              <a:rPr lang="it-IT" altLang="x-none" sz="2000" dirty="0">
                <a:solidFill>
                  <a:srgbClr val="000000"/>
                </a:solidFill>
              </a:rPr>
              <a:t>(</a:t>
            </a:r>
            <a:r>
              <a:rPr lang="it-IT" altLang="x-none" sz="2000" i="1" dirty="0">
                <a:solidFill>
                  <a:srgbClr val="FF0000"/>
                </a:solidFill>
              </a:rPr>
              <a:t>fotoni, neutroni</a:t>
            </a:r>
            <a:r>
              <a:rPr lang="it-IT" altLang="x-none" sz="2000" dirty="0" smtClean="0">
                <a:solidFill>
                  <a:srgbClr val="000000"/>
                </a:solidFill>
              </a:rPr>
              <a:t>)</a:t>
            </a:r>
            <a:endParaRPr lang="it-IT" altLang="x-none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98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857250" y="142875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Caratteristiche dei Rivelatori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14313" y="1000125"/>
            <a:ext cx="8715375" cy="5632450"/>
          </a:xfrm>
          <a:prstGeom prst="rect">
            <a:avLst/>
          </a:prstGeom>
          <a:gradFill rotWithShape="1">
            <a:gsLst>
              <a:gs pos="0">
                <a:srgbClr val="DAFDA7"/>
              </a:gs>
              <a:gs pos="35001">
                <a:srgbClr val="E4FDC2"/>
              </a:gs>
              <a:gs pos="100000">
                <a:srgbClr val="F5FFE6"/>
              </a:gs>
            </a:gsLst>
            <a:lin ang="16200000" scaled="1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b="1">
                <a:solidFill>
                  <a:srgbClr val="C00000"/>
                </a:solidFill>
              </a:rPr>
              <a:t> Sensibiltà</a:t>
            </a:r>
            <a:r>
              <a:rPr lang="it-IT" altLang="x-none" sz="2400">
                <a:solidFill>
                  <a:srgbClr val="000000"/>
                </a:solidFill>
              </a:rPr>
              <a:t>: capacità di produrre un </a:t>
            </a:r>
            <a:r>
              <a:rPr lang="it-IT" altLang="x-none" sz="2400" i="1">
                <a:solidFill>
                  <a:srgbClr val="7030A0"/>
                </a:solidFill>
              </a:rPr>
              <a:t>segnale utile </a:t>
            </a:r>
            <a:r>
              <a:rPr lang="it-IT" altLang="x-none" sz="2400">
                <a:solidFill>
                  <a:srgbClr val="000000"/>
                </a:solidFill>
              </a:rPr>
              <a:t>per un certo tipo di </a:t>
            </a:r>
            <a:r>
              <a:rPr lang="it-IT" altLang="x-none" sz="2400" i="1">
                <a:solidFill>
                  <a:srgbClr val="00B0F0"/>
                </a:solidFill>
              </a:rPr>
              <a:t>radiazione e di energia</a:t>
            </a:r>
            <a:r>
              <a:rPr lang="it-IT" altLang="x-none" sz="2400">
                <a:solidFill>
                  <a:srgbClr val="000000"/>
                </a:solidFill>
              </a:rPr>
              <a:t>. Nessun rivelatore può essere sensibile a tutti i tipi di radiazione. Ogni rivelatore è progettato per essere sensibile ad un tipo di radiazione in un certo intervallo di energia.</a:t>
            </a:r>
          </a:p>
          <a:p>
            <a:endParaRPr lang="it-IT" altLang="x-none" sz="24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>
                <a:solidFill>
                  <a:srgbClr val="00B050"/>
                </a:solidFill>
              </a:rPr>
              <a:t> </a:t>
            </a:r>
            <a:r>
              <a:rPr lang="it-IT" altLang="x-none" sz="2400" b="1">
                <a:solidFill>
                  <a:srgbClr val="00B050"/>
                </a:solidFill>
              </a:rPr>
              <a:t>Risposta</a:t>
            </a:r>
            <a:r>
              <a:rPr lang="it-IT" altLang="x-none" sz="2400">
                <a:solidFill>
                  <a:srgbClr val="000000"/>
                </a:solidFill>
              </a:rPr>
              <a:t>: tipo di segnale utile prodotto. Spesso il segnale prodotto da un rivelatore è un </a:t>
            </a:r>
            <a:r>
              <a:rPr lang="it-IT" altLang="x-none" sz="2400" i="1">
                <a:solidFill>
                  <a:srgbClr val="7030A0"/>
                </a:solidFill>
              </a:rPr>
              <a:t>impulso di corrente </a:t>
            </a:r>
            <a:r>
              <a:rPr lang="it-IT" altLang="x-none" sz="2400">
                <a:solidFill>
                  <a:srgbClr val="000000"/>
                </a:solidFill>
              </a:rPr>
              <a:t>la cui ampiezza è </a:t>
            </a:r>
            <a:r>
              <a:rPr lang="it-IT" altLang="x-none" sz="2400">
                <a:solidFill>
                  <a:srgbClr val="00B0F0"/>
                </a:solidFill>
              </a:rPr>
              <a:t>proporzionale all’energia </a:t>
            </a:r>
            <a:r>
              <a:rPr lang="it-IT" altLang="x-none" sz="2400">
                <a:solidFill>
                  <a:srgbClr val="000000"/>
                </a:solidFill>
              </a:rPr>
              <a:t>rilasciata dalla particella. </a:t>
            </a:r>
          </a:p>
          <a:p>
            <a:endParaRPr lang="it-IT" altLang="x-none" sz="24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 b="1">
                <a:solidFill>
                  <a:srgbClr val="0070C0"/>
                </a:solidFill>
              </a:rPr>
              <a:t> Risoluzione</a:t>
            </a:r>
            <a:r>
              <a:rPr lang="it-IT" altLang="x-none" sz="2400">
                <a:solidFill>
                  <a:srgbClr val="000000"/>
                </a:solidFill>
              </a:rPr>
              <a:t>: differenza minima di una grandezza fisica misurata (es. energia) necessaria perchè il rivelatore possa distinguere due misure vicine. Si esprime in </a:t>
            </a:r>
            <a:r>
              <a:rPr lang="it-IT" altLang="x-none" sz="2400"/>
              <a:t>termini di </a:t>
            </a:r>
            <a:r>
              <a:rPr lang="it-IT" altLang="x-none" sz="2400" i="1">
                <a:solidFill>
                  <a:srgbClr val="7030A0"/>
                </a:solidFill>
              </a:rPr>
              <a:t>deviazione standard </a:t>
            </a:r>
            <a:r>
              <a:rPr lang="it-IT" altLang="x-none" sz="2400">
                <a:solidFill>
                  <a:srgbClr val="000000"/>
                </a:solidFill>
              </a:rPr>
              <a:t>della distribuzione della grandezza misurata.</a:t>
            </a:r>
          </a:p>
          <a:p>
            <a:r>
              <a:rPr lang="it-IT" altLang="x-none" sz="2400">
                <a:solidFill>
                  <a:srgbClr val="000000"/>
                </a:solidFill>
              </a:rPr>
              <a:t>Es.: </a:t>
            </a:r>
            <a:r>
              <a:rPr lang="it-IT" altLang="x-none" sz="2400">
                <a:solidFill>
                  <a:srgbClr val="00B050"/>
                </a:solidFill>
              </a:rPr>
              <a:t>Risoluzione spaziale</a:t>
            </a:r>
            <a:r>
              <a:rPr lang="it-IT" altLang="x-none" sz="2400">
                <a:solidFill>
                  <a:srgbClr val="000000"/>
                </a:solidFill>
              </a:rPr>
              <a:t>. E’ la distanza minima alla quale un rivelatore distingue il passaggio di due particelle.</a:t>
            </a:r>
          </a:p>
        </p:txBody>
      </p:sp>
    </p:spTree>
    <p:extLst>
      <p:ext uri="{BB962C8B-B14F-4D97-AF65-F5344CB8AC3E}">
        <p14:creationId xmlns:p14="http://schemas.microsoft.com/office/powerpoint/2010/main" val="47663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857250" y="139700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Caratteristiche dei Rivelatori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14375" y="1374247"/>
            <a:ext cx="7715250" cy="4894262"/>
          </a:xfrm>
          <a:prstGeom prst="rect">
            <a:avLst/>
          </a:prstGeom>
          <a:gradFill rotWithShape="1">
            <a:gsLst>
              <a:gs pos="0">
                <a:srgbClr val="DAFDA7"/>
              </a:gs>
              <a:gs pos="35001">
                <a:srgbClr val="E4FDC2"/>
              </a:gs>
              <a:gs pos="100000">
                <a:srgbClr val="F5FFE6"/>
              </a:gs>
            </a:gsLst>
            <a:lin ang="16200000" scaled="1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b="1" dirty="0">
                <a:solidFill>
                  <a:srgbClr val="7030A0"/>
                </a:solidFill>
              </a:rPr>
              <a:t> Efficienza</a:t>
            </a:r>
            <a:r>
              <a:rPr lang="it-IT" altLang="x-none" sz="2400" dirty="0">
                <a:solidFill>
                  <a:srgbClr val="000000"/>
                </a:solidFill>
              </a:rPr>
              <a:t>: </a:t>
            </a:r>
            <a:r>
              <a:rPr lang="it-IT" altLang="x-none" sz="2400" i="1" dirty="0">
                <a:solidFill>
                  <a:srgbClr val="00B050"/>
                </a:solidFill>
              </a:rPr>
              <a:t>efficienza assoluta</a:t>
            </a:r>
            <a:r>
              <a:rPr lang="it-IT" altLang="x-none" sz="2400" dirty="0">
                <a:solidFill>
                  <a:srgbClr val="000000"/>
                </a:solidFill>
              </a:rPr>
              <a:t>: frazione di particelle rivelate dal rivelatore rispetto a quelle </a:t>
            </a:r>
            <a:r>
              <a:rPr lang="it-IT" altLang="x-none" sz="2400" dirty="0">
                <a:solidFill>
                  <a:srgbClr val="0070C0"/>
                </a:solidFill>
              </a:rPr>
              <a:t>emesse dalla sorgente</a:t>
            </a:r>
            <a:r>
              <a:rPr lang="it-IT" altLang="x-none" sz="2400" dirty="0">
                <a:solidFill>
                  <a:srgbClr val="000000"/>
                </a:solidFill>
              </a:rPr>
              <a:t>. </a:t>
            </a:r>
            <a:r>
              <a:rPr lang="it-IT" altLang="x-none" sz="2400" i="1" dirty="0">
                <a:solidFill>
                  <a:srgbClr val="00B050"/>
                </a:solidFill>
              </a:rPr>
              <a:t>Efficienza intrinseca</a:t>
            </a:r>
            <a:r>
              <a:rPr lang="it-IT" altLang="x-none" sz="2400" dirty="0">
                <a:solidFill>
                  <a:srgbClr val="000000"/>
                </a:solidFill>
              </a:rPr>
              <a:t>: frazione di particelle rivelate dal rivelatore rispetto a quelle che lo </a:t>
            </a:r>
            <a:r>
              <a:rPr lang="it-IT" altLang="x-none" sz="2400" dirty="0">
                <a:solidFill>
                  <a:srgbClr val="0070C0"/>
                </a:solidFill>
              </a:rPr>
              <a:t>colpiscono</a:t>
            </a:r>
            <a:r>
              <a:rPr lang="it-IT" altLang="x-none" sz="2400" dirty="0">
                <a:solidFill>
                  <a:srgbClr val="000000"/>
                </a:solidFill>
              </a:rPr>
              <a:t>.</a:t>
            </a:r>
          </a:p>
          <a:p>
            <a:pPr>
              <a:buFont typeface="Arial" charset="0"/>
              <a:buChar char="•"/>
            </a:pPr>
            <a:endParaRPr lang="it-IT" altLang="x-none" sz="2400" b="1" dirty="0">
              <a:solidFill>
                <a:srgbClr val="FF0000"/>
              </a:solidFill>
            </a:endParaRPr>
          </a:p>
          <a:p>
            <a:pPr>
              <a:buFont typeface="Arial" charset="0"/>
              <a:buChar char="•"/>
            </a:pPr>
            <a:endParaRPr lang="it-IT" altLang="x-none" sz="2400" b="1" dirty="0">
              <a:solidFill>
                <a:srgbClr val="FF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 b="1" dirty="0">
                <a:solidFill>
                  <a:srgbClr val="FF0000"/>
                </a:solidFill>
              </a:rPr>
              <a:t> Tempo morto</a:t>
            </a:r>
            <a:r>
              <a:rPr lang="it-IT" altLang="x-none" sz="2400" dirty="0">
                <a:solidFill>
                  <a:srgbClr val="000000"/>
                </a:solidFill>
              </a:rPr>
              <a:t>: tempo necessario al rivelatore per </a:t>
            </a:r>
            <a:r>
              <a:rPr lang="it-IT" altLang="x-none" sz="2400" i="1" dirty="0">
                <a:solidFill>
                  <a:srgbClr val="E46C0A"/>
                </a:solidFill>
              </a:rPr>
              <a:t>formare il segnale dopo che è passata la particella</a:t>
            </a:r>
            <a:r>
              <a:rPr lang="it-IT" altLang="x-none" sz="2400" dirty="0">
                <a:solidFill>
                  <a:srgbClr val="000000"/>
                </a:solidFill>
              </a:rPr>
              <a:t>. Dipende molto dall’</a:t>
            </a:r>
            <a:r>
              <a:rPr lang="it-IT" altLang="x-none" sz="2400" dirty="0">
                <a:solidFill>
                  <a:srgbClr val="00B050"/>
                </a:solidFill>
              </a:rPr>
              <a:t>elettronica di lettura</a:t>
            </a:r>
            <a:r>
              <a:rPr lang="it-IT" altLang="x-none" sz="2400" dirty="0">
                <a:solidFill>
                  <a:srgbClr val="000000"/>
                </a:solidFill>
              </a:rPr>
              <a:t>. Il tempo morto può ridurre l’efficienza se il rivelatore non è in grado di rivelare una particella perchè ancora impegnato a processare l’evento precedente. Questo fenomeno aumenta quanto più è elevata la frequenza di arrivo delle particelle.</a:t>
            </a:r>
          </a:p>
        </p:txBody>
      </p:sp>
    </p:spTree>
    <p:extLst>
      <p:ext uri="{BB962C8B-B14F-4D97-AF65-F5344CB8AC3E}">
        <p14:creationId xmlns:p14="http://schemas.microsoft.com/office/powerpoint/2010/main" val="72960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857250" y="139700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Risoluzione dei rivelatori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6189" y="932611"/>
            <a:ext cx="7039941" cy="646331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</a:gsLst>
            <a:lin ang="5400000" scaled="1"/>
          </a:gradFill>
        </p:spPr>
        <p:txBody>
          <a:bodyPr wrap="none" rtlCol="0">
            <a:spAutoFit/>
          </a:bodyPr>
          <a:lstStyle/>
          <a:p>
            <a:r>
              <a:rPr lang="en-US" dirty="0" smtClean="0"/>
              <a:t>Esempio: </a:t>
            </a:r>
            <a:r>
              <a:rPr lang="en-US" i="1" dirty="0" smtClean="0">
                <a:solidFill>
                  <a:schemeClr val="accent6"/>
                </a:solidFill>
              </a:rPr>
              <a:t>risoluzione spaziale </a:t>
            </a:r>
            <a:r>
              <a:rPr lang="en-US" dirty="0" smtClean="0"/>
              <a:t>necessaria per misurare la vita media del B:</a:t>
            </a:r>
          </a:p>
          <a:p>
            <a:r>
              <a:rPr lang="en-US" i="1" dirty="0" smtClean="0">
                <a:solidFill>
                  <a:srgbClr val="FF0000"/>
                </a:solidFill>
              </a:rPr>
              <a:t>𝜏</a:t>
            </a:r>
            <a:r>
              <a:rPr lang="en-US" i="1" baseline="-25000" dirty="0" smtClean="0">
                <a:solidFill>
                  <a:srgbClr val="FF0000"/>
                </a:solidFill>
              </a:rPr>
              <a:t>b</a:t>
            </a:r>
            <a:r>
              <a:rPr lang="en-US" i="1" dirty="0" smtClean="0">
                <a:solidFill>
                  <a:srgbClr val="FF0000"/>
                </a:solidFill>
              </a:rPr>
              <a:t>  ~ 1 ps ~ 3mm</a:t>
            </a:r>
            <a:endParaRPr lang="en-US" i="1" dirty="0">
              <a:solidFill>
                <a:srgbClr val="FF0000"/>
              </a:solidFill>
            </a:endParaRPr>
          </a:p>
        </p:txBody>
      </p:sp>
      <p:pic>
        <p:nvPicPr>
          <p:cNvPr id="5" name="Picture 3" descr="btag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133" y="1588996"/>
            <a:ext cx="7884055" cy="5269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876147" y="8927572"/>
            <a:ext cx="285750" cy="3365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Times New Roman" pitchFamily="18" charset="0"/>
              </a:rPr>
              <a:t>0</a:t>
            </a:r>
            <a:endParaRPr lang="en-US" sz="2400" b="1">
              <a:latin typeface="Times New Roman" pitchFamily="18" charset="0"/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7105122" y="8986309"/>
            <a:ext cx="546100" cy="3365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Times New Roman" pitchFamily="18" charset="0"/>
              </a:rPr>
              <a:t>1cm</a:t>
            </a:r>
            <a:endParaRPr lang="en-US" sz="2400" b="1">
              <a:latin typeface="Times New Roman" pitchFamily="18" charset="0"/>
            </a:endParaRP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4881034" y="9006947"/>
            <a:ext cx="241300" cy="2286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900" b="1">
                <a:latin typeface="Times New Roman" pitchFamily="18" charset="0"/>
              </a:rPr>
              <a:t>x</a:t>
            </a:r>
            <a:endParaRPr lang="en-US" sz="2400" b="1">
              <a:latin typeface="Times New Roman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99067" y="6096000"/>
            <a:ext cx="2077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punto di interazione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274080" y="6548438"/>
            <a:ext cx="285750" cy="3365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Times New Roman" pitchFamily="18" charset="0"/>
              </a:rPr>
              <a:t>0</a:t>
            </a:r>
            <a:endParaRPr lang="en-US" sz="2400" b="1">
              <a:latin typeface="Times New Roman" pitchFamily="18" charset="0"/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7105122" y="6572836"/>
            <a:ext cx="632355" cy="33855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1600" b="1">
                <a:latin typeface="Times New Roman" pitchFamily="18" charset="0"/>
              </a:rPr>
              <a:t>1cm</a:t>
            </a:r>
            <a:endParaRPr lang="en-US" sz="2400" b="1">
              <a:latin typeface="Times New Roman" pitchFamily="18" charset="0"/>
            </a:endParaRPr>
          </a:p>
        </p:txBody>
      </p:sp>
      <p:sp>
        <p:nvSpPr>
          <p:cNvPr id="12" name="Text Box 7"/>
          <p:cNvSpPr txBox="1">
            <a:spLocks noChangeArrowheads="1"/>
          </p:cNvSpPr>
          <p:nvPr/>
        </p:nvSpPr>
        <p:spPr bwMode="auto">
          <a:xfrm>
            <a:off x="5278967" y="6627813"/>
            <a:ext cx="241300" cy="2286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900" b="1">
                <a:latin typeface="Times New Roman" pitchFamily="18" charset="0"/>
              </a:rPr>
              <a:t>x</a:t>
            </a:r>
            <a:endParaRPr lang="en-US" sz="2400" b="1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86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aleph_evd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987" y="706614"/>
            <a:ext cx="8348132" cy="5578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1439443" y="6353705"/>
            <a:ext cx="6265113" cy="400110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dirty="0" smtClean="0">
                <a:latin typeface="Tahoma" pitchFamily="34" charset="0"/>
              </a:rPr>
              <a:t>Vita media del </a:t>
            </a:r>
            <a:r>
              <a:rPr lang="en-US" sz="2000" dirty="0">
                <a:latin typeface="Tahoma" pitchFamily="34" charset="0"/>
              </a:rPr>
              <a:t>tau </a:t>
            </a:r>
            <a:r>
              <a:rPr lang="en-US" sz="2000" dirty="0">
                <a:latin typeface="Symbol" pitchFamily="18" charset="2"/>
              </a:rPr>
              <a:t>t</a:t>
            </a:r>
            <a:r>
              <a:rPr lang="en-US" sz="2000" dirty="0">
                <a:latin typeface="Tahoma" pitchFamily="34" charset="0"/>
              </a:rPr>
              <a:t>=290 x 10</a:t>
            </a:r>
            <a:r>
              <a:rPr lang="en-US" sz="2000" baseline="30000" dirty="0">
                <a:latin typeface="Tahoma" pitchFamily="34" charset="0"/>
              </a:rPr>
              <a:t>-15</a:t>
            </a:r>
            <a:r>
              <a:rPr lang="en-US" sz="2000" dirty="0">
                <a:latin typeface="Tahoma" pitchFamily="34" charset="0"/>
              </a:rPr>
              <a:t> sec !! ⇒</a:t>
            </a:r>
            <a:r>
              <a:rPr lang="en-US" sz="2000" dirty="0" smtClean="0">
                <a:latin typeface="Tahoma" pitchFamily="34" charset="0"/>
              </a:rPr>
              <a:t> </a:t>
            </a:r>
            <a:r>
              <a:rPr lang="en-US" sz="2000" dirty="0">
                <a:latin typeface="Tahoma" pitchFamily="34" charset="0"/>
              </a:rPr>
              <a:t>c</a:t>
            </a:r>
            <a:r>
              <a:rPr lang="en-US" sz="2000" dirty="0">
                <a:latin typeface="Symbol" pitchFamily="18" charset="2"/>
              </a:rPr>
              <a:t>t</a:t>
            </a:r>
            <a:r>
              <a:rPr lang="en-US" sz="2000" dirty="0">
                <a:latin typeface="Tahoma" pitchFamily="34" charset="0"/>
              </a:rPr>
              <a:t> = 87 </a:t>
            </a:r>
            <a:r>
              <a:rPr lang="en-US" sz="2000" dirty="0" smtClean="0">
                <a:latin typeface="Symbol" pitchFamily="18" charset="2"/>
              </a:rPr>
              <a:t>m</a:t>
            </a:r>
            <a:r>
              <a:rPr lang="en-US" sz="2000" dirty="0" smtClean="0">
                <a:latin typeface="Tahoma" pitchFamily="34" charset="0"/>
              </a:rPr>
              <a:t>m</a:t>
            </a:r>
            <a:endParaRPr lang="en-US" sz="2400" b="1" dirty="0">
              <a:latin typeface="Times New Roman" pitchFamily="18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899584" y="-7674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Con risoluzioni maggiori...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3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danilo\Documents\Divulgazione\edu\450px-Big_European_Bubble_Chamb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1905000"/>
            <a:ext cx="371475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 descr="C:\Users\danilo\Documents\Divulgazione\edu\451px-Bubble-chamber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576149"/>
            <a:ext cx="3840162" cy="5100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57188" y="214313"/>
            <a:ext cx="3786187" cy="107721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Tracciatori storici: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</a:rPr>
              <a:t>camera a bolle</a:t>
            </a:r>
            <a:endParaRPr lang="it-IT" sz="3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572000" y="142875"/>
            <a:ext cx="4429125" cy="2246313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E’ costituita da un recipiente metallico contenente un </a:t>
            </a:r>
            <a:r>
              <a:rPr lang="it-IT" sz="2000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liquido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000" b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surriscaldato e compresso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Una particella carica ionizza il liquido e lungo il percorso si formano </a:t>
            </a:r>
            <a:r>
              <a:rPr lang="it-IT" sz="2000" b="1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bollicine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che possono essere fotografate ottenendo una </a:t>
            </a:r>
            <a:r>
              <a:rPr lang="it-IT" sz="2000" i="1" dirty="0">
                <a:solidFill>
                  <a:srgbClr val="00B050"/>
                </a:solidFill>
                <a:latin typeface="+mn-lt"/>
                <a:ea typeface="+mn-ea"/>
                <a:cs typeface="+mn-cs"/>
              </a:rPr>
              <a:t>ricostruzione delle tracce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145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danilo\Documents\Divulgazione\edu\3012_elegant_dwan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050" y="1377950"/>
            <a:ext cx="3886200" cy="526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 descr="C:\Users\danilo\Documents\Divulgazione\edu\bubblechamber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14813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4" descr="C:\Users\danilo\Documents\Divulgazione\edu\Charmed-dia-w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6188"/>
            <a:ext cx="4597400" cy="307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786313" y="188913"/>
            <a:ext cx="3714750" cy="954087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800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Tracce fotografate in Camera a Bolle</a:t>
            </a:r>
          </a:p>
        </p:txBody>
      </p:sp>
    </p:spTree>
    <p:extLst>
      <p:ext uri="{BB962C8B-B14F-4D97-AF65-F5344CB8AC3E}">
        <p14:creationId xmlns:p14="http://schemas.microsoft.com/office/powerpoint/2010/main" val="193295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218" y="2002698"/>
            <a:ext cx="5195792" cy="388464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48010" y="1393800"/>
            <a:ext cx="3699933" cy="4493538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200" dirty="0" smtClean="0"/>
              <a:t>Le </a:t>
            </a:r>
            <a:r>
              <a:rPr lang="en-US" sz="2200" i="1" dirty="0" smtClean="0">
                <a:solidFill>
                  <a:schemeClr val="accent1">
                    <a:lumMod val="75000"/>
                  </a:schemeClr>
                </a:solidFill>
              </a:rPr>
              <a:t>camere a nebbia </a:t>
            </a:r>
            <a:r>
              <a:rPr lang="en-US" sz="2200" dirty="0" smtClean="0"/>
              <a:t>hanno dominato gli anni </a:t>
            </a:r>
            <a:r>
              <a:rPr lang="mr-IN" sz="2200" dirty="0" smtClean="0"/>
              <a:t>’</a:t>
            </a:r>
            <a:r>
              <a:rPr lang="en-US" sz="2200" dirty="0" smtClean="0"/>
              <a:t>50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/>
              <a:t>Le </a:t>
            </a:r>
            <a:r>
              <a:rPr lang="en-US" sz="2200" i="1" dirty="0" smtClean="0">
                <a:solidFill>
                  <a:srgbClr val="FF0000"/>
                </a:solidFill>
              </a:rPr>
              <a:t>camere a bolle </a:t>
            </a:r>
            <a:r>
              <a:rPr lang="en-US" sz="2200" dirty="0" smtClean="0"/>
              <a:t>hanno avuto il top negli anni 1960-1985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/>
              <a:t>Le </a:t>
            </a:r>
            <a:r>
              <a:rPr lang="en-US" sz="2200" i="1" dirty="0" smtClean="0">
                <a:solidFill>
                  <a:schemeClr val="accent6">
                    <a:lumMod val="75000"/>
                  </a:schemeClr>
                </a:solidFill>
              </a:rPr>
              <a:t>camere a fili </a:t>
            </a:r>
            <a:r>
              <a:rPr lang="en-US" sz="2200" dirty="0" smtClean="0"/>
              <a:t>(MWPC) hanno dominato dal 1980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/>
              <a:t>Dall’inizio del 1990 si utilizzano </a:t>
            </a:r>
            <a:r>
              <a:rPr lang="en-US" sz="2200" i="1" dirty="0" smtClean="0">
                <a:solidFill>
                  <a:srgbClr val="7030A0"/>
                </a:solidFill>
              </a:rPr>
              <a:t>rivelatori allo stato solido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2200" dirty="0" smtClean="0"/>
              <a:t>dapprima piccoli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2200" dirty="0" smtClean="0"/>
              <a:t>ora anche molto vasti (CMS ~200 m</a:t>
            </a:r>
            <a:r>
              <a:rPr lang="en-US" sz="2200" baseline="30000" dirty="0" smtClean="0"/>
              <a:t>2</a:t>
            </a:r>
            <a:r>
              <a:rPr lang="en-US" sz="2200" dirty="0" smtClean="0"/>
              <a:t> di Silicio)</a:t>
            </a:r>
            <a:endParaRPr lang="en-US" sz="2200" dirty="0"/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642938" y="136525"/>
            <a:ext cx="7786687" cy="58578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Storia dei rivelatori di tracciamento</a:t>
            </a:r>
            <a:endParaRPr lang="it-IT" sz="3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402666" y="5782733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Anno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4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214563" y="214313"/>
            <a:ext cx="4929187" cy="708025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40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al Silicio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85750" y="1285875"/>
            <a:ext cx="3786188" cy="5016500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Questi rivelatori usano un sottile strato di </a:t>
            </a:r>
            <a:r>
              <a:rPr lang="it-IT" altLang="x-none" sz="2000" b="1">
                <a:solidFill>
                  <a:srgbClr val="0070C0"/>
                </a:solidFill>
              </a:rPr>
              <a:t>Silicio</a:t>
            </a:r>
            <a:r>
              <a:rPr lang="it-IT" altLang="x-none" sz="2000">
                <a:solidFill>
                  <a:srgbClr val="000000"/>
                </a:solidFill>
              </a:rPr>
              <a:t> come </a:t>
            </a:r>
            <a:r>
              <a:rPr lang="it-IT" altLang="x-none" sz="2000">
                <a:solidFill>
                  <a:srgbClr val="C00000"/>
                </a:solidFill>
              </a:rPr>
              <a:t>elemento attivo</a:t>
            </a:r>
            <a:r>
              <a:rPr lang="it-IT" altLang="x-none" sz="2000">
                <a:solidFill>
                  <a:srgbClr val="0070C0"/>
                </a:solidFill>
              </a:rPr>
              <a:t>.</a:t>
            </a:r>
          </a:p>
          <a:p>
            <a:pPr>
              <a:buFont typeface="Arial" charset="0"/>
              <a:buChar char="•"/>
            </a:pPr>
            <a:endParaRPr lang="it-IT" altLang="x-none" sz="2000">
              <a:solidFill>
                <a:srgbClr val="0070C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Il Silicio viene </a:t>
            </a:r>
            <a:r>
              <a:rPr lang="it-IT" altLang="x-none" sz="2000" i="1">
                <a:solidFill>
                  <a:srgbClr val="00B050"/>
                </a:solidFill>
              </a:rPr>
              <a:t>ionizzato</a:t>
            </a:r>
            <a:r>
              <a:rPr lang="it-IT" altLang="x-none" sz="2000">
                <a:solidFill>
                  <a:srgbClr val="0070C0"/>
                </a:solidFill>
              </a:rPr>
              <a:t> </a:t>
            </a:r>
            <a:r>
              <a:rPr lang="it-IT" altLang="x-none" sz="2000">
                <a:solidFill>
                  <a:srgbClr val="000000"/>
                </a:solidFill>
              </a:rPr>
              <a:t>dalle </a:t>
            </a:r>
            <a:r>
              <a:rPr lang="it-IT" altLang="x-none" sz="2000" i="1">
                <a:solidFill>
                  <a:srgbClr val="0070C0"/>
                </a:solidFill>
              </a:rPr>
              <a:t>particelle cariche</a:t>
            </a:r>
            <a:r>
              <a:rPr lang="it-IT" altLang="x-none" sz="2000">
                <a:solidFill>
                  <a:srgbClr val="000000"/>
                </a:solidFill>
              </a:rPr>
              <a:t>, che creano coppie  </a:t>
            </a:r>
            <a:r>
              <a:rPr lang="it-IT" altLang="x-none" sz="2000">
                <a:solidFill>
                  <a:srgbClr val="8064A2"/>
                </a:solidFill>
              </a:rPr>
              <a:t>elettrone</a:t>
            </a:r>
            <a:r>
              <a:rPr lang="it-IT" altLang="x-none" sz="2000">
                <a:solidFill>
                  <a:srgbClr val="000000"/>
                </a:solidFill>
              </a:rPr>
              <a:t> (e) </a:t>
            </a:r>
            <a:r>
              <a:rPr lang="it-IT" altLang="x-none" sz="2000">
                <a:solidFill>
                  <a:srgbClr val="8064A2"/>
                </a:solidFill>
              </a:rPr>
              <a:t>lacuna</a:t>
            </a:r>
            <a:r>
              <a:rPr lang="it-IT" altLang="x-none" sz="2000">
                <a:solidFill>
                  <a:srgbClr val="000000"/>
                </a:solidFill>
              </a:rPr>
              <a:t> (h) (</a:t>
            </a:r>
            <a:r>
              <a:rPr lang="it-IT" altLang="x-none" sz="2000">
                <a:solidFill>
                  <a:srgbClr val="FF0000"/>
                </a:solidFill>
              </a:rPr>
              <a:t>Ionizzazione primaria</a:t>
            </a:r>
            <a:r>
              <a:rPr lang="it-IT" altLang="x-none" sz="2000">
                <a:solidFill>
                  <a:srgbClr val="000000"/>
                </a:solidFill>
              </a:rPr>
              <a:t>).</a:t>
            </a:r>
          </a:p>
          <a:p>
            <a:endParaRPr lang="it-IT" altLang="x-none" sz="20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000">
                <a:solidFill>
                  <a:srgbClr val="000000"/>
                </a:solidFill>
              </a:rPr>
              <a:t> In presenza di campo elettrico gli elettroni viaggiano verso </a:t>
            </a:r>
            <a:r>
              <a:rPr lang="it-IT" altLang="x-none" sz="2000">
                <a:solidFill>
                  <a:srgbClr val="00B050"/>
                </a:solidFill>
              </a:rPr>
              <a:t>l’anodo </a:t>
            </a:r>
            <a:r>
              <a:rPr lang="it-IT" altLang="x-none" sz="2000">
                <a:solidFill>
                  <a:srgbClr val="000000"/>
                </a:solidFill>
              </a:rPr>
              <a:t>e le lacune verso il </a:t>
            </a:r>
            <a:r>
              <a:rPr lang="it-IT" altLang="x-none" sz="2000">
                <a:solidFill>
                  <a:srgbClr val="00B050"/>
                </a:solidFill>
              </a:rPr>
              <a:t>catodo</a:t>
            </a:r>
            <a:r>
              <a:rPr lang="it-IT" altLang="x-none" sz="2000">
                <a:solidFill>
                  <a:srgbClr val="000000"/>
                </a:solidFill>
              </a:rPr>
              <a:t>, producendo un </a:t>
            </a:r>
            <a:r>
              <a:rPr lang="it-IT" altLang="x-none" sz="2000" i="1">
                <a:solidFill>
                  <a:srgbClr val="0070C0"/>
                </a:solidFill>
              </a:rPr>
              <a:t>segnale elettrico</a:t>
            </a:r>
            <a:r>
              <a:rPr lang="it-IT" altLang="x-none" sz="2000">
                <a:solidFill>
                  <a:srgbClr val="000000"/>
                </a:solidFill>
              </a:rPr>
              <a:t>.</a:t>
            </a:r>
          </a:p>
          <a:p>
            <a:r>
              <a:rPr lang="it-IT" altLang="x-none" sz="2000">
                <a:solidFill>
                  <a:srgbClr val="000000"/>
                </a:solidFill>
              </a:rPr>
              <a:t>A differenza dei rivelatori a gas non c’è né </a:t>
            </a:r>
            <a:r>
              <a:rPr lang="it-IT" altLang="x-none" sz="2000">
                <a:solidFill>
                  <a:srgbClr val="C00000"/>
                </a:solidFill>
              </a:rPr>
              <a:t>Ionizzazione Secondaria </a:t>
            </a:r>
            <a:r>
              <a:rPr lang="it-IT" altLang="x-none" sz="2000"/>
              <a:t>né</a:t>
            </a:r>
            <a:r>
              <a:rPr lang="it-IT" altLang="x-none" sz="2000">
                <a:solidFill>
                  <a:srgbClr val="000000"/>
                </a:solidFill>
              </a:rPr>
              <a:t> </a:t>
            </a:r>
            <a:r>
              <a:rPr lang="it-IT" altLang="x-none" sz="2000">
                <a:solidFill>
                  <a:srgbClr val="0070C0"/>
                </a:solidFill>
              </a:rPr>
              <a:t>Moltiplicazione a Valanga.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564" y="1839558"/>
            <a:ext cx="4868892" cy="3571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60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C:\Users\danilo\Documents\Divulgazione\edu\svt_with_cables_ms_2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199467"/>
            <a:ext cx="4718752" cy="2658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42875" y="142875"/>
            <a:ext cx="3714750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al Silicio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753644"/>
            <a:ext cx="1071562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/>
              <a:t>BaBar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0163" y="1214438"/>
            <a:ext cx="3929062" cy="2308225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Sono rivelatori ad </a:t>
            </a:r>
            <a:r>
              <a:rPr lang="it-IT" sz="24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altissima risoluzione spaziale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(</a:t>
            </a:r>
            <a:r>
              <a:rPr lang="it-IT" sz="24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50µm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 usa ti spesso come </a:t>
            </a:r>
            <a:r>
              <a:rPr lang="it-IT" sz="2400" i="1" dirty="0">
                <a:solidFill>
                  <a:srgbClr val="00B050"/>
                </a:solidFill>
                <a:latin typeface="+mn-lt"/>
                <a:ea typeface="+mn-ea"/>
                <a:cs typeface="+mn-cs"/>
              </a:rPr>
              <a:t>rivelatori di vertice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, in zone molto vicine al punto di collisione dei fasci di particelle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8753" y="0"/>
            <a:ext cx="4425247" cy="331893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072438" y="3318935"/>
            <a:ext cx="1071562" cy="4619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 smtClean="0"/>
              <a:t>CMS</a:t>
            </a:r>
            <a:endParaRPr lang="it-IT" sz="2400" dirty="0"/>
          </a:p>
        </p:txBody>
      </p:sp>
      <p:sp>
        <p:nvSpPr>
          <p:cNvPr id="3" name="Rectangle 2"/>
          <p:cNvSpPr/>
          <p:nvPr/>
        </p:nvSpPr>
        <p:spPr>
          <a:xfrm>
            <a:off x="4842933" y="3811590"/>
            <a:ext cx="4301067" cy="2554545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5400000" scaled="1"/>
          </a:gradFill>
          <a:ln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000" dirty="0" smtClean="0"/>
              <a:t>Volume cilindrico di 1.3 m di raggio:</a:t>
            </a:r>
          </a:p>
          <a:p>
            <a:endParaRPr lang="en-US" sz="2000" dirty="0" smtClean="0">
              <a:solidFill>
                <a:srgbClr val="FF0000"/>
              </a:solidFill>
            </a:endParaRPr>
          </a:p>
          <a:p>
            <a:r>
              <a:rPr lang="en-US" sz="2000" dirty="0" smtClean="0">
                <a:solidFill>
                  <a:srgbClr val="FF0000"/>
                </a:solidFill>
              </a:rPr>
              <a:t>3 piani </a:t>
            </a:r>
            <a:r>
              <a:rPr lang="en-US" sz="2000" dirty="0" smtClean="0"/>
              <a:t>di</a:t>
            </a:r>
            <a:r>
              <a:rPr lang="en-US" sz="2000" dirty="0" smtClean="0">
                <a:solidFill>
                  <a:srgbClr val="FF0000"/>
                </a:solidFill>
              </a:rPr>
              <a:t> “pixel” </a:t>
            </a:r>
            <a:r>
              <a:rPr lang="en-US" sz="2000" dirty="0" smtClean="0"/>
              <a:t> (celle di 100x150 </a:t>
            </a:r>
            <a:r>
              <a:rPr lang="en-US" sz="2000" dirty="0" smtClean="0">
                <a:latin typeface="Symbol" charset="2"/>
                <a:cs typeface="Symbol" charset="2"/>
              </a:rPr>
              <a:t>m</a:t>
            </a:r>
            <a:r>
              <a:rPr lang="en-US" sz="2000" dirty="0" smtClean="0"/>
              <a:t>m) </a:t>
            </a:r>
          </a:p>
          <a:p>
            <a:endParaRPr lang="en-US" sz="2000" dirty="0" smtClean="0">
              <a:solidFill>
                <a:srgbClr val="FF0000"/>
              </a:solidFill>
            </a:endParaRPr>
          </a:p>
          <a:p>
            <a:r>
              <a:rPr lang="en-US" sz="2000" dirty="0" smtClean="0">
                <a:solidFill>
                  <a:srgbClr val="FF0000"/>
                </a:solidFill>
              </a:rPr>
              <a:t>10 piani </a:t>
            </a:r>
            <a:r>
              <a:rPr lang="en-US" sz="2000" dirty="0" smtClean="0">
                <a:solidFill>
                  <a:srgbClr val="000000"/>
                </a:solidFill>
              </a:rPr>
              <a:t>di </a:t>
            </a:r>
            <a:r>
              <a:rPr lang="en-US" sz="2000" dirty="0" smtClean="0">
                <a:solidFill>
                  <a:srgbClr val="FF0000"/>
                </a:solidFill>
              </a:rPr>
              <a:t>“strip” </a:t>
            </a:r>
            <a:r>
              <a:rPr lang="en-US" sz="2000" dirty="0" smtClean="0">
                <a:solidFill>
                  <a:srgbClr val="000000"/>
                </a:solidFill>
              </a:rPr>
              <a:t>(strisce da 80</a:t>
            </a:r>
            <a:r>
              <a:rPr lang="en-US" sz="2000" dirty="0" smtClean="0">
                <a:latin typeface="Symbol" charset="2"/>
                <a:cs typeface="Symbol" charset="2"/>
              </a:rPr>
              <a:t>m</a:t>
            </a:r>
            <a:r>
              <a:rPr lang="en-US" sz="2000" dirty="0" smtClean="0"/>
              <a:t>m x 10 cm a 180</a:t>
            </a:r>
            <a:r>
              <a:rPr lang="en-US" sz="2000" dirty="0" smtClean="0">
                <a:latin typeface="Symbol" charset="2"/>
                <a:cs typeface="Symbol" charset="2"/>
              </a:rPr>
              <a:t>m</a:t>
            </a:r>
            <a:r>
              <a:rPr lang="en-US" sz="2000" dirty="0" smtClean="0"/>
              <a:t>m x 25 cm)</a:t>
            </a:r>
            <a:endParaRPr lang="en-US" sz="2000" dirty="0" smtClean="0">
              <a:solidFill>
                <a:srgbClr val="000000"/>
              </a:solidFill>
            </a:endParaRPr>
          </a:p>
          <a:p>
            <a:endParaRPr lang="en-US" sz="2000" dirty="0" smtClean="0">
              <a:solidFill>
                <a:srgbClr val="008000"/>
              </a:solidFill>
            </a:endParaRPr>
          </a:p>
          <a:p>
            <a:r>
              <a:rPr lang="en-US" sz="2000" dirty="0" smtClean="0">
                <a:solidFill>
                  <a:srgbClr val="008000"/>
                </a:solidFill>
              </a:rPr>
              <a:t>75 milioni di canali di lettura</a:t>
            </a:r>
          </a:p>
        </p:txBody>
      </p:sp>
    </p:spTree>
    <p:extLst>
      <p:ext uri="{BB962C8B-B14F-4D97-AF65-F5344CB8AC3E}">
        <p14:creationId xmlns:p14="http://schemas.microsoft.com/office/powerpoint/2010/main" val="36619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28813" y="214313"/>
            <a:ext cx="5286375" cy="584200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 Scintillazione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900" y="998538"/>
            <a:ext cx="3395663" cy="385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2714625"/>
            <a:ext cx="5643563" cy="1200150"/>
          </a:xfrm>
          <a:prstGeom prst="rect">
            <a:avLst/>
          </a:prstGeom>
          <a:gradFill rotWithShape="1">
            <a:gsLst>
              <a:gs pos="0">
                <a:srgbClr val="BCBCBC"/>
              </a:gs>
              <a:gs pos="35001">
                <a:srgbClr val="D0D0D0"/>
              </a:gs>
              <a:gs pos="100000">
                <a:srgbClr val="EDEDED"/>
              </a:gs>
            </a:gsLst>
            <a:lin ang="162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Il fenomeno di </a:t>
            </a:r>
            <a:r>
              <a:rPr lang="it-IT" sz="2400" b="1" i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Scintillazione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è causato dalla </a:t>
            </a:r>
            <a:r>
              <a:rPr lang="it-IT" sz="2400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eccitazione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e successiva </a:t>
            </a:r>
            <a:r>
              <a:rPr lang="it-IT" sz="2400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diseccitazione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degli atomi dei </a:t>
            </a:r>
            <a:r>
              <a:rPr lang="it-IT" sz="24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materiali scintillanti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85750" y="4086225"/>
            <a:ext cx="5357813" cy="1200150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Esistono vari tipi di materiali scintillanti: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i="1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cristalli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i="1" dirty="0">
                <a:solidFill>
                  <a:srgbClr val="00B050"/>
                </a:solidFill>
                <a:latin typeface="+mn-lt"/>
                <a:ea typeface="+mn-ea"/>
                <a:cs typeface="+mn-cs"/>
              </a:rPr>
              <a:t> materiali plastici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1438" y="1000125"/>
            <a:ext cx="5572125" cy="1570038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Questi rivelatori usano come </a:t>
            </a:r>
            <a:r>
              <a:rPr lang="it-IT" sz="2400" dirty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elemento attivo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dei materiali che hanno la proprietà di </a:t>
            </a:r>
            <a:r>
              <a:rPr lang="it-IT" sz="2400" i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emettere luce visibile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quando sono attraversati da </a:t>
            </a:r>
            <a:r>
              <a:rPr lang="it-IT" sz="2400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particelle cariche</a:t>
            </a:r>
          </a:p>
        </p:txBody>
      </p:sp>
      <p:sp>
        <p:nvSpPr>
          <p:cNvPr id="8" name="Rectangle 7"/>
          <p:cNvSpPr/>
          <p:nvPr/>
        </p:nvSpPr>
        <p:spPr>
          <a:xfrm>
            <a:off x="2928938" y="5715000"/>
            <a:ext cx="3714750" cy="7080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/>
              <a:t>La scintillazione e’ utilizzata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/>
              <a:t>principalmente nei calorimetri</a:t>
            </a:r>
          </a:p>
        </p:txBody>
      </p:sp>
    </p:spTree>
    <p:extLst>
      <p:ext uri="{BB962C8B-B14F-4D97-AF65-F5344CB8AC3E}">
        <p14:creationId xmlns:p14="http://schemas.microsoft.com/office/powerpoint/2010/main" val="11960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20"/>
          <p:cNvGrpSpPr>
            <a:grpSpLocks noChangeAspect="1"/>
          </p:cNvGrpSpPr>
          <p:nvPr/>
        </p:nvGrpSpPr>
        <p:grpSpPr bwMode="auto">
          <a:xfrm>
            <a:off x="3709986" y="1400705"/>
            <a:ext cx="5258834" cy="2337858"/>
            <a:chOff x="707" y="1403"/>
            <a:chExt cx="4879" cy="1483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1" name="Line 18"/>
            <p:cNvSpPr>
              <a:spLocks noChangeShapeType="1"/>
            </p:cNvSpPr>
            <p:nvPr/>
          </p:nvSpPr>
          <p:spPr bwMode="auto">
            <a:xfrm flipH="1">
              <a:off x="707" y="2129"/>
              <a:ext cx="508" cy="0"/>
            </a:xfrm>
            <a:prstGeom prst="line">
              <a:avLst/>
            </a:prstGeom>
            <a:grpFill/>
            <a:ln w="1905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pic>
          <p:nvPicPr>
            <p:cNvPr id="12" name="Picture 19" descr="emshower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403"/>
              <a:ext cx="4404" cy="148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571625" y="142875"/>
            <a:ext cx="6143625" cy="83026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latin typeface="+mn-lt"/>
                <a:ea typeface="+mn-ea"/>
                <a:cs typeface="+mn-cs"/>
              </a:rPr>
              <a:t>Un </a:t>
            </a:r>
            <a:r>
              <a:rPr lang="it-IT" sz="2400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calorimetro</a:t>
            </a:r>
            <a:r>
              <a:rPr lang="it-IT" sz="24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è un rivelatore di particelle che misura </a:t>
            </a:r>
            <a:r>
              <a:rPr lang="it-IT" sz="2400" dirty="0">
                <a:solidFill>
                  <a:srgbClr val="00B050"/>
                </a:solidFill>
                <a:latin typeface="+mn-lt"/>
                <a:ea typeface="+mn-ea"/>
                <a:cs typeface="+mn-cs"/>
              </a:rPr>
              <a:t>l’energia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di una particella</a:t>
            </a:r>
          </a:p>
        </p:txBody>
      </p:sp>
      <p:cxnSp>
        <p:nvCxnSpPr>
          <p:cNvPr id="13" name="Straight Arrow Connector 12"/>
          <p:cNvCxnSpPr>
            <a:cxnSpLocks noChangeAspect="1"/>
            <a:endCxn id="11" idx="0"/>
          </p:cNvCxnSpPr>
          <p:nvPr/>
        </p:nvCxnSpPr>
        <p:spPr>
          <a:xfrm>
            <a:off x="2428875" y="2544763"/>
            <a:ext cx="1828659" cy="436"/>
          </a:xfrm>
          <a:prstGeom prst="straightConnector1">
            <a:avLst/>
          </a:prstGeom>
          <a:ln w="28575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14313" y="3286125"/>
            <a:ext cx="3429000" cy="3416300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dirty="0">
                <a:solidFill>
                  <a:srgbClr val="000000"/>
                </a:solidFill>
              </a:rPr>
              <a:t> La particella interagendo con il calorimetro crea uno </a:t>
            </a:r>
            <a:r>
              <a:rPr lang="it-IT" altLang="x-none" sz="2400" b="1" dirty="0">
                <a:solidFill>
                  <a:srgbClr val="0070C0"/>
                </a:solidFill>
              </a:rPr>
              <a:t>sciame</a:t>
            </a:r>
            <a:r>
              <a:rPr lang="it-IT" altLang="x-none" sz="2400" dirty="0">
                <a:solidFill>
                  <a:srgbClr val="000000"/>
                </a:solidFill>
              </a:rPr>
              <a:t> e viene </a:t>
            </a:r>
            <a:r>
              <a:rPr lang="it-IT" altLang="x-none" sz="2400" i="1" dirty="0">
                <a:solidFill>
                  <a:srgbClr val="00B050"/>
                </a:solidFill>
              </a:rPr>
              <a:t>completamente assorbita</a:t>
            </a:r>
          </a:p>
          <a:p>
            <a:pPr>
              <a:buFont typeface="Arial" charset="0"/>
              <a:buChar char="•"/>
            </a:pPr>
            <a:endParaRPr lang="it-IT" altLang="x-none" sz="2400" dirty="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 dirty="0">
                <a:solidFill>
                  <a:srgbClr val="000000"/>
                </a:solidFill>
              </a:rPr>
              <a:t> Il segnale prodotto è </a:t>
            </a:r>
            <a:r>
              <a:rPr lang="it-IT" altLang="x-none" sz="2400" i="1" dirty="0">
                <a:solidFill>
                  <a:srgbClr val="00B050"/>
                </a:solidFill>
              </a:rPr>
              <a:t>proporzionale all’energia </a:t>
            </a:r>
            <a:r>
              <a:rPr lang="it-IT" altLang="x-none" sz="2400" dirty="0">
                <a:solidFill>
                  <a:srgbClr val="000000"/>
                </a:solidFill>
              </a:rPr>
              <a:t>della particella:</a:t>
            </a:r>
          </a:p>
          <a:p>
            <a:pPr lvl="1"/>
            <a:r>
              <a:rPr lang="it-IT" altLang="x-none" sz="2400" b="1" dirty="0">
                <a:solidFill>
                  <a:srgbClr val="C00000"/>
                </a:solidFill>
              </a:rPr>
              <a:t>S = kE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857625" y="4108450"/>
            <a:ext cx="5214938" cy="2678113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r>
              <a:rPr lang="it-IT" altLang="x-none" sz="2400">
                <a:solidFill>
                  <a:srgbClr val="000000"/>
                </a:solidFill>
              </a:rPr>
              <a:t>Esistono </a:t>
            </a:r>
            <a:r>
              <a:rPr lang="it-IT" altLang="x-none" sz="2400" i="1">
                <a:solidFill>
                  <a:srgbClr val="000000"/>
                </a:solidFill>
              </a:rPr>
              <a:t>2 tipi</a:t>
            </a:r>
            <a:r>
              <a:rPr lang="it-IT" altLang="x-none" sz="2400">
                <a:solidFill>
                  <a:srgbClr val="000000"/>
                </a:solidFill>
              </a:rPr>
              <a:t> di calorimetri:</a:t>
            </a:r>
          </a:p>
          <a:p>
            <a:endParaRPr lang="it-IT" altLang="x-none" sz="240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>
                <a:solidFill>
                  <a:srgbClr val="000000"/>
                </a:solidFill>
              </a:rPr>
              <a:t> </a:t>
            </a:r>
            <a:r>
              <a:rPr lang="it-IT" altLang="x-none" sz="2400" b="1">
                <a:solidFill>
                  <a:srgbClr val="FF0000"/>
                </a:solidFill>
              </a:rPr>
              <a:t>Calorimetri Elettromagnetici  </a:t>
            </a:r>
            <a:r>
              <a:rPr lang="it-IT" altLang="x-none" sz="2400">
                <a:solidFill>
                  <a:srgbClr val="000000"/>
                </a:solidFill>
              </a:rPr>
              <a:t>(rivelazione di </a:t>
            </a:r>
            <a:r>
              <a:rPr lang="it-IT" altLang="x-none" sz="2400">
                <a:solidFill>
                  <a:srgbClr val="0070C0"/>
                </a:solidFill>
              </a:rPr>
              <a:t>elettroni, positroni e fotoni</a:t>
            </a:r>
            <a:r>
              <a:rPr lang="it-IT" altLang="x-none" sz="2400">
                <a:solidFill>
                  <a:srgbClr val="000000"/>
                </a:solidFill>
              </a:rPr>
              <a:t>)</a:t>
            </a:r>
          </a:p>
          <a:p>
            <a:pPr>
              <a:buFont typeface="Arial" charset="0"/>
              <a:buChar char="•"/>
            </a:pPr>
            <a:r>
              <a:rPr lang="it-IT" altLang="x-none" sz="2400">
                <a:solidFill>
                  <a:srgbClr val="000000"/>
                </a:solidFill>
              </a:rPr>
              <a:t> </a:t>
            </a:r>
            <a:r>
              <a:rPr lang="it-IT" altLang="x-none" sz="2400" b="1">
                <a:solidFill>
                  <a:srgbClr val="FF0000"/>
                </a:solidFill>
              </a:rPr>
              <a:t>Calorimetri Adronici </a:t>
            </a:r>
            <a:r>
              <a:rPr lang="it-IT" altLang="x-none" sz="2400">
                <a:solidFill>
                  <a:srgbClr val="000000"/>
                </a:solidFill>
              </a:rPr>
              <a:t>(rivelazione di </a:t>
            </a:r>
            <a:r>
              <a:rPr lang="it-IT" altLang="x-none" sz="2400">
                <a:solidFill>
                  <a:srgbClr val="0070C0"/>
                </a:solidFill>
              </a:rPr>
              <a:t>adroni carichi e neutri: p,n,</a:t>
            </a:r>
            <a:r>
              <a:rPr lang="el-GR" altLang="x-none" sz="2400">
                <a:solidFill>
                  <a:srgbClr val="0070C0"/>
                </a:solidFill>
              </a:rPr>
              <a:t>π</a:t>
            </a:r>
            <a:r>
              <a:rPr lang="it-IT" altLang="x-none" sz="2400">
                <a:solidFill>
                  <a:srgbClr val="0070C0"/>
                </a:solidFill>
              </a:rPr>
              <a:t>,K</a:t>
            </a:r>
            <a:r>
              <a:rPr lang="it-IT" altLang="x-none" sz="2400">
                <a:solidFill>
                  <a:srgbClr val="000000"/>
                </a:solidFill>
              </a:rPr>
              <a:t>)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14313" y="2357438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r"/>
            <a:r>
              <a:rPr lang="it-IT" altLang="x-none"/>
              <a:t>particella incidente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436403" y="3368676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/>
              <a:t>calorimetro</a:t>
            </a:r>
          </a:p>
        </p:txBody>
      </p:sp>
    </p:spTree>
    <p:extLst>
      <p:ext uri="{BB962C8B-B14F-4D97-AF65-F5344CB8AC3E}">
        <p14:creationId xmlns:p14="http://schemas.microsoft.com/office/powerpoint/2010/main" val="119751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/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472490" y="1390718"/>
            <a:ext cx="4385760" cy="1938992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La </a:t>
            </a:r>
            <a:r>
              <a:rPr lang="it-IT" sz="2400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luce di scintillazione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prodotta dalla particella si propaga all’interno dello scintillatore e viene raccolta </a:t>
            </a:r>
            <a:r>
              <a:rPr lang="it-IT" sz="24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da appositi sensori ( </a:t>
            </a:r>
            <a:r>
              <a:rPr lang="it-IT" sz="24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Fotomoltiplicatori, fotodiodi...</a:t>
            </a:r>
            <a:r>
              <a:rPr lang="it-IT" sz="2400" dirty="0" smtClean="0">
                <a:latin typeface="+mn-lt"/>
                <a:ea typeface="+mn-ea"/>
                <a:cs typeface="+mn-cs"/>
              </a:rPr>
              <a:t>)</a:t>
            </a:r>
            <a:endParaRPr lang="it-IT" sz="2400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429280" y="129647"/>
            <a:ext cx="6630987" cy="107721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Calorimetri elettromagnetici: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FF0000"/>
                </a:solidFill>
              </a:rPr>
              <a:t>r</a:t>
            </a: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accolta della luce di </a:t>
            </a:r>
            <a:r>
              <a:rPr lang="it-IT" sz="3200" dirty="0">
                <a:solidFill>
                  <a:srgbClr val="FF0000"/>
                </a:solidFill>
              </a:rPr>
              <a:t>S</a:t>
            </a: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cintillazione</a:t>
            </a:r>
            <a:endParaRPr lang="it-IT" sz="3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57817"/>
            <a:ext cx="4411133" cy="2301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3400" y="4445847"/>
            <a:ext cx="1630583" cy="122293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0" y="3911486"/>
            <a:ext cx="4676858" cy="64633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5400000" scaled="1"/>
          </a:gradFill>
        </p:spPr>
        <p:txBody>
          <a:bodyPr wrap="none" rtlCol="0">
            <a:spAutoFit/>
          </a:bodyPr>
          <a:lstStyle/>
          <a:p>
            <a:r>
              <a:rPr lang="en-US" dirty="0" smtClean="0"/>
              <a:t>Cristallo di CMS (PbWO4 = tungstato di piombo)</a:t>
            </a:r>
          </a:p>
          <a:p>
            <a:r>
              <a:rPr lang="en-US" dirty="0" smtClean="0"/>
              <a:t>con rivelatore di luce</a:t>
            </a:r>
            <a:endParaRPr lang="en-US" dirty="0"/>
          </a:p>
        </p:txBody>
      </p:sp>
      <p:pic>
        <p:nvPicPr>
          <p:cNvPr id="15" name="Picture 3" descr="oreach-2001-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87420" y="4220015"/>
            <a:ext cx="3956580" cy="2637985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309304" y="3850683"/>
            <a:ext cx="3712811" cy="369332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5400000" scaled="1"/>
          </a:gradFill>
        </p:spPr>
        <p:txBody>
          <a:bodyPr wrap="none" rtlCol="0">
            <a:spAutoFit/>
          </a:bodyPr>
          <a:lstStyle/>
          <a:p>
            <a:r>
              <a:rPr lang="en-US" smtClean="0"/>
              <a:t>Circa 78000 cristalli scintillanti in CMS</a:t>
            </a:r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05" y="1365841"/>
            <a:ext cx="2535060" cy="242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Content Placeholder 2"/>
          <p:cNvSpPr>
            <a:spLocks noGrp="1"/>
          </p:cNvSpPr>
          <p:nvPr>
            <p:ph idx="1"/>
          </p:nvPr>
        </p:nvSpPr>
        <p:spPr>
          <a:xfrm>
            <a:off x="431221" y="945001"/>
            <a:ext cx="8281281" cy="2915481"/>
          </a:xfrm>
          <a:gradFill>
            <a:gsLst>
              <a:gs pos="0">
                <a:schemeClr val="accent6">
                  <a:lumMod val="75000"/>
                </a:schemeClr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dirty="0" err="1" smtClean="0"/>
              <a:t>Sono</a:t>
            </a:r>
            <a:r>
              <a:rPr lang="en-US" sz="2000" dirty="0" smtClean="0"/>
              <a:t> </a:t>
            </a:r>
            <a:r>
              <a:rPr lang="en-US" sz="2000" dirty="0" err="1" smtClean="0">
                <a:solidFill>
                  <a:srgbClr val="0000FF"/>
                </a:solidFill>
              </a:rPr>
              <a:t>adroni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2000" dirty="0" smtClean="0"/>
              <a:t>le </a:t>
            </a:r>
            <a:r>
              <a:rPr lang="en-US" sz="2000" dirty="0" err="1" smtClean="0"/>
              <a:t>particelle</a:t>
            </a:r>
            <a:r>
              <a:rPr lang="en-US" sz="2000" dirty="0" smtClean="0"/>
              <a:t> </a:t>
            </a:r>
            <a:r>
              <a:rPr lang="en-US" sz="2000" dirty="0" err="1" smtClean="0"/>
              <a:t>formate</a:t>
            </a:r>
            <a:r>
              <a:rPr lang="en-US" sz="2000" dirty="0" smtClean="0"/>
              <a:t> da</a:t>
            </a:r>
            <a:r>
              <a:rPr lang="en-US" sz="2000" dirty="0" smtClean="0">
                <a:solidFill>
                  <a:srgbClr val="0000FF"/>
                </a:solidFill>
              </a:rPr>
              <a:t> quark e </a:t>
            </a:r>
            <a:r>
              <a:rPr lang="en-US" sz="2000" dirty="0" err="1" smtClean="0">
                <a:solidFill>
                  <a:srgbClr val="0000FF"/>
                </a:solidFill>
              </a:rPr>
              <a:t>gluoni</a:t>
            </a:r>
            <a:r>
              <a:rPr lang="en-US" sz="2000" dirty="0" smtClean="0"/>
              <a:t>, come n, p, </a:t>
            </a:r>
            <a:r>
              <a:rPr lang="en-US" sz="2000" dirty="0" smtClean="0">
                <a:latin typeface="Symbol" charset="2"/>
                <a:cs typeface="Symbol" charset="2"/>
              </a:rPr>
              <a:t>p</a:t>
            </a:r>
            <a:r>
              <a:rPr lang="en-US" sz="2000" dirty="0" smtClean="0"/>
              <a:t>, k…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dirty="0" smtClean="0"/>
              <a:t>Gli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2000" dirty="0" smtClean="0"/>
              <a:t>adroni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2000" dirty="0" smtClean="0"/>
              <a:t>(n</a:t>
            </a:r>
            <a:r>
              <a:rPr lang="en-US" sz="2000" dirty="0"/>
              <a:t>, p, </a:t>
            </a:r>
            <a:r>
              <a:rPr lang="en-US" sz="2000" dirty="0">
                <a:latin typeface="Symbol" charset="2"/>
                <a:cs typeface="Symbol" charset="2"/>
              </a:rPr>
              <a:t>p</a:t>
            </a:r>
            <a:r>
              <a:rPr lang="en-US" sz="2000" dirty="0"/>
              <a:t>, </a:t>
            </a:r>
            <a:r>
              <a:rPr lang="en-US" sz="2000" dirty="0" smtClean="0"/>
              <a:t>k) </a:t>
            </a:r>
            <a:r>
              <a:rPr lang="en-US" sz="2000" dirty="0"/>
              <a:t>i</a:t>
            </a:r>
            <a:r>
              <a:rPr lang="en-US" sz="2000" dirty="0" smtClean="0"/>
              <a:t>nteragiscono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2000" i="1" dirty="0" smtClean="0">
                <a:solidFill>
                  <a:srgbClr val="0000FF"/>
                </a:solidFill>
              </a:rPr>
              <a:t>con i nuclei </a:t>
            </a:r>
            <a:r>
              <a:rPr lang="en-US" sz="2000" dirty="0" smtClean="0"/>
              <a:t>del materia</a:t>
            </a:r>
            <a:r>
              <a:rPr lang="en-US" sz="2000" dirty="0" smtClean="0">
                <a:solidFill>
                  <a:srgbClr val="000000"/>
                </a:solidFill>
              </a:rPr>
              <a:t>le</a:t>
            </a:r>
            <a:r>
              <a:rPr lang="en-US" sz="2000" dirty="0" smtClean="0"/>
              <a:t> che attraversano, quindi </a:t>
            </a:r>
            <a:r>
              <a:rPr lang="en-US" sz="2000" i="1" dirty="0" smtClean="0">
                <a:solidFill>
                  <a:srgbClr val="0000FF"/>
                </a:solidFill>
              </a:rPr>
              <a:t>sciami</a:t>
            </a:r>
            <a:r>
              <a:rPr lang="en-US" sz="2000" dirty="0" smtClean="0"/>
              <a:t> più complessi di quelli elettromagnetici: più larghi, con componente elettromagnetica,…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i="1" dirty="0" smtClean="0">
                <a:solidFill>
                  <a:srgbClr val="FF0000"/>
                </a:solidFill>
              </a:rPr>
              <a:t>Calorimetro a campionamento</a:t>
            </a:r>
            <a:r>
              <a:rPr lang="en-US" sz="2000" dirty="0" smtClean="0"/>
              <a:t>: strati di materiale denso (</a:t>
            </a:r>
            <a:r>
              <a:rPr lang="en-US" sz="2000" dirty="0" smtClean="0">
                <a:solidFill>
                  <a:srgbClr val="008000"/>
                </a:solidFill>
              </a:rPr>
              <a:t>ottone e</a:t>
            </a:r>
            <a:r>
              <a:rPr lang="en-US" sz="2000" dirty="0" smtClean="0"/>
              <a:t> </a:t>
            </a:r>
            <a:r>
              <a:rPr lang="en-US" sz="2000" dirty="0" smtClean="0">
                <a:solidFill>
                  <a:srgbClr val="008000"/>
                </a:solidFill>
              </a:rPr>
              <a:t>ferro in CMS </a:t>
            </a:r>
            <a:r>
              <a:rPr lang="en-US" sz="2000" dirty="0" smtClean="0"/>
              <a:t>) che sviluppa e </a:t>
            </a:r>
            <a:r>
              <a:rPr lang="en-US" sz="2000" i="1" dirty="0" smtClean="0">
                <a:solidFill>
                  <a:srgbClr val="FF0000"/>
                </a:solidFill>
              </a:rPr>
              <a:t>assorbe</a:t>
            </a:r>
            <a:r>
              <a:rPr lang="en-US" sz="2000" dirty="0" smtClean="0"/>
              <a:t> dello sciame (</a:t>
            </a:r>
            <a:r>
              <a:rPr lang="en-US" sz="2000" dirty="0" smtClean="0">
                <a:solidFill>
                  <a:srgbClr val="0000FF"/>
                </a:solidFill>
              </a:rPr>
              <a:t>assorbitore</a:t>
            </a:r>
            <a:r>
              <a:rPr lang="en-US" sz="2000" dirty="0" smtClean="0"/>
              <a:t>) alternati  a strati di </a:t>
            </a:r>
            <a:r>
              <a:rPr lang="en-US" sz="2000" dirty="0" smtClean="0">
                <a:solidFill>
                  <a:srgbClr val="0000FF"/>
                </a:solidFill>
              </a:rPr>
              <a:t>scintillatore plastico </a:t>
            </a:r>
            <a:r>
              <a:rPr lang="en-US" sz="2000" dirty="0" smtClean="0"/>
              <a:t>per rivelare i secondari e misurare energia primario</a:t>
            </a:r>
          </a:p>
        </p:txBody>
      </p:sp>
      <p:sp>
        <p:nvSpPr>
          <p:cNvPr id="233" name="Rectangle 232"/>
          <p:cNvSpPr/>
          <p:nvPr/>
        </p:nvSpPr>
        <p:spPr>
          <a:xfrm>
            <a:off x="1698000" y="6005496"/>
            <a:ext cx="1104388" cy="29119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26</a:t>
            </a:fld>
            <a:endParaRPr lang="en-US"/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94733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Calorimetri adronici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215496" y="4011833"/>
            <a:ext cx="7745412" cy="2527080"/>
            <a:chOff x="1122363" y="1068388"/>
            <a:chExt cx="7745412" cy="3556000"/>
          </a:xfrm>
        </p:grpSpPr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703513" y="1076325"/>
              <a:ext cx="268287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7896225" y="1076325"/>
              <a:ext cx="268288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3" name="Rectangle 6"/>
            <p:cNvSpPr>
              <a:spLocks noChangeArrowheads="1"/>
            </p:cNvSpPr>
            <p:nvPr/>
          </p:nvSpPr>
          <p:spPr bwMode="auto">
            <a:xfrm>
              <a:off x="6856413" y="1076325"/>
              <a:ext cx="268287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4" name="Rectangle 7"/>
            <p:cNvSpPr>
              <a:spLocks noChangeArrowheads="1"/>
            </p:cNvSpPr>
            <p:nvPr/>
          </p:nvSpPr>
          <p:spPr bwMode="auto">
            <a:xfrm>
              <a:off x="3741738" y="1076325"/>
              <a:ext cx="268287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779963" y="1076325"/>
              <a:ext cx="268287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6" name="Rectangle 9"/>
            <p:cNvSpPr>
              <a:spLocks noChangeArrowheads="1"/>
            </p:cNvSpPr>
            <p:nvPr/>
          </p:nvSpPr>
          <p:spPr bwMode="auto">
            <a:xfrm>
              <a:off x="5818188" y="1076325"/>
              <a:ext cx="268287" cy="35448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7" name="Rectangle 10"/>
            <p:cNvSpPr>
              <a:spLocks noChangeArrowheads="1"/>
            </p:cNvSpPr>
            <p:nvPr/>
          </p:nvSpPr>
          <p:spPr bwMode="auto">
            <a:xfrm>
              <a:off x="2962275" y="1076325"/>
              <a:ext cx="782638" cy="35448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8" name="Rectangle 11"/>
            <p:cNvSpPr>
              <a:spLocks noChangeArrowheads="1"/>
            </p:cNvSpPr>
            <p:nvPr/>
          </p:nvSpPr>
          <p:spPr bwMode="auto">
            <a:xfrm>
              <a:off x="3998913" y="1068388"/>
              <a:ext cx="782637" cy="3544887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19" name="Rectangle 12"/>
            <p:cNvSpPr>
              <a:spLocks noChangeArrowheads="1"/>
            </p:cNvSpPr>
            <p:nvPr/>
          </p:nvSpPr>
          <p:spPr bwMode="auto">
            <a:xfrm>
              <a:off x="7113588" y="1073150"/>
              <a:ext cx="782637" cy="35448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20" name="Rectangle 13"/>
            <p:cNvSpPr>
              <a:spLocks noChangeArrowheads="1"/>
            </p:cNvSpPr>
            <p:nvPr/>
          </p:nvSpPr>
          <p:spPr bwMode="auto">
            <a:xfrm>
              <a:off x="6072188" y="1076325"/>
              <a:ext cx="782637" cy="35448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21" name="Rectangle 14"/>
            <p:cNvSpPr>
              <a:spLocks noChangeArrowheads="1"/>
            </p:cNvSpPr>
            <p:nvPr/>
          </p:nvSpPr>
          <p:spPr bwMode="auto">
            <a:xfrm>
              <a:off x="5041900" y="1079500"/>
              <a:ext cx="782638" cy="35448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sp>
          <p:nvSpPr>
            <p:cNvPr id="22" name="Rectangle 15"/>
            <p:cNvSpPr>
              <a:spLocks noChangeArrowheads="1"/>
            </p:cNvSpPr>
            <p:nvPr/>
          </p:nvSpPr>
          <p:spPr bwMode="auto">
            <a:xfrm>
              <a:off x="1922463" y="1079500"/>
              <a:ext cx="782637" cy="35448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US">
                <a:ea typeface="ＭＳ Ｐゴシック" charset="0"/>
              </a:endParaRPr>
            </a:p>
          </p:txBody>
        </p:sp>
        <p:grpSp>
          <p:nvGrpSpPr>
            <p:cNvPr id="23" name="Group 20"/>
            <p:cNvGrpSpPr>
              <a:grpSpLocks/>
            </p:cNvGrpSpPr>
            <p:nvPr/>
          </p:nvGrpSpPr>
          <p:grpSpPr bwMode="auto">
            <a:xfrm>
              <a:off x="1122363" y="1146705"/>
              <a:ext cx="7745412" cy="3443287"/>
              <a:chOff x="707" y="1403"/>
              <a:chExt cx="4879" cy="1483"/>
            </a:xfrm>
          </p:grpSpPr>
          <p:sp>
            <p:nvSpPr>
              <p:cNvPr id="24" name="Line 18"/>
              <p:cNvSpPr>
                <a:spLocks noChangeShapeType="1"/>
              </p:cNvSpPr>
              <p:nvPr/>
            </p:nvSpPr>
            <p:spPr bwMode="auto">
              <a:xfrm flipH="1">
                <a:off x="707" y="2129"/>
                <a:ext cx="508" cy="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ea typeface="ＭＳ Ｐゴシック" charset="0"/>
                </a:endParaRPr>
              </a:p>
            </p:txBody>
          </p:sp>
          <p:pic>
            <p:nvPicPr>
              <p:cNvPr id="25" name="Picture 19" descr="emshower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2" y="1403"/>
                <a:ext cx="4404" cy="148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-118004" y="4851549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r"/>
            <a:r>
              <a:rPr lang="it-IT" altLang="x-none"/>
              <a:t>particella incidente</a:t>
            </a:r>
          </a:p>
        </p:txBody>
      </p:sp>
    </p:spTree>
    <p:extLst>
      <p:ext uri="{BB962C8B-B14F-4D97-AF65-F5344CB8AC3E}">
        <p14:creationId xmlns:p14="http://schemas.microsoft.com/office/powerpoint/2010/main" val="24472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C:\Users\danilo\Documents\Divulgazione\edu\j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925" y="3074988"/>
            <a:ext cx="4410075" cy="378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42938" y="136525"/>
            <a:ext cx="7786687" cy="58578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 Radiazione Cherenkov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85750" y="857250"/>
            <a:ext cx="5715000" cy="1938338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L</a:t>
            </a:r>
            <a:r>
              <a:rPr lang="it-IT" sz="2400" dirty="0">
                <a:latin typeface="+mn-lt"/>
                <a:ea typeface="+mn-ea"/>
                <a:cs typeface="+mn-cs"/>
              </a:rPr>
              <a:t>’</a:t>
            </a:r>
            <a:r>
              <a:rPr lang="it-IT" sz="2400" b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e</a:t>
            </a:r>
            <a:r>
              <a:rPr lang="en-US" sz="2400" b="1" dirty="0" err="1">
                <a:solidFill>
                  <a:srgbClr val="C00000"/>
                </a:solidFill>
                <a:latin typeface="+mn-lt"/>
                <a:ea typeface="+mn-ea"/>
                <a:cs typeface="+mn-cs"/>
              </a:rPr>
              <a:t>ffetto</a:t>
            </a:r>
            <a:r>
              <a:rPr lang="en-US" sz="2400" b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 Cherenkov </a:t>
            </a:r>
            <a:r>
              <a:rPr lang="en-US" sz="24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consiste</a:t>
            </a:r>
            <a:r>
              <a:rPr lang="en-US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nell'emissione di radiazione elettromagnetica (</a:t>
            </a:r>
            <a:r>
              <a:rPr lang="it-IT" sz="2400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luce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 da parte di una particella in moto ad una </a:t>
            </a:r>
            <a:r>
              <a:rPr lang="it-IT" sz="2400" i="1" dirty="0">
                <a:solidFill>
                  <a:srgbClr val="00B050"/>
                </a:solidFill>
                <a:latin typeface="+mn-lt"/>
                <a:ea typeface="+mn-ea"/>
                <a:cs typeface="+mn-cs"/>
              </a:rPr>
              <a:t>velocità superiore alla velocità della luce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nel mezzo attraversato.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42875" y="5586413"/>
            <a:ext cx="4500563" cy="1200150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Misurando l’</a:t>
            </a:r>
            <a:r>
              <a:rPr lang="it-IT" sz="2400" b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angolo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del cono di luce si ricava la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400" i="1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velocità della particella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357938" y="2000250"/>
            <a:ext cx="2571750" cy="1016000"/>
          </a:xfrm>
          <a:prstGeom prst="rect">
            <a:avLst/>
          </a:prstGeom>
          <a:gradFill rotWithShape="1">
            <a:gsLst>
              <a:gs pos="0">
                <a:srgbClr val="DAFDA7"/>
              </a:gs>
              <a:gs pos="35001">
                <a:srgbClr val="E4FDC2"/>
              </a:gs>
              <a:gs pos="100000">
                <a:srgbClr val="F5FFE6"/>
              </a:gs>
            </a:gsLst>
            <a:lin ang="16200000" scaled="1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Analogia con un aereo che supera la </a:t>
            </a:r>
            <a:r>
              <a:rPr lang="it-IT" sz="2000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barriera del suono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(</a:t>
            </a:r>
            <a:r>
              <a:rPr lang="it-IT" sz="20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1238 km/h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3067508"/>
            <a:ext cx="4500563" cy="250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9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94733" y="71438"/>
            <a:ext cx="8627534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</a:rPr>
              <a:t>Rivelatori per muoni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714375" y="1357313"/>
            <a:ext cx="7930092" cy="3416320"/>
          </a:xfrm>
          <a:prstGeom prst="rect">
            <a:avLst/>
          </a:prstGeom>
          <a:gradFill rotWithShape="1">
            <a:gsLst>
              <a:gs pos="0">
                <a:srgbClr val="DAFDA7"/>
              </a:gs>
              <a:gs pos="35001">
                <a:srgbClr val="E4FDC2"/>
              </a:gs>
              <a:gs pos="100000">
                <a:srgbClr val="F5FFE6"/>
              </a:gs>
            </a:gsLst>
            <a:lin ang="16200000" scaled="1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b="1" dirty="0">
                <a:solidFill>
                  <a:srgbClr val="7030A0"/>
                </a:solidFill>
              </a:rPr>
              <a:t> </a:t>
            </a:r>
            <a:r>
              <a:rPr lang="it-IT" altLang="x-none" sz="2400" b="1" dirty="0" smtClean="0">
                <a:solidFill>
                  <a:srgbClr val="7030A0"/>
                </a:solidFill>
              </a:rPr>
              <a:t>Caratteristiche dei muoni</a:t>
            </a:r>
            <a:r>
              <a:rPr lang="it-IT" altLang="x-none" sz="2400" dirty="0" smtClean="0">
                <a:solidFill>
                  <a:srgbClr val="000000"/>
                </a:solidFill>
              </a:rPr>
              <a:t>: </a:t>
            </a:r>
            <a:r>
              <a:rPr lang="it-IT" altLang="x-none" sz="2400" i="1" dirty="0" smtClean="0">
                <a:solidFill>
                  <a:srgbClr val="00B050"/>
                </a:solidFill>
              </a:rPr>
              <a:t>particelle cariche (~elettroni pesanti) </a:t>
            </a:r>
            <a:r>
              <a:rPr lang="it-IT" altLang="x-none" sz="2400" dirty="0" smtClean="0"/>
              <a:t>che attraversano tutto il materiale, compresi i calorimetri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 smtClean="0"/>
              <a:t> in principio, si potrebbe usare qualsiasi rivelatore per tracciare particelle cariche, ma si deve </a:t>
            </a:r>
            <a:r>
              <a:rPr lang="it-IT" altLang="x-none" sz="2400" i="1" dirty="0" smtClean="0">
                <a:solidFill>
                  <a:srgbClr val="FF0000"/>
                </a:solidFill>
              </a:rPr>
              <a:t>coprire un’area grande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/>
              <a:t> </a:t>
            </a:r>
            <a:r>
              <a:rPr lang="it-IT" altLang="x-none" sz="2400" dirty="0" smtClean="0"/>
              <a:t>⇒ il silicio è troppo costoso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/>
              <a:t> </a:t>
            </a:r>
            <a:r>
              <a:rPr lang="it-IT" altLang="x-none" sz="2400" i="1" dirty="0" smtClean="0">
                <a:solidFill>
                  <a:schemeClr val="accent1"/>
                </a:solidFill>
              </a:rPr>
              <a:t>strati di rivelatori a gas </a:t>
            </a:r>
            <a:r>
              <a:rPr lang="it-IT" altLang="x-none" sz="2400" dirty="0" smtClean="0"/>
              <a:t>(es. camere a deriva), alternati con </a:t>
            </a:r>
            <a:r>
              <a:rPr lang="en-US" sz="2400" dirty="0" smtClean="0"/>
              <a:t>strati di ferro necessario a chiudere le linee del campo magnetico solenoidale</a:t>
            </a:r>
            <a:r>
              <a:rPr lang="it-IT" altLang="x-none" sz="2400" dirty="0" smtClean="0"/>
              <a:t>    </a:t>
            </a:r>
            <a:endParaRPr lang="it-IT" altLang="x-none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87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214563" y="214313"/>
            <a:ext cx="4929187" cy="708025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40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 Gas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857250" y="1214438"/>
            <a:ext cx="7286625" cy="1938337"/>
          </a:xfrm>
          <a:prstGeom prst="rect">
            <a:avLst/>
          </a:prstGeom>
          <a:gradFill rotWithShape="1">
            <a:gsLst>
              <a:gs pos="0">
                <a:srgbClr val="A3C4FF"/>
              </a:gs>
              <a:gs pos="35001">
                <a:srgbClr val="BFD5FF"/>
              </a:gs>
              <a:gs pos="100000">
                <a:srgbClr val="E5EEFF"/>
              </a:gs>
            </a:gsLst>
            <a:lin ang="16200000" scaled="1"/>
          </a:gradFill>
          <a:ln w="9525">
            <a:solidFill>
              <a:srgbClr val="4A7EBB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Questi rivelatori usano un gas come </a:t>
            </a:r>
            <a:r>
              <a:rPr lang="it-IT" sz="2000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elemento attivo</a:t>
            </a:r>
            <a:r>
              <a:rPr lang="it-IT" sz="20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Il gas viene </a:t>
            </a:r>
            <a:r>
              <a:rPr lang="it-IT" sz="2000" i="1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ionizzato</a:t>
            </a:r>
            <a:r>
              <a:rPr lang="it-IT" sz="20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dalle </a:t>
            </a:r>
            <a:r>
              <a:rPr lang="it-IT" sz="2000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particelle cariche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, che creano coppie  </a:t>
            </a:r>
            <a:r>
              <a:rPr lang="it-IT" sz="2000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elettrone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(e–) </a:t>
            </a:r>
            <a:r>
              <a:rPr lang="it-IT" sz="2000" dirty="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Ione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(X+) (</a:t>
            </a:r>
            <a:r>
              <a:rPr lang="it-IT" sz="20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Ionizzazione primaria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Gli e–  emessi (</a:t>
            </a:r>
            <a:r>
              <a:rPr lang="it-IT" sz="20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δ-rays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 vengono accelerati applicando un campo elettrico e possono produrre a loro volta </a:t>
            </a:r>
            <a:r>
              <a:rPr lang="it-IT" sz="2000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Ionizzazione Secondaria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innescando una </a:t>
            </a:r>
            <a:r>
              <a:rPr lang="it-IT" sz="2000" b="1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Moltiplicazione a Valanga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3286125"/>
            <a:ext cx="3867150" cy="324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214813" y="5507038"/>
            <a:ext cx="4572000" cy="708025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La ionizzazione e’ utilizzata principalmente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nei </a:t>
            </a:r>
            <a:r>
              <a:rPr lang="it-IT" sz="2000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rivelatori traccianti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786313" y="3440113"/>
            <a:ext cx="3357562" cy="1631950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Un tipico rivelatore a ionizzazione è costiruito da un </a:t>
            </a:r>
            <a:r>
              <a:rPr lang="it-IT" sz="2000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cilindro riempito di gas </a:t>
            </a: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con al centro un filo metallico  posto ad alta tensione </a:t>
            </a:r>
            <a:r>
              <a:rPr lang="it-IT" sz="20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(HV ≈ 3000V)</a:t>
            </a:r>
          </a:p>
        </p:txBody>
      </p:sp>
    </p:spTree>
    <p:extLst>
      <p:ext uri="{BB962C8B-B14F-4D97-AF65-F5344CB8AC3E}">
        <p14:creationId xmlns:p14="http://schemas.microsoft.com/office/powerpoint/2010/main" val="37606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C:\Users\danilo\Documents\Divulgazione\Figure\altrefigure\prop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3" y="1428750"/>
            <a:ext cx="5214937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42875" y="1928813"/>
            <a:ext cx="4214813" cy="3786187"/>
          </a:xfrm>
          <a:prstGeom prst="rect">
            <a:avLst/>
          </a:prstGeom>
          <a:gradFill rotWithShape="1">
            <a:gsLst>
              <a:gs pos="0">
                <a:srgbClr val="FFBE86"/>
              </a:gs>
              <a:gs pos="35001">
                <a:srgbClr val="FFD0AA"/>
              </a:gs>
              <a:gs pos="100000">
                <a:srgbClr val="FFEBDB"/>
              </a:gs>
            </a:gsLst>
            <a:lin ang="16200000" scaled="1"/>
          </a:gradFill>
          <a:ln w="9525">
            <a:solidFill>
              <a:srgbClr val="F6924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In presenza di campo elettrico gli elettroni viaggiano verso </a:t>
            </a:r>
            <a:r>
              <a:rPr lang="it-IT" sz="24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l’anodo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(gli ioni verso il </a:t>
            </a:r>
            <a:r>
              <a:rPr lang="it-IT" sz="2400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catodo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), </a:t>
            </a:r>
            <a:r>
              <a:rPr lang="it-IT" sz="2400" i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producendo un segnale elettrico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Cambiando la </a:t>
            </a:r>
            <a:r>
              <a:rPr lang="it-IT" sz="2400" dirty="0">
                <a:solidFill>
                  <a:schemeClr val="accent3"/>
                </a:solidFill>
                <a:latin typeface="+mn-lt"/>
                <a:ea typeface="+mn-ea"/>
                <a:cs typeface="+mn-cs"/>
              </a:rPr>
              <a:t>tensione applicata</a:t>
            </a: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si hanno diversi modi di funzionamento:</a:t>
            </a:r>
          </a:p>
          <a:p>
            <a:pPr lvl="1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Camera a Ionizzazione</a:t>
            </a:r>
          </a:p>
          <a:p>
            <a:pPr lvl="1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dirty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Contatore Proporzionale</a:t>
            </a:r>
          </a:p>
          <a:p>
            <a:pPr lvl="1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4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it-IT" sz="2400" dirty="0">
                <a:solidFill>
                  <a:srgbClr val="7030A0"/>
                </a:solidFill>
                <a:latin typeface="+mn-lt"/>
                <a:ea typeface="+mn-ea"/>
                <a:cs typeface="+mn-cs"/>
              </a:rPr>
              <a:t>Contatore Geiger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071688" y="214313"/>
            <a:ext cx="5072062" cy="584200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Rivelatori a Ionizzazione</a:t>
            </a:r>
          </a:p>
        </p:txBody>
      </p:sp>
      <p:pic>
        <p:nvPicPr>
          <p:cNvPr id="7170" name="Picture 2" descr="C:\Users\danilo\Documents\Divulgazione\edu\geiger_coun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000125"/>
            <a:ext cx="4214812" cy="561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Straight Arrow Connector 8"/>
          <p:cNvCxnSpPr/>
          <p:nvPr/>
        </p:nvCxnSpPr>
        <p:spPr>
          <a:xfrm flipV="1">
            <a:off x="3643313" y="4572000"/>
            <a:ext cx="171450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3929063" y="4286250"/>
            <a:ext cx="2714625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3071813" y="4786313"/>
            <a:ext cx="4786312" cy="642937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6965156" y="3464719"/>
            <a:ext cx="2214563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6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42938" y="136525"/>
            <a:ext cx="7786687" cy="58578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Camere Proporzionali a Multifilo (MWPC)</a:t>
            </a:r>
          </a:p>
        </p:txBody>
      </p:sp>
      <p:pic>
        <p:nvPicPr>
          <p:cNvPr id="31747" name="Picture 3" descr="C:\Users\danilo\Documents\Divulgazione\edu\Wire_chambe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70"/>
          <a:stretch>
            <a:fillRect/>
          </a:stretch>
        </p:blipFill>
        <p:spPr bwMode="auto">
          <a:xfrm>
            <a:off x="642938" y="4754028"/>
            <a:ext cx="3657600" cy="2103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28625" y="928688"/>
            <a:ext cx="4786313" cy="3785652"/>
          </a:xfrm>
          <a:prstGeom prst="rect">
            <a:avLst/>
          </a:prstGeom>
          <a:gradFill rotWithShape="1">
            <a:gsLst>
              <a:gs pos="0">
                <a:srgbClr val="9EEAFF"/>
              </a:gs>
              <a:gs pos="35001">
                <a:srgbClr val="BBEFFF"/>
              </a:gs>
              <a:gs pos="100000">
                <a:srgbClr val="E4F9FF"/>
              </a:gs>
            </a:gsLst>
            <a:lin ang="16200000" scaled="1"/>
          </a:gradFill>
          <a:ln w="9525">
            <a:solidFill>
              <a:srgbClr val="46AAC5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dirty="0">
                <a:solidFill>
                  <a:srgbClr val="000000"/>
                </a:solidFill>
              </a:rPr>
              <a:t> Il principio è quello dei rivelatori a gas a </a:t>
            </a:r>
            <a:r>
              <a:rPr lang="it-IT" altLang="x-none" sz="2400" dirty="0">
                <a:solidFill>
                  <a:srgbClr val="0070C0"/>
                </a:solidFill>
              </a:rPr>
              <a:t>geometria cilindrica</a:t>
            </a:r>
            <a:r>
              <a:rPr lang="it-IT" altLang="x-none" sz="2400" dirty="0">
                <a:solidFill>
                  <a:srgbClr val="000000"/>
                </a:solidFill>
              </a:rPr>
              <a:t>.</a:t>
            </a:r>
          </a:p>
          <a:p>
            <a:pPr>
              <a:buFont typeface="Arial" charset="0"/>
              <a:buChar char="•"/>
            </a:pPr>
            <a:endParaRPr lang="it-IT" altLang="x-none" sz="2400" dirty="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 dirty="0">
                <a:solidFill>
                  <a:srgbClr val="000000"/>
                </a:solidFill>
              </a:rPr>
              <a:t> Il rivelatore è formato da </a:t>
            </a:r>
            <a:r>
              <a:rPr lang="it-IT" altLang="x-none" sz="2400" dirty="0">
                <a:solidFill>
                  <a:srgbClr val="C00000"/>
                </a:solidFill>
              </a:rPr>
              <a:t>molti fili paralleli </a:t>
            </a:r>
            <a:r>
              <a:rPr lang="it-IT" altLang="x-none" sz="2400" dirty="0"/>
              <a:t>posti tra 2 </a:t>
            </a:r>
            <a:r>
              <a:rPr lang="it-IT" altLang="x-none" sz="2400" dirty="0">
                <a:solidFill>
                  <a:srgbClr val="00B050"/>
                </a:solidFill>
              </a:rPr>
              <a:t>catodi</a:t>
            </a:r>
            <a:r>
              <a:rPr lang="it-IT" altLang="x-none" sz="2400" dirty="0"/>
              <a:t> ad una distanza di  </a:t>
            </a:r>
            <a:r>
              <a:rPr lang="it-IT" altLang="x-none" sz="2400" i="1" dirty="0">
                <a:solidFill>
                  <a:srgbClr val="C00000"/>
                </a:solidFill>
              </a:rPr>
              <a:t>~ </a:t>
            </a:r>
            <a:r>
              <a:rPr lang="en-US" altLang="x-none" sz="2400" i="1" dirty="0">
                <a:solidFill>
                  <a:srgbClr val="C00000"/>
                </a:solidFill>
              </a:rPr>
              <a:t>2 mm</a:t>
            </a:r>
            <a:r>
              <a:rPr lang="en-US" altLang="x-none" sz="2400" dirty="0"/>
              <a:t>. </a:t>
            </a:r>
            <a:endParaRPr lang="en-US" altLang="x-none" sz="2400" dirty="0" smtClean="0"/>
          </a:p>
          <a:p>
            <a:pPr>
              <a:buFont typeface="Arial" charset="0"/>
              <a:buChar char="•"/>
            </a:pPr>
            <a:endParaRPr lang="it-IT" altLang="x-none" sz="2400" dirty="0" smtClean="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r>
              <a:rPr lang="it-IT" altLang="x-none" sz="2400" dirty="0" smtClean="0">
                <a:solidFill>
                  <a:srgbClr val="000000"/>
                </a:solidFill>
              </a:rPr>
              <a:t>Il segnale elettrico si forma sul filo più vicino alla particella dando una </a:t>
            </a:r>
            <a:r>
              <a:rPr lang="it-IT" altLang="x-none" sz="2400" i="1" dirty="0" smtClean="0">
                <a:solidFill>
                  <a:srgbClr val="0070C0"/>
                </a:solidFill>
              </a:rPr>
              <a:t>informazione sulla sua posizione</a:t>
            </a:r>
            <a:endParaRPr lang="it-IT" altLang="x-none" sz="2400" dirty="0">
              <a:solidFill>
                <a:srgbClr val="FF0000"/>
              </a:solidFill>
            </a:endParaRPr>
          </a:p>
        </p:txBody>
      </p:sp>
      <p:sp>
        <p:nvSpPr>
          <p:cNvPr id="31749" name="TextBox 6"/>
          <p:cNvSpPr txBox="1">
            <a:spLocks noChangeArrowheads="1"/>
          </p:cNvSpPr>
          <p:nvPr/>
        </p:nvSpPr>
        <p:spPr bwMode="auto">
          <a:xfrm>
            <a:off x="6264805" y="4867276"/>
            <a:ext cx="2428875" cy="646112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/>
            <a:r>
              <a:rPr lang="it-IT" altLang="x-none" dirty="0"/>
              <a:t>George Charpak, 1968</a:t>
            </a:r>
          </a:p>
          <a:p>
            <a:pPr algn="ctr"/>
            <a:r>
              <a:rPr lang="it-IT" altLang="x-none" dirty="0"/>
              <a:t>Premio Nobel 1992</a:t>
            </a:r>
          </a:p>
        </p:txBody>
      </p:sp>
      <p:pic>
        <p:nvPicPr>
          <p:cNvPr id="31750" name="Picture 2" descr="C:\Users\danilo\Documents\Divulgazione\edu\charp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518" y="928688"/>
            <a:ext cx="3071813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60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mar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808038"/>
            <a:ext cx="8883650" cy="573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feld 7"/>
          <p:cNvSpPr txBox="1"/>
          <p:nvPr/>
        </p:nvSpPr>
        <p:spPr>
          <a:xfrm>
            <a:off x="2318545" y="5591175"/>
            <a:ext cx="1954638" cy="3693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de-DE" i="0" dirty="0" smtClean="0"/>
              <a:t>Rivelatori di muoni</a:t>
            </a:r>
            <a:endParaRPr lang="de-DE" i="0" dirty="0"/>
          </a:p>
        </p:txBody>
      </p:sp>
      <p:sp>
        <p:nvSpPr>
          <p:cNvPr id="5" name="Rechteck 10"/>
          <p:cNvSpPr/>
          <p:nvPr/>
        </p:nvSpPr>
        <p:spPr>
          <a:xfrm>
            <a:off x="1089025" y="844550"/>
            <a:ext cx="6553200" cy="3693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lvl="1" defTabSz="457200" fontAlgn="auto">
              <a:spcBef>
                <a:spcPts val="0"/>
              </a:spcBef>
              <a:spcAft>
                <a:spcPts val="0"/>
              </a:spcAft>
              <a:buSzPct val="71000"/>
              <a:tabLst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9431338" algn="l"/>
              </a:tabLst>
              <a:defRPr/>
            </a:pPr>
            <a:r>
              <a:rPr lang="en-GB" i="0" dirty="0" smtClean="0"/>
              <a:t>ATLAS: </a:t>
            </a:r>
            <a:r>
              <a:rPr lang="en-GB" i="0" dirty="0"/>
              <a:t>1200 </a:t>
            </a:r>
            <a:r>
              <a:rPr lang="en-GB" dirty="0" smtClean="0"/>
              <a:t>camere a mu, coprono</a:t>
            </a:r>
            <a:r>
              <a:rPr lang="en-GB" i="0" dirty="0" smtClean="0"/>
              <a:t> </a:t>
            </a:r>
            <a:r>
              <a:rPr lang="en-GB" i="0" dirty="0"/>
              <a:t>5500 m</a:t>
            </a:r>
            <a:r>
              <a:rPr lang="en-GB" i="0" baseline="33000" dirty="0"/>
              <a:t>2</a:t>
            </a:r>
          </a:p>
        </p:txBody>
      </p:sp>
      <p:pic>
        <p:nvPicPr>
          <p:cNvPr id="6" name="Picture 3" descr="IMG_496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350" y="3475038"/>
            <a:ext cx="4222750" cy="307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16"/>
          <p:cNvSpPr txBox="1">
            <a:spLocks noChangeArrowheads="1"/>
          </p:cNvSpPr>
          <p:nvPr/>
        </p:nvSpPr>
        <p:spPr bwMode="auto">
          <a:xfrm>
            <a:off x="5022850" y="3105150"/>
            <a:ext cx="4032250" cy="646331"/>
          </a:xfrm>
          <a:prstGeom prst="rect">
            <a:avLst/>
          </a:prstGeom>
          <a:solidFill>
            <a:schemeClr val="tx1"/>
          </a:solidFill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800" i="0" dirty="0" smtClean="0"/>
              <a:t>Rivelatori di muoni in CMS , all’esterno del magnete</a:t>
            </a:r>
            <a:endParaRPr lang="en-US" sz="1800" i="0" dirty="0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42938" y="136525"/>
            <a:ext cx="7786687" cy="585788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Grandi rivelatori di muoni a LHC</a:t>
            </a:r>
            <a:endParaRPr lang="it-IT" sz="3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4" name="Gerade Verbindung mit Pfeil 9"/>
          <p:cNvCxnSpPr/>
          <p:nvPr/>
        </p:nvCxnSpPr>
        <p:spPr>
          <a:xfrm rot="5400000" flipH="1" flipV="1">
            <a:off x="4367742" y="5019675"/>
            <a:ext cx="571500" cy="57150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Gerade Verbindung mit Pfeil 9"/>
          <p:cNvCxnSpPr/>
          <p:nvPr/>
        </p:nvCxnSpPr>
        <p:spPr>
          <a:xfrm flipH="1" flipV="1">
            <a:off x="2159000" y="4699000"/>
            <a:ext cx="473076" cy="892175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89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143125" y="214313"/>
            <a:ext cx="4929188" cy="646112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Elettronica di lettura</a:t>
            </a:r>
          </a:p>
        </p:txBody>
      </p:sp>
      <p:pic>
        <p:nvPicPr>
          <p:cNvPr id="20483" name="Picture 2" descr="C:\Users\danilo\Documents\Divulgazione\edu\compass readout ca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5875"/>
            <a:ext cx="3729038" cy="250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 descr="C:\Users\danilo\Documents\Divulgazione\edu\chi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81100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 descr="C:\Users\danilo\Documents\Divulgazione\edu\140206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00313"/>
            <a:ext cx="48768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000500" y="1085850"/>
            <a:ext cx="4929188" cy="1200150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Per analizzare i segnali dei rivelatori si usa una </a:t>
            </a:r>
            <a:r>
              <a:rPr lang="it-IT" i="1" dirty="0">
                <a:solidFill>
                  <a:srgbClr val="7030A0"/>
                </a:solidFill>
                <a:latin typeface="+mn-lt"/>
                <a:ea typeface="+mn-ea"/>
                <a:cs typeface="+mn-cs"/>
              </a:rPr>
              <a:t>elettronica altamente specializzata</a:t>
            </a:r>
            <a:r>
              <a:rPr lang="it-IT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. I segnali vengono poi inviati a complessi </a:t>
            </a:r>
            <a:r>
              <a:rPr lang="it-IT" i="1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sistemi di acquisizione </a:t>
            </a:r>
            <a:r>
              <a:rPr lang="it-IT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che li analizzano e li memorizzano</a:t>
            </a:r>
          </a:p>
        </p:txBody>
      </p:sp>
      <p:pic>
        <p:nvPicPr>
          <p:cNvPr id="20487" name="Picture 5" descr="C:\Users\danilo\Documents\Divulgazione\edu\ASDQboa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5075"/>
            <a:ext cx="3571875" cy="308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928938" y="6286500"/>
            <a:ext cx="2428875" cy="400050"/>
          </a:xfrm>
          <a:prstGeom prst="rect">
            <a:avLst/>
          </a:prstGeom>
          <a:gradFill rotWithShape="1">
            <a:gsLst>
              <a:gs pos="0">
                <a:srgbClr val="BCBCBC"/>
              </a:gs>
              <a:gs pos="35001">
                <a:srgbClr val="D0D0D0"/>
              </a:gs>
              <a:gs pos="100000">
                <a:srgbClr val="EDEDED"/>
              </a:gs>
            </a:gsLst>
            <a:lin ang="162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Schede di Front-End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572250" y="6072188"/>
            <a:ext cx="2571750" cy="400050"/>
          </a:xfrm>
          <a:prstGeom prst="rect">
            <a:avLst/>
          </a:prstGeom>
          <a:gradFill rotWithShape="1">
            <a:gsLst>
              <a:gs pos="0">
                <a:srgbClr val="A3C4FF"/>
              </a:gs>
              <a:gs pos="35001">
                <a:srgbClr val="BFD5FF"/>
              </a:gs>
              <a:gs pos="100000">
                <a:srgbClr val="E5EEFF"/>
              </a:gs>
            </a:gsLst>
            <a:lin ang="16200000" scaled="1"/>
          </a:gradFill>
          <a:ln w="9525">
            <a:solidFill>
              <a:srgbClr val="4A7EBB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Schede di acquisizione</a:t>
            </a:r>
          </a:p>
        </p:txBody>
      </p:sp>
    </p:spTree>
    <p:extLst>
      <p:ext uri="{BB962C8B-B14F-4D97-AF65-F5344CB8AC3E}">
        <p14:creationId xmlns:p14="http://schemas.microsoft.com/office/powerpoint/2010/main" val="168004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502" y="1208810"/>
            <a:ext cx="7795306" cy="1051688"/>
          </a:xfrm>
          <a:gradFill>
            <a:gsLst>
              <a:gs pos="0">
                <a:schemeClr val="accent2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>
            <a:normAutofit fontScale="70000" lnSpcReduction="20000"/>
          </a:bodyPr>
          <a:lstStyle/>
          <a:p>
            <a:pPr marL="0" indent="0" algn="ctr">
              <a:lnSpc>
                <a:spcPct val="90000"/>
              </a:lnSpc>
              <a:spcAft>
                <a:spcPts val="600"/>
              </a:spcAft>
              <a:buNone/>
            </a:pPr>
            <a:r>
              <a:rPr lang="en-US" sz="3400" i="1" dirty="0" smtClean="0">
                <a:solidFill>
                  <a:srgbClr val="FF0000"/>
                </a:solidFill>
              </a:rPr>
              <a:t>Molti</a:t>
            </a:r>
            <a:r>
              <a:rPr lang="en-US" sz="3400" dirty="0" smtClean="0"/>
              <a:t> rivelatori, </a:t>
            </a:r>
            <a:r>
              <a:rPr lang="en-US" sz="3400" i="1" dirty="0" smtClean="0">
                <a:solidFill>
                  <a:srgbClr val="FF0000"/>
                </a:solidFill>
              </a:rPr>
              <a:t>Un</a:t>
            </a:r>
            <a:r>
              <a:rPr lang="en-US" sz="3400" dirty="0" smtClean="0"/>
              <a:t> problema:</a:t>
            </a:r>
          </a:p>
          <a:p>
            <a:pPr marL="0" indent="0" algn="ctr">
              <a:lnSpc>
                <a:spcPct val="90000"/>
              </a:lnSpc>
              <a:spcAft>
                <a:spcPts val="600"/>
              </a:spcAft>
              <a:buNone/>
            </a:pPr>
            <a:r>
              <a:rPr lang="en-US" sz="3700" i="1" dirty="0" err="1">
                <a:solidFill>
                  <a:srgbClr val="246C14"/>
                </a:solidFill>
              </a:rPr>
              <a:t>e</a:t>
            </a:r>
            <a:r>
              <a:rPr lang="en-US" sz="3700" i="1" dirty="0" err="1" smtClean="0">
                <a:solidFill>
                  <a:srgbClr val="246C14"/>
                </a:solidFill>
              </a:rPr>
              <a:t>strarre</a:t>
            </a:r>
            <a:r>
              <a:rPr lang="en-US" sz="3700" i="1" dirty="0" smtClean="0">
                <a:solidFill>
                  <a:srgbClr val="246C14"/>
                </a:solidFill>
              </a:rPr>
              <a:t> </a:t>
            </a:r>
            <a:r>
              <a:rPr lang="en-US" sz="3700" i="1" dirty="0" err="1" smtClean="0">
                <a:solidFill>
                  <a:srgbClr val="246C14"/>
                </a:solidFill>
              </a:rPr>
              <a:t>informazioni</a:t>
            </a:r>
            <a:r>
              <a:rPr lang="en-US" sz="3700" i="1" dirty="0" smtClean="0">
                <a:solidFill>
                  <a:srgbClr val="246C14"/>
                </a:solidFill>
              </a:rPr>
              <a:t> da un </a:t>
            </a:r>
            <a:r>
              <a:rPr lang="en-US" sz="3700" i="1" dirty="0" err="1" smtClean="0">
                <a:solidFill>
                  <a:srgbClr val="246C14"/>
                </a:solidFill>
              </a:rPr>
              <a:t>segnale</a:t>
            </a:r>
            <a:r>
              <a:rPr lang="en-US" sz="3700" i="1" dirty="0" smtClean="0">
                <a:solidFill>
                  <a:srgbClr val="246C14"/>
                </a:solidFill>
              </a:rPr>
              <a:t> </a:t>
            </a:r>
            <a:r>
              <a:rPr lang="en-US" sz="3700" i="1" dirty="0" err="1" smtClean="0">
                <a:solidFill>
                  <a:srgbClr val="246C14"/>
                </a:solidFill>
              </a:rPr>
              <a:t>elettrico</a:t>
            </a:r>
            <a:r>
              <a:rPr lang="en-US" sz="3700" i="1" dirty="0" smtClean="0">
                <a:solidFill>
                  <a:srgbClr val="246C14"/>
                </a:solidFill>
              </a:rPr>
              <a:t> </a:t>
            </a:r>
            <a:r>
              <a:rPr lang="en-US" sz="3700" i="1" dirty="0" err="1" smtClean="0">
                <a:solidFill>
                  <a:srgbClr val="246C14"/>
                </a:solidFill>
              </a:rPr>
              <a:t>analogico</a:t>
            </a:r>
            <a:endParaRPr lang="en-US" sz="3700" i="1" dirty="0" smtClean="0">
              <a:solidFill>
                <a:srgbClr val="246C14"/>
              </a:solidFill>
            </a:endParaRPr>
          </a:p>
          <a:p>
            <a:pPr marL="0" indent="0">
              <a:spcAft>
                <a:spcPts val="600"/>
              </a:spcAft>
              <a:buNone/>
            </a:pPr>
            <a:endParaRPr lang="en-US" b="1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64317" y="4639077"/>
            <a:ext cx="7879676" cy="1938992"/>
          </a:xfrm>
          <a:prstGeom prst="rect">
            <a:avLst/>
          </a:prstGeom>
          <a:gradFill>
            <a:gsLst>
              <a:gs pos="0">
                <a:srgbClr val="7030A0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sz="2400" dirty="0" err="1"/>
              <a:t>Vantaggi</a:t>
            </a:r>
            <a:r>
              <a:rPr lang="en-US" sz="2400" dirty="0"/>
              <a:t> dell’ </a:t>
            </a:r>
            <a:r>
              <a:rPr lang="en-US" sz="2400" dirty="0" err="1"/>
              <a:t>informazione</a:t>
            </a:r>
            <a:r>
              <a:rPr lang="en-US" sz="2400" dirty="0"/>
              <a:t> </a:t>
            </a:r>
            <a:r>
              <a:rPr lang="en-US" sz="2400" dirty="0" err="1" smtClean="0"/>
              <a:t>digitale</a:t>
            </a:r>
            <a:r>
              <a:rPr lang="en-US" sz="2400" dirty="0" smtClean="0"/>
              <a:t>: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dirty="0" smtClean="0"/>
              <a:t>facile </a:t>
            </a:r>
            <a:r>
              <a:rPr lang="en-US" sz="2400" dirty="0"/>
              <a:t>da </a:t>
            </a:r>
            <a:r>
              <a:rPr lang="en-US" sz="2400" i="1" dirty="0" err="1">
                <a:solidFill>
                  <a:srgbClr val="C00000"/>
                </a:solidFill>
              </a:rPr>
              <a:t>trasportare</a:t>
            </a:r>
            <a:r>
              <a:rPr lang="en-US" sz="2400" dirty="0">
                <a:solidFill>
                  <a:srgbClr val="C00000"/>
                </a:solidFill>
              </a:rPr>
              <a:t> </a:t>
            </a:r>
            <a:r>
              <a:rPr lang="en-US" sz="2400" dirty="0"/>
              <a:t>(non </a:t>
            </a:r>
            <a:r>
              <a:rPr lang="en-US" sz="2400" dirty="0" err="1"/>
              <a:t>si</a:t>
            </a:r>
            <a:r>
              <a:rPr lang="en-US" sz="2400" dirty="0"/>
              <a:t> </a:t>
            </a:r>
            <a:r>
              <a:rPr lang="en-US" sz="2400" dirty="0" err="1"/>
              <a:t>degrada</a:t>
            </a:r>
            <a:r>
              <a:rPr lang="en-US" sz="2400" dirty="0"/>
              <a:t> </a:t>
            </a:r>
            <a:r>
              <a:rPr lang="en-US" sz="2400" dirty="0" err="1"/>
              <a:t>durante</a:t>
            </a:r>
            <a:r>
              <a:rPr lang="en-US" sz="2400" dirty="0"/>
              <a:t> la </a:t>
            </a:r>
            <a:r>
              <a:rPr lang="en-US" sz="2400" dirty="0" err="1" smtClean="0"/>
              <a:t>trasmissione</a:t>
            </a:r>
            <a:r>
              <a:rPr lang="en-US" sz="2400" dirty="0" smtClean="0"/>
              <a:t>)</a:t>
            </a:r>
            <a:endParaRPr lang="en-US" sz="2400" dirty="0"/>
          </a:p>
          <a:p>
            <a:pPr marL="742950" lvl="1" indent="-285750">
              <a:buFont typeface="Arial"/>
              <a:buChar char="•"/>
            </a:pPr>
            <a:r>
              <a:rPr lang="en-US" sz="2400" dirty="0"/>
              <a:t>f</a:t>
            </a:r>
            <a:r>
              <a:rPr lang="en-US" sz="2400" dirty="0" smtClean="0"/>
              <a:t>acile </a:t>
            </a:r>
            <a:r>
              <a:rPr lang="en-US" sz="2400" dirty="0"/>
              <a:t>da </a:t>
            </a:r>
            <a:r>
              <a:rPr lang="en-US" sz="2400" i="1" dirty="0" err="1" smtClean="0">
                <a:solidFill>
                  <a:schemeClr val="accent1">
                    <a:lumMod val="75000"/>
                  </a:schemeClr>
                </a:solidFill>
              </a:rPr>
              <a:t>manipolare</a:t>
            </a:r>
            <a:endParaRPr lang="en-US" sz="24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 err="1"/>
              <a:t>a</a:t>
            </a:r>
            <a:r>
              <a:rPr lang="en-US" sz="2400" dirty="0" err="1" smtClean="0"/>
              <a:t>datta</a:t>
            </a:r>
            <a:r>
              <a:rPr lang="en-US" sz="2400" dirty="0" smtClean="0"/>
              <a:t> </a:t>
            </a:r>
            <a:r>
              <a:rPr lang="en-US" sz="2400" dirty="0"/>
              <a:t>a </a:t>
            </a:r>
            <a:r>
              <a:rPr lang="en-US" sz="2400" dirty="0" err="1"/>
              <a:t>essere</a:t>
            </a:r>
            <a:r>
              <a:rPr lang="en-US" sz="2400" dirty="0"/>
              <a:t> </a:t>
            </a:r>
            <a:r>
              <a:rPr lang="en-US" sz="2400" i="1" dirty="0" err="1" smtClean="0">
                <a:solidFill>
                  <a:srgbClr val="246C14"/>
                </a:solidFill>
              </a:rPr>
              <a:t>immagazzinata</a:t>
            </a:r>
            <a:r>
              <a:rPr lang="en-US" sz="2400" i="1" dirty="0" smtClean="0"/>
              <a:t> </a:t>
            </a:r>
            <a:r>
              <a:rPr lang="en-US" sz="2400" i="1" dirty="0"/>
              <a:t>e </a:t>
            </a:r>
            <a:r>
              <a:rPr lang="en-US" sz="2400" i="1" dirty="0" err="1" smtClean="0">
                <a:solidFill>
                  <a:srgbClr val="246C14"/>
                </a:solidFill>
              </a:rPr>
              <a:t>distribuita</a:t>
            </a:r>
            <a:endParaRPr lang="en-US" sz="2400" i="1" dirty="0" smtClean="0">
              <a:solidFill>
                <a:srgbClr val="246C14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55712" y="2926010"/>
            <a:ext cx="5733493" cy="156966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pPr lvl="1"/>
            <a:r>
              <a:rPr lang="en-US" sz="2400" dirty="0" smtClean="0"/>
              <a:t>Si tratta di determinare: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dirty="0" smtClean="0"/>
              <a:t>E</a:t>
            </a:r>
            <a:r>
              <a:rPr lang="en-US" sz="2400" dirty="0"/>
              <a:t>’ passata una particella? </a:t>
            </a:r>
            <a:r>
              <a:rPr lang="en-US" sz="2400" dirty="0" smtClean="0"/>
              <a:t>(</a:t>
            </a:r>
            <a:r>
              <a:rPr lang="en-US" sz="2400" i="1" dirty="0" smtClean="0">
                <a:solidFill>
                  <a:srgbClr val="FF0000"/>
                </a:solidFill>
              </a:rPr>
              <a:t>sì/no</a:t>
            </a:r>
            <a:r>
              <a:rPr lang="en-US" sz="2400" i="1" dirty="0" smtClean="0"/>
              <a:t>, 1 bit</a:t>
            </a:r>
            <a:r>
              <a:rPr lang="en-US" sz="2400" dirty="0" smtClean="0"/>
              <a:t>) 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Quando</a:t>
            </a:r>
            <a:r>
              <a:rPr lang="en-US" sz="2400" dirty="0" smtClean="0"/>
              <a:t>? </a:t>
            </a:r>
            <a:endParaRPr lang="en-US" sz="2400" dirty="0"/>
          </a:p>
          <a:p>
            <a:pPr marL="742950" lvl="1" indent="-285750">
              <a:buFont typeface="Arial"/>
              <a:buChar char="•"/>
            </a:pPr>
            <a:r>
              <a:rPr lang="en-US" sz="2400" dirty="0" smtClean="0"/>
              <a:t>Di che </a:t>
            </a:r>
            <a:r>
              <a:rPr lang="en-US" sz="24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energia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grpSp>
        <p:nvGrpSpPr>
          <p:cNvPr id="8" name="Group 7"/>
          <p:cNvGrpSpPr/>
          <p:nvPr/>
        </p:nvGrpSpPr>
        <p:grpSpPr>
          <a:xfrm>
            <a:off x="612881" y="2661969"/>
            <a:ext cx="3012445" cy="1739946"/>
            <a:chOff x="1270042" y="2627607"/>
            <a:chExt cx="2428608" cy="1480618"/>
          </a:xfrm>
        </p:grpSpPr>
        <p:cxnSp>
          <p:nvCxnSpPr>
            <p:cNvPr id="13" name="Straight Connector 12"/>
            <p:cNvCxnSpPr/>
            <p:nvPr/>
          </p:nvCxnSpPr>
          <p:spPr>
            <a:xfrm>
              <a:off x="1995794" y="3068167"/>
              <a:ext cx="1402010" cy="0"/>
            </a:xfrm>
            <a:prstGeom prst="lin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1270042" y="2804247"/>
              <a:ext cx="7218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err="1" smtClean="0"/>
                <a:t>soglia</a:t>
              </a:r>
              <a:endParaRPr lang="en-US" dirty="0"/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>
              <a:off x="2441135" y="2671505"/>
              <a:ext cx="0" cy="924522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"/>
              <a:headEnd type="arrow"/>
              <a:tailEnd type="arrow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1372960" y="3187577"/>
              <a:ext cx="10616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err="1" smtClean="0"/>
                <a:t>ampiezza</a:t>
              </a:r>
              <a:endParaRPr lang="en-US" dirty="0"/>
            </a:p>
          </p:txBody>
        </p:sp>
        <p:grpSp>
          <p:nvGrpSpPr>
            <p:cNvPr id="4" name="Group 3"/>
            <p:cNvGrpSpPr/>
            <p:nvPr/>
          </p:nvGrpSpPr>
          <p:grpSpPr>
            <a:xfrm>
              <a:off x="1601956" y="2627607"/>
              <a:ext cx="2096694" cy="1480618"/>
              <a:chOff x="661798" y="3748427"/>
              <a:chExt cx="2096694" cy="1183936"/>
            </a:xfrm>
          </p:grpSpPr>
          <p:grpSp>
            <p:nvGrpSpPr>
              <p:cNvPr id="15" name="Group 153"/>
              <p:cNvGrpSpPr>
                <a:grpSpLocks/>
              </p:cNvGrpSpPr>
              <p:nvPr/>
            </p:nvGrpSpPr>
            <p:grpSpPr bwMode="auto">
              <a:xfrm rot="10800000">
                <a:off x="661798" y="3760977"/>
                <a:ext cx="1812342" cy="725791"/>
                <a:chOff x="2410" y="2242"/>
                <a:chExt cx="694" cy="972"/>
              </a:xfrm>
            </p:grpSpPr>
            <p:sp>
              <p:nvSpPr>
                <p:cNvPr id="17" name="Freeform 154"/>
                <p:cNvSpPr>
                  <a:spLocks/>
                </p:cNvSpPr>
                <p:nvPr/>
              </p:nvSpPr>
              <p:spPr bwMode="auto">
                <a:xfrm>
                  <a:off x="2410" y="2242"/>
                  <a:ext cx="347" cy="926"/>
                </a:xfrm>
                <a:custGeom>
                  <a:avLst/>
                  <a:gdLst>
                    <a:gd name="T0" fmla="*/ 0 w 347"/>
                    <a:gd name="T1" fmla="*/ 909 h 926"/>
                    <a:gd name="T2" fmla="*/ 13 w 347"/>
                    <a:gd name="T3" fmla="*/ 909 h 926"/>
                    <a:gd name="T4" fmla="*/ 20 w 347"/>
                    <a:gd name="T5" fmla="*/ 911 h 926"/>
                    <a:gd name="T6" fmla="*/ 35 w 347"/>
                    <a:gd name="T7" fmla="*/ 911 h 926"/>
                    <a:gd name="T8" fmla="*/ 40 w 347"/>
                    <a:gd name="T9" fmla="*/ 914 h 926"/>
                    <a:gd name="T10" fmla="*/ 56 w 347"/>
                    <a:gd name="T11" fmla="*/ 914 h 926"/>
                    <a:gd name="T12" fmla="*/ 63 w 347"/>
                    <a:gd name="T13" fmla="*/ 916 h 926"/>
                    <a:gd name="T14" fmla="*/ 71 w 347"/>
                    <a:gd name="T15" fmla="*/ 916 h 926"/>
                    <a:gd name="T16" fmla="*/ 76 w 347"/>
                    <a:gd name="T17" fmla="*/ 919 h 926"/>
                    <a:gd name="T18" fmla="*/ 91 w 347"/>
                    <a:gd name="T19" fmla="*/ 919 h 926"/>
                    <a:gd name="T20" fmla="*/ 99 w 347"/>
                    <a:gd name="T21" fmla="*/ 921 h 926"/>
                    <a:gd name="T22" fmla="*/ 111 w 347"/>
                    <a:gd name="T23" fmla="*/ 921 h 926"/>
                    <a:gd name="T24" fmla="*/ 119 w 347"/>
                    <a:gd name="T25" fmla="*/ 924 h 926"/>
                    <a:gd name="T26" fmla="*/ 142 w 347"/>
                    <a:gd name="T27" fmla="*/ 924 h 926"/>
                    <a:gd name="T28" fmla="*/ 147 w 347"/>
                    <a:gd name="T29" fmla="*/ 926 h 926"/>
                    <a:gd name="T30" fmla="*/ 177 w 347"/>
                    <a:gd name="T31" fmla="*/ 926 h 926"/>
                    <a:gd name="T32" fmla="*/ 182 w 347"/>
                    <a:gd name="T33" fmla="*/ 924 h 926"/>
                    <a:gd name="T34" fmla="*/ 190 w 347"/>
                    <a:gd name="T35" fmla="*/ 919 h 926"/>
                    <a:gd name="T36" fmla="*/ 197 w 347"/>
                    <a:gd name="T37" fmla="*/ 911 h 926"/>
                    <a:gd name="T38" fmla="*/ 205 w 347"/>
                    <a:gd name="T39" fmla="*/ 891 h 926"/>
                    <a:gd name="T40" fmla="*/ 213 w 347"/>
                    <a:gd name="T41" fmla="*/ 861 h 926"/>
                    <a:gd name="T42" fmla="*/ 218 w 347"/>
                    <a:gd name="T43" fmla="*/ 812 h 926"/>
                    <a:gd name="T44" fmla="*/ 225 w 347"/>
                    <a:gd name="T45" fmla="*/ 739 h 926"/>
                    <a:gd name="T46" fmla="*/ 233 w 347"/>
                    <a:gd name="T47" fmla="*/ 645 h 926"/>
                    <a:gd name="T48" fmla="*/ 240 w 347"/>
                    <a:gd name="T49" fmla="*/ 526 h 926"/>
                    <a:gd name="T50" fmla="*/ 248 w 347"/>
                    <a:gd name="T51" fmla="*/ 392 h 926"/>
                    <a:gd name="T52" fmla="*/ 256 w 347"/>
                    <a:gd name="T53" fmla="*/ 253 h 926"/>
                    <a:gd name="T54" fmla="*/ 261 w 347"/>
                    <a:gd name="T55" fmla="*/ 131 h 926"/>
                    <a:gd name="T56" fmla="*/ 268 w 347"/>
                    <a:gd name="T57" fmla="*/ 43 h 926"/>
                    <a:gd name="T58" fmla="*/ 276 w 347"/>
                    <a:gd name="T59" fmla="*/ 0 h 926"/>
                    <a:gd name="T60" fmla="*/ 284 w 347"/>
                    <a:gd name="T61" fmla="*/ 12 h 926"/>
                    <a:gd name="T62" fmla="*/ 291 w 347"/>
                    <a:gd name="T63" fmla="*/ 78 h 926"/>
                    <a:gd name="T64" fmla="*/ 296 w 347"/>
                    <a:gd name="T65" fmla="*/ 185 h 926"/>
                    <a:gd name="T66" fmla="*/ 304 w 347"/>
                    <a:gd name="T67" fmla="*/ 316 h 926"/>
                    <a:gd name="T68" fmla="*/ 311 w 347"/>
                    <a:gd name="T69" fmla="*/ 455 h 926"/>
                    <a:gd name="T70" fmla="*/ 319 w 347"/>
                    <a:gd name="T71" fmla="*/ 587 h 926"/>
                    <a:gd name="T72" fmla="*/ 327 w 347"/>
                    <a:gd name="T73" fmla="*/ 698 h 926"/>
                    <a:gd name="T74" fmla="*/ 332 w 347"/>
                    <a:gd name="T75" fmla="*/ 785 h 926"/>
                    <a:gd name="T76" fmla="*/ 339 w 347"/>
                    <a:gd name="T77" fmla="*/ 848 h 926"/>
                    <a:gd name="T78" fmla="*/ 347 w 347"/>
                    <a:gd name="T79" fmla="*/ 888 h 92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</a:gdLst>
                  <a:ahLst/>
                  <a:cxnLst>
                    <a:cxn ang="T80">
                      <a:pos x="T0" y="T1"/>
                    </a:cxn>
                    <a:cxn ang="T81">
                      <a:pos x="T2" y="T3"/>
                    </a:cxn>
                    <a:cxn ang="T82">
                      <a:pos x="T4" y="T5"/>
                    </a:cxn>
                    <a:cxn ang="T83">
                      <a:pos x="T6" y="T7"/>
                    </a:cxn>
                    <a:cxn ang="T84">
                      <a:pos x="T8" y="T9"/>
                    </a:cxn>
                    <a:cxn ang="T85">
                      <a:pos x="T10" y="T11"/>
                    </a:cxn>
                    <a:cxn ang="T86">
                      <a:pos x="T12" y="T13"/>
                    </a:cxn>
                    <a:cxn ang="T87">
                      <a:pos x="T14" y="T15"/>
                    </a:cxn>
                    <a:cxn ang="T88">
                      <a:pos x="T16" y="T17"/>
                    </a:cxn>
                    <a:cxn ang="T89">
                      <a:pos x="T18" y="T19"/>
                    </a:cxn>
                    <a:cxn ang="T90">
                      <a:pos x="T20" y="T21"/>
                    </a:cxn>
                    <a:cxn ang="T91">
                      <a:pos x="T22" y="T23"/>
                    </a:cxn>
                    <a:cxn ang="T92">
                      <a:pos x="T24" y="T25"/>
                    </a:cxn>
                    <a:cxn ang="T93">
                      <a:pos x="T26" y="T27"/>
                    </a:cxn>
                    <a:cxn ang="T94">
                      <a:pos x="T28" y="T29"/>
                    </a:cxn>
                    <a:cxn ang="T95">
                      <a:pos x="T30" y="T31"/>
                    </a:cxn>
                    <a:cxn ang="T96">
                      <a:pos x="T32" y="T33"/>
                    </a:cxn>
                    <a:cxn ang="T97">
                      <a:pos x="T34" y="T35"/>
                    </a:cxn>
                    <a:cxn ang="T98">
                      <a:pos x="T36" y="T37"/>
                    </a:cxn>
                    <a:cxn ang="T99">
                      <a:pos x="T38" y="T39"/>
                    </a:cxn>
                    <a:cxn ang="T100">
                      <a:pos x="T40" y="T41"/>
                    </a:cxn>
                    <a:cxn ang="T101">
                      <a:pos x="T42" y="T43"/>
                    </a:cxn>
                    <a:cxn ang="T102">
                      <a:pos x="T44" y="T45"/>
                    </a:cxn>
                    <a:cxn ang="T103">
                      <a:pos x="T46" y="T47"/>
                    </a:cxn>
                    <a:cxn ang="T104">
                      <a:pos x="T48" y="T49"/>
                    </a:cxn>
                    <a:cxn ang="T105">
                      <a:pos x="T50" y="T51"/>
                    </a:cxn>
                    <a:cxn ang="T106">
                      <a:pos x="T52" y="T53"/>
                    </a:cxn>
                    <a:cxn ang="T107">
                      <a:pos x="T54" y="T55"/>
                    </a:cxn>
                    <a:cxn ang="T108">
                      <a:pos x="T56" y="T57"/>
                    </a:cxn>
                    <a:cxn ang="T109">
                      <a:pos x="T58" y="T59"/>
                    </a:cxn>
                    <a:cxn ang="T110">
                      <a:pos x="T60" y="T61"/>
                    </a:cxn>
                    <a:cxn ang="T111">
                      <a:pos x="T62" y="T63"/>
                    </a:cxn>
                    <a:cxn ang="T112">
                      <a:pos x="T64" y="T65"/>
                    </a:cxn>
                    <a:cxn ang="T113">
                      <a:pos x="T66" y="T67"/>
                    </a:cxn>
                    <a:cxn ang="T114">
                      <a:pos x="T68" y="T69"/>
                    </a:cxn>
                    <a:cxn ang="T115">
                      <a:pos x="T70" y="T71"/>
                    </a:cxn>
                    <a:cxn ang="T116">
                      <a:pos x="T72" y="T73"/>
                    </a:cxn>
                    <a:cxn ang="T117">
                      <a:pos x="T74" y="T75"/>
                    </a:cxn>
                    <a:cxn ang="T118">
                      <a:pos x="T76" y="T77"/>
                    </a:cxn>
                    <a:cxn ang="T119">
                      <a:pos x="T78" y="T79"/>
                    </a:cxn>
                  </a:cxnLst>
                  <a:rect l="0" t="0" r="r" b="b"/>
                  <a:pathLst>
                    <a:path w="347" h="926">
                      <a:moveTo>
                        <a:pt x="0" y="909"/>
                      </a:moveTo>
                      <a:lnTo>
                        <a:pt x="13" y="909"/>
                      </a:lnTo>
                      <a:lnTo>
                        <a:pt x="20" y="911"/>
                      </a:lnTo>
                      <a:lnTo>
                        <a:pt x="35" y="911"/>
                      </a:lnTo>
                      <a:lnTo>
                        <a:pt x="40" y="914"/>
                      </a:lnTo>
                      <a:lnTo>
                        <a:pt x="56" y="914"/>
                      </a:lnTo>
                      <a:lnTo>
                        <a:pt x="63" y="916"/>
                      </a:lnTo>
                      <a:lnTo>
                        <a:pt x="71" y="916"/>
                      </a:lnTo>
                      <a:lnTo>
                        <a:pt x="76" y="919"/>
                      </a:lnTo>
                      <a:lnTo>
                        <a:pt x="91" y="919"/>
                      </a:lnTo>
                      <a:lnTo>
                        <a:pt x="99" y="921"/>
                      </a:lnTo>
                      <a:lnTo>
                        <a:pt x="111" y="921"/>
                      </a:lnTo>
                      <a:lnTo>
                        <a:pt x="119" y="924"/>
                      </a:lnTo>
                      <a:lnTo>
                        <a:pt x="142" y="924"/>
                      </a:lnTo>
                      <a:lnTo>
                        <a:pt x="147" y="926"/>
                      </a:lnTo>
                      <a:lnTo>
                        <a:pt x="177" y="926"/>
                      </a:lnTo>
                      <a:lnTo>
                        <a:pt x="182" y="924"/>
                      </a:lnTo>
                      <a:lnTo>
                        <a:pt x="190" y="919"/>
                      </a:lnTo>
                      <a:lnTo>
                        <a:pt x="197" y="911"/>
                      </a:lnTo>
                      <a:lnTo>
                        <a:pt x="205" y="891"/>
                      </a:lnTo>
                      <a:lnTo>
                        <a:pt x="213" y="861"/>
                      </a:lnTo>
                      <a:lnTo>
                        <a:pt x="218" y="812"/>
                      </a:lnTo>
                      <a:lnTo>
                        <a:pt x="225" y="739"/>
                      </a:lnTo>
                      <a:lnTo>
                        <a:pt x="233" y="645"/>
                      </a:lnTo>
                      <a:lnTo>
                        <a:pt x="240" y="526"/>
                      </a:lnTo>
                      <a:lnTo>
                        <a:pt x="248" y="392"/>
                      </a:lnTo>
                      <a:lnTo>
                        <a:pt x="256" y="253"/>
                      </a:lnTo>
                      <a:lnTo>
                        <a:pt x="261" y="131"/>
                      </a:lnTo>
                      <a:lnTo>
                        <a:pt x="268" y="43"/>
                      </a:lnTo>
                      <a:lnTo>
                        <a:pt x="276" y="0"/>
                      </a:lnTo>
                      <a:lnTo>
                        <a:pt x="284" y="12"/>
                      </a:lnTo>
                      <a:lnTo>
                        <a:pt x="291" y="78"/>
                      </a:lnTo>
                      <a:lnTo>
                        <a:pt x="296" y="185"/>
                      </a:lnTo>
                      <a:lnTo>
                        <a:pt x="304" y="316"/>
                      </a:lnTo>
                      <a:lnTo>
                        <a:pt x="311" y="455"/>
                      </a:lnTo>
                      <a:lnTo>
                        <a:pt x="319" y="587"/>
                      </a:lnTo>
                      <a:lnTo>
                        <a:pt x="327" y="698"/>
                      </a:lnTo>
                      <a:lnTo>
                        <a:pt x="332" y="785"/>
                      </a:lnTo>
                      <a:lnTo>
                        <a:pt x="339" y="848"/>
                      </a:lnTo>
                      <a:lnTo>
                        <a:pt x="347" y="888"/>
                      </a:lnTo>
                    </a:path>
                  </a:pathLst>
                </a:custGeom>
                <a:noFill/>
                <a:ln w="23813">
                  <a:solidFill>
                    <a:srgbClr val="FF0000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1" name="Freeform 155"/>
                <p:cNvSpPr>
                  <a:spLocks/>
                </p:cNvSpPr>
                <p:nvPr/>
              </p:nvSpPr>
              <p:spPr bwMode="auto">
                <a:xfrm>
                  <a:off x="2757" y="3130"/>
                  <a:ext cx="347" cy="84"/>
                </a:xfrm>
                <a:custGeom>
                  <a:avLst/>
                  <a:gdLst>
                    <a:gd name="T0" fmla="*/ 0 w 347"/>
                    <a:gd name="T1" fmla="*/ 0 h 84"/>
                    <a:gd name="T2" fmla="*/ 7 w 347"/>
                    <a:gd name="T3" fmla="*/ 28 h 84"/>
                    <a:gd name="T4" fmla="*/ 15 w 347"/>
                    <a:gd name="T5" fmla="*/ 43 h 84"/>
                    <a:gd name="T6" fmla="*/ 20 w 347"/>
                    <a:gd name="T7" fmla="*/ 51 h 84"/>
                    <a:gd name="T8" fmla="*/ 28 w 347"/>
                    <a:gd name="T9" fmla="*/ 56 h 84"/>
                    <a:gd name="T10" fmla="*/ 35 w 347"/>
                    <a:gd name="T11" fmla="*/ 59 h 84"/>
                    <a:gd name="T12" fmla="*/ 43 w 347"/>
                    <a:gd name="T13" fmla="*/ 61 h 84"/>
                    <a:gd name="T14" fmla="*/ 50 w 347"/>
                    <a:gd name="T15" fmla="*/ 61 h 84"/>
                    <a:gd name="T16" fmla="*/ 56 w 347"/>
                    <a:gd name="T17" fmla="*/ 64 h 84"/>
                    <a:gd name="T18" fmla="*/ 86 w 347"/>
                    <a:gd name="T19" fmla="*/ 64 h 84"/>
                    <a:gd name="T20" fmla="*/ 91 w 347"/>
                    <a:gd name="T21" fmla="*/ 66 h 84"/>
                    <a:gd name="T22" fmla="*/ 142 w 347"/>
                    <a:gd name="T23" fmla="*/ 66 h 84"/>
                    <a:gd name="T24" fmla="*/ 149 w 347"/>
                    <a:gd name="T25" fmla="*/ 64 h 84"/>
                    <a:gd name="T26" fmla="*/ 157 w 347"/>
                    <a:gd name="T27" fmla="*/ 64 h 84"/>
                    <a:gd name="T28" fmla="*/ 162 w 347"/>
                    <a:gd name="T29" fmla="*/ 61 h 84"/>
                    <a:gd name="T30" fmla="*/ 169 w 347"/>
                    <a:gd name="T31" fmla="*/ 59 h 84"/>
                    <a:gd name="T32" fmla="*/ 177 w 347"/>
                    <a:gd name="T33" fmla="*/ 56 h 84"/>
                    <a:gd name="T34" fmla="*/ 185 w 347"/>
                    <a:gd name="T35" fmla="*/ 54 h 84"/>
                    <a:gd name="T36" fmla="*/ 192 w 347"/>
                    <a:gd name="T37" fmla="*/ 51 h 84"/>
                    <a:gd name="T38" fmla="*/ 200 w 347"/>
                    <a:gd name="T39" fmla="*/ 51 h 84"/>
                    <a:gd name="T40" fmla="*/ 205 w 347"/>
                    <a:gd name="T41" fmla="*/ 48 h 84"/>
                    <a:gd name="T42" fmla="*/ 213 w 347"/>
                    <a:gd name="T43" fmla="*/ 48 h 84"/>
                    <a:gd name="T44" fmla="*/ 220 w 347"/>
                    <a:gd name="T45" fmla="*/ 51 h 84"/>
                    <a:gd name="T46" fmla="*/ 228 w 347"/>
                    <a:gd name="T47" fmla="*/ 54 h 84"/>
                    <a:gd name="T48" fmla="*/ 235 w 347"/>
                    <a:gd name="T49" fmla="*/ 56 h 84"/>
                    <a:gd name="T50" fmla="*/ 240 w 347"/>
                    <a:gd name="T51" fmla="*/ 59 h 84"/>
                    <a:gd name="T52" fmla="*/ 248 w 347"/>
                    <a:gd name="T53" fmla="*/ 64 h 84"/>
                    <a:gd name="T54" fmla="*/ 256 w 347"/>
                    <a:gd name="T55" fmla="*/ 66 h 84"/>
                    <a:gd name="T56" fmla="*/ 263 w 347"/>
                    <a:gd name="T57" fmla="*/ 69 h 84"/>
                    <a:gd name="T58" fmla="*/ 271 w 347"/>
                    <a:gd name="T59" fmla="*/ 71 h 84"/>
                    <a:gd name="T60" fmla="*/ 276 w 347"/>
                    <a:gd name="T61" fmla="*/ 74 h 84"/>
                    <a:gd name="T62" fmla="*/ 283 w 347"/>
                    <a:gd name="T63" fmla="*/ 76 h 84"/>
                    <a:gd name="T64" fmla="*/ 291 w 347"/>
                    <a:gd name="T65" fmla="*/ 79 h 84"/>
                    <a:gd name="T66" fmla="*/ 306 w 347"/>
                    <a:gd name="T67" fmla="*/ 79 h 84"/>
                    <a:gd name="T68" fmla="*/ 311 w 347"/>
                    <a:gd name="T69" fmla="*/ 81 h 84"/>
                    <a:gd name="T70" fmla="*/ 342 w 347"/>
                    <a:gd name="T71" fmla="*/ 81 h 84"/>
                    <a:gd name="T72" fmla="*/ 347 w 347"/>
                    <a:gd name="T73" fmla="*/ 84 h 84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ahLst/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347" h="84">
                      <a:moveTo>
                        <a:pt x="0" y="0"/>
                      </a:moveTo>
                      <a:lnTo>
                        <a:pt x="7" y="28"/>
                      </a:lnTo>
                      <a:lnTo>
                        <a:pt x="15" y="43"/>
                      </a:lnTo>
                      <a:lnTo>
                        <a:pt x="20" y="51"/>
                      </a:lnTo>
                      <a:lnTo>
                        <a:pt x="28" y="56"/>
                      </a:lnTo>
                      <a:lnTo>
                        <a:pt x="35" y="59"/>
                      </a:lnTo>
                      <a:lnTo>
                        <a:pt x="43" y="61"/>
                      </a:lnTo>
                      <a:lnTo>
                        <a:pt x="50" y="61"/>
                      </a:lnTo>
                      <a:lnTo>
                        <a:pt x="56" y="64"/>
                      </a:lnTo>
                      <a:lnTo>
                        <a:pt x="86" y="64"/>
                      </a:lnTo>
                      <a:lnTo>
                        <a:pt x="91" y="66"/>
                      </a:lnTo>
                      <a:lnTo>
                        <a:pt x="142" y="66"/>
                      </a:lnTo>
                      <a:lnTo>
                        <a:pt x="149" y="64"/>
                      </a:lnTo>
                      <a:lnTo>
                        <a:pt x="157" y="64"/>
                      </a:lnTo>
                      <a:lnTo>
                        <a:pt x="162" y="61"/>
                      </a:lnTo>
                      <a:lnTo>
                        <a:pt x="169" y="59"/>
                      </a:lnTo>
                      <a:lnTo>
                        <a:pt x="177" y="56"/>
                      </a:lnTo>
                      <a:lnTo>
                        <a:pt x="185" y="54"/>
                      </a:lnTo>
                      <a:lnTo>
                        <a:pt x="192" y="51"/>
                      </a:lnTo>
                      <a:lnTo>
                        <a:pt x="200" y="51"/>
                      </a:lnTo>
                      <a:lnTo>
                        <a:pt x="205" y="48"/>
                      </a:lnTo>
                      <a:lnTo>
                        <a:pt x="213" y="48"/>
                      </a:lnTo>
                      <a:lnTo>
                        <a:pt x="220" y="51"/>
                      </a:lnTo>
                      <a:lnTo>
                        <a:pt x="228" y="54"/>
                      </a:lnTo>
                      <a:lnTo>
                        <a:pt x="235" y="56"/>
                      </a:lnTo>
                      <a:lnTo>
                        <a:pt x="240" y="59"/>
                      </a:lnTo>
                      <a:lnTo>
                        <a:pt x="248" y="64"/>
                      </a:lnTo>
                      <a:lnTo>
                        <a:pt x="256" y="66"/>
                      </a:lnTo>
                      <a:lnTo>
                        <a:pt x="263" y="69"/>
                      </a:lnTo>
                      <a:lnTo>
                        <a:pt x="271" y="71"/>
                      </a:lnTo>
                      <a:lnTo>
                        <a:pt x="276" y="74"/>
                      </a:lnTo>
                      <a:lnTo>
                        <a:pt x="283" y="76"/>
                      </a:lnTo>
                      <a:lnTo>
                        <a:pt x="291" y="79"/>
                      </a:lnTo>
                      <a:lnTo>
                        <a:pt x="306" y="79"/>
                      </a:lnTo>
                      <a:lnTo>
                        <a:pt x="311" y="81"/>
                      </a:lnTo>
                      <a:lnTo>
                        <a:pt x="342" y="81"/>
                      </a:lnTo>
                      <a:lnTo>
                        <a:pt x="347" y="84"/>
                      </a:lnTo>
                    </a:path>
                  </a:pathLst>
                </a:custGeom>
                <a:noFill/>
                <a:ln w="23813">
                  <a:solidFill>
                    <a:srgbClr val="FF0000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25" name="Group 153"/>
              <p:cNvGrpSpPr>
                <a:grpSpLocks/>
              </p:cNvGrpSpPr>
              <p:nvPr/>
            </p:nvGrpSpPr>
            <p:grpSpPr bwMode="auto">
              <a:xfrm rot="10800000">
                <a:off x="946150" y="3748427"/>
                <a:ext cx="1812342" cy="1183936"/>
                <a:chOff x="2410" y="2242"/>
                <a:chExt cx="694" cy="972"/>
              </a:xfrm>
            </p:grpSpPr>
            <p:sp>
              <p:nvSpPr>
                <p:cNvPr id="26" name="Freeform 154"/>
                <p:cNvSpPr>
                  <a:spLocks/>
                </p:cNvSpPr>
                <p:nvPr/>
              </p:nvSpPr>
              <p:spPr bwMode="auto">
                <a:xfrm>
                  <a:off x="2410" y="2242"/>
                  <a:ext cx="347" cy="926"/>
                </a:xfrm>
                <a:custGeom>
                  <a:avLst/>
                  <a:gdLst>
                    <a:gd name="T0" fmla="*/ 0 w 347"/>
                    <a:gd name="T1" fmla="*/ 909 h 926"/>
                    <a:gd name="T2" fmla="*/ 13 w 347"/>
                    <a:gd name="T3" fmla="*/ 909 h 926"/>
                    <a:gd name="T4" fmla="*/ 20 w 347"/>
                    <a:gd name="T5" fmla="*/ 911 h 926"/>
                    <a:gd name="T6" fmla="*/ 35 w 347"/>
                    <a:gd name="T7" fmla="*/ 911 h 926"/>
                    <a:gd name="T8" fmla="*/ 40 w 347"/>
                    <a:gd name="T9" fmla="*/ 914 h 926"/>
                    <a:gd name="T10" fmla="*/ 56 w 347"/>
                    <a:gd name="T11" fmla="*/ 914 h 926"/>
                    <a:gd name="T12" fmla="*/ 63 w 347"/>
                    <a:gd name="T13" fmla="*/ 916 h 926"/>
                    <a:gd name="T14" fmla="*/ 71 w 347"/>
                    <a:gd name="T15" fmla="*/ 916 h 926"/>
                    <a:gd name="T16" fmla="*/ 76 w 347"/>
                    <a:gd name="T17" fmla="*/ 919 h 926"/>
                    <a:gd name="T18" fmla="*/ 91 w 347"/>
                    <a:gd name="T19" fmla="*/ 919 h 926"/>
                    <a:gd name="T20" fmla="*/ 99 w 347"/>
                    <a:gd name="T21" fmla="*/ 921 h 926"/>
                    <a:gd name="T22" fmla="*/ 111 w 347"/>
                    <a:gd name="T23" fmla="*/ 921 h 926"/>
                    <a:gd name="T24" fmla="*/ 119 w 347"/>
                    <a:gd name="T25" fmla="*/ 924 h 926"/>
                    <a:gd name="T26" fmla="*/ 142 w 347"/>
                    <a:gd name="T27" fmla="*/ 924 h 926"/>
                    <a:gd name="T28" fmla="*/ 147 w 347"/>
                    <a:gd name="T29" fmla="*/ 926 h 926"/>
                    <a:gd name="T30" fmla="*/ 177 w 347"/>
                    <a:gd name="T31" fmla="*/ 926 h 926"/>
                    <a:gd name="T32" fmla="*/ 182 w 347"/>
                    <a:gd name="T33" fmla="*/ 924 h 926"/>
                    <a:gd name="T34" fmla="*/ 190 w 347"/>
                    <a:gd name="T35" fmla="*/ 919 h 926"/>
                    <a:gd name="T36" fmla="*/ 197 w 347"/>
                    <a:gd name="T37" fmla="*/ 911 h 926"/>
                    <a:gd name="T38" fmla="*/ 205 w 347"/>
                    <a:gd name="T39" fmla="*/ 891 h 926"/>
                    <a:gd name="T40" fmla="*/ 213 w 347"/>
                    <a:gd name="T41" fmla="*/ 861 h 926"/>
                    <a:gd name="T42" fmla="*/ 218 w 347"/>
                    <a:gd name="T43" fmla="*/ 812 h 926"/>
                    <a:gd name="T44" fmla="*/ 225 w 347"/>
                    <a:gd name="T45" fmla="*/ 739 h 926"/>
                    <a:gd name="T46" fmla="*/ 233 w 347"/>
                    <a:gd name="T47" fmla="*/ 645 h 926"/>
                    <a:gd name="T48" fmla="*/ 240 w 347"/>
                    <a:gd name="T49" fmla="*/ 526 h 926"/>
                    <a:gd name="T50" fmla="*/ 248 w 347"/>
                    <a:gd name="T51" fmla="*/ 392 h 926"/>
                    <a:gd name="T52" fmla="*/ 256 w 347"/>
                    <a:gd name="T53" fmla="*/ 253 h 926"/>
                    <a:gd name="T54" fmla="*/ 261 w 347"/>
                    <a:gd name="T55" fmla="*/ 131 h 926"/>
                    <a:gd name="T56" fmla="*/ 268 w 347"/>
                    <a:gd name="T57" fmla="*/ 43 h 926"/>
                    <a:gd name="T58" fmla="*/ 276 w 347"/>
                    <a:gd name="T59" fmla="*/ 0 h 926"/>
                    <a:gd name="T60" fmla="*/ 284 w 347"/>
                    <a:gd name="T61" fmla="*/ 12 h 926"/>
                    <a:gd name="T62" fmla="*/ 291 w 347"/>
                    <a:gd name="T63" fmla="*/ 78 h 926"/>
                    <a:gd name="T64" fmla="*/ 296 w 347"/>
                    <a:gd name="T65" fmla="*/ 185 h 926"/>
                    <a:gd name="T66" fmla="*/ 304 w 347"/>
                    <a:gd name="T67" fmla="*/ 316 h 926"/>
                    <a:gd name="T68" fmla="*/ 311 w 347"/>
                    <a:gd name="T69" fmla="*/ 455 h 926"/>
                    <a:gd name="T70" fmla="*/ 319 w 347"/>
                    <a:gd name="T71" fmla="*/ 587 h 926"/>
                    <a:gd name="T72" fmla="*/ 327 w 347"/>
                    <a:gd name="T73" fmla="*/ 698 h 926"/>
                    <a:gd name="T74" fmla="*/ 332 w 347"/>
                    <a:gd name="T75" fmla="*/ 785 h 926"/>
                    <a:gd name="T76" fmla="*/ 339 w 347"/>
                    <a:gd name="T77" fmla="*/ 848 h 926"/>
                    <a:gd name="T78" fmla="*/ 347 w 347"/>
                    <a:gd name="T79" fmla="*/ 888 h 92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</a:gdLst>
                  <a:ahLst/>
                  <a:cxnLst>
                    <a:cxn ang="T80">
                      <a:pos x="T0" y="T1"/>
                    </a:cxn>
                    <a:cxn ang="T81">
                      <a:pos x="T2" y="T3"/>
                    </a:cxn>
                    <a:cxn ang="T82">
                      <a:pos x="T4" y="T5"/>
                    </a:cxn>
                    <a:cxn ang="T83">
                      <a:pos x="T6" y="T7"/>
                    </a:cxn>
                    <a:cxn ang="T84">
                      <a:pos x="T8" y="T9"/>
                    </a:cxn>
                    <a:cxn ang="T85">
                      <a:pos x="T10" y="T11"/>
                    </a:cxn>
                    <a:cxn ang="T86">
                      <a:pos x="T12" y="T13"/>
                    </a:cxn>
                    <a:cxn ang="T87">
                      <a:pos x="T14" y="T15"/>
                    </a:cxn>
                    <a:cxn ang="T88">
                      <a:pos x="T16" y="T17"/>
                    </a:cxn>
                    <a:cxn ang="T89">
                      <a:pos x="T18" y="T19"/>
                    </a:cxn>
                    <a:cxn ang="T90">
                      <a:pos x="T20" y="T21"/>
                    </a:cxn>
                    <a:cxn ang="T91">
                      <a:pos x="T22" y="T23"/>
                    </a:cxn>
                    <a:cxn ang="T92">
                      <a:pos x="T24" y="T25"/>
                    </a:cxn>
                    <a:cxn ang="T93">
                      <a:pos x="T26" y="T27"/>
                    </a:cxn>
                    <a:cxn ang="T94">
                      <a:pos x="T28" y="T29"/>
                    </a:cxn>
                    <a:cxn ang="T95">
                      <a:pos x="T30" y="T31"/>
                    </a:cxn>
                    <a:cxn ang="T96">
                      <a:pos x="T32" y="T33"/>
                    </a:cxn>
                    <a:cxn ang="T97">
                      <a:pos x="T34" y="T35"/>
                    </a:cxn>
                    <a:cxn ang="T98">
                      <a:pos x="T36" y="T37"/>
                    </a:cxn>
                    <a:cxn ang="T99">
                      <a:pos x="T38" y="T39"/>
                    </a:cxn>
                    <a:cxn ang="T100">
                      <a:pos x="T40" y="T41"/>
                    </a:cxn>
                    <a:cxn ang="T101">
                      <a:pos x="T42" y="T43"/>
                    </a:cxn>
                    <a:cxn ang="T102">
                      <a:pos x="T44" y="T45"/>
                    </a:cxn>
                    <a:cxn ang="T103">
                      <a:pos x="T46" y="T47"/>
                    </a:cxn>
                    <a:cxn ang="T104">
                      <a:pos x="T48" y="T49"/>
                    </a:cxn>
                    <a:cxn ang="T105">
                      <a:pos x="T50" y="T51"/>
                    </a:cxn>
                    <a:cxn ang="T106">
                      <a:pos x="T52" y="T53"/>
                    </a:cxn>
                    <a:cxn ang="T107">
                      <a:pos x="T54" y="T55"/>
                    </a:cxn>
                    <a:cxn ang="T108">
                      <a:pos x="T56" y="T57"/>
                    </a:cxn>
                    <a:cxn ang="T109">
                      <a:pos x="T58" y="T59"/>
                    </a:cxn>
                    <a:cxn ang="T110">
                      <a:pos x="T60" y="T61"/>
                    </a:cxn>
                    <a:cxn ang="T111">
                      <a:pos x="T62" y="T63"/>
                    </a:cxn>
                    <a:cxn ang="T112">
                      <a:pos x="T64" y="T65"/>
                    </a:cxn>
                    <a:cxn ang="T113">
                      <a:pos x="T66" y="T67"/>
                    </a:cxn>
                    <a:cxn ang="T114">
                      <a:pos x="T68" y="T69"/>
                    </a:cxn>
                    <a:cxn ang="T115">
                      <a:pos x="T70" y="T71"/>
                    </a:cxn>
                    <a:cxn ang="T116">
                      <a:pos x="T72" y="T73"/>
                    </a:cxn>
                    <a:cxn ang="T117">
                      <a:pos x="T74" y="T75"/>
                    </a:cxn>
                    <a:cxn ang="T118">
                      <a:pos x="T76" y="T77"/>
                    </a:cxn>
                    <a:cxn ang="T119">
                      <a:pos x="T78" y="T79"/>
                    </a:cxn>
                  </a:cxnLst>
                  <a:rect l="0" t="0" r="r" b="b"/>
                  <a:pathLst>
                    <a:path w="347" h="926">
                      <a:moveTo>
                        <a:pt x="0" y="909"/>
                      </a:moveTo>
                      <a:lnTo>
                        <a:pt x="13" y="909"/>
                      </a:lnTo>
                      <a:lnTo>
                        <a:pt x="20" y="911"/>
                      </a:lnTo>
                      <a:lnTo>
                        <a:pt x="35" y="911"/>
                      </a:lnTo>
                      <a:lnTo>
                        <a:pt x="40" y="914"/>
                      </a:lnTo>
                      <a:lnTo>
                        <a:pt x="56" y="914"/>
                      </a:lnTo>
                      <a:lnTo>
                        <a:pt x="63" y="916"/>
                      </a:lnTo>
                      <a:lnTo>
                        <a:pt x="71" y="916"/>
                      </a:lnTo>
                      <a:lnTo>
                        <a:pt x="76" y="919"/>
                      </a:lnTo>
                      <a:lnTo>
                        <a:pt x="91" y="919"/>
                      </a:lnTo>
                      <a:lnTo>
                        <a:pt x="99" y="921"/>
                      </a:lnTo>
                      <a:lnTo>
                        <a:pt x="111" y="921"/>
                      </a:lnTo>
                      <a:lnTo>
                        <a:pt x="119" y="924"/>
                      </a:lnTo>
                      <a:lnTo>
                        <a:pt x="142" y="924"/>
                      </a:lnTo>
                      <a:lnTo>
                        <a:pt x="147" y="926"/>
                      </a:lnTo>
                      <a:lnTo>
                        <a:pt x="177" y="926"/>
                      </a:lnTo>
                      <a:lnTo>
                        <a:pt x="182" y="924"/>
                      </a:lnTo>
                      <a:lnTo>
                        <a:pt x="190" y="919"/>
                      </a:lnTo>
                      <a:lnTo>
                        <a:pt x="197" y="911"/>
                      </a:lnTo>
                      <a:lnTo>
                        <a:pt x="205" y="891"/>
                      </a:lnTo>
                      <a:lnTo>
                        <a:pt x="213" y="861"/>
                      </a:lnTo>
                      <a:lnTo>
                        <a:pt x="218" y="812"/>
                      </a:lnTo>
                      <a:lnTo>
                        <a:pt x="225" y="739"/>
                      </a:lnTo>
                      <a:lnTo>
                        <a:pt x="233" y="645"/>
                      </a:lnTo>
                      <a:lnTo>
                        <a:pt x="240" y="526"/>
                      </a:lnTo>
                      <a:lnTo>
                        <a:pt x="248" y="392"/>
                      </a:lnTo>
                      <a:lnTo>
                        <a:pt x="256" y="253"/>
                      </a:lnTo>
                      <a:lnTo>
                        <a:pt x="261" y="131"/>
                      </a:lnTo>
                      <a:lnTo>
                        <a:pt x="268" y="43"/>
                      </a:lnTo>
                      <a:lnTo>
                        <a:pt x="276" y="0"/>
                      </a:lnTo>
                      <a:lnTo>
                        <a:pt x="284" y="12"/>
                      </a:lnTo>
                      <a:lnTo>
                        <a:pt x="291" y="78"/>
                      </a:lnTo>
                      <a:lnTo>
                        <a:pt x="296" y="185"/>
                      </a:lnTo>
                      <a:lnTo>
                        <a:pt x="304" y="316"/>
                      </a:lnTo>
                      <a:lnTo>
                        <a:pt x="311" y="455"/>
                      </a:lnTo>
                      <a:lnTo>
                        <a:pt x="319" y="587"/>
                      </a:lnTo>
                      <a:lnTo>
                        <a:pt x="327" y="698"/>
                      </a:lnTo>
                      <a:lnTo>
                        <a:pt x="332" y="785"/>
                      </a:lnTo>
                      <a:lnTo>
                        <a:pt x="339" y="848"/>
                      </a:lnTo>
                      <a:lnTo>
                        <a:pt x="347" y="888"/>
                      </a:lnTo>
                    </a:path>
                  </a:pathLst>
                </a:custGeom>
                <a:noFill/>
                <a:ln w="23813">
                  <a:solidFill>
                    <a:srgbClr val="FF0000"/>
                  </a:solidFill>
                  <a:prstDash val="dash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7" name="Freeform 155"/>
                <p:cNvSpPr>
                  <a:spLocks/>
                </p:cNvSpPr>
                <p:nvPr/>
              </p:nvSpPr>
              <p:spPr bwMode="auto">
                <a:xfrm>
                  <a:off x="2757" y="3130"/>
                  <a:ext cx="347" cy="84"/>
                </a:xfrm>
                <a:custGeom>
                  <a:avLst/>
                  <a:gdLst>
                    <a:gd name="T0" fmla="*/ 0 w 347"/>
                    <a:gd name="T1" fmla="*/ 0 h 84"/>
                    <a:gd name="T2" fmla="*/ 7 w 347"/>
                    <a:gd name="T3" fmla="*/ 28 h 84"/>
                    <a:gd name="T4" fmla="*/ 15 w 347"/>
                    <a:gd name="T5" fmla="*/ 43 h 84"/>
                    <a:gd name="T6" fmla="*/ 20 w 347"/>
                    <a:gd name="T7" fmla="*/ 51 h 84"/>
                    <a:gd name="T8" fmla="*/ 28 w 347"/>
                    <a:gd name="T9" fmla="*/ 56 h 84"/>
                    <a:gd name="T10" fmla="*/ 35 w 347"/>
                    <a:gd name="T11" fmla="*/ 59 h 84"/>
                    <a:gd name="T12" fmla="*/ 43 w 347"/>
                    <a:gd name="T13" fmla="*/ 61 h 84"/>
                    <a:gd name="T14" fmla="*/ 50 w 347"/>
                    <a:gd name="T15" fmla="*/ 61 h 84"/>
                    <a:gd name="T16" fmla="*/ 56 w 347"/>
                    <a:gd name="T17" fmla="*/ 64 h 84"/>
                    <a:gd name="T18" fmla="*/ 86 w 347"/>
                    <a:gd name="T19" fmla="*/ 64 h 84"/>
                    <a:gd name="T20" fmla="*/ 91 w 347"/>
                    <a:gd name="T21" fmla="*/ 66 h 84"/>
                    <a:gd name="T22" fmla="*/ 142 w 347"/>
                    <a:gd name="T23" fmla="*/ 66 h 84"/>
                    <a:gd name="T24" fmla="*/ 149 w 347"/>
                    <a:gd name="T25" fmla="*/ 64 h 84"/>
                    <a:gd name="T26" fmla="*/ 157 w 347"/>
                    <a:gd name="T27" fmla="*/ 64 h 84"/>
                    <a:gd name="T28" fmla="*/ 162 w 347"/>
                    <a:gd name="T29" fmla="*/ 61 h 84"/>
                    <a:gd name="T30" fmla="*/ 169 w 347"/>
                    <a:gd name="T31" fmla="*/ 59 h 84"/>
                    <a:gd name="T32" fmla="*/ 177 w 347"/>
                    <a:gd name="T33" fmla="*/ 56 h 84"/>
                    <a:gd name="T34" fmla="*/ 185 w 347"/>
                    <a:gd name="T35" fmla="*/ 54 h 84"/>
                    <a:gd name="T36" fmla="*/ 192 w 347"/>
                    <a:gd name="T37" fmla="*/ 51 h 84"/>
                    <a:gd name="T38" fmla="*/ 200 w 347"/>
                    <a:gd name="T39" fmla="*/ 51 h 84"/>
                    <a:gd name="T40" fmla="*/ 205 w 347"/>
                    <a:gd name="T41" fmla="*/ 48 h 84"/>
                    <a:gd name="T42" fmla="*/ 213 w 347"/>
                    <a:gd name="T43" fmla="*/ 48 h 84"/>
                    <a:gd name="T44" fmla="*/ 220 w 347"/>
                    <a:gd name="T45" fmla="*/ 51 h 84"/>
                    <a:gd name="T46" fmla="*/ 228 w 347"/>
                    <a:gd name="T47" fmla="*/ 54 h 84"/>
                    <a:gd name="T48" fmla="*/ 235 w 347"/>
                    <a:gd name="T49" fmla="*/ 56 h 84"/>
                    <a:gd name="T50" fmla="*/ 240 w 347"/>
                    <a:gd name="T51" fmla="*/ 59 h 84"/>
                    <a:gd name="T52" fmla="*/ 248 w 347"/>
                    <a:gd name="T53" fmla="*/ 64 h 84"/>
                    <a:gd name="T54" fmla="*/ 256 w 347"/>
                    <a:gd name="T55" fmla="*/ 66 h 84"/>
                    <a:gd name="T56" fmla="*/ 263 w 347"/>
                    <a:gd name="T57" fmla="*/ 69 h 84"/>
                    <a:gd name="T58" fmla="*/ 271 w 347"/>
                    <a:gd name="T59" fmla="*/ 71 h 84"/>
                    <a:gd name="T60" fmla="*/ 276 w 347"/>
                    <a:gd name="T61" fmla="*/ 74 h 84"/>
                    <a:gd name="T62" fmla="*/ 283 w 347"/>
                    <a:gd name="T63" fmla="*/ 76 h 84"/>
                    <a:gd name="T64" fmla="*/ 291 w 347"/>
                    <a:gd name="T65" fmla="*/ 79 h 84"/>
                    <a:gd name="T66" fmla="*/ 306 w 347"/>
                    <a:gd name="T67" fmla="*/ 79 h 84"/>
                    <a:gd name="T68" fmla="*/ 311 w 347"/>
                    <a:gd name="T69" fmla="*/ 81 h 84"/>
                    <a:gd name="T70" fmla="*/ 342 w 347"/>
                    <a:gd name="T71" fmla="*/ 81 h 84"/>
                    <a:gd name="T72" fmla="*/ 347 w 347"/>
                    <a:gd name="T73" fmla="*/ 84 h 84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ahLst/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347" h="84">
                      <a:moveTo>
                        <a:pt x="0" y="0"/>
                      </a:moveTo>
                      <a:lnTo>
                        <a:pt x="7" y="28"/>
                      </a:lnTo>
                      <a:lnTo>
                        <a:pt x="15" y="43"/>
                      </a:lnTo>
                      <a:lnTo>
                        <a:pt x="20" y="51"/>
                      </a:lnTo>
                      <a:lnTo>
                        <a:pt x="28" y="56"/>
                      </a:lnTo>
                      <a:lnTo>
                        <a:pt x="35" y="59"/>
                      </a:lnTo>
                      <a:lnTo>
                        <a:pt x="43" y="61"/>
                      </a:lnTo>
                      <a:lnTo>
                        <a:pt x="50" y="61"/>
                      </a:lnTo>
                      <a:lnTo>
                        <a:pt x="56" y="64"/>
                      </a:lnTo>
                      <a:lnTo>
                        <a:pt x="86" y="64"/>
                      </a:lnTo>
                      <a:lnTo>
                        <a:pt x="91" y="66"/>
                      </a:lnTo>
                      <a:lnTo>
                        <a:pt x="142" y="66"/>
                      </a:lnTo>
                      <a:lnTo>
                        <a:pt x="149" y="64"/>
                      </a:lnTo>
                      <a:lnTo>
                        <a:pt x="157" y="64"/>
                      </a:lnTo>
                      <a:lnTo>
                        <a:pt x="162" y="61"/>
                      </a:lnTo>
                      <a:lnTo>
                        <a:pt x="169" y="59"/>
                      </a:lnTo>
                      <a:lnTo>
                        <a:pt x="177" y="56"/>
                      </a:lnTo>
                      <a:lnTo>
                        <a:pt x="185" y="54"/>
                      </a:lnTo>
                      <a:lnTo>
                        <a:pt x="192" y="51"/>
                      </a:lnTo>
                      <a:lnTo>
                        <a:pt x="200" y="51"/>
                      </a:lnTo>
                      <a:lnTo>
                        <a:pt x="205" y="48"/>
                      </a:lnTo>
                      <a:lnTo>
                        <a:pt x="213" y="48"/>
                      </a:lnTo>
                      <a:lnTo>
                        <a:pt x="220" y="51"/>
                      </a:lnTo>
                      <a:lnTo>
                        <a:pt x="228" y="54"/>
                      </a:lnTo>
                      <a:lnTo>
                        <a:pt x="235" y="56"/>
                      </a:lnTo>
                      <a:lnTo>
                        <a:pt x="240" y="59"/>
                      </a:lnTo>
                      <a:lnTo>
                        <a:pt x="248" y="64"/>
                      </a:lnTo>
                      <a:lnTo>
                        <a:pt x="256" y="66"/>
                      </a:lnTo>
                      <a:lnTo>
                        <a:pt x="263" y="69"/>
                      </a:lnTo>
                      <a:lnTo>
                        <a:pt x="271" y="71"/>
                      </a:lnTo>
                      <a:lnTo>
                        <a:pt x="276" y="74"/>
                      </a:lnTo>
                      <a:lnTo>
                        <a:pt x="283" y="76"/>
                      </a:lnTo>
                      <a:lnTo>
                        <a:pt x="291" y="79"/>
                      </a:lnTo>
                      <a:lnTo>
                        <a:pt x="306" y="79"/>
                      </a:lnTo>
                      <a:lnTo>
                        <a:pt x="311" y="81"/>
                      </a:lnTo>
                      <a:lnTo>
                        <a:pt x="342" y="81"/>
                      </a:lnTo>
                      <a:lnTo>
                        <a:pt x="347" y="84"/>
                      </a:lnTo>
                    </a:path>
                  </a:pathLst>
                </a:custGeom>
                <a:noFill/>
                <a:ln w="23813">
                  <a:solidFill>
                    <a:srgbClr val="FF0000"/>
                  </a:solidFill>
                  <a:prstDash val="dash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0" name="TextBox 19"/>
          <p:cNvSpPr txBox="1"/>
          <p:nvPr/>
        </p:nvSpPr>
        <p:spPr>
          <a:xfrm>
            <a:off x="2701057" y="3127965"/>
            <a:ext cx="53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ToT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34</a:t>
            </a:fld>
            <a:endParaRPr lang="en-US"/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2143125" y="214313"/>
            <a:ext cx="4929188" cy="646112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Acquisizione dei dati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841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28750" y="428625"/>
            <a:ext cx="6429375" cy="1077913"/>
          </a:xfrm>
          <a:prstGeom prst="rect">
            <a:avLst/>
          </a:prstGeom>
          <a:gradFill rotWithShape="1">
            <a:gsLst>
              <a:gs pos="0">
                <a:srgbClr val="FFA2A1"/>
              </a:gs>
              <a:gs pos="35001">
                <a:srgbClr val="FFBEBD"/>
              </a:gs>
              <a:gs pos="100000">
                <a:srgbClr val="FFE5E5"/>
              </a:gs>
            </a:gsLst>
            <a:lin ang="16200000" scaled="1"/>
          </a:gradFill>
          <a:ln w="9525">
            <a:solidFill>
              <a:srgbClr val="BE4B48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Infine i dati raccolti vengono analizzati da centinaia di computer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104" y="2048934"/>
            <a:ext cx="6034020" cy="40184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50001" y="1934520"/>
            <a:ext cx="2413000" cy="424731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rgbClr val="FF0000"/>
                </a:solidFill>
              </a:rPr>
              <a:t>15 Petabytes </a:t>
            </a:r>
            <a:r>
              <a:rPr lang="en-US" dirty="0" smtClean="0"/>
              <a:t>(15 milioni di Gb) generati ogni anno da LHC</a:t>
            </a:r>
          </a:p>
          <a:p>
            <a:endParaRPr lang="en-US" dirty="0"/>
          </a:p>
          <a:p>
            <a:r>
              <a:rPr lang="en-US" dirty="0" smtClean="0"/>
              <a:t>Una “grid” di computer disegnata per distribuire e analizzare i dati</a:t>
            </a:r>
          </a:p>
          <a:p>
            <a:endParaRPr lang="en-US" dirty="0"/>
          </a:p>
          <a:p>
            <a:r>
              <a:rPr lang="en-US" dirty="0" smtClean="0"/>
              <a:t>Circa </a:t>
            </a:r>
            <a:r>
              <a:rPr lang="en-US" i="1" dirty="0" smtClean="0">
                <a:solidFill>
                  <a:schemeClr val="accent2">
                    <a:lumMod val="75000"/>
                  </a:schemeClr>
                </a:solidFill>
              </a:rPr>
              <a:t>1 milione di programmi di analisi </a:t>
            </a:r>
            <a:r>
              <a:rPr lang="en-US" dirty="0" smtClean="0"/>
              <a:t>eseguiti in 1 giorno</a:t>
            </a:r>
          </a:p>
          <a:p>
            <a:endParaRPr lang="en-US" dirty="0"/>
          </a:p>
          <a:p>
            <a:r>
              <a:rPr lang="en-US" dirty="0" smtClean="0"/>
              <a:t>Trasferimento di dati </a:t>
            </a:r>
            <a:r>
              <a:rPr lang="en-US" dirty="0" smtClean="0">
                <a:solidFill>
                  <a:srgbClr val="92D050"/>
                </a:solidFill>
              </a:rPr>
              <a:t>di circa 10 Gb/secondo</a:t>
            </a:r>
            <a:endParaRPr lang="en-US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71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363135" y="121180"/>
            <a:ext cx="6468532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Tecnologie portate all’estremo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32355" y="1560513"/>
            <a:ext cx="7930092" cy="3416320"/>
          </a:xfrm>
          <a:prstGeom prst="rect">
            <a:avLst/>
          </a:prstGeom>
          <a:gradFill rotWithShape="1">
            <a:gsLst>
              <a:gs pos="0">
                <a:srgbClr val="DAFDA7"/>
              </a:gs>
              <a:gs pos="35001">
                <a:srgbClr val="E4FDC2"/>
              </a:gs>
              <a:gs pos="100000">
                <a:srgbClr val="F5FFE6"/>
              </a:gs>
            </a:gsLst>
            <a:lin ang="16200000" scaled="1"/>
          </a:gradFill>
          <a:ln w="9525">
            <a:solidFill>
              <a:srgbClr val="98B954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it-IT" altLang="x-none" sz="2400" b="1" dirty="0"/>
              <a:t> </a:t>
            </a:r>
            <a:r>
              <a:rPr lang="it-IT" altLang="x-none" sz="2400" dirty="0" smtClean="0"/>
              <a:t>L’acceleratore LHC e i suoi rivelatori di particelle sono tra i più complessi strumenti scientifici mai costruiti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/>
              <a:t> </a:t>
            </a:r>
            <a:r>
              <a:rPr lang="it-IT" altLang="x-none" sz="2400" dirty="0" smtClean="0"/>
              <a:t>un rivelatore tipico di LHC ha </a:t>
            </a:r>
            <a:r>
              <a:rPr lang="it-IT" altLang="x-none" sz="2400" i="1" dirty="0" smtClean="0">
                <a:solidFill>
                  <a:srgbClr val="0070C0"/>
                </a:solidFill>
              </a:rPr>
              <a:t>100 milioni di canali </a:t>
            </a:r>
            <a:r>
              <a:rPr lang="it-IT" altLang="x-none" sz="2400" dirty="0" smtClean="0"/>
              <a:t>individuali</a:t>
            </a:r>
          </a:p>
          <a:p>
            <a:pPr lvl="1">
              <a:buFont typeface="Arial" charset="0"/>
              <a:buChar char="•"/>
            </a:pPr>
            <a:r>
              <a:rPr lang="it-IT" altLang="x-none" sz="2400" dirty="0" smtClean="0"/>
              <a:t>c.f. una videocamera da ~6 Mpixels</a:t>
            </a:r>
          </a:p>
          <a:p>
            <a:pPr lvl="1">
              <a:buFont typeface="Arial" charset="0"/>
              <a:buChar char="•"/>
            </a:pPr>
            <a:r>
              <a:rPr lang="it-IT" altLang="x-none" sz="2400" dirty="0" smtClean="0"/>
              <a:t>ma fa una “foto digitale” </a:t>
            </a:r>
            <a:r>
              <a:rPr lang="it-IT" altLang="x-none" sz="2400" i="1" dirty="0" smtClean="0">
                <a:solidFill>
                  <a:schemeClr val="accent2">
                    <a:lumMod val="75000"/>
                  </a:schemeClr>
                </a:solidFill>
              </a:rPr>
              <a:t>40 milioni di volte al secondo </a:t>
            </a:r>
            <a:r>
              <a:rPr lang="it-IT" altLang="x-none" sz="2400" dirty="0" smtClean="0"/>
              <a:t>!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/>
              <a:t> </a:t>
            </a:r>
            <a:r>
              <a:rPr lang="it-IT" altLang="x-none" sz="2400" dirty="0" smtClean="0"/>
              <a:t>i suoi rivelatori devono funzionare per </a:t>
            </a:r>
            <a:r>
              <a:rPr lang="it-IT" altLang="x-none" sz="2400" i="1" dirty="0" smtClean="0">
                <a:solidFill>
                  <a:schemeClr val="accent6">
                    <a:lumMod val="75000"/>
                  </a:schemeClr>
                </a:solidFill>
              </a:rPr>
              <a:t>più di 10 anni </a:t>
            </a:r>
            <a:r>
              <a:rPr lang="it-IT" altLang="x-none" sz="2400" dirty="0" smtClean="0"/>
              <a:t>senza o con poco intervento umano</a:t>
            </a:r>
          </a:p>
          <a:p>
            <a:pPr>
              <a:buFont typeface="Arial" charset="0"/>
              <a:buChar char="•"/>
            </a:pPr>
            <a:r>
              <a:rPr lang="it-IT" altLang="x-none" sz="2400" dirty="0"/>
              <a:t> </a:t>
            </a:r>
            <a:r>
              <a:rPr lang="it-IT" altLang="x-none" sz="2400" dirty="0" smtClean="0"/>
              <a:t>la tecnologia (rivelatori e elettronica di lettura) sono alla frontiera dello sviluppo</a:t>
            </a:r>
            <a:endParaRPr lang="it-IT" altLang="x-none" sz="2400" dirty="0"/>
          </a:p>
        </p:txBody>
      </p:sp>
    </p:spTree>
    <p:extLst>
      <p:ext uri="{BB962C8B-B14F-4D97-AF65-F5344CB8AC3E}">
        <p14:creationId xmlns:p14="http://schemas.microsoft.com/office/powerpoint/2010/main" val="86206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757" y="1102702"/>
            <a:ext cx="4359117" cy="5618773"/>
          </a:xfr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Tanti “strati” </a:t>
            </a:r>
            <a:r>
              <a:rPr lang="en-US" dirty="0" err="1" smtClean="0"/>
              <a:t>cilindrici</a:t>
            </a:r>
            <a:r>
              <a:rPr lang="en-US" dirty="0" smtClean="0"/>
              <a:t>.</a:t>
            </a:r>
            <a:r>
              <a:rPr lang="en-US" dirty="0"/>
              <a:t> </a:t>
            </a:r>
            <a:r>
              <a:rPr lang="en-US" dirty="0" smtClean="0"/>
              <a:t>Dal </a:t>
            </a:r>
            <a:r>
              <a:rPr lang="en-US" dirty="0" err="1" smtClean="0"/>
              <a:t>centro</a:t>
            </a:r>
            <a:r>
              <a:rPr lang="en-US" dirty="0" smtClean="0"/>
              <a:t> verso </a:t>
            </a:r>
            <a:r>
              <a:rPr lang="en-US" dirty="0" err="1" smtClean="0"/>
              <a:t>esterno</a:t>
            </a:r>
            <a:r>
              <a:rPr lang="en-US" dirty="0" smtClean="0"/>
              <a:t>:</a:t>
            </a:r>
          </a:p>
          <a:p>
            <a:r>
              <a:rPr lang="en-US" i="1" dirty="0" err="1" smtClean="0">
                <a:solidFill>
                  <a:srgbClr val="0000FF"/>
                </a:solidFill>
              </a:rPr>
              <a:t>Tracciatore</a:t>
            </a:r>
            <a:r>
              <a:rPr lang="en-US" dirty="0" smtClean="0"/>
              <a:t> per </a:t>
            </a:r>
            <a:r>
              <a:rPr lang="en-US" dirty="0" err="1" smtClean="0"/>
              <a:t>ricostruire</a:t>
            </a:r>
            <a:r>
              <a:rPr lang="en-US" dirty="0" smtClean="0"/>
              <a:t> la </a:t>
            </a:r>
            <a:r>
              <a:rPr lang="en-US" dirty="0" err="1" smtClean="0">
                <a:solidFill>
                  <a:srgbClr val="FF0000"/>
                </a:solidFill>
              </a:rPr>
              <a:t>traiettoria</a:t>
            </a:r>
            <a:r>
              <a:rPr lang="en-US" dirty="0" smtClean="0"/>
              <a:t> </a:t>
            </a:r>
            <a:r>
              <a:rPr lang="en-US" dirty="0" err="1" smtClean="0"/>
              <a:t>delle</a:t>
            </a:r>
            <a:r>
              <a:rPr lang="en-US" dirty="0" smtClean="0"/>
              <a:t> </a:t>
            </a:r>
            <a:r>
              <a:rPr lang="en-US" dirty="0" err="1" smtClean="0"/>
              <a:t>particelle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0000"/>
                </a:solidFill>
              </a:rPr>
              <a:t>cariche</a:t>
            </a:r>
            <a:r>
              <a:rPr lang="en-US" dirty="0" smtClean="0"/>
              <a:t>  </a:t>
            </a:r>
          </a:p>
          <a:p>
            <a:r>
              <a:rPr lang="en-US" i="1" dirty="0" smtClean="0">
                <a:solidFill>
                  <a:srgbClr val="0000FF"/>
                </a:solidFill>
              </a:rPr>
              <a:t>Calorimetro elettromagnetico </a:t>
            </a:r>
            <a:r>
              <a:rPr lang="en-US" dirty="0" smtClean="0"/>
              <a:t>per </a:t>
            </a:r>
            <a:r>
              <a:rPr lang="en-US" dirty="0" smtClean="0">
                <a:solidFill>
                  <a:srgbClr val="FF0000"/>
                </a:solidFill>
              </a:rPr>
              <a:t>assorbire</a:t>
            </a:r>
            <a:r>
              <a:rPr lang="en-US" dirty="0" smtClean="0"/>
              <a:t> e misurare </a:t>
            </a:r>
            <a:r>
              <a:rPr lang="en-US" dirty="0" smtClean="0">
                <a:solidFill>
                  <a:srgbClr val="FF0000"/>
                </a:solidFill>
              </a:rPr>
              <a:t>energia</a:t>
            </a:r>
            <a:r>
              <a:rPr lang="en-US" dirty="0" smtClean="0"/>
              <a:t> di </a:t>
            </a:r>
            <a:r>
              <a:rPr lang="en-US" dirty="0" smtClean="0">
                <a:solidFill>
                  <a:srgbClr val="FF0000"/>
                </a:solidFill>
              </a:rPr>
              <a:t>elettroni </a:t>
            </a:r>
            <a:r>
              <a:rPr lang="en-US" dirty="0" smtClean="0"/>
              <a:t>e</a:t>
            </a:r>
            <a:r>
              <a:rPr lang="en-US" dirty="0" smtClean="0">
                <a:solidFill>
                  <a:srgbClr val="FF0000"/>
                </a:solidFill>
              </a:rPr>
              <a:t> fotoni</a:t>
            </a:r>
          </a:p>
          <a:p>
            <a:r>
              <a:rPr lang="en-US" i="1" dirty="0" err="1" smtClean="0">
                <a:solidFill>
                  <a:srgbClr val="0000FF"/>
                </a:solidFill>
              </a:rPr>
              <a:t>Calorimetro</a:t>
            </a:r>
            <a:r>
              <a:rPr lang="en-US" i="1" dirty="0" smtClean="0">
                <a:solidFill>
                  <a:srgbClr val="0000FF"/>
                </a:solidFill>
              </a:rPr>
              <a:t> </a:t>
            </a:r>
            <a:r>
              <a:rPr lang="en-US" i="1" dirty="0" err="1" smtClean="0">
                <a:solidFill>
                  <a:srgbClr val="0000FF"/>
                </a:solidFill>
              </a:rPr>
              <a:t>adronico</a:t>
            </a:r>
            <a:r>
              <a:rPr lang="en-US" i="1" dirty="0" smtClean="0">
                <a:solidFill>
                  <a:srgbClr val="0000FF"/>
                </a:solidFill>
              </a:rPr>
              <a:t> </a:t>
            </a:r>
            <a:r>
              <a:rPr lang="en-US" dirty="0" smtClean="0"/>
              <a:t>per </a:t>
            </a:r>
            <a:r>
              <a:rPr lang="en-US" dirty="0" err="1" smtClean="0">
                <a:solidFill>
                  <a:srgbClr val="FF0000"/>
                </a:solidFill>
              </a:rPr>
              <a:t>assorbire</a:t>
            </a:r>
            <a:r>
              <a:rPr lang="en-US" dirty="0" smtClean="0"/>
              <a:t>  </a:t>
            </a:r>
            <a:r>
              <a:rPr lang="en-US" dirty="0" err="1" smtClean="0"/>
              <a:t>misurare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0000"/>
                </a:solidFill>
              </a:rPr>
              <a:t>energia</a:t>
            </a:r>
            <a:r>
              <a:rPr lang="en-US" dirty="0" smtClean="0"/>
              <a:t> di </a:t>
            </a:r>
            <a:r>
              <a:rPr lang="en-US" dirty="0" err="1" smtClean="0"/>
              <a:t>adroni</a:t>
            </a:r>
            <a:r>
              <a:rPr lang="en-US" dirty="0" smtClean="0"/>
              <a:t> (</a:t>
            </a:r>
            <a:r>
              <a:rPr lang="en-US" dirty="0" smtClean="0">
                <a:solidFill>
                  <a:srgbClr val="FF0000"/>
                </a:solidFill>
              </a:rPr>
              <a:t>n, p, …</a:t>
            </a:r>
            <a:r>
              <a:rPr lang="en-US" dirty="0" smtClean="0"/>
              <a:t>)</a:t>
            </a:r>
          </a:p>
          <a:p>
            <a:r>
              <a:rPr lang="en-US" i="1" dirty="0" err="1" smtClean="0">
                <a:solidFill>
                  <a:srgbClr val="0000FF"/>
                </a:solidFill>
              </a:rPr>
              <a:t>Rivelatore</a:t>
            </a:r>
            <a:r>
              <a:rPr lang="en-US" i="1" dirty="0" smtClean="0">
                <a:solidFill>
                  <a:srgbClr val="0000FF"/>
                </a:solidFill>
              </a:rPr>
              <a:t> di  </a:t>
            </a:r>
            <a:r>
              <a:rPr lang="en-US" i="1" dirty="0" err="1" smtClean="0">
                <a:solidFill>
                  <a:srgbClr val="0000FF"/>
                </a:solidFill>
              </a:rPr>
              <a:t>muoni</a:t>
            </a:r>
            <a:r>
              <a:rPr lang="en-US" i="1" dirty="0" smtClean="0">
                <a:solidFill>
                  <a:srgbClr val="0000FF"/>
                </a:solidFill>
              </a:rPr>
              <a:t> </a:t>
            </a:r>
            <a:r>
              <a:rPr lang="en-US" dirty="0"/>
              <a:t>(</a:t>
            </a:r>
            <a:r>
              <a:rPr lang="en-US" dirty="0" err="1" smtClean="0"/>
              <a:t>tracciatore</a:t>
            </a:r>
            <a:r>
              <a:rPr lang="en-US" dirty="0" smtClean="0"/>
              <a:t> </a:t>
            </a:r>
            <a:r>
              <a:rPr lang="en-US" dirty="0" err="1" smtClean="0"/>
              <a:t>esterno</a:t>
            </a:r>
            <a:r>
              <a:rPr lang="en-US" dirty="0" smtClean="0"/>
              <a:t>)</a:t>
            </a:r>
          </a:p>
          <a:p>
            <a:r>
              <a:rPr lang="en-US" i="1" dirty="0" smtClean="0">
                <a:solidFill>
                  <a:srgbClr val="0000FF"/>
                </a:solidFill>
              </a:rPr>
              <a:t>Campo </a:t>
            </a:r>
            <a:r>
              <a:rPr lang="en-US" i="1" dirty="0" err="1" smtClean="0">
                <a:solidFill>
                  <a:srgbClr val="0000FF"/>
                </a:solidFill>
              </a:rPr>
              <a:t>magnetico</a:t>
            </a:r>
            <a:r>
              <a:rPr lang="en-US" i="1" dirty="0" smtClean="0">
                <a:solidFill>
                  <a:srgbClr val="0000FF"/>
                </a:solidFill>
              </a:rPr>
              <a:t> </a:t>
            </a:r>
            <a:r>
              <a:rPr lang="en-US" dirty="0" smtClean="0"/>
              <a:t>per </a:t>
            </a:r>
            <a:r>
              <a:rPr lang="en-US" dirty="0" err="1" smtClean="0"/>
              <a:t>deviare</a:t>
            </a:r>
            <a:r>
              <a:rPr lang="en-US" dirty="0" smtClean="0"/>
              <a:t> </a:t>
            </a:r>
            <a:r>
              <a:rPr lang="en-US" dirty="0" err="1" smtClean="0"/>
              <a:t>particelle</a:t>
            </a:r>
            <a:r>
              <a:rPr lang="en-US" dirty="0" smtClean="0"/>
              <a:t> </a:t>
            </a:r>
            <a:r>
              <a:rPr lang="en-US" dirty="0" err="1" smtClean="0"/>
              <a:t>cariche</a:t>
            </a:r>
            <a:r>
              <a:rPr lang="en-US" dirty="0" smtClean="0"/>
              <a:t> e </a:t>
            </a:r>
            <a:r>
              <a:rPr lang="en-US" dirty="0" err="1" smtClean="0">
                <a:solidFill>
                  <a:srgbClr val="FF0000"/>
                </a:solidFill>
              </a:rPr>
              <a:t>misurarne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quantità</a:t>
            </a:r>
            <a:r>
              <a:rPr lang="en-US" dirty="0" smtClean="0">
                <a:solidFill>
                  <a:srgbClr val="FF0000"/>
                </a:solidFill>
              </a:rPr>
              <a:t> di </a:t>
            </a:r>
            <a:r>
              <a:rPr lang="en-US" dirty="0" err="1" smtClean="0">
                <a:solidFill>
                  <a:srgbClr val="FF0000"/>
                </a:solidFill>
              </a:rPr>
              <a:t>moto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4" name="Picture 3" descr="decay_chart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391" y="3723311"/>
            <a:ext cx="4178923" cy="2637827"/>
          </a:xfrm>
          <a:prstGeom prst="rect">
            <a:avLst/>
          </a:prstGeom>
        </p:spPr>
      </p:pic>
      <p:pic>
        <p:nvPicPr>
          <p:cNvPr id="5" name="Picture 4" descr="schemaRiv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350" y="878836"/>
            <a:ext cx="3599109" cy="2673377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37</a:t>
            </a:fld>
            <a:endParaRPr lang="en-US"/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74757" y="139700"/>
            <a:ext cx="8328976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Struttura tipica di un rivelatore al collider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2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4" descr="CMS_DETC3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8" r="5089" b="10547"/>
          <a:stretch>
            <a:fillRect/>
          </a:stretch>
        </p:blipFill>
        <p:spPr bwMode="auto">
          <a:xfrm>
            <a:off x="693143" y="1250304"/>
            <a:ext cx="7810661" cy="5271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al 1"/>
          <p:cNvSpPr/>
          <p:nvPr/>
        </p:nvSpPr>
        <p:spPr>
          <a:xfrm rot="265378">
            <a:off x="3959391" y="3310045"/>
            <a:ext cx="1436753" cy="736978"/>
          </a:xfrm>
          <a:prstGeom prst="ellipse">
            <a:avLst/>
          </a:prstGeom>
          <a:noFill/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283853" y="1805126"/>
            <a:ext cx="2788583" cy="1660114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07072" y="143579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 smtClean="0">
                <a:solidFill>
                  <a:srgbClr val="FF0000"/>
                </a:solidFill>
              </a:rPr>
              <a:t>Tracciatore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724972" y="3976052"/>
            <a:ext cx="2070090" cy="102850"/>
          </a:xfrm>
          <a:prstGeom prst="straightConnector1">
            <a:avLst/>
          </a:prstGeom>
          <a:ln w="53975">
            <a:solidFill>
              <a:srgbClr val="008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4347" y="3755736"/>
            <a:ext cx="1834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 smtClean="0">
                <a:solidFill>
                  <a:srgbClr val="239817"/>
                </a:solidFill>
              </a:rPr>
              <a:t>Calorimetro</a:t>
            </a:r>
            <a:r>
              <a:rPr lang="en-US" b="1" dirty="0" smtClean="0">
                <a:solidFill>
                  <a:srgbClr val="239817"/>
                </a:solidFill>
              </a:rPr>
              <a:t> </a:t>
            </a:r>
          </a:p>
          <a:p>
            <a:pPr algn="ctr"/>
            <a:r>
              <a:rPr lang="en-US" b="1" dirty="0" err="1" smtClean="0">
                <a:solidFill>
                  <a:srgbClr val="239817"/>
                </a:solidFill>
              </a:rPr>
              <a:t>Elettromagnetico</a:t>
            </a:r>
            <a:endParaRPr lang="en-US" b="1" dirty="0">
              <a:solidFill>
                <a:srgbClr val="239817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1877372" y="4169870"/>
            <a:ext cx="2070090" cy="1835626"/>
          </a:xfrm>
          <a:prstGeom prst="straightConnector1">
            <a:avLst/>
          </a:prstGeom>
          <a:ln w="53975">
            <a:solidFill>
              <a:srgbClr val="0000FF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30373" y="5799558"/>
            <a:ext cx="1362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 smtClean="0">
                <a:solidFill>
                  <a:srgbClr val="0000FF"/>
                </a:solidFill>
              </a:rPr>
              <a:t>Calorimetro</a:t>
            </a:r>
            <a:r>
              <a:rPr lang="en-US" b="1" dirty="0" smtClean="0">
                <a:solidFill>
                  <a:srgbClr val="0000FF"/>
                </a:solidFill>
              </a:rPr>
              <a:t> </a:t>
            </a:r>
          </a:p>
          <a:p>
            <a:pPr algn="ctr"/>
            <a:r>
              <a:rPr lang="en-US" b="1" dirty="0" err="1" smtClean="0">
                <a:solidFill>
                  <a:srgbClr val="0000FF"/>
                </a:solidFill>
              </a:rPr>
              <a:t>Adronico</a:t>
            </a:r>
            <a:endParaRPr lang="en-US" b="1" dirty="0">
              <a:solidFill>
                <a:srgbClr val="0000FF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5521948" y="1310591"/>
            <a:ext cx="2070730" cy="1740477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7258449" y="664260"/>
            <a:ext cx="1788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 smtClean="0"/>
              <a:t>Magnete</a:t>
            </a:r>
            <a:endParaRPr lang="en-US" b="1" dirty="0" smtClean="0"/>
          </a:p>
          <a:p>
            <a:pPr algn="ctr"/>
            <a:r>
              <a:rPr lang="en-US" b="1" dirty="0" err="1" smtClean="0"/>
              <a:t>superconduttore</a:t>
            </a:r>
            <a:endParaRPr lang="en-US" b="1" dirty="0"/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6571118" y="2896263"/>
            <a:ext cx="1546146" cy="359479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895668" y="2249932"/>
            <a:ext cx="11102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 smtClean="0">
                <a:solidFill>
                  <a:srgbClr val="FF0000"/>
                </a:solidFill>
              </a:rPr>
              <a:t>Rivelatori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US" b="1" dirty="0" smtClean="0">
                <a:solidFill>
                  <a:srgbClr val="FF0000"/>
                </a:solidFill>
              </a:rPr>
              <a:t>di </a:t>
            </a:r>
            <a:r>
              <a:rPr lang="en-US" b="1" dirty="0" err="1" smtClean="0">
                <a:solidFill>
                  <a:srgbClr val="FF0000"/>
                </a:solidFill>
              </a:rPr>
              <a:t>muoni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6861020" y="2896263"/>
            <a:ext cx="1408644" cy="665617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38</a:t>
            </a:fld>
            <a:endParaRPr 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857250" y="139700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Esempio: Compact Muon Solenoid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442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13" grpId="0"/>
      <p:bldP spid="20" grpId="0"/>
      <p:bldP spid="24" grpId="0"/>
      <p:bldP spid="3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22" y="682836"/>
            <a:ext cx="8517467" cy="6175164"/>
          </a:xfrm>
          <a:prstGeom prst="rect">
            <a:avLst/>
          </a:prstGeom>
        </p:spPr>
      </p:pic>
      <p:sp>
        <p:nvSpPr>
          <p:cNvPr id="3" name="Rectangle 2">
            <a:hlinkClick r:id="rId4" action="ppaction://hlinksldjump"/>
          </p:cNvPr>
          <p:cNvSpPr/>
          <p:nvPr/>
        </p:nvSpPr>
        <p:spPr>
          <a:xfrm>
            <a:off x="2481708" y="5787835"/>
            <a:ext cx="1518222" cy="35033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hlinkClick r:id="rId5" action="ppaction://hlinksldjump"/>
          </p:cNvPr>
          <p:cNvSpPr/>
          <p:nvPr/>
        </p:nvSpPr>
        <p:spPr>
          <a:xfrm>
            <a:off x="370812" y="5794187"/>
            <a:ext cx="1270033" cy="34301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hlinkClick r:id="rId6" action="ppaction://hlinksldjump"/>
          </p:cNvPr>
          <p:cNvSpPr/>
          <p:nvPr/>
        </p:nvSpPr>
        <p:spPr>
          <a:xfrm>
            <a:off x="4580445" y="5782268"/>
            <a:ext cx="3269816" cy="39179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7" action="ppaction://hlinksldjump"/>
          </p:cNvPr>
          <p:cNvSpPr/>
          <p:nvPr/>
        </p:nvSpPr>
        <p:spPr>
          <a:xfrm>
            <a:off x="364814" y="6214588"/>
            <a:ext cx="3513026" cy="35125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8" action="ppaction://hlinksldjump"/>
          </p:cNvPr>
          <p:cNvSpPr/>
          <p:nvPr/>
        </p:nvSpPr>
        <p:spPr>
          <a:xfrm>
            <a:off x="4593956" y="6228098"/>
            <a:ext cx="1445746" cy="36476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300422" y="36505"/>
            <a:ext cx="6587066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Passaggio delle particelle in CMS</a:t>
            </a:r>
            <a:endParaRPr lang="it-IT" sz="36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99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9144000" cy="6629400"/>
          </a:xfrm>
          <a:prstGeom prst="rect">
            <a:avLst/>
          </a:prstGeom>
        </p:spPr>
      </p:pic>
      <p:pic>
        <p:nvPicPr>
          <p:cNvPr id="7" name="Picture 6" descr="MuonHits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5856" y="1569891"/>
            <a:ext cx="4257340" cy="1788082"/>
          </a:xfrm>
          <a:prstGeom prst="rect">
            <a:avLst/>
          </a:prstGeom>
        </p:spPr>
      </p:pic>
      <p:pic>
        <p:nvPicPr>
          <p:cNvPr id="6" name="Picture 5" descr="MuonTrack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21" y="2092062"/>
            <a:ext cx="8460009" cy="873760"/>
          </a:xfrm>
          <a:prstGeom prst="rect">
            <a:avLst/>
          </a:prstGeom>
        </p:spPr>
      </p:pic>
      <p:pic>
        <p:nvPicPr>
          <p:cNvPr id="11" name="Picture 10" descr="MuonHitsInTracker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81" y="2050921"/>
            <a:ext cx="1665012" cy="532804"/>
          </a:xfrm>
          <a:prstGeom prst="rect">
            <a:avLst/>
          </a:prstGeom>
        </p:spPr>
      </p:pic>
      <p:pic>
        <p:nvPicPr>
          <p:cNvPr id="5" name="Picture 4" descr="MuonKey.gif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591" y="5838925"/>
            <a:ext cx="1395167" cy="240666"/>
          </a:xfrm>
          <a:prstGeom prst="rect">
            <a:avLst/>
          </a:prstGeom>
        </p:spPr>
      </p:pic>
      <p:sp>
        <p:nvSpPr>
          <p:cNvPr id="8" name="Rectangle 7">
            <a:hlinkClick r:id="rId8" action="ppaction://hlinksldjump"/>
          </p:cNvPr>
          <p:cNvSpPr/>
          <p:nvPr/>
        </p:nvSpPr>
        <p:spPr>
          <a:xfrm>
            <a:off x="0" y="120519"/>
            <a:ext cx="9144000" cy="66470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80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xit" presetSubtype="8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9144000" cy="6629400"/>
          </a:xfrm>
          <a:prstGeom prst="rect">
            <a:avLst/>
          </a:prstGeom>
        </p:spPr>
      </p:pic>
      <p:pic>
        <p:nvPicPr>
          <p:cNvPr id="3" name="Picture 2" descr="Electron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02" y="2370662"/>
            <a:ext cx="1323884" cy="526906"/>
          </a:xfrm>
          <a:prstGeom prst="rect">
            <a:avLst/>
          </a:prstGeom>
        </p:spPr>
      </p:pic>
      <p:pic>
        <p:nvPicPr>
          <p:cNvPr id="4" name="Picture 3" descr="ElectronHits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599" y="2358255"/>
            <a:ext cx="1522655" cy="636470"/>
          </a:xfrm>
          <a:prstGeom prst="rect">
            <a:avLst/>
          </a:prstGeom>
        </p:spPr>
      </p:pic>
      <p:pic>
        <p:nvPicPr>
          <p:cNvPr id="5" name="Picture 4" descr="ElectronKey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872" y="5824326"/>
            <a:ext cx="1415328" cy="229283"/>
          </a:xfrm>
          <a:prstGeom prst="rect">
            <a:avLst/>
          </a:prstGeom>
        </p:spPr>
      </p:pic>
      <p:sp>
        <p:nvSpPr>
          <p:cNvPr id="6" name="Rectangle 5">
            <a:hlinkClick r:id="rId7" action="ppaction://hlinksldjump"/>
          </p:cNvPr>
          <p:cNvSpPr/>
          <p:nvPr/>
        </p:nvSpPr>
        <p:spPr>
          <a:xfrm>
            <a:off x="0" y="120519"/>
            <a:ext cx="9144000" cy="66470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3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xit" presetSubtype="8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9144000" cy="6629400"/>
          </a:xfrm>
          <a:prstGeom prst="rect">
            <a:avLst/>
          </a:prstGeom>
        </p:spPr>
      </p:pic>
      <p:pic>
        <p:nvPicPr>
          <p:cNvPr id="3" name="Picture 2" descr="ChargedHadronTrack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284" y="2399547"/>
            <a:ext cx="1859264" cy="862753"/>
          </a:xfrm>
          <a:prstGeom prst="rect">
            <a:avLst/>
          </a:prstGeom>
        </p:spPr>
      </p:pic>
      <p:pic>
        <p:nvPicPr>
          <p:cNvPr id="4" name="Picture 3" descr="ChargedHadronHits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64" y="2362315"/>
            <a:ext cx="2706735" cy="1522108"/>
          </a:xfrm>
          <a:prstGeom prst="rect">
            <a:avLst/>
          </a:prstGeom>
        </p:spPr>
      </p:pic>
      <p:pic>
        <p:nvPicPr>
          <p:cNvPr id="6" name="Picture 5" descr="ChargedHadronKey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38" y="5757195"/>
            <a:ext cx="3259604" cy="404191"/>
          </a:xfrm>
          <a:prstGeom prst="rect">
            <a:avLst/>
          </a:prstGeom>
        </p:spPr>
      </p:pic>
      <p:sp>
        <p:nvSpPr>
          <p:cNvPr id="7" name="Rectangle 6">
            <a:hlinkClick r:id="rId7" action="ppaction://hlinksldjump"/>
          </p:cNvPr>
          <p:cNvSpPr/>
          <p:nvPr/>
        </p:nvSpPr>
        <p:spPr>
          <a:xfrm>
            <a:off x="0" y="120519"/>
            <a:ext cx="9144000" cy="66470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33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xit" presetSubtype="8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9144000" cy="6629400"/>
          </a:xfrm>
          <a:prstGeom prst="rect">
            <a:avLst/>
          </a:prstGeom>
        </p:spPr>
      </p:pic>
      <p:pic>
        <p:nvPicPr>
          <p:cNvPr id="3" name="Picture 2" descr="NeutralHadronKey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45" y="6246874"/>
            <a:ext cx="3391801" cy="286730"/>
          </a:xfrm>
          <a:prstGeom prst="rect">
            <a:avLst/>
          </a:prstGeom>
        </p:spPr>
      </p:pic>
      <p:pic>
        <p:nvPicPr>
          <p:cNvPr id="4" name="Picture 3" descr="NeutralHadronTrack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74" y="1903776"/>
            <a:ext cx="1995326" cy="597926"/>
          </a:xfrm>
          <a:prstGeom prst="rect">
            <a:avLst/>
          </a:prstGeom>
        </p:spPr>
      </p:pic>
      <p:pic>
        <p:nvPicPr>
          <p:cNvPr id="5" name="Picture 4" descr="NeutralHadronHits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020" y="1378017"/>
            <a:ext cx="1211828" cy="887536"/>
          </a:xfrm>
          <a:prstGeom prst="rect">
            <a:avLst/>
          </a:prstGeom>
        </p:spPr>
      </p:pic>
      <p:sp>
        <p:nvSpPr>
          <p:cNvPr id="6" name="Rectangle 5">
            <a:hlinkClick r:id="rId7" action="ppaction://hlinksldjump"/>
          </p:cNvPr>
          <p:cNvSpPr/>
          <p:nvPr/>
        </p:nvSpPr>
        <p:spPr>
          <a:xfrm>
            <a:off x="0" y="120519"/>
            <a:ext cx="9144000" cy="66470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5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xit" presetSubtype="8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forPoint5_oct04_nop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9144000" cy="6629400"/>
          </a:xfrm>
          <a:prstGeom prst="rect">
            <a:avLst/>
          </a:prstGeom>
        </p:spPr>
      </p:pic>
      <p:pic>
        <p:nvPicPr>
          <p:cNvPr id="3" name="Picture 2" descr="PhotonKey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0446" y="6263143"/>
            <a:ext cx="1351163" cy="233076"/>
          </a:xfrm>
          <a:prstGeom prst="rect">
            <a:avLst/>
          </a:prstGeom>
        </p:spPr>
      </p:pic>
      <p:pic>
        <p:nvPicPr>
          <p:cNvPr id="4" name="Picture 3" descr="PhotonTrack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482" y="1813085"/>
            <a:ext cx="1184961" cy="736988"/>
          </a:xfrm>
          <a:prstGeom prst="rect">
            <a:avLst/>
          </a:prstGeom>
        </p:spPr>
      </p:pic>
      <p:pic>
        <p:nvPicPr>
          <p:cNvPr id="5" name="Picture 4" descr="PhotonHits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300" y="1622489"/>
            <a:ext cx="349429" cy="319306"/>
          </a:xfrm>
          <a:prstGeom prst="rect">
            <a:avLst/>
          </a:prstGeom>
        </p:spPr>
      </p:pic>
      <p:sp>
        <p:nvSpPr>
          <p:cNvPr id="6" name="Rectangle 5">
            <a:hlinkClick r:id="rId7" action="ppaction://hlinksldjump"/>
          </p:cNvPr>
          <p:cNvSpPr/>
          <p:nvPr/>
        </p:nvSpPr>
        <p:spPr>
          <a:xfrm>
            <a:off x="0" y="120519"/>
            <a:ext cx="9144000" cy="66470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satMod val="130000"/>
                  <a:alpha val="0"/>
                </a:schemeClr>
              </a:gs>
              <a:gs pos="100000">
                <a:schemeClr val="accent1">
                  <a:tint val="50000"/>
                  <a:shade val="100000"/>
                  <a:satMod val="350000"/>
                  <a:alpha val="0"/>
                </a:schemeClr>
              </a:gs>
            </a:gsLst>
            <a:lin ang="16200000" scaled="0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25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xit" presetSubtype="8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2" descr="0712017_04-A4-at-144-dp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8" y="694267"/>
            <a:ext cx="9140232" cy="6163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0" name="Picture 23" descr="Untitled-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199467" y="2856637"/>
            <a:ext cx="3743325" cy="2097951"/>
          </a:xfrm>
          <a:noFill/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823415" y="-16933"/>
            <a:ext cx="7500938" cy="646113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b="1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Esempio: Compact Muon Solenoid</a:t>
            </a:r>
            <a:endParaRPr lang="it-IT" sz="3600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191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269641" y="1822286"/>
            <a:ext cx="6476102" cy="120032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/>
              <a:t>Consideriamo</a:t>
            </a:r>
            <a:r>
              <a:rPr lang="en-US" sz="2400" dirty="0" smtClean="0"/>
              <a:t> </a:t>
            </a:r>
            <a:r>
              <a:rPr lang="en-US" sz="2400" i="1" dirty="0" smtClean="0"/>
              <a:t>SOLO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decadimenti</a:t>
            </a:r>
            <a:r>
              <a:rPr lang="en-US" sz="2400" dirty="0" smtClean="0"/>
              <a:t> in </a:t>
            </a:r>
            <a:r>
              <a:rPr lang="en-US" sz="2400" dirty="0" err="1" smtClean="0"/>
              <a:t>coppie</a:t>
            </a:r>
            <a:r>
              <a:rPr lang="en-US" sz="2400" dirty="0"/>
              <a:t> </a:t>
            </a:r>
            <a:r>
              <a:rPr lang="en-US" sz="2400" dirty="0" smtClean="0">
                <a:solidFill>
                  <a:srgbClr val="0000FF"/>
                </a:solidFill>
              </a:rPr>
              <a:t>e</a:t>
            </a:r>
            <a:r>
              <a:rPr lang="en-US" sz="2400" baseline="30000" dirty="0" smtClean="0">
                <a:solidFill>
                  <a:srgbClr val="0000FF"/>
                </a:solidFill>
              </a:rPr>
              <a:t>±</a:t>
            </a:r>
            <a:r>
              <a:rPr lang="en-US" sz="2400" dirty="0" smtClean="0">
                <a:solidFill>
                  <a:srgbClr val="0000FF"/>
                </a:solidFill>
              </a:rPr>
              <a:t>, </a:t>
            </a:r>
            <a:r>
              <a:rPr lang="en-US" sz="2400" dirty="0" smtClean="0">
                <a:solidFill>
                  <a:srgbClr val="0000FF"/>
                </a:solidFill>
                <a:latin typeface="Symbol" charset="2"/>
                <a:cs typeface="Symbol" charset="2"/>
              </a:rPr>
              <a:t> m</a:t>
            </a:r>
            <a:r>
              <a:rPr lang="en-US" sz="2400" baseline="30000" dirty="0" smtClean="0">
                <a:solidFill>
                  <a:srgbClr val="0000FF"/>
                </a:solidFill>
                <a:latin typeface="Symbol" charset="2"/>
                <a:cs typeface="Symbol" charset="2"/>
              </a:rPr>
              <a:t>±</a:t>
            </a:r>
          </a:p>
          <a:p>
            <a:pPr algn="ctr"/>
            <a:r>
              <a:rPr lang="en-US" sz="2400" dirty="0" smtClean="0">
                <a:latin typeface="+mj-lt"/>
                <a:cs typeface="Symbol" charset="2"/>
              </a:rPr>
              <a:t>Il </a:t>
            </a:r>
            <a:r>
              <a:rPr lang="en-US" sz="2400" dirty="0" err="1" smtClean="0">
                <a:latin typeface="+mj-lt"/>
                <a:cs typeface="Symbol" charset="2"/>
              </a:rPr>
              <a:t>decadimento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è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immediato</a:t>
            </a:r>
            <a:r>
              <a:rPr lang="en-US" sz="2400" dirty="0" smtClean="0">
                <a:latin typeface="+mj-lt"/>
                <a:cs typeface="Symbol" charset="2"/>
              </a:rPr>
              <a:t>: </a:t>
            </a:r>
            <a:r>
              <a:rPr lang="en-US" sz="2400" dirty="0" err="1">
                <a:cs typeface="Symbol" charset="2"/>
              </a:rPr>
              <a:t>c</a:t>
            </a:r>
            <a:r>
              <a:rPr lang="en-US" sz="2400" dirty="0" err="1">
                <a:latin typeface="Symbol" charset="2"/>
                <a:cs typeface="Symbol" charset="2"/>
              </a:rPr>
              <a:t>t</a:t>
            </a:r>
            <a:r>
              <a:rPr lang="en-US" sz="2400" baseline="-25000" dirty="0" err="1"/>
              <a:t>Z</a:t>
            </a:r>
            <a:r>
              <a:rPr lang="en-US" sz="2400" dirty="0"/>
              <a:t> ≈  10</a:t>
            </a:r>
            <a:r>
              <a:rPr lang="en-US" sz="2400" baseline="30000" dirty="0"/>
              <a:t>-18 </a:t>
            </a:r>
            <a:r>
              <a:rPr lang="en-US" sz="2400" dirty="0"/>
              <a:t>m</a:t>
            </a:r>
          </a:p>
          <a:p>
            <a:pPr algn="ctr"/>
            <a:endParaRPr lang="en-US" sz="2400" dirty="0">
              <a:latin typeface="+mj-lt"/>
              <a:cs typeface="Symbol" charset="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81213" y="4582561"/>
            <a:ext cx="7452957" cy="923330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pPr algn="ctr"/>
            <a:r>
              <a:rPr lang="en-US" dirty="0" err="1" smtClean="0"/>
              <a:t>Conoscendo</a:t>
            </a:r>
            <a:r>
              <a:rPr lang="en-US" dirty="0" smtClean="0"/>
              <a:t> </a:t>
            </a:r>
            <a:r>
              <a:rPr lang="en-US" dirty="0" err="1" smtClean="0"/>
              <a:t>energia</a:t>
            </a:r>
            <a:r>
              <a:rPr lang="en-US" dirty="0" smtClean="0"/>
              <a:t> e </a:t>
            </a:r>
            <a:r>
              <a:rPr lang="en-US" dirty="0" err="1" smtClean="0"/>
              <a:t>impulso</a:t>
            </a:r>
            <a:r>
              <a:rPr lang="en-US" dirty="0" smtClean="0"/>
              <a:t> </a:t>
            </a:r>
            <a:r>
              <a:rPr lang="en-US" dirty="0" err="1" smtClean="0"/>
              <a:t>dei</a:t>
            </a:r>
            <a:r>
              <a:rPr lang="en-US" dirty="0" smtClean="0"/>
              <a:t> </a:t>
            </a:r>
            <a:r>
              <a:rPr lang="en-US" dirty="0" err="1" smtClean="0"/>
              <a:t>prodotti</a:t>
            </a:r>
            <a:r>
              <a:rPr lang="en-US" dirty="0" smtClean="0"/>
              <a:t> di </a:t>
            </a:r>
            <a:r>
              <a:rPr lang="en-US" dirty="0" err="1" smtClean="0"/>
              <a:t>decadimento</a:t>
            </a:r>
            <a:r>
              <a:rPr lang="en-US" dirty="0" smtClean="0"/>
              <a:t> </a:t>
            </a:r>
            <a:r>
              <a:rPr lang="en-US" b="1" dirty="0" err="1" smtClean="0">
                <a:solidFill>
                  <a:srgbClr val="0000FF"/>
                </a:solidFill>
              </a:rPr>
              <a:t>si</a:t>
            </a:r>
            <a:r>
              <a:rPr lang="en-US" b="1" dirty="0" smtClean="0">
                <a:solidFill>
                  <a:srgbClr val="0000FF"/>
                </a:solidFill>
              </a:rPr>
              <a:t> </a:t>
            </a:r>
            <a:r>
              <a:rPr lang="en-US" b="1" dirty="0" err="1" smtClean="0">
                <a:solidFill>
                  <a:srgbClr val="0000FF"/>
                </a:solidFill>
              </a:rPr>
              <a:t>può</a:t>
            </a:r>
            <a:r>
              <a:rPr lang="en-US" b="1" dirty="0" smtClean="0">
                <a:solidFill>
                  <a:srgbClr val="0000FF"/>
                </a:solidFill>
              </a:rPr>
              <a:t> </a:t>
            </a:r>
            <a:r>
              <a:rPr lang="en-US" b="1" dirty="0" err="1" smtClean="0">
                <a:solidFill>
                  <a:srgbClr val="0000FF"/>
                </a:solidFill>
              </a:rPr>
              <a:t>calcolare</a:t>
            </a:r>
            <a:r>
              <a:rPr lang="en-US" b="1" dirty="0" smtClean="0">
                <a:solidFill>
                  <a:srgbClr val="0000FF"/>
                </a:solidFill>
              </a:rPr>
              <a:t> la</a:t>
            </a:r>
          </a:p>
          <a:p>
            <a:pPr algn="ctr"/>
            <a:r>
              <a:rPr lang="en-US" b="1" dirty="0" err="1">
                <a:solidFill>
                  <a:srgbClr val="0000FF"/>
                </a:solidFill>
              </a:rPr>
              <a:t>m</a:t>
            </a:r>
            <a:r>
              <a:rPr lang="en-US" b="1" dirty="0" err="1" smtClean="0">
                <a:solidFill>
                  <a:srgbClr val="0000FF"/>
                </a:solidFill>
              </a:rPr>
              <a:t>assa</a:t>
            </a:r>
            <a:r>
              <a:rPr lang="en-US" b="1" dirty="0" smtClean="0">
                <a:solidFill>
                  <a:srgbClr val="0000FF"/>
                </a:solidFill>
              </a:rPr>
              <a:t> del “</a:t>
            </a:r>
            <a:r>
              <a:rPr lang="en-US" b="1" dirty="0" err="1" smtClean="0">
                <a:solidFill>
                  <a:srgbClr val="0000FF"/>
                </a:solidFill>
              </a:rPr>
              <a:t>genitore</a:t>
            </a:r>
            <a:r>
              <a:rPr lang="en-US" b="1" dirty="0" smtClean="0">
                <a:solidFill>
                  <a:srgbClr val="0000FF"/>
                </a:solidFill>
              </a:rPr>
              <a:t>”</a:t>
            </a:r>
            <a:r>
              <a:rPr lang="en-US" dirty="0" smtClean="0"/>
              <a:t> (</a:t>
            </a:r>
            <a:r>
              <a:rPr lang="en-US" dirty="0" err="1" smtClean="0"/>
              <a:t>leggi</a:t>
            </a:r>
            <a:r>
              <a:rPr lang="en-US" dirty="0" smtClean="0"/>
              <a:t> di </a:t>
            </a:r>
            <a:r>
              <a:rPr lang="en-US" dirty="0" err="1" smtClean="0"/>
              <a:t>conservazione</a:t>
            </a:r>
            <a:r>
              <a:rPr lang="en-US" dirty="0" smtClean="0"/>
              <a:t> + </a:t>
            </a:r>
            <a:r>
              <a:rPr lang="en-US" dirty="0" err="1" smtClean="0"/>
              <a:t>cinematica</a:t>
            </a:r>
            <a:r>
              <a:rPr lang="en-US" dirty="0" smtClean="0"/>
              <a:t> </a:t>
            </a:r>
            <a:r>
              <a:rPr lang="en-US" dirty="0" err="1" smtClean="0"/>
              <a:t>relativistica</a:t>
            </a:r>
            <a:r>
              <a:rPr lang="en-US" dirty="0" smtClean="0"/>
              <a:t>). </a:t>
            </a:r>
          </a:p>
          <a:p>
            <a:pPr algn="ctr"/>
            <a:r>
              <a:rPr lang="en-US" dirty="0"/>
              <a:t>S</a:t>
            </a:r>
            <a:r>
              <a:rPr lang="en-US" dirty="0" smtClean="0"/>
              <a:t>e decade in </a:t>
            </a:r>
            <a:r>
              <a:rPr lang="en-US" dirty="0" err="1" smtClean="0"/>
              <a:t>una</a:t>
            </a:r>
            <a:r>
              <a:rPr lang="en-US" dirty="0" smtClean="0"/>
              <a:t> </a:t>
            </a:r>
            <a:r>
              <a:rPr lang="en-US" dirty="0" err="1" smtClean="0"/>
              <a:t>coppia</a:t>
            </a:r>
            <a:r>
              <a:rPr lang="en-US" dirty="0" smtClean="0"/>
              <a:t> di </a:t>
            </a:r>
            <a:r>
              <a:rPr lang="en-US" dirty="0" err="1" smtClean="0"/>
              <a:t>muoni</a:t>
            </a:r>
            <a:r>
              <a:rPr lang="en-US" dirty="0" smtClean="0"/>
              <a:t> (idem per </a:t>
            </a:r>
            <a:r>
              <a:rPr lang="en-US" dirty="0" err="1" smtClean="0"/>
              <a:t>elettroni</a:t>
            </a:r>
            <a:r>
              <a:rPr lang="en-US" dirty="0" smtClean="0"/>
              <a:t>):  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96729" y="792540"/>
            <a:ext cx="3823948" cy="95410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M</a:t>
            </a:r>
            <a:r>
              <a:rPr lang="en-US" sz="2800" baseline="-25000" dirty="0" smtClean="0">
                <a:solidFill>
                  <a:srgbClr val="FF0000"/>
                </a:solidFill>
              </a:rPr>
              <a:t>Z</a:t>
            </a:r>
            <a:r>
              <a:rPr lang="en-US" sz="2800" dirty="0" smtClean="0">
                <a:solidFill>
                  <a:srgbClr val="FF0000"/>
                </a:solidFill>
              </a:rPr>
              <a:t> ≈  91 </a:t>
            </a:r>
            <a:r>
              <a:rPr lang="en-US" sz="2800" dirty="0" err="1" smtClean="0">
                <a:solidFill>
                  <a:srgbClr val="FF0000"/>
                </a:solidFill>
              </a:rPr>
              <a:t>GeV</a:t>
            </a:r>
            <a:endParaRPr lang="en-US" sz="2800" dirty="0">
              <a:solidFill>
                <a:srgbClr val="FF0000"/>
              </a:solidFill>
            </a:endParaRP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 vita media </a:t>
            </a:r>
            <a:r>
              <a:rPr lang="en-US" sz="2800" dirty="0" smtClean="0">
                <a:solidFill>
                  <a:srgbClr val="FF0000"/>
                </a:solidFill>
                <a:latin typeface="Symbol" charset="2"/>
                <a:cs typeface="Symbol" charset="2"/>
              </a:rPr>
              <a:t>t</a:t>
            </a:r>
            <a:r>
              <a:rPr lang="en-US" sz="2800" dirty="0" smtClean="0">
                <a:solidFill>
                  <a:srgbClr val="FF0000"/>
                </a:solidFill>
              </a:rPr>
              <a:t>≈3</a:t>
            </a:r>
            <a:r>
              <a:rPr lang="en-US" sz="2800" dirty="0" smtClean="0">
                <a:solidFill>
                  <a:srgbClr val="FF0000"/>
                </a:solidFill>
                <a:latin typeface="ＭＳ ゴシック"/>
                <a:ea typeface="ＭＳ ゴシック"/>
                <a:cs typeface="ＭＳ ゴシック"/>
              </a:rPr>
              <a:t>×</a:t>
            </a:r>
            <a:r>
              <a:rPr lang="en-US" sz="2800" dirty="0" smtClean="0">
                <a:solidFill>
                  <a:srgbClr val="FF0000"/>
                </a:solidFill>
              </a:rPr>
              <a:t>10</a:t>
            </a:r>
            <a:r>
              <a:rPr lang="en-US" sz="2800" baseline="30000" dirty="0" smtClean="0">
                <a:solidFill>
                  <a:srgbClr val="FF0000"/>
                </a:solidFill>
              </a:rPr>
              <a:t>-25 </a:t>
            </a:r>
            <a:r>
              <a:rPr lang="en-US" sz="2800" dirty="0" smtClean="0">
                <a:solidFill>
                  <a:srgbClr val="FF0000"/>
                </a:solidFill>
              </a:rPr>
              <a:t>s</a:t>
            </a:r>
            <a:endParaRPr lang="en-US" sz="2800" dirty="0">
              <a:solidFill>
                <a:srgbClr val="FF0000"/>
              </a:solidFill>
            </a:endParaRPr>
          </a:p>
        </p:txBody>
      </p:sp>
      <p:graphicFrame>
        <p:nvGraphicFramePr>
          <p:cNvPr id="24" name="Object 7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346791"/>
              </p:ext>
            </p:extLst>
          </p:nvPr>
        </p:nvGraphicFramePr>
        <p:xfrm>
          <a:off x="2537376" y="5593032"/>
          <a:ext cx="3770591" cy="10863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15" name="Equation" r:id="rId3" imgW="2247900" imgH="647700" progId="Equation.3">
                  <p:embed/>
                </p:oleObj>
              </mc:Choice>
              <mc:Fallback>
                <p:oleObj name="Equation" r:id="rId3" imgW="22479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37376" y="5593032"/>
                        <a:ext cx="3770591" cy="10863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rgbClr val="00000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7" name="Group 26"/>
          <p:cNvGrpSpPr/>
          <p:nvPr/>
        </p:nvGrpSpPr>
        <p:grpSpPr>
          <a:xfrm>
            <a:off x="2008703" y="2673564"/>
            <a:ext cx="5062120" cy="1599400"/>
            <a:chOff x="851159" y="2400289"/>
            <a:chExt cx="5062120" cy="1599400"/>
          </a:xfrm>
        </p:grpSpPr>
        <p:grpSp>
          <p:nvGrpSpPr>
            <p:cNvPr id="5" name="Group 52"/>
            <p:cNvGrpSpPr>
              <a:grpSpLocks/>
            </p:cNvGrpSpPr>
            <p:nvPr/>
          </p:nvGrpSpPr>
          <p:grpSpPr bwMode="auto">
            <a:xfrm>
              <a:off x="1558873" y="2400289"/>
              <a:ext cx="4354406" cy="1599400"/>
              <a:chOff x="1455" y="1886"/>
              <a:chExt cx="3213" cy="1176"/>
            </a:xfrm>
          </p:grpSpPr>
          <p:sp>
            <p:nvSpPr>
              <p:cNvPr id="7" name="Line 50"/>
              <p:cNvSpPr>
                <a:spLocks noChangeShapeType="1"/>
              </p:cNvSpPr>
              <p:nvPr/>
            </p:nvSpPr>
            <p:spPr bwMode="auto">
              <a:xfrm flipH="1" flipV="1">
                <a:off x="1455" y="1886"/>
                <a:ext cx="1259" cy="792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  <p:sp>
            <p:nvSpPr>
              <p:cNvPr id="8" name="Line 51"/>
              <p:cNvSpPr>
                <a:spLocks noChangeShapeType="1"/>
              </p:cNvSpPr>
              <p:nvPr/>
            </p:nvSpPr>
            <p:spPr bwMode="auto">
              <a:xfrm>
                <a:off x="2686" y="2687"/>
                <a:ext cx="1982" cy="375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</p:grpSp>
        <p:sp>
          <p:nvSpPr>
            <p:cNvPr id="21" name="TextBox 20"/>
            <p:cNvSpPr txBox="1"/>
            <p:nvPr/>
          </p:nvSpPr>
          <p:spPr>
            <a:xfrm>
              <a:off x="851159" y="2673889"/>
              <a:ext cx="932829" cy="4482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+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+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4839378" y="3215012"/>
              <a:ext cx="883636" cy="4482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-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>
                  <a:solidFill>
                    <a:srgbClr val="0000FF"/>
                  </a:solidFill>
                  <a:latin typeface="Symbol" charset="2"/>
                  <a:cs typeface="Symbol" charset="2"/>
                </a:rPr>
                <a:t>-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560864" y="2808772"/>
              <a:ext cx="440069" cy="5009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200" dirty="0">
                  <a:solidFill>
                    <a:srgbClr val="FF0000"/>
                  </a:solidFill>
                </a:rPr>
                <a:t>Z</a:t>
              </a:r>
              <a:r>
                <a:rPr lang="en-US" sz="3200" baseline="30000" dirty="0" smtClean="0">
                  <a:solidFill>
                    <a:srgbClr val="FF0000"/>
                  </a:solidFill>
                </a:rPr>
                <a:t>0</a:t>
              </a:r>
              <a:endParaRPr lang="en-US" sz="3200" dirty="0">
                <a:solidFill>
                  <a:srgbClr val="FF0000"/>
                </a:solidFill>
              </a:endParaRPr>
            </a:p>
          </p:txBody>
        </p:sp>
        <p:sp>
          <p:nvSpPr>
            <p:cNvPr id="4" name="Oval 43"/>
            <p:cNvSpPr>
              <a:spLocks noChangeArrowheads="1"/>
            </p:cNvSpPr>
            <p:nvPr/>
          </p:nvSpPr>
          <p:spPr bwMode="auto">
            <a:xfrm>
              <a:off x="3024469" y="3274335"/>
              <a:ext cx="470270" cy="497773"/>
            </a:xfrm>
            <a:prstGeom prst="ellipse">
              <a:avLst/>
            </a:prstGeom>
            <a:solidFill>
              <a:srgbClr val="FF0000"/>
            </a:solidFill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46</a:t>
            </a:fld>
            <a:endParaRPr lang="en-US"/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864912" y="59994"/>
            <a:ext cx="6147060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Ricostruzione del bosone Z</a:t>
            </a:r>
            <a:r>
              <a:rPr lang="it-IT" sz="3600" baseline="300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0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75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creen Shot 2016-02-11 at 17.07.56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57" b="6191"/>
          <a:stretch/>
        </p:blipFill>
        <p:spPr>
          <a:xfrm>
            <a:off x="5069998" y="4143900"/>
            <a:ext cx="4091165" cy="2740023"/>
          </a:xfrm>
          <a:prstGeom prst="rect">
            <a:avLst/>
          </a:prstGeom>
        </p:spPr>
      </p:pic>
      <p:pic>
        <p:nvPicPr>
          <p:cNvPr id="6" name="Picture 5" descr="Screen Shot 2016-02-11 at 15.47.22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87"/>
          <a:stretch/>
        </p:blipFill>
        <p:spPr>
          <a:xfrm>
            <a:off x="-17171" y="4260352"/>
            <a:ext cx="5143103" cy="2627184"/>
          </a:xfrm>
          <a:prstGeom prst="rect">
            <a:avLst/>
          </a:prstGeom>
        </p:spPr>
      </p:pic>
      <p:pic>
        <p:nvPicPr>
          <p:cNvPr id="4" name="Picture 3" descr="Screen Shot 2016-02-07 at 23.11.2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170" y="-30550"/>
            <a:ext cx="9178333" cy="478017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47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641440" y="1295961"/>
            <a:ext cx="24804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 smtClean="0">
                <a:solidFill>
                  <a:srgbClr val="FFFF00"/>
                </a:solidFill>
              </a:rPr>
              <a:t>Candidati</a:t>
            </a:r>
            <a:endParaRPr lang="en-US" sz="4000" dirty="0" smtClean="0">
              <a:solidFill>
                <a:srgbClr val="FFFF00"/>
              </a:solidFill>
            </a:endParaRPr>
          </a:p>
          <a:p>
            <a:r>
              <a:rPr lang="en-US" sz="4000" dirty="0" smtClean="0">
                <a:solidFill>
                  <a:srgbClr val="FFFF00"/>
                </a:solidFill>
              </a:rPr>
              <a:t>Z</a:t>
            </a:r>
            <a:r>
              <a:rPr lang="en-US" sz="4000" baseline="30000" dirty="0" smtClean="0">
                <a:solidFill>
                  <a:srgbClr val="FFFF00"/>
                </a:solidFill>
              </a:rPr>
              <a:t>0</a:t>
            </a:r>
            <a:r>
              <a:rPr lang="en-US" sz="4000" dirty="0" smtClean="0">
                <a:solidFill>
                  <a:srgbClr val="FFFF00"/>
                </a:solidFill>
                <a:sym typeface="Wingdings"/>
              </a:rPr>
              <a:t> </a:t>
            </a:r>
            <a:r>
              <a:rPr lang="en-US" sz="4000" dirty="0" err="1" smtClean="0">
                <a:solidFill>
                  <a:srgbClr val="FFFF00"/>
                </a:solidFill>
                <a:latin typeface="Symbol" charset="2"/>
                <a:cs typeface="Symbol" charset="2"/>
                <a:sym typeface="Wingdings"/>
              </a:rPr>
              <a:t>m</a:t>
            </a:r>
            <a:r>
              <a:rPr lang="en-US" sz="4000" baseline="30000" dirty="0" err="1" smtClean="0">
                <a:solidFill>
                  <a:srgbClr val="FFFF00"/>
                </a:solidFill>
                <a:sym typeface="Wingdings"/>
              </a:rPr>
              <a:t>+</a:t>
            </a:r>
            <a:r>
              <a:rPr lang="en-US" sz="4000" dirty="0" err="1" smtClean="0">
                <a:solidFill>
                  <a:srgbClr val="FFFF00"/>
                </a:solidFill>
                <a:latin typeface="Symbol" charset="2"/>
                <a:cs typeface="Symbol" charset="2"/>
                <a:sym typeface="Wingdings"/>
              </a:rPr>
              <a:t>m</a:t>
            </a:r>
            <a:r>
              <a:rPr lang="en-US" sz="4000" baseline="30000" dirty="0" smtClean="0">
                <a:solidFill>
                  <a:srgbClr val="FFFF00"/>
                </a:solidFill>
                <a:sym typeface="Wingdings"/>
              </a:rPr>
              <a:t>-</a:t>
            </a:r>
            <a:endParaRPr lang="en-US" sz="4000" baseline="30000" dirty="0">
              <a:solidFill>
                <a:srgbClr val="FFFF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5512" y="1571288"/>
            <a:ext cx="23324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FF0000"/>
                </a:solidFill>
              </a:rPr>
              <a:t>Muoni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US" sz="2000" dirty="0" err="1">
                <a:solidFill>
                  <a:srgbClr val="FF0000"/>
                </a:solidFill>
              </a:rPr>
              <a:t>m</a:t>
            </a:r>
            <a:r>
              <a:rPr lang="en-US" sz="2000" dirty="0" err="1" smtClean="0">
                <a:solidFill>
                  <a:srgbClr val="FF0000"/>
                </a:solidFill>
              </a:rPr>
              <a:t>ostrati</a:t>
            </a:r>
            <a:r>
              <a:rPr lang="en-US" sz="2000" dirty="0" smtClean="0">
                <a:solidFill>
                  <a:srgbClr val="FF0000"/>
                </a:solidFill>
              </a:rPr>
              <a:t> in ROSS0</a:t>
            </a: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5306" y="2630828"/>
            <a:ext cx="335485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 smtClean="0">
                <a:solidFill>
                  <a:schemeClr val="bg1"/>
                </a:solidFill>
              </a:rPr>
              <a:t>Particelle</a:t>
            </a:r>
            <a:r>
              <a:rPr lang="en-US" sz="2000" dirty="0" smtClean="0">
                <a:solidFill>
                  <a:schemeClr val="bg1"/>
                </a:solidFill>
              </a:rPr>
              <a:t> con </a:t>
            </a:r>
            <a:r>
              <a:rPr lang="en-US" sz="2000" dirty="0" err="1" smtClean="0">
                <a:solidFill>
                  <a:schemeClr val="bg1"/>
                </a:solidFill>
              </a:rPr>
              <a:t>carica</a:t>
            </a:r>
            <a:r>
              <a:rPr lang="en-US" sz="2000" dirty="0" smtClean="0">
                <a:solidFill>
                  <a:schemeClr val="bg1"/>
                </a:solidFill>
              </a:rPr>
              <a:t> +</a:t>
            </a:r>
          </a:p>
          <a:p>
            <a:r>
              <a:rPr lang="en-US" sz="2000" dirty="0" err="1" smtClean="0">
                <a:solidFill>
                  <a:schemeClr val="bg1"/>
                </a:solidFill>
              </a:rPr>
              <a:t>Curvano</a:t>
            </a:r>
            <a:r>
              <a:rPr lang="en-US" sz="2000" dirty="0" smtClean="0">
                <a:solidFill>
                  <a:schemeClr val="bg1"/>
                </a:solidFill>
              </a:rPr>
              <a:t> in </a:t>
            </a:r>
            <a:r>
              <a:rPr lang="en-US" sz="2000" dirty="0" err="1" smtClean="0">
                <a:solidFill>
                  <a:schemeClr val="bg1"/>
                </a:solidFill>
              </a:rPr>
              <a:t>senso</a:t>
            </a:r>
            <a:r>
              <a:rPr lang="en-US" sz="2000" dirty="0" smtClean="0">
                <a:solidFill>
                  <a:schemeClr val="bg1"/>
                </a:solidFill>
              </a:rPr>
              <a:t> ORARIO</a:t>
            </a:r>
          </a:p>
          <a:p>
            <a:endParaRPr lang="en-US" sz="2000" dirty="0" smtClean="0">
              <a:solidFill>
                <a:schemeClr val="bg1"/>
              </a:solidFill>
            </a:endParaRPr>
          </a:p>
          <a:p>
            <a:r>
              <a:rPr lang="en-US" sz="2000" dirty="0" err="1" smtClean="0">
                <a:solidFill>
                  <a:schemeClr val="bg1"/>
                </a:solidFill>
              </a:rPr>
              <a:t>Particelle</a:t>
            </a:r>
            <a:r>
              <a:rPr lang="en-US" sz="2000" dirty="0" smtClean="0">
                <a:solidFill>
                  <a:schemeClr val="bg1"/>
                </a:solidFill>
              </a:rPr>
              <a:t> con </a:t>
            </a:r>
            <a:r>
              <a:rPr lang="en-US" sz="2000" dirty="0" err="1" smtClean="0">
                <a:solidFill>
                  <a:schemeClr val="bg1"/>
                </a:solidFill>
              </a:rPr>
              <a:t>carica</a:t>
            </a:r>
            <a:r>
              <a:rPr lang="en-US" sz="2000" dirty="0" smtClean="0">
                <a:solidFill>
                  <a:schemeClr val="bg1"/>
                </a:solidFill>
              </a:rPr>
              <a:t> –</a:t>
            </a:r>
          </a:p>
          <a:p>
            <a:r>
              <a:rPr lang="en-US" sz="2000" dirty="0" err="1" smtClean="0">
                <a:solidFill>
                  <a:schemeClr val="bg1"/>
                </a:solidFill>
              </a:rPr>
              <a:t>Curvano</a:t>
            </a:r>
            <a:r>
              <a:rPr lang="en-US" sz="2000" dirty="0" smtClean="0">
                <a:solidFill>
                  <a:schemeClr val="bg1"/>
                </a:solidFill>
              </a:rPr>
              <a:t> in </a:t>
            </a:r>
            <a:r>
              <a:rPr lang="en-US" sz="2000" dirty="0" err="1" smtClean="0">
                <a:solidFill>
                  <a:schemeClr val="bg1"/>
                </a:solidFill>
              </a:rPr>
              <a:t>senso</a:t>
            </a:r>
            <a:r>
              <a:rPr lang="en-US" sz="2000" dirty="0" smtClean="0">
                <a:solidFill>
                  <a:schemeClr val="bg1"/>
                </a:solidFill>
              </a:rPr>
              <a:t> ANTIORARIO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542342" y="5649934"/>
            <a:ext cx="628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ECal</a:t>
            </a:r>
            <a:endParaRPr lang="en-US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70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6-02-11 at 15.48.58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75"/>
            <a:ext cx="9161163" cy="4855221"/>
          </a:xfrm>
          <a:prstGeom prst="rect">
            <a:avLst/>
          </a:prstGeom>
        </p:spPr>
      </p:pic>
      <p:pic>
        <p:nvPicPr>
          <p:cNvPr id="5" name="Picture 4" descr="Screen Shot 2016-02-11 at 15.49.1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30845"/>
            <a:ext cx="4977494" cy="267032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48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611908" y="1576553"/>
            <a:ext cx="24804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 smtClean="0">
                <a:solidFill>
                  <a:srgbClr val="FFFF00"/>
                </a:solidFill>
              </a:rPr>
              <a:t>Candidati</a:t>
            </a:r>
            <a:endParaRPr lang="en-US" sz="4000" dirty="0" smtClean="0">
              <a:solidFill>
                <a:srgbClr val="FFFF00"/>
              </a:solidFill>
            </a:endParaRPr>
          </a:p>
          <a:p>
            <a:r>
              <a:rPr lang="en-US" sz="4000" dirty="0" smtClean="0">
                <a:solidFill>
                  <a:srgbClr val="FFFF00"/>
                </a:solidFill>
              </a:rPr>
              <a:t>Z</a:t>
            </a:r>
            <a:r>
              <a:rPr lang="en-US" sz="4000" baseline="30000" dirty="0" smtClean="0">
                <a:solidFill>
                  <a:srgbClr val="FFFF00"/>
                </a:solidFill>
              </a:rPr>
              <a:t>0</a:t>
            </a:r>
            <a:r>
              <a:rPr lang="en-US" sz="4000" dirty="0" smtClean="0">
                <a:solidFill>
                  <a:srgbClr val="FFFF00"/>
                </a:solidFill>
                <a:sym typeface="Wingdings"/>
              </a:rPr>
              <a:t> </a:t>
            </a:r>
            <a:r>
              <a:rPr lang="en-US" sz="4000" dirty="0" err="1" smtClean="0">
                <a:solidFill>
                  <a:srgbClr val="FFFF00"/>
                </a:solidFill>
                <a:cs typeface="Symbol" charset="2"/>
                <a:sym typeface="Wingdings"/>
              </a:rPr>
              <a:t>e</a:t>
            </a:r>
            <a:r>
              <a:rPr lang="en-US" sz="4000" baseline="30000" dirty="0" err="1" smtClean="0">
                <a:solidFill>
                  <a:srgbClr val="FFFF00"/>
                </a:solidFill>
                <a:sym typeface="Wingdings"/>
              </a:rPr>
              <a:t>+</a:t>
            </a:r>
            <a:r>
              <a:rPr lang="en-US" sz="4000" dirty="0" err="1">
                <a:solidFill>
                  <a:srgbClr val="FFFF00"/>
                </a:solidFill>
                <a:cs typeface="Symbol" charset="2"/>
                <a:sym typeface="Wingdings"/>
              </a:rPr>
              <a:t>e</a:t>
            </a:r>
            <a:r>
              <a:rPr lang="en-US" sz="4000" baseline="30000" dirty="0" smtClean="0">
                <a:solidFill>
                  <a:srgbClr val="FFFF00"/>
                </a:solidFill>
                <a:sym typeface="Wingdings"/>
              </a:rPr>
              <a:t>-</a:t>
            </a:r>
            <a:endParaRPr lang="en-US" sz="4000" baseline="30000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5608" y="2007492"/>
            <a:ext cx="2068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42FF2C"/>
                </a:solidFill>
              </a:rPr>
              <a:t>Elettroni</a:t>
            </a:r>
            <a:endParaRPr lang="en-US" sz="2000" dirty="0" smtClean="0">
              <a:solidFill>
                <a:srgbClr val="42FF2C"/>
              </a:solidFill>
            </a:endParaRPr>
          </a:p>
          <a:p>
            <a:pPr algn="ctr"/>
            <a:r>
              <a:rPr lang="en-US" sz="2000" dirty="0" err="1">
                <a:solidFill>
                  <a:srgbClr val="42FF2C"/>
                </a:solidFill>
              </a:rPr>
              <a:t>m</a:t>
            </a:r>
            <a:r>
              <a:rPr lang="en-US" sz="2000" dirty="0" err="1" smtClean="0">
                <a:solidFill>
                  <a:srgbClr val="42FF2C"/>
                </a:solidFill>
              </a:rPr>
              <a:t>ostrati</a:t>
            </a:r>
            <a:r>
              <a:rPr lang="en-US" sz="2000" dirty="0" smtClean="0">
                <a:solidFill>
                  <a:srgbClr val="42FF2C"/>
                </a:solidFill>
              </a:rPr>
              <a:t> in VERDE</a:t>
            </a:r>
            <a:endParaRPr lang="en-US" sz="2000" dirty="0">
              <a:solidFill>
                <a:srgbClr val="42FF2C"/>
              </a:solidFill>
            </a:endParaRPr>
          </a:p>
        </p:txBody>
      </p:sp>
      <p:pic>
        <p:nvPicPr>
          <p:cNvPr id="8" name="Picture 7" descr="Screen Shot 2016-02-11 at 15.55.05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096" y="4593487"/>
            <a:ext cx="4303067" cy="229404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582732" y="3932052"/>
            <a:ext cx="2133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FFFF00"/>
                </a:solidFill>
              </a:rPr>
              <a:t>Fotoni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US" sz="2000" dirty="0" err="1">
                <a:solidFill>
                  <a:srgbClr val="FFFF00"/>
                </a:solidFill>
              </a:rPr>
              <a:t>m</a:t>
            </a:r>
            <a:r>
              <a:rPr lang="en-US" sz="2000" dirty="0" err="1" smtClean="0">
                <a:solidFill>
                  <a:srgbClr val="FFFF00"/>
                </a:solidFill>
              </a:rPr>
              <a:t>ostrati</a:t>
            </a:r>
            <a:r>
              <a:rPr lang="en-US" sz="2000" dirty="0" smtClean="0">
                <a:solidFill>
                  <a:srgbClr val="FFFF00"/>
                </a:solidFill>
              </a:rPr>
              <a:t> In GIALLO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76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/>
          <p:cNvSpPr txBox="1"/>
          <p:nvPr/>
        </p:nvSpPr>
        <p:spPr>
          <a:xfrm>
            <a:off x="1287996" y="1770717"/>
            <a:ext cx="6728573" cy="83099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Consideriamo </a:t>
            </a:r>
            <a:r>
              <a:rPr lang="en-US" sz="2400" i="1" dirty="0" smtClean="0"/>
              <a:t>SOLO</a:t>
            </a:r>
            <a:r>
              <a:rPr lang="en-US" sz="2400" b="1" dirty="0" smtClean="0"/>
              <a:t> </a:t>
            </a:r>
            <a:r>
              <a:rPr lang="en-US" sz="2400" dirty="0" smtClean="0"/>
              <a:t>i decadimenti in coppie</a:t>
            </a:r>
            <a:r>
              <a:rPr lang="en-US" sz="2400" dirty="0"/>
              <a:t> </a:t>
            </a:r>
            <a:r>
              <a:rPr lang="en-US" sz="2400" dirty="0" smtClean="0">
                <a:solidFill>
                  <a:srgbClr val="0000FF"/>
                </a:solidFill>
              </a:rPr>
              <a:t>e</a:t>
            </a:r>
            <a:r>
              <a:rPr lang="en-US" sz="2400" baseline="30000" dirty="0" smtClean="0">
                <a:solidFill>
                  <a:srgbClr val="0000FF"/>
                </a:solidFill>
              </a:rPr>
              <a:t>±</a:t>
            </a:r>
            <a:r>
              <a:rPr lang="en-US" sz="2400" dirty="0" smtClean="0">
                <a:solidFill>
                  <a:srgbClr val="0000FF"/>
                </a:solidFill>
              </a:rPr>
              <a:t>v, </a:t>
            </a:r>
            <a:r>
              <a:rPr lang="en-US" sz="2400" dirty="0" smtClean="0">
                <a:solidFill>
                  <a:srgbClr val="0000FF"/>
                </a:solidFill>
                <a:latin typeface="Symbol" charset="2"/>
                <a:cs typeface="Symbol" charset="2"/>
              </a:rPr>
              <a:t> m</a:t>
            </a:r>
            <a:r>
              <a:rPr lang="en-US" sz="2400" baseline="30000" dirty="0" smtClean="0">
                <a:solidFill>
                  <a:srgbClr val="0000FF"/>
                </a:solidFill>
                <a:latin typeface="Symbol" charset="2"/>
                <a:cs typeface="Symbol" charset="2"/>
              </a:rPr>
              <a:t>±</a:t>
            </a:r>
            <a:r>
              <a:rPr lang="en-US" sz="2400" dirty="0" smtClean="0">
                <a:solidFill>
                  <a:srgbClr val="0000FF"/>
                </a:solidFill>
                <a:latin typeface="Symbol" charset="2"/>
                <a:cs typeface="Symbol" charset="2"/>
              </a:rPr>
              <a:t>n</a:t>
            </a:r>
          </a:p>
          <a:p>
            <a:pPr algn="ctr"/>
            <a:r>
              <a:rPr lang="en-US" sz="2400" dirty="0" smtClean="0">
                <a:latin typeface="+mj-lt"/>
                <a:cs typeface="Symbol" charset="2"/>
              </a:rPr>
              <a:t>Il </a:t>
            </a:r>
            <a:r>
              <a:rPr lang="en-US" sz="2400" dirty="0" err="1" smtClean="0">
                <a:latin typeface="+mj-lt"/>
                <a:cs typeface="Symbol" charset="2"/>
              </a:rPr>
              <a:t>decadimento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è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immediato</a:t>
            </a:r>
            <a:endParaRPr lang="en-US" sz="2400" dirty="0">
              <a:latin typeface="+mj-lt"/>
              <a:cs typeface="Symbol" charset="2"/>
            </a:endParaRPr>
          </a:p>
        </p:txBody>
      </p:sp>
      <p:grpSp>
        <p:nvGrpSpPr>
          <p:cNvPr id="24" name="Group 23"/>
          <p:cNvGrpSpPr/>
          <p:nvPr/>
        </p:nvGrpSpPr>
        <p:grpSpPr>
          <a:xfrm>
            <a:off x="2008703" y="2576922"/>
            <a:ext cx="5078105" cy="1599400"/>
            <a:chOff x="851159" y="2400289"/>
            <a:chExt cx="5078105" cy="1599400"/>
          </a:xfrm>
        </p:grpSpPr>
        <p:grpSp>
          <p:nvGrpSpPr>
            <p:cNvPr id="25" name="Group 52"/>
            <p:cNvGrpSpPr>
              <a:grpSpLocks/>
            </p:cNvGrpSpPr>
            <p:nvPr/>
          </p:nvGrpSpPr>
          <p:grpSpPr bwMode="auto">
            <a:xfrm>
              <a:off x="1558873" y="2400289"/>
              <a:ext cx="4354406" cy="1599400"/>
              <a:chOff x="1455" y="1886"/>
              <a:chExt cx="3213" cy="1176"/>
            </a:xfrm>
          </p:grpSpPr>
          <p:sp>
            <p:nvSpPr>
              <p:cNvPr id="30" name="Line 50"/>
              <p:cNvSpPr>
                <a:spLocks noChangeShapeType="1"/>
              </p:cNvSpPr>
              <p:nvPr/>
            </p:nvSpPr>
            <p:spPr bwMode="auto">
              <a:xfrm flipH="1" flipV="1">
                <a:off x="1455" y="1886"/>
                <a:ext cx="1259" cy="792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  <p:sp>
            <p:nvSpPr>
              <p:cNvPr id="31" name="Line 51"/>
              <p:cNvSpPr>
                <a:spLocks noChangeShapeType="1"/>
              </p:cNvSpPr>
              <p:nvPr/>
            </p:nvSpPr>
            <p:spPr bwMode="auto">
              <a:xfrm>
                <a:off x="2686" y="2687"/>
                <a:ext cx="1982" cy="375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prstDash val="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</p:grpSp>
        <p:sp>
          <p:nvSpPr>
            <p:cNvPr id="26" name="TextBox 25"/>
            <p:cNvSpPr txBox="1"/>
            <p:nvPr/>
          </p:nvSpPr>
          <p:spPr>
            <a:xfrm>
              <a:off x="851159" y="2673889"/>
              <a:ext cx="12179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>
                  <a:solidFill>
                    <a:srgbClr val="0000FF"/>
                  </a:solidFill>
                </a:rPr>
                <a:t>e±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m±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4839378" y="3215012"/>
              <a:ext cx="10898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  <a:latin typeface="Symbol" charset="2"/>
                  <a:cs typeface="Symbol" charset="2"/>
                </a:rPr>
                <a:t>n</a:t>
              </a:r>
              <a:r>
                <a:rPr lang="en-US" sz="2800" baseline="-25000" dirty="0" smtClean="0">
                  <a:solidFill>
                    <a:srgbClr val="0000FF"/>
                  </a:solidFill>
                </a:rPr>
                <a:t>e</a:t>
              </a:r>
              <a:r>
                <a:rPr lang="en-US" sz="2800" dirty="0" smtClean="0">
                  <a:solidFill>
                    <a:srgbClr val="0000FF"/>
                  </a:solidFill>
                </a:rPr>
                <a:t> (</a:t>
              </a:r>
              <a:r>
                <a:rPr lang="en-US" sz="2800" dirty="0" err="1" smtClean="0">
                  <a:solidFill>
                    <a:srgbClr val="0000FF"/>
                  </a:solidFill>
                </a:rPr>
                <a:t>v</a:t>
              </a:r>
              <a:r>
                <a:rPr lang="en-US" sz="2800" baseline="-25000" dirty="0" err="1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560864" y="2808772"/>
              <a:ext cx="686005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200" dirty="0">
                  <a:solidFill>
                    <a:srgbClr val="FF0000"/>
                  </a:solidFill>
                </a:rPr>
                <a:t>W</a:t>
              </a:r>
              <a:r>
                <a:rPr lang="en-US" sz="3200" baseline="30000" dirty="0" smtClean="0">
                  <a:solidFill>
                    <a:srgbClr val="FF0000"/>
                  </a:solidFill>
                </a:rPr>
                <a:t>±</a:t>
              </a:r>
              <a:endParaRPr lang="en-US" sz="3200" baseline="30000" dirty="0">
                <a:solidFill>
                  <a:srgbClr val="FF0000"/>
                </a:solidFill>
              </a:endParaRPr>
            </a:p>
          </p:txBody>
        </p:sp>
        <p:sp>
          <p:nvSpPr>
            <p:cNvPr id="29" name="Oval 43"/>
            <p:cNvSpPr>
              <a:spLocks noChangeArrowheads="1"/>
            </p:cNvSpPr>
            <p:nvPr/>
          </p:nvSpPr>
          <p:spPr bwMode="auto">
            <a:xfrm>
              <a:off x="3024469" y="3274335"/>
              <a:ext cx="470270" cy="497773"/>
            </a:xfrm>
            <a:prstGeom prst="ellipse">
              <a:avLst/>
            </a:prstGeom>
            <a:solidFill>
              <a:srgbClr val="FF0000"/>
            </a:solidFill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1148276" y="4588111"/>
            <a:ext cx="6892219" cy="923330"/>
          </a:xfrm>
          <a:prstGeom prst="rect">
            <a:avLst/>
          </a:prstGeom>
          <a:gradFill>
            <a:gsLst>
              <a:gs pos="0">
                <a:srgbClr val="7030A0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pPr algn="ctr"/>
            <a:r>
              <a:rPr lang="en-US" dirty="0" smtClean="0">
                <a:solidFill>
                  <a:srgbClr val="0000FF"/>
                </a:solidFill>
              </a:rPr>
              <a:t>Il neutrino non </a:t>
            </a:r>
            <a:r>
              <a:rPr lang="en-US" dirty="0" err="1" smtClean="0">
                <a:solidFill>
                  <a:srgbClr val="0000FF"/>
                </a:solidFill>
              </a:rPr>
              <a:t>è</a:t>
            </a:r>
            <a:r>
              <a:rPr lang="en-US" dirty="0" smtClean="0">
                <a:solidFill>
                  <a:srgbClr val="0000FF"/>
                </a:solidFill>
              </a:rPr>
              <a:t> </a:t>
            </a:r>
            <a:r>
              <a:rPr lang="en-US" dirty="0" err="1" smtClean="0">
                <a:solidFill>
                  <a:srgbClr val="0000FF"/>
                </a:solidFill>
              </a:rPr>
              <a:t>rivelato</a:t>
            </a:r>
            <a:r>
              <a:rPr lang="en-US" dirty="0" smtClean="0">
                <a:solidFill>
                  <a:srgbClr val="0000FF"/>
                </a:solidFill>
              </a:rPr>
              <a:t>!!!! </a:t>
            </a:r>
            <a:r>
              <a:rPr lang="en-US" dirty="0" err="1" smtClean="0"/>
              <a:t>Possiamo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0000"/>
                </a:solidFill>
              </a:rPr>
              <a:t>dedurre</a:t>
            </a:r>
            <a:r>
              <a:rPr lang="en-US" dirty="0" smtClean="0"/>
              <a:t> la </a:t>
            </a:r>
            <a:r>
              <a:rPr lang="en-US" dirty="0" err="1" smtClean="0"/>
              <a:t>sua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0000"/>
                </a:solidFill>
              </a:rPr>
              <a:t>presenza</a:t>
            </a:r>
            <a:r>
              <a:rPr lang="en-US" dirty="0" smtClean="0"/>
              <a:t> da un</a:t>
            </a:r>
          </a:p>
          <a:p>
            <a:pPr algn="ctr"/>
            <a:r>
              <a:rPr lang="en-US" dirty="0" smtClean="0"/>
              <a:t>“non </a:t>
            </a:r>
            <a:r>
              <a:rPr lang="en-US" dirty="0" err="1" smtClean="0"/>
              <a:t>bilanciamento</a:t>
            </a:r>
            <a:r>
              <a:rPr lang="en-US" dirty="0" smtClean="0"/>
              <a:t>” </a:t>
            </a:r>
            <a:r>
              <a:rPr lang="en-US" dirty="0" err="1" smtClean="0"/>
              <a:t>energetico</a:t>
            </a:r>
            <a:r>
              <a:rPr lang="en-US" dirty="0" smtClean="0"/>
              <a:t> </a:t>
            </a:r>
            <a:r>
              <a:rPr lang="en-US" dirty="0" err="1" smtClean="0"/>
              <a:t>nel</a:t>
            </a:r>
            <a:r>
              <a:rPr lang="en-US" dirty="0" smtClean="0"/>
              <a:t> piano </a:t>
            </a:r>
            <a:r>
              <a:rPr lang="en-US" dirty="0" err="1" smtClean="0"/>
              <a:t>perpendicolare</a:t>
            </a:r>
            <a:r>
              <a:rPr lang="en-US" dirty="0" smtClean="0"/>
              <a:t> </a:t>
            </a:r>
            <a:r>
              <a:rPr lang="en-US" dirty="0" err="1" smtClean="0"/>
              <a:t>alla</a:t>
            </a:r>
            <a:r>
              <a:rPr lang="en-US" dirty="0" smtClean="0"/>
              <a:t> </a:t>
            </a:r>
            <a:r>
              <a:rPr lang="en-US" dirty="0" err="1" smtClean="0"/>
              <a:t>direzione</a:t>
            </a:r>
            <a:endParaRPr lang="en-US" dirty="0" smtClean="0"/>
          </a:p>
          <a:p>
            <a:pPr algn="ctr"/>
            <a:r>
              <a:rPr lang="en-US" dirty="0" err="1" smtClean="0"/>
              <a:t>dei</a:t>
            </a:r>
            <a:r>
              <a:rPr lang="en-US" dirty="0" smtClean="0"/>
              <a:t> </a:t>
            </a:r>
            <a:r>
              <a:rPr lang="en-US" dirty="0" err="1" smtClean="0"/>
              <a:t>fasci</a:t>
            </a:r>
            <a:r>
              <a:rPr lang="en-US" dirty="0"/>
              <a:t> </a:t>
            </a:r>
            <a:r>
              <a:rPr lang="en-US" dirty="0" smtClean="0"/>
              <a:t>-</a:t>
            </a:r>
            <a:r>
              <a:rPr lang="en-US" dirty="0"/>
              <a:t> </a:t>
            </a:r>
            <a:r>
              <a:rPr lang="en-US" dirty="0" err="1" smtClean="0"/>
              <a:t>Lungo</a:t>
            </a:r>
            <a:r>
              <a:rPr lang="en-US" dirty="0" smtClean="0"/>
              <a:t> </a:t>
            </a:r>
            <a:r>
              <a:rPr lang="en-US" dirty="0" err="1" smtClean="0"/>
              <a:t>il</a:t>
            </a:r>
            <a:r>
              <a:rPr lang="en-US" dirty="0" smtClean="0"/>
              <a:t> </a:t>
            </a:r>
            <a:r>
              <a:rPr lang="en-US" dirty="0" err="1" smtClean="0"/>
              <a:t>tubo</a:t>
            </a:r>
            <a:r>
              <a:rPr lang="en-US" dirty="0" smtClean="0"/>
              <a:t> a </a:t>
            </a:r>
            <a:r>
              <a:rPr lang="en-US" dirty="0" err="1" smtClean="0"/>
              <a:t>vuoto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 </a:t>
            </a:r>
            <a:r>
              <a:rPr lang="en-US" dirty="0" err="1" smtClean="0"/>
              <a:t>possono</a:t>
            </a:r>
            <a:r>
              <a:rPr lang="en-US" dirty="0" smtClean="0"/>
              <a:t> </a:t>
            </a:r>
            <a:r>
              <a:rPr lang="en-US" dirty="0" err="1" smtClean="0"/>
              <a:t>perdere</a:t>
            </a:r>
            <a:r>
              <a:rPr lang="en-US" dirty="0" smtClean="0"/>
              <a:t> </a:t>
            </a:r>
            <a:r>
              <a:rPr lang="en-US" dirty="0" err="1" smtClean="0"/>
              <a:t>particelle</a:t>
            </a:r>
            <a:endParaRPr lang="en-US" dirty="0" smtClean="0"/>
          </a:p>
        </p:txBody>
      </p:sp>
      <p:sp>
        <p:nvSpPr>
          <p:cNvPr id="33" name="TextBox 32"/>
          <p:cNvSpPr txBox="1"/>
          <p:nvPr/>
        </p:nvSpPr>
        <p:spPr>
          <a:xfrm>
            <a:off x="112482" y="779757"/>
            <a:ext cx="4445168" cy="95410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M</a:t>
            </a:r>
            <a:r>
              <a:rPr lang="en-US" sz="2800" baseline="-25000" dirty="0">
                <a:solidFill>
                  <a:srgbClr val="FF0000"/>
                </a:solidFill>
              </a:rPr>
              <a:t>W</a:t>
            </a:r>
            <a:r>
              <a:rPr lang="en-US" sz="2800" dirty="0" smtClean="0">
                <a:solidFill>
                  <a:srgbClr val="FF0000"/>
                </a:solidFill>
              </a:rPr>
              <a:t> ≈  80 </a:t>
            </a:r>
            <a:r>
              <a:rPr lang="en-US" sz="2800" dirty="0" err="1" smtClean="0">
                <a:solidFill>
                  <a:srgbClr val="FF0000"/>
                </a:solidFill>
              </a:rPr>
              <a:t>GeV</a:t>
            </a:r>
            <a:endParaRPr lang="en-US" sz="2800" dirty="0">
              <a:solidFill>
                <a:srgbClr val="FF0000"/>
              </a:solidFill>
            </a:endParaRP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 vita media </a:t>
            </a:r>
            <a:r>
              <a:rPr lang="en-US" sz="2800" dirty="0" smtClean="0">
                <a:solidFill>
                  <a:srgbClr val="FF0000"/>
                </a:solidFill>
                <a:latin typeface="Symbol" charset="2"/>
                <a:cs typeface="Symbol" charset="2"/>
              </a:rPr>
              <a:t>t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FF0000"/>
                </a:solidFill>
              </a:rPr>
              <a:t>≈  2</a:t>
            </a:r>
            <a:r>
              <a:rPr lang="en-US" sz="2800" dirty="0" smtClean="0">
                <a:solidFill>
                  <a:srgbClr val="FF0000"/>
                </a:solidFill>
                <a:latin typeface="ＭＳ ゴシック"/>
                <a:ea typeface="ＭＳ ゴシック"/>
                <a:cs typeface="ＭＳ ゴシック"/>
              </a:rPr>
              <a:t>×</a:t>
            </a:r>
            <a:r>
              <a:rPr lang="en-US" sz="2800" dirty="0" smtClean="0">
                <a:solidFill>
                  <a:srgbClr val="FF0000"/>
                </a:solidFill>
              </a:rPr>
              <a:t>10</a:t>
            </a:r>
            <a:r>
              <a:rPr lang="en-US" sz="2800" baseline="30000" dirty="0" smtClean="0">
                <a:solidFill>
                  <a:srgbClr val="FF0000"/>
                </a:solidFill>
              </a:rPr>
              <a:t>-25 </a:t>
            </a:r>
            <a:r>
              <a:rPr lang="en-US" sz="2800" dirty="0" smtClean="0">
                <a:solidFill>
                  <a:srgbClr val="FF0000"/>
                </a:solidFill>
              </a:rPr>
              <a:t>s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2646874" y="6034623"/>
            <a:ext cx="107950" cy="1031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>
              <a:defRPr/>
            </a:pPr>
            <a:endParaRPr lang="it-IT">
              <a:cs typeface="+mn-cs"/>
            </a:endParaRPr>
          </a:p>
        </p:txBody>
      </p:sp>
      <p:sp>
        <p:nvSpPr>
          <p:cNvPr id="16" name="Oval 34"/>
          <p:cNvSpPr>
            <a:spLocks noChangeArrowheads="1"/>
          </p:cNvSpPr>
          <p:nvPr/>
        </p:nvSpPr>
        <p:spPr bwMode="auto">
          <a:xfrm>
            <a:off x="6388574" y="6035157"/>
            <a:ext cx="107950" cy="1031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>
              <a:defRPr/>
            </a:pPr>
            <a:endParaRPr lang="it-IT">
              <a:cs typeface="+mn-cs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2714654" y="6090381"/>
            <a:ext cx="791783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6" idx="2"/>
          </p:cNvCxnSpPr>
          <p:nvPr/>
        </p:nvCxnSpPr>
        <p:spPr>
          <a:xfrm flipH="1">
            <a:off x="5660003" y="6086751"/>
            <a:ext cx="728571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Oval 34"/>
          <p:cNvSpPr>
            <a:spLocks noChangeArrowheads="1"/>
          </p:cNvSpPr>
          <p:nvPr/>
        </p:nvSpPr>
        <p:spPr bwMode="auto">
          <a:xfrm>
            <a:off x="4635884" y="6049497"/>
            <a:ext cx="107950" cy="10318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>
              <a:defRPr/>
            </a:pPr>
            <a:endParaRPr lang="it-IT">
              <a:cs typeface="+mn-cs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4307089" y="6086751"/>
            <a:ext cx="399382" cy="595226"/>
          </a:xfrm>
          <a:prstGeom prst="line">
            <a:avLst/>
          </a:prstGeom>
          <a:ln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619589" y="6171157"/>
            <a:ext cx="327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en-U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2646874" y="6100023"/>
            <a:ext cx="4945804" cy="0"/>
          </a:xfrm>
          <a:prstGeom prst="straightConnector1">
            <a:avLst/>
          </a:prstGeom>
          <a:ln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4677215" y="5511441"/>
            <a:ext cx="0" cy="1121382"/>
          </a:xfrm>
          <a:prstGeom prst="straightConnector1">
            <a:avLst/>
          </a:prstGeom>
          <a:ln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49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35489" y="5861029"/>
            <a:ext cx="93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Fascio</a:t>
            </a:r>
            <a:r>
              <a:rPr lang="en-US" dirty="0" smtClean="0"/>
              <a:t> 1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6616371" y="5850981"/>
            <a:ext cx="93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Fascio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7" name="TextBox 36"/>
          <p:cNvSpPr txBox="1">
            <a:spLocks noChangeArrowheads="1"/>
          </p:cNvSpPr>
          <p:nvPr/>
        </p:nvSpPr>
        <p:spPr bwMode="auto">
          <a:xfrm>
            <a:off x="1233559" y="50190"/>
            <a:ext cx="6147060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Ricostruzione del bosone W</a:t>
            </a:r>
            <a:r>
              <a:rPr lang="it-IT" sz="3600" baseline="300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±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50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6186E-7 2.06386E-6 L 0.21574 0.0002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87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9367 0 " pathEditMode="relative" ptsTypes="AA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5055 -0.07404 " pathEditMode="relative" ptsTypes="AA">
                                      <p:cBhvr>
                                        <p:cTn id="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  <p:bldP spid="35" grpId="0" animBg="1"/>
      <p:bldP spid="35" grpId="1" animBg="1"/>
      <p:bldP spid="12" grpId="0"/>
      <p:bldP spid="5" grpId="0"/>
      <p:bldP spid="3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Shot 2016-02-07 at 23.08.26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477205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50</a:t>
            </a:fld>
            <a:endParaRPr lang="en-US"/>
          </a:p>
        </p:txBody>
      </p:sp>
      <p:pic>
        <p:nvPicPr>
          <p:cNvPr id="4" name="Picture 3" descr="Screen Shot 2016-02-07 at 23.08.42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38" t="-366" b="366"/>
          <a:stretch/>
        </p:blipFill>
        <p:spPr>
          <a:xfrm>
            <a:off x="16" y="4251692"/>
            <a:ext cx="3898273" cy="26210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9407" y="2199476"/>
            <a:ext cx="2508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B434CB"/>
                </a:solidFill>
              </a:rPr>
              <a:t>Energia</a:t>
            </a:r>
            <a:r>
              <a:rPr lang="en-US" sz="2000" dirty="0" smtClean="0">
                <a:solidFill>
                  <a:srgbClr val="B434CB"/>
                </a:solidFill>
              </a:rPr>
              <a:t> </a:t>
            </a:r>
            <a:r>
              <a:rPr lang="en-US" sz="2000" dirty="0" err="1" smtClean="0">
                <a:solidFill>
                  <a:srgbClr val="B434CB"/>
                </a:solidFill>
              </a:rPr>
              <a:t>mancante</a:t>
            </a:r>
            <a:r>
              <a:rPr lang="en-US" sz="2000" dirty="0" smtClean="0">
                <a:solidFill>
                  <a:srgbClr val="B434CB"/>
                </a:solidFill>
              </a:rPr>
              <a:t> </a:t>
            </a:r>
          </a:p>
          <a:p>
            <a:pPr algn="ctr"/>
            <a:r>
              <a:rPr lang="en-US" sz="2000" dirty="0" smtClean="0">
                <a:solidFill>
                  <a:srgbClr val="B434CB"/>
                </a:solidFill>
              </a:rPr>
              <a:t>E</a:t>
            </a:r>
            <a:r>
              <a:rPr lang="en-US" sz="2000" baseline="-25000" dirty="0" smtClean="0">
                <a:solidFill>
                  <a:srgbClr val="B434CB"/>
                </a:solidFill>
              </a:rPr>
              <a:t>T</a:t>
            </a:r>
          </a:p>
          <a:p>
            <a:pPr algn="ctr"/>
            <a:r>
              <a:rPr lang="en-US" sz="2000" dirty="0" err="1">
                <a:solidFill>
                  <a:srgbClr val="B434CB"/>
                </a:solidFill>
              </a:rPr>
              <a:t>m</a:t>
            </a:r>
            <a:r>
              <a:rPr lang="en-US" sz="2000" dirty="0" err="1" smtClean="0">
                <a:solidFill>
                  <a:srgbClr val="B434CB"/>
                </a:solidFill>
              </a:rPr>
              <a:t>ostrata</a:t>
            </a:r>
            <a:r>
              <a:rPr lang="en-US" sz="2000" dirty="0" smtClean="0">
                <a:solidFill>
                  <a:srgbClr val="B434CB"/>
                </a:solidFill>
              </a:rPr>
              <a:t> in VIOLA</a:t>
            </a:r>
            <a:endParaRPr lang="en-US" sz="2000" dirty="0">
              <a:solidFill>
                <a:srgbClr val="B434CB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11908" y="1487945"/>
            <a:ext cx="2480477" cy="2964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 smtClean="0">
                <a:solidFill>
                  <a:srgbClr val="FFFF00"/>
                </a:solidFill>
              </a:rPr>
              <a:t>Candidati</a:t>
            </a:r>
            <a:endParaRPr lang="en-US" sz="4000" dirty="0" smtClean="0">
              <a:solidFill>
                <a:srgbClr val="FFFF00"/>
              </a:solidFill>
            </a:endParaRPr>
          </a:p>
          <a:p>
            <a:r>
              <a:rPr lang="en-US" sz="4000" dirty="0">
                <a:solidFill>
                  <a:srgbClr val="FFFF00"/>
                </a:solidFill>
                <a:sym typeface="Wingdings"/>
              </a:rPr>
              <a:t>W</a:t>
            </a:r>
            <a:r>
              <a:rPr lang="en-US" sz="4000" dirty="0" smtClean="0">
                <a:solidFill>
                  <a:srgbClr val="FFFF00"/>
                </a:solidFill>
                <a:sym typeface="Wingdings"/>
              </a:rPr>
              <a:t> </a:t>
            </a:r>
            <a:r>
              <a:rPr lang="en-US" sz="4000" dirty="0" err="1" smtClean="0">
                <a:solidFill>
                  <a:srgbClr val="FFFF00"/>
                </a:solidFill>
                <a:latin typeface="Symbol" charset="2"/>
                <a:cs typeface="Symbol" charset="2"/>
                <a:sym typeface="Wingdings"/>
              </a:rPr>
              <a:t>mn</a:t>
            </a:r>
            <a:endParaRPr lang="en-US" sz="4000" dirty="0" smtClean="0">
              <a:solidFill>
                <a:srgbClr val="FFFF00"/>
              </a:solidFill>
              <a:latin typeface="Symbol" charset="2"/>
              <a:cs typeface="Symbol" charset="2"/>
              <a:sym typeface="Wingdings"/>
            </a:endParaRPr>
          </a:p>
          <a:p>
            <a:endParaRPr lang="en-US" sz="4000" dirty="0" smtClean="0">
              <a:solidFill>
                <a:srgbClr val="FFFF00"/>
              </a:solidFill>
              <a:latin typeface="Symbol" charset="2"/>
              <a:cs typeface="Symbol" charset="2"/>
              <a:sym typeface="Wingdings"/>
            </a:endParaRPr>
          </a:p>
          <a:p>
            <a:r>
              <a:rPr lang="en-US" sz="4000" dirty="0">
                <a:solidFill>
                  <a:srgbClr val="FFFF00"/>
                </a:solidFill>
                <a:sym typeface="Wingdings"/>
              </a:rPr>
              <a:t>W </a:t>
            </a:r>
            <a:r>
              <a:rPr lang="en-US" sz="4000" dirty="0">
                <a:solidFill>
                  <a:srgbClr val="FFFF00"/>
                </a:solidFill>
                <a:cs typeface="Symbol" charset="2"/>
                <a:sym typeface="Wingdings"/>
              </a:rPr>
              <a:t>e</a:t>
            </a:r>
            <a:r>
              <a:rPr lang="en-US" sz="4000" dirty="0" smtClean="0">
                <a:solidFill>
                  <a:srgbClr val="FFFF00"/>
                </a:solidFill>
                <a:latin typeface="Symbol" charset="2"/>
                <a:cs typeface="Symbol" charset="2"/>
                <a:sym typeface="Wingdings"/>
              </a:rPr>
              <a:t>n</a:t>
            </a:r>
            <a:endParaRPr lang="en-US" sz="4000" dirty="0">
              <a:solidFill>
                <a:srgbClr val="FFFF00"/>
              </a:solidFill>
              <a:latin typeface="Symbol" charset="2"/>
              <a:cs typeface="Symbol" charset="2"/>
              <a:sym typeface="Wingdings"/>
            </a:endParaRPr>
          </a:p>
          <a:p>
            <a:endParaRPr lang="en-US" sz="4000" baseline="30000" dirty="0">
              <a:solidFill>
                <a:srgbClr val="FFFF00"/>
              </a:solidFill>
              <a:latin typeface="Symbol" charset="2"/>
              <a:cs typeface="Symbol" charset="2"/>
            </a:endParaRPr>
          </a:p>
        </p:txBody>
      </p:sp>
      <p:pic>
        <p:nvPicPr>
          <p:cNvPr id="9" name="Picture 8" descr="Screen Shot 2016-02-16 at 10.46.58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522" y="4099623"/>
            <a:ext cx="5267927" cy="278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2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/>
          <p:cNvSpPr txBox="1"/>
          <p:nvPr/>
        </p:nvSpPr>
        <p:spPr>
          <a:xfrm>
            <a:off x="228876" y="5406241"/>
            <a:ext cx="7773321" cy="1200328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+mj-lt"/>
                <a:cs typeface="Symbol" charset="2"/>
              </a:rPr>
              <a:t>Segnature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nello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stato</a:t>
            </a:r>
            <a:r>
              <a:rPr lang="en-US" sz="2400" dirty="0" smtClean="0">
                <a:latin typeface="+mj-lt"/>
                <a:cs typeface="Symbol" charset="2"/>
              </a:rPr>
              <a:t> finale:</a:t>
            </a:r>
          </a:p>
          <a:p>
            <a:pPr marL="342900" indent="-342900">
              <a:buFont typeface="Arial"/>
              <a:buChar char="•"/>
            </a:pPr>
            <a:r>
              <a:rPr lang="en-US" sz="2400" i="1" dirty="0" smtClean="0">
                <a:solidFill>
                  <a:srgbClr val="246C14"/>
                </a:solidFill>
                <a:latin typeface="+mj-lt"/>
                <a:cs typeface="Symbol" charset="2"/>
              </a:rPr>
              <a:t>2 </a:t>
            </a:r>
            <a:r>
              <a:rPr lang="en-US" sz="2400" i="1" dirty="0" err="1" smtClean="0">
                <a:solidFill>
                  <a:srgbClr val="246C14"/>
                </a:solidFill>
                <a:latin typeface="+mj-lt"/>
                <a:cs typeface="Symbol" charset="2"/>
              </a:rPr>
              <a:t>fotoni</a:t>
            </a:r>
            <a:r>
              <a:rPr lang="en-US" sz="2400" i="1" dirty="0" smtClean="0">
                <a:solidFill>
                  <a:srgbClr val="246C14"/>
                </a:solidFill>
                <a:latin typeface="+mj-lt"/>
                <a:cs typeface="Symbol" charset="2"/>
              </a:rPr>
              <a:t> </a:t>
            </a:r>
            <a:r>
              <a:rPr lang="en-US" sz="2400" dirty="0" smtClean="0">
                <a:latin typeface="+mj-lt"/>
                <a:cs typeface="Symbol" charset="2"/>
              </a:rPr>
              <a:t>di </a:t>
            </a:r>
            <a:r>
              <a:rPr lang="en-US" sz="2400" dirty="0" err="1" smtClean="0">
                <a:latin typeface="+mj-lt"/>
                <a:cs typeface="Symbol" charset="2"/>
              </a:rPr>
              <a:t>alta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energia</a:t>
            </a:r>
            <a:endParaRPr lang="en-US" sz="2400" dirty="0" smtClean="0">
              <a:latin typeface="+mj-lt"/>
              <a:cs typeface="Symbol" charset="2"/>
            </a:endParaRPr>
          </a:p>
          <a:p>
            <a:pPr marL="342900" indent="-342900">
              <a:buFont typeface="Arial"/>
              <a:buChar char="•"/>
            </a:pPr>
            <a:r>
              <a:rPr lang="en-US" sz="2400" i="1" dirty="0" smtClean="0">
                <a:solidFill>
                  <a:srgbClr val="246C14"/>
                </a:solidFill>
                <a:latin typeface="+mj-lt"/>
                <a:cs typeface="Symbol" charset="2"/>
              </a:rPr>
              <a:t>4 </a:t>
            </a:r>
            <a:r>
              <a:rPr lang="en-US" sz="2400" i="1" dirty="0" err="1" smtClean="0">
                <a:solidFill>
                  <a:srgbClr val="246C14"/>
                </a:solidFill>
                <a:latin typeface="+mj-lt"/>
                <a:cs typeface="Symbol" charset="2"/>
              </a:rPr>
              <a:t>leptoni</a:t>
            </a:r>
            <a:r>
              <a:rPr lang="en-US" sz="2400" i="1" dirty="0">
                <a:solidFill>
                  <a:srgbClr val="246C14"/>
                </a:solidFill>
                <a:latin typeface="+mj-lt"/>
                <a:cs typeface="Symbol" charset="2"/>
              </a:rPr>
              <a:t> </a:t>
            </a:r>
            <a:r>
              <a:rPr lang="en-US" sz="2400" dirty="0" smtClean="0">
                <a:latin typeface="+mj-lt"/>
                <a:cs typeface="Symbol" charset="2"/>
              </a:rPr>
              <a:t>(4</a:t>
            </a:r>
            <a:r>
              <a:rPr lang="en-US" sz="2400" dirty="0" smtClean="0">
                <a:latin typeface="Symbol" charset="2"/>
                <a:cs typeface="Symbol" charset="2"/>
              </a:rPr>
              <a:t>m</a:t>
            </a:r>
            <a:r>
              <a:rPr lang="en-US" sz="2400" dirty="0" smtClean="0">
                <a:latin typeface="+mj-lt"/>
                <a:cs typeface="Symbol" charset="2"/>
              </a:rPr>
              <a:t>, 4e, 2</a:t>
            </a:r>
            <a:r>
              <a:rPr lang="en-US" sz="2400" dirty="0" smtClean="0">
                <a:latin typeface="Symbol" charset="2"/>
                <a:cs typeface="Symbol" charset="2"/>
              </a:rPr>
              <a:t>m</a:t>
            </a:r>
            <a:r>
              <a:rPr lang="en-US" sz="2400" dirty="0" smtClean="0">
                <a:latin typeface="+mj-lt"/>
                <a:cs typeface="Symbol" charset="2"/>
              </a:rPr>
              <a:t>+2e) con </a:t>
            </a:r>
            <a:r>
              <a:rPr lang="en-US" sz="2400" dirty="0" err="1" smtClean="0">
                <a:latin typeface="+mj-lt"/>
                <a:cs typeface="Symbol" charset="2"/>
              </a:rPr>
              <a:t>cariche</a:t>
            </a:r>
            <a:r>
              <a:rPr lang="en-US" sz="2400" dirty="0" smtClean="0">
                <a:latin typeface="+mj-lt"/>
                <a:cs typeface="Symbol" charset="2"/>
              </a:rPr>
              <a:t> a due a due </a:t>
            </a:r>
            <a:r>
              <a:rPr lang="en-US" sz="2400" dirty="0" err="1" smtClean="0">
                <a:latin typeface="+mj-lt"/>
                <a:cs typeface="Symbol" charset="2"/>
              </a:rPr>
              <a:t>opposte</a:t>
            </a:r>
            <a:endParaRPr lang="en-US" sz="2400" dirty="0">
              <a:latin typeface="+mj-lt"/>
              <a:cs typeface="Symbol" charset="2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CF433-2966-8048-9446-C5BAEC7EF9A1}" type="slidenum">
              <a:rPr lang="en-US" smtClean="0"/>
              <a:t>51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17550" y="1799583"/>
            <a:ext cx="6931156" cy="1200328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Consideriamo </a:t>
            </a:r>
            <a:r>
              <a:rPr lang="en-US" sz="2400" i="1" dirty="0" smtClean="0"/>
              <a:t>SOLO</a:t>
            </a:r>
            <a:r>
              <a:rPr lang="en-US" sz="2400" dirty="0" smtClean="0"/>
              <a:t> i decadimenti in coppie</a:t>
            </a:r>
            <a:r>
              <a:rPr lang="en-US" sz="2400" dirty="0"/>
              <a:t> </a:t>
            </a:r>
            <a:r>
              <a:rPr lang="en-US" sz="2400" dirty="0" smtClean="0">
                <a:solidFill>
                  <a:srgbClr val="0000FF"/>
                </a:solidFill>
              </a:rPr>
              <a:t>ZZ</a:t>
            </a:r>
          </a:p>
          <a:p>
            <a:pPr algn="ctr"/>
            <a:r>
              <a:rPr lang="en-US" sz="2400" dirty="0" smtClean="0">
                <a:latin typeface="+mj-lt"/>
                <a:cs typeface="Symbol" charset="2"/>
              </a:rPr>
              <a:t>e in </a:t>
            </a:r>
            <a:r>
              <a:rPr lang="en-US" sz="2400" dirty="0" err="1" smtClean="0">
                <a:latin typeface="+mj-lt"/>
                <a:cs typeface="Symbol" charset="2"/>
              </a:rPr>
              <a:t>coppie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solidFill>
                  <a:srgbClr val="0000FF"/>
                </a:solidFill>
                <a:latin typeface="Symbol" charset="2"/>
                <a:cs typeface="Symbol" charset="2"/>
              </a:rPr>
              <a:t>gg</a:t>
            </a:r>
            <a:endParaRPr lang="en-US" sz="2400" dirty="0" smtClean="0">
              <a:solidFill>
                <a:srgbClr val="0000FF"/>
              </a:solidFill>
              <a:latin typeface="Symbol" charset="2"/>
              <a:cs typeface="Symbol" charset="2"/>
            </a:endParaRPr>
          </a:p>
          <a:p>
            <a:pPr algn="ctr"/>
            <a:r>
              <a:rPr lang="en-US" sz="2400" dirty="0" smtClean="0">
                <a:latin typeface="+mj-lt"/>
                <a:cs typeface="Symbol" charset="2"/>
              </a:rPr>
              <a:t>Il </a:t>
            </a:r>
            <a:r>
              <a:rPr lang="en-US" sz="2400" dirty="0" err="1" smtClean="0">
                <a:latin typeface="+mj-lt"/>
                <a:cs typeface="Symbol" charset="2"/>
              </a:rPr>
              <a:t>decadimento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è</a:t>
            </a:r>
            <a:r>
              <a:rPr lang="en-US" sz="2400" dirty="0" smtClean="0">
                <a:latin typeface="+mj-lt"/>
                <a:cs typeface="Symbol" charset="2"/>
              </a:rPr>
              <a:t> </a:t>
            </a:r>
            <a:r>
              <a:rPr lang="en-US" sz="2400" dirty="0" err="1" smtClean="0">
                <a:latin typeface="+mj-lt"/>
                <a:cs typeface="Symbol" charset="2"/>
              </a:rPr>
              <a:t>immediato</a:t>
            </a:r>
            <a:endParaRPr lang="en-US" sz="2400" dirty="0">
              <a:latin typeface="+mj-lt"/>
              <a:cs typeface="Symbol" charset="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37164" y="808508"/>
            <a:ext cx="4445168" cy="95410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M</a:t>
            </a:r>
            <a:r>
              <a:rPr lang="en-US" sz="2800" baseline="-25000" dirty="0">
                <a:solidFill>
                  <a:srgbClr val="FF0000"/>
                </a:solidFill>
              </a:rPr>
              <a:t>H</a:t>
            </a:r>
            <a:r>
              <a:rPr lang="en-US" sz="2800" dirty="0" smtClean="0">
                <a:solidFill>
                  <a:srgbClr val="FF0000"/>
                </a:solidFill>
              </a:rPr>
              <a:t> ≈  125 </a:t>
            </a:r>
            <a:r>
              <a:rPr lang="en-US" sz="2800" dirty="0" err="1" smtClean="0">
                <a:solidFill>
                  <a:srgbClr val="FF0000"/>
                </a:solidFill>
              </a:rPr>
              <a:t>GeV</a:t>
            </a:r>
            <a:endParaRPr lang="en-US" sz="2800" dirty="0">
              <a:solidFill>
                <a:srgbClr val="FF0000"/>
              </a:solidFill>
            </a:endParaRPr>
          </a:p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 vita media </a:t>
            </a:r>
            <a:r>
              <a:rPr lang="en-US" sz="2800" dirty="0" smtClean="0">
                <a:solidFill>
                  <a:srgbClr val="FF0000"/>
                </a:solidFill>
                <a:latin typeface="Symbol" charset="2"/>
                <a:cs typeface="Symbol" charset="2"/>
              </a:rPr>
              <a:t>t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FF0000"/>
                </a:solidFill>
              </a:rPr>
              <a:t>≈ </a:t>
            </a:r>
            <a:r>
              <a:rPr lang="en-US" sz="2800" dirty="0" smtClean="0">
                <a:solidFill>
                  <a:srgbClr val="FF0000"/>
                </a:solidFill>
              </a:rPr>
              <a:t>10</a:t>
            </a:r>
            <a:r>
              <a:rPr lang="en-US" sz="2800" baseline="30000" dirty="0" smtClean="0">
                <a:solidFill>
                  <a:srgbClr val="FF0000"/>
                </a:solidFill>
              </a:rPr>
              <a:t>-21 </a:t>
            </a:r>
            <a:r>
              <a:rPr lang="en-US" sz="2800" dirty="0" smtClean="0">
                <a:solidFill>
                  <a:srgbClr val="FF0000"/>
                </a:solidFill>
              </a:rPr>
              <a:t>s</a:t>
            </a:r>
            <a:endParaRPr lang="en-US" sz="2800" dirty="0">
              <a:solidFill>
                <a:srgbClr val="FF0000"/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36568" y="2928802"/>
            <a:ext cx="3368817" cy="1827508"/>
            <a:chOff x="1558873" y="2400292"/>
            <a:chExt cx="3580560" cy="1827508"/>
          </a:xfrm>
        </p:grpSpPr>
        <p:grpSp>
          <p:nvGrpSpPr>
            <p:cNvPr id="11" name="Group 52"/>
            <p:cNvGrpSpPr>
              <a:grpSpLocks/>
            </p:cNvGrpSpPr>
            <p:nvPr/>
          </p:nvGrpSpPr>
          <p:grpSpPr bwMode="auto">
            <a:xfrm>
              <a:off x="1558873" y="2400292"/>
              <a:ext cx="3580560" cy="1661963"/>
              <a:chOff x="1455" y="1886"/>
              <a:chExt cx="2642" cy="1222"/>
            </a:xfrm>
          </p:grpSpPr>
          <p:sp>
            <p:nvSpPr>
              <p:cNvPr id="16" name="Line 50"/>
              <p:cNvSpPr>
                <a:spLocks noChangeShapeType="1"/>
              </p:cNvSpPr>
              <p:nvPr/>
            </p:nvSpPr>
            <p:spPr bwMode="auto">
              <a:xfrm flipH="1" flipV="1">
                <a:off x="1455" y="1886"/>
                <a:ext cx="1259" cy="792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prstDash val="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  <p:sp>
            <p:nvSpPr>
              <p:cNvPr id="17" name="Line 51"/>
              <p:cNvSpPr>
                <a:spLocks noChangeShapeType="1"/>
              </p:cNvSpPr>
              <p:nvPr/>
            </p:nvSpPr>
            <p:spPr bwMode="auto">
              <a:xfrm>
                <a:off x="2662" y="2654"/>
                <a:ext cx="1435" cy="454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prstDash val="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631510" y="2582095"/>
              <a:ext cx="3322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g</a:t>
              </a:r>
              <a:endParaRPr lang="en-US" sz="28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961193" y="3704580"/>
              <a:ext cx="3322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  <a:latin typeface="Symbol" charset="2"/>
                  <a:cs typeface="Symbol" charset="2"/>
                </a:rPr>
                <a:t>g</a:t>
              </a:r>
              <a:endParaRPr lang="en-US" sz="28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560864" y="2808772"/>
              <a:ext cx="440345" cy="584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200" dirty="0">
                  <a:solidFill>
                    <a:srgbClr val="FF0000"/>
                  </a:solidFill>
                </a:rPr>
                <a:t>H</a:t>
              </a:r>
              <a:endParaRPr lang="en-US" sz="3200" baseline="30000" dirty="0">
                <a:solidFill>
                  <a:srgbClr val="FF0000"/>
                </a:solidFill>
              </a:endParaRPr>
            </a:p>
          </p:txBody>
        </p:sp>
        <p:sp>
          <p:nvSpPr>
            <p:cNvPr id="15" name="Oval 43"/>
            <p:cNvSpPr>
              <a:spLocks noChangeArrowheads="1"/>
            </p:cNvSpPr>
            <p:nvPr/>
          </p:nvSpPr>
          <p:spPr bwMode="auto">
            <a:xfrm>
              <a:off x="3008206" y="3228438"/>
              <a:ext cx="470270" cy="497773"/>
            </a:xfrm>
            <a:prstGeom prst="ellipse">
              <a:avLst/>
            </a:prstGeom>
            <a:solidFill>
              <a:srgbClr val="FF0000"/>
            </a:solidFill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4119631" y="3110605"/>
            <a:ext cx="4719029" cy="2862787"/>
            <a:chOff x="4211437" y="3600173"/>
            <a:chExt cx="4719029" cy="2862787"/>
          </a:xfrm>
        </p:grpSpPr>
        <p:grpSp>
          <p:nvGrpSpPr>
            <p:cNvPr id="18" name="Group 17"/>
            <p:cNvGrpSpPr/>
            <p:nvPr/>
          </p:nvGrpSpPr>
          <p:grpSpPr>
            <a:xfrm>
              <a:off x="5555634" y="4362016"/>
              <a:ext cx="2063637" cy="1419498"/>
              <a:chOff x="2233231" y="2808302"/>
              <a:chExt cx="2193342" cy="1419498"/>
            </a:xfrm>
          </p:grpSpPr>
          <p:grpSp>
            <p:nvGrpSpPr>
              <p:cNvPr id="19" name="Group 52"/>
              <p:cNvGrpSpPr>
                <a:grpSpLocks/>
              </p:cNvGrpSpPr>
              <p:nvPr/>
            </p:nvGrpSpPr>
            <p:grpSpPr bwMode="auto">
              <a:xfrm>
                <a:off x="2233785" y="2808302"/>
                <a:ext cx="2192788" cy="1100268"/>
                <a:chOff x="1953" y="2186"/>
                <a:chExt cx="1618" cy="809"/>
              </a:xfrm>
            </p:grpSpPr>
            <p:sp>
              <p:nvSpPr>
                <p:cNvPr id="24" name="Line 50"/>
                <p:cNvSpPr>
                  <a:spLocks noChangeShapeType="1"/>
                </p:cNvSpPr>
                <p:nvPr/>
              </p:nvSpPr>
              <p:spPr bwMode="auto">
                <a:xfrm flipH="1" flipV="1">
                  <a:off x="1953" y="2186"/>
                  <a:ext cx="761" cy="492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prstDash val="dash"/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it-IT">
                    <a:cs typeface="+mn-cs"/>
                  </a:endParaRPr>
                </a:p>
              </p:txBody>
            </p:sp>
            <p:sp>
              <p:nvSpPr>
                <p:cNvPr id="25" name="Line 51"/>
                <p:cNvSpPr>
                  <a:spLocks noChangeShapeType="1"/>
                </p:cNvSpPr>
                <p:nvPr/>
              </p:nvSpPr>
              <p:spPr bwMode="auto">
                <a:xfrm>
                  <a:off x="2662" y="2654"/>
                  <a:ext cx="909" cy="341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prstDash val="dash"/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it-IT">
                    <a:cs typeface="+mn-cs"/>
                  </a:endParaRPr>
                </a:p>
              </p:txBody>
            </p:sp>
          </p:grpSp>
          <p:sp>
            <p:nvSpPr>
              <p:cNvPr id="20" name="TextBox 19"/>
              <p:cNvSpPr txBox="1"/>
              <p:nvPr/>
            </p:nvSpPr>
            <p:spPr>
              <a:xfrm>
                <a:off x="2233231" y="3102261"/>
                <a:ext cx="5566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800" dirty="0" smtClean="0">
                    <a:solidFill>
                      <a:srgbClr val="0000FF"/>
                    </a:solidFill>
                    <a:latin typeface="Symbol" charset="2"/>
                    <a:cs typeface="Symbol" charset="2"/>
                  </a:rPr>
                  <a:t>Z</a:t>
                </a:r>
                <a:r>
                  <a:rPr lang="en-US" sz="2800" baseline="30000" dirty="0" smtClean="0">
                    <a:solidFill>
                      <a:srgbClr val="0000FF"/>
                    </a:solidFill>
                    <a:latin typeface="Symbol" charset="2"/>
                    <a:cs typeface="Symbol" charset="2"/>
                  </a:rPr>
                  <a:t>0</a:t>
                </a:r>
                <a:endParaRPr lang="en-US" sz="2800" baseline="30000" dirty="0"/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3538360" y="3704580"/>
                <a:ext cx="5566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800" dirty="0" smtClean="0">
                    <a:solidFill>
                      <a:srgbClr val="0000FF"/>
                    </a:solidFill>
                    <a:latin typeface="Symbol" charset="2"/>
                    <a:cs typeface="Symbol" charset="2"/>
                  </a:rPr>
                  <a:t>Z</a:t>
                </a:r>
                <a:r>
                  <a:rPr lang="en-US" sz="2800" baseline="30000" dirty="0" smtClean="0">
                    <a:solidFill>
                      <a:srgbClr val="0000FF"/>
                    </a:solidFill>
                    <a:latin typeface="Symbol" charset="2"/>
                    <a:cs typeface="Symbol" charset="2"/>
                  </a:rPr>
                  <a:t>0</a:t>
                </a:r>
                <a:endParaRPr lang="en-US" sz="2800" baseline="30000" dirty="0"/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3560864" y="2808772"/>
                <a:ext cx="440345" cy="5847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dirty="0">
                    <a:solidFill>
                      <a:srgbClr val="FF0000"/>
                    </a:solidFill>
                  </a:rPr>
                  <a:t>H</a:t>
                </a:r>
                <a:endParaRPr lang="en-US" sz="3200" baseline="300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3" name="Oval 43"/>
              <p:cNvSpPr>
                <a:spLocks noChangeArrowheads="1"/>
              </p:cNvSpPr>
              <p:nvPr/>
            </p:nvSpPr>
            <p:spPr bwMode="auto">
              <a:xfrm>
                <a:off x="3024469" y="3213139"/>
                <a:ext cx="470270" cy="497773"/>
              </a:xfrm>
              <a:prstGeom prst="ellipse">
                <a:avLst/>
              </a:prstGeom>
              <a:solidFill>
                <a:srgbClr val="FF0000"/>
              </a:solidFill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it-IT">
                  <a:cs typeface="+mn-cs"/>
                </a:endParaRPr>
              </a:p>
            </p:txBody>
          </p:sp>
        </p:grpSp>
        <p:sp>
          <p:nvSpPr>
            <p:cNvPr id="26" name="Line 50"/>
            <p:cNvSpPr>
              <a:spLocks noChangeShapeType="1"/>
            </p:cNvSpPr>
            <p:nvPr/>
          </p:nvSpPr>
          <p:spPr bwMode="auto">
            <a:xfrm flipH="1" flipV="1">
              <a:off x="5056250" y="3600778"/>
              <a:ext cx="482079" cy="76047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solid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  <p:sp>
          <p:nvSpPr>
            <p:cNvPr id="27" name="Line 50"/>
            <p:cNvSpPr>
              <a:spLocks noChangeShapeType="1"/>
            </p:cNvSpPr>
            <p:nvPr/>
          </p:nvSpPr>
          <p:spPr bwMode="auto">
            <a:xfrm flipH="1">
              <a:off x="4758476" y="4361724"/>
              <a:ext cx="780374" cy="14674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solid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  <p:sp>
          <p:nvSpPr>
            <p:cNvPr id="28" name="Line 50"/>
            <p:cNvSpPr>
              <a:spLocks noChangeShapeType="1"/>
            </p:cNvSpPr>
            <p:nvPr/>
          </p:nvSpPr>
          <p:spPr bwMode="auto">
            <a:xfrm flipV="1">
              <a:off x="7619269" y="5179195"/>
              <a:ext cx="903145" cy="283088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solid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  <p:sp>
          <p:nvSpPr>
            <p:cNvPr id="29" name="Line 50"/>
            <p:cNvSpPr>
              <a:spLocks noChangeShapeType="1"/>
            </p:cNvSpPr>
            <p:nvPr/>
          </p:nvSpPr>
          <p:spPr bwMode="auto">
            <a:xfrm>
              <a:off x="7603359" y="5461693"/>
              <a:ext cx="154024" cy="627512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prstDash val="solid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it-IT">
                <a:cs typeface="+mn-cs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313719" y="3600173"/>
              <a:ext cx="10926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+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+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4211437" y="3920862"/>
              <a:ext cx="10350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-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-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7837774" y="4517523"/>
              <a:ext cx="10926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+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+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7316930" y="5939740"/>
              <a:ext cx="10350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rgbClr val="0000FF"/>
                  </a:solidFill>
                </a:rPr>
                <a:t>e</a:t>
              </a:r>
              <a:r>
                <a:rPr lang="en-US" sz="2800" baseline="30000" dirty="0" smtClean="0">
                  <a:solidFill>
                    <a:srgbClr val="0000FF"/>
                  </a:solidFill>
                </a:rPr>
                <a:t>- </a:t>
              </a:r>
              <a:r>
                <a:rPr lang="en-US" sz="2800" dirty="0" smtClean="0">
                  <a:solidFill>
                    <a:srgbClr val="0000FF"/>
                  </a:solidFill>
                </a:rPr>
                <a:t>(</a:t>
              </a:r>
              <a:r>
                <a:rPr lang="en-US" sz="28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m</a:t>
              </a:r>
              <a:r>
                <a:rPr lang="en-US" sz="2800" baseline="30000" dirty="0" smtClean="0">
                  <a:solidFill>
                    <a:srgbClr val="0000FF"/>
                  </a:solidFill>
                  <a:latin typeface="Symbol" charset="2"/>
                  <a:cs typeface="Symbol" charset="2"/>
                </a:rPr>
                <a:t>-</a:t>
              </a:r>
              <a:r>
                <a:rPr lang="en-US" sz="2800" dirty="0" smtClean="0">
                  <a:solidFill>
                    <a:srgbClr val="0000FF"/>
                  </a:solidFill>
                </a:rPr>
                <a:t>)</a:t>
              </a:r>
              <a:endParaRPr lang="en-US" sz="2800" dirty="0"/>
            </a:p>
          </p:txBody>
        </p:sp>
      </p:grpSp>
      <p:sp>
        <p:nvSpPr>
          <p:cNvPr id="37" name="TextBox 36"/>
          <p:cNvSpPr txBox="1">
            <a:spLocks noChangeArrowheads="1"/>
          </p:cNvSpPr>
          <p:nvPr/>
        </p:nvSpPr>
        <p:spPr bwMode="auto">
          <a:xfrm>
            <a:off x="568567" y="76797"/>
            <a:ext cx="7783096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Ricostruzione del </a:t>
            </a:r>
            <a:r>
              <a:rPr lang="it-IT" sz="360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bosone di Higgs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86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6-02-16 at 10.49.47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9" r="-1" b="13084"/>
          <a:stretch/>
        </p:blipFill>
        <p:spPr>
          <a:xfrm>
            <a:off x="12194" y="1148651"/>
            <a:ext cx="9131498" cy="5232420"/>
          </a:xfrm>
          <a:prstGeom prst="rect">
            <a:avLst/>
          </a:prstGeom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460993" y="76797"/>
            <a:ext cx="2233900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Higgs?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405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266" y="2400791"/>
            <a:ext cx="6657047" cy="4457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31800" y="76797"/>
            <a:ext cx="8462173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Interazioni multiple simultanee: pileup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5086" y="869011"/>
            <a:ext cx="7975600" cy="1477328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dirty="0" smtClean="0"/>
              <a:t>Nell’incontro di due “bunch” di protoni nei fasci di LHC, si verificano molte collisioni tra protoni, che dipende dalle caratteristiche dei fasci (luminosità).</a:t>
            </a:r>
          </a:p>
          <a:p>
            <a:endParaRPr lang="en-US" dirty="0" smtClean="0"/>
          </a:p>
          <a:p>
            <a:r>
              <a:rPr lang="en-US" dirty="0" smtClean="0"/>
              <a:t>Questo significa che un evento interessante può essere sovrapposto fino a 40-50 altri eventi 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439332" y="6256867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Collisione in CMS nel 2010</a:t>
            </a:r>
          </a:p>
        </p:txBody>
      </p:sp>
    </p:spTree>
    <p:extLst>
      <p:ext uri="{BB962C8B-B14F-4D97-AF65-F5344CB8AC3E}">
        <p14:creationId xmlns:p14="http://schemas.microsoft.com/office/powerpoint/2010/main" val="30763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42A042-AA74-436E-841B-BEF6240252EB}" type="slidenum">
              <a:rPr lang="de-DE" smtClean="0"/>
              <a:pPr>
                <a:defRPr/>
              </a:pPr>
              <a:t>54</a:t>
            </a:fld>
            <a:endParaRPr lang="de-DE" dirty="0"/>
          </a:p>
        </p:txBody>
      </p:sp>
      <p:pic>
        <p:nvPicPr>
          <p:cNvPr id="4" name="Picture 3" descr="transver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74" y="14808"/>
            <a:ext cx="8737452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5131" y="3212976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2012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107266" y="41960"/>
            <a:ext cx="2929467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Pileup: 2012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433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42A042-AA74-436E-841B-BEF6240252EB}" type="slidenum">
              <a:rPr lang="de-DE" smtClean="0"/>
              <a:pPr>
                <a:defRPr/>
              </a:pPr>
              <a:t>55</a:t>
            </a:fld>
            <a:endParaRPr lang="de-DE" dirty="0"/>
          </a:p>
        </p:txBody>
      </p:sp>
      <p:pic>
        <p:nvPicPr>
          <p:cNvPr id="4" name="Picture 3" descr="vertic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5301208"/>
            <a:ext cx="48600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smtClean="0">
                <a:solidFill>
                  <a:schemeClr val="bg1"/>
                </a:solidFill>
              </a:rPr>
              <a:t>Raw </a:t>
            </a:r>
            <a:r>
              <a:rPr lang="en-US" sz="2800" i="1" dirty="0" smtClean="0">
                <a:solidFill>
                  <a:schemeClr val="bg1"/>
                </a:solidFill>
                <a:latin typeface="Symbol" charset="2"/>
                <a:cs typeface="Symbol" charset="2"/>
              </a:rPr>
              <a:t>S</a:t>
            </a:r>
            <a:r>
              <a:rPr lang="en-US" sz="2800" i="1" dirty="0" smtClean="0">
                <a:solidFill>
                  <a:schemeClr val="bg1"/>
                </a:solidFill>
              </a:rPr>
              <a:t>E</a:t>
            </a:r>
            <a:r>
              <a:rPr lang="en-US" sz="2800" i="1" baseline="-25000" dirty="0" smtClean="0">
                <a:solidFill>
                  <a:schemeClr val="bg1"/>
                </a:solidFill>
              </a:rPr>
              <a:t>T</a:t>
            </a:r>
            <a:r>
              <a:rPr lang="en-US" sz="2800" i="1" dirty="0" smtClean="0">
                <a:solidFill>
                  <a:schemeClr val="bg1"/>
                </a:solidFill>
              </a:rPr>
              <a:t>~2 TeV</a:t>
            </a:r>
          </a:p>
          <a:p>
            <a:r>
              <a:rPr lang="en-US" sz="2800" i="1" dirty="0" smtClean="0">
                <a:solidFill>
                  <a:schemeClr val="bg1"/>
                </a:solidFill>
              </a:rPr>
              <a:t>14 jets with E</a:t>
            </a:r>
            <a:r>
              <a:rPr lang="en-US" sz="2800" i="1" baseline="-25000" dirty="0" smtClean="0">
                <a:solidFill>
                  <a:schemeClr val="bg1"/>
                </a:solidFill>
              </a:rPr>
              <a:t>T</a:t>
            </a:r>
            <a:r>
              <a:rPr lang="en-US" sz="2800" i="1" dirty="0" smtClean="0">
                <a:solidFill>
                  <a:schemeClr val="bg1"/>
                </a:solidFill>
              </a:rPr>
              <a:t>&gt;40</a:t>
            </a:r>
          </a:p>
          <a:p>
            <a:r>
              <a:rPr lang="en-US" sz="2800" i="1" dirty="0" smtClean="0">
                <a:solidFill>
                  <a:schemeClr val="bg1"/>
                </a:solidFill>
              </a:rPr>
              <a:t>Estimated  PU~50</a:t>
            </a:r>
            <a:endParaRPr lang="en-US" sz="2800" i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430016" y="41960"/>
            <a:ext cx="5291667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Pileup</a:t>
            </a:r>
            <a:r>
              <a:rPr lang="it-IT" sz="360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: condizioni attuali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71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152649" y="79686"/>
            <a:ext cx="5291667" cy="646331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Analisi degli eventi</a:t>
            </a:r>
            <a:endParaRPr lang="it-IT" sz="3600" baseline="300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7866" y="1007534"/>
            <a:ext cx="8593667" cy="646331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dirty="0" smtClean="0"/>
              <a:t>Raccolti i dati digitalizzati, si filtrano con algoritmi dedicati alle particelle che si vogliono cercare (ad es. la massa invariante di due muoni per la Z</a:t>
            </a:r>
            <a:r>
              <a:rPr lang="en-US" baseline="30000" dirty="0" smtClean="0"/>
              <a:t>0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33" y="1653865"/>
            <a:ext cx="8166100" cy="5016500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6096000" y="3234267"/>
            <a:ext cx="787400" cy="17610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785533" y="3700450"/>
            <a:ext cx="215900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fondo + </a:t>
            </a: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risonanze note</a:t>
            </a:r>
          </a:p>
        </p:txBody>
      </p:sp>
    </p:spTree>
    <p:extLst>
      <p:ext uri="{BB962C8B-B14F-4D97-AF65-F5344CB8AC3E}">
        <p14:creationId xmlns:p14="http://schemas.microsoft.com/office/powerpoint/2010/main" val="179650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98" y="2328333"/>
            <a:ext cx="5185905" cy="40047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9903" y="2472267"/>
            <a:ext cx="3597789" cy="3556000"/>
          </a:xfrm>
          <a:prstGeom prst="rect">
            <a:avLst/>
          </a:prstGeom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667933" y="79686"/>
            <a:ext cx="6146800" cy="1200329"/>
          </a:xfrm>
          <a:prstGeom prst="rect">
            <a:avLst/>
          </a:prstGeom>
          <a:gradFill rotWithShape="1">
            <a:gsLst>
              <a:gs pos="0">
                <a:srgbClr val="C9B5E8"/>
              </a:gs>
              <a:gs pos="35001">
                <a:srgbClr val="D9CBEE"/>
              </a:gs>
              <a:gs pos="100000">
                <a:srgbClr val="F0EAF9"/>
              </a:gs>
            </a:gsLst>
            <a:lin ang="16200000" scaled="1"/>
          </a:gradFill>
          <a:ln w="9525">
            <a:solidFill>
              <a:srgbClr val="7D60A0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Massa invariante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it-IT" sz="3600" dirty="0" smtClean="0">
                <a:solidFill>
                  <a:srgbClr val="FF0000"/>
                </a:solidFill>
              </a:rPr>
              <a:t>di eventi in 4 leptoni e 2 fotoni</a:t>
            </a:r>
            <a:endParaRPr lang="it-IT" sz="3600" dirty="0" smtClean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67998" y="1860034"/>
            <a:ext cx="2206758" cy="369332"/>
          </a:xfrm>
          <a:prstGeom prst="rect">
            <a:avLst/>
          </a:prstGeom>
          <a:gradFill>
            <a:gsLst>
              <a:gs pos="35001">
                <a:schemeClr val="accent1">
                  <a:lumMod val="75000"/>
                </a:schemeClr>
              </a:gs>
              <a:gs pos="100000">
                <a:srgbClr val="00B0F0"/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r>
              <a:rPr lang="en-US" smtClean="0"/>
              <a:t>Higgs →ZZ→4 leptoni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534731" y="1860034"/>
            <a:ext cx="1682064" cy="369332"/>
          </a:xfrm>
          <a:prstGeom prst="rect">
            <a:avLst/>
          </a:prstGeom>
          <a:gradFill>
            <a:gsLst>
              <a:gs pos="3000">
                <a:schemeClr val="accent2"/>
              </a:gs>
              <a:gs pos="100000">
                <a:srgbClr val="FFFF00"/>
              </a:gs>
            </a:gsLst>
            <a:lin ang="16200000" scaled="1"/>
          </a:gradFill>
        </p:spPr>
        <p:txBody>
          <a:bodyPr wrap="none" rtlCol="0">
            <a:spAutoFit/>
          </a:bodyPr>
          <a:lstStyle/>
          <a:p>
            <a:r>
              <a:rPr lang="en-US" smtClean="0"/>
              <a:t>Higgs →2 fotoni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12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570</TotalTime>
  <Words>2907</Words>
  <Application>Microsoft Macintosh PowerPoint</Application>
  <PresentationFormat>On-screen Show (4:3)</PresentationFormat>
  <Paragraphs>419</Paragraphs>
  <Slides>57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70" baseType="lpstr">
      <vt:lpstr>Calibri</vt:lpstr>
      <vt:lpstr>Calibri Light</vt:lpstr>
      <vt:lpstr>Luxi Sans</vt:lpstr>
      <vt:lpstr>Mangal</vt:lpstr>
      <vt:lpstr>ＭＳ Ｐゴシック</vt:lpstr>
      <vt:lpstr>ＭＳ ゴシック</vt:lpstr>
      <vt:lpstr>Symbol</vt:lpstr>
      <vt:lpstr>Tahoma</vt:lpstr>
      <vt:lpstr>Times New Roman</vt:lpstr>
      <vt:lpstr>Wingdings</vt:lpstr>
      <vt:lpstr>Arial</vt:lpstr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emanuele.dimarco@gmail.com</dc:creator>
  <cp:lastModifiedBy>emanuele.dimarco@gmail.com</cp:lastModifiedBy>
  <cp:revision>59</cp:revision>
  <dcterms:created xsi:type="dcterms:W3CDTF">2017-03-07T09:17:21Z</dcterms:created>
  <dcterms:modified xsi:type="dcterms:W3CDTF">2017-03-07T23:30:46Z</dcterms:modified>
</cp:coreProperties>
</file>