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691" r:id="rId2"/>
    <p:sldId id="747" r:id="rId3"/>
    <p:sldId id="748" r:id="rId4"/>
    <p:sldId id="702" r:id="rId5"/>
    <p:sldId id="767" r:id="rId6"/>
    <p:sldId id="703" r:id="rId7"/>
    <p:sldId id="756" r:id="rId8"/>
    <p:sldId id="766" r:id="rId9"/>
    <p:sldId id="768" r:id="rId10"/>
    <p:sldId id="762" r:id="rId11"/>
    <p:sldId id="769" r:id="rId12"/>
    <p:sldId id="761" r:id="rId13"/>
    <p:sldId id="693" r:id="rId14"/>
    <p:sldId id="708" r:id="rId15"/>
    <p:sldId id="707" r:id="rId16"/>
    <p:sldId id="705" r:id="rId17"/>
    <p:sldId id="763" r:id="rId18"/>
    <p:sldId id="709" r:id="rId19"/>
    <p:sldId id="764" r:id="rId20"/>
    <p:sldId id="776" r:id="rId21"/>
    <p:sldId id="777" r:id="rId22"/>
    <p:sldId id="775" r:id="rId23"/>
    <p:sldId id="697" r:id="rId24"/>
    <p:sldId id="752" r:id="rId25"/>
    <p:sldId id="765" r:id="rId26"/>
    <p:sldId id="770" r:id="rId27"/>
    <p:sldId id="694" r:id="rId28"/>
    <p:sldId id="771" r:id="rId29"/>
    <p:sldId id="772" r:id="rId30"/>
    <p:sldId id="710" r:id="rId31"/>
    <p:sldId id="774" r:id="rId32"/>
    <p:sldId id="759" r:id="rId33"/>
    <p:sldId id="754" r:id="rId34"/>
    <p:sldId id="755" r:id="rId35"/>
    <p:sldId id="750" r:id="rId36"/>
    <p:sldId id="749" r:id="rId37"/>
    <p:sldId id="751" r:id="rId38"/>
    <p:sldId id="773" r:id="rId39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56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28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00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72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  <a:srgbClr val="CC99FF"/>
    <a:srgbClr val="FF9933"/>
    <a:srgbClr val="66FF33"/>
    <a:srgbClr val="66CCFF"/>
    <a:srgbClr val="FF3399"/>
    <a:srgbClr val="3399FF"/>
    <a:srgbClr val="FF5050"/>
    <a:srgbClr val="FFFFCC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26" autoAdjust="0"/>
    <p:restoredTop sz="74956" autoAdjust="0"/>
  </p:normalViewPr>
  <p:slideViewPr>
    <p:cSldViewPr snapToGrid="0">
      <p:cViewPr varScale="1">
        <p:scale>
          <a:sx n="88" d="100"/>
          <a:sy n="88" d="100"/>
        </p:scale>
        <p:origin x="-1320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563"/>
    </p:cViewPr>
  </p:sorterViewPr>
  <p:notesViewPr>
    <p:cSldViewPr snapToGrid="0">
      <p:cViewPr varScale="1">
        <p:scale>
          <a:sx n="88" d="100"/>
          <a:sy n="88" d="100"/>
        </p:scale>
        <p:origin x="-3870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F34CE391-959C-418A-B356-F9F8CC097DBD}" type="datetimeFigureOut">
              <a:rPr lang="en-US"/>
              <a:pPr>
                <a:defRPr/>
              </a:pPr>
              <a:t>2/22/2021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87688EE0-BEE3-4830-9A7D-02682DA322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9684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102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04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102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Click to edit Master text styles</a:t>
            </a:r>
          </a:p>
          <a:p>
            <a:pPr lvl="1"/>
            <a:r>
              <a:rPr lang="it-IT" noProof="0" smtClean="0"/>
              <a:t>Second level</a:t>
            </a:r>
          </a:p>
          <a:p>
            <a:pPr lvl="2"/>
            <a:r>
              <a:rPr lang="it-IT" noProof="0" smtClean="0"/>
              <a:t>Third level</a:t>
            </a:r>
          </a:p>
          <a:p>
            <a:pPr lvl="3"/>
            <a:r>
              <a:rPr lang="it-IT" noProof="0" smtClean="0"/>
              <a:t>Fourth level</a:t>
            </a:r>
          </a:p>
          <a:p>
            <a:pPr lvl="4"/>
            <a:r>
              <a:rPr lang="it-IT" noProof="0" smtClean="0"/>
              <a:t>Fifth level</a:t>
            </a:r>
          </a:p>
        </p:txBody>
      </p:sp>
      <p:sp>
        <p:nvSpPr>
          <p:cNvPr id="3102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102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1A5D00DC-284C-45BE-8D59-5BBBC72CFAFF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62343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5064" algn="l" defTabSz="9140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079" algn="l" defTabSz="9140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088" algn="l" defTabSz="9140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104" algn="l" defTabSz="9140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962251C-B81E-4355-A911-4797634A1694}" type="slidenum">
              <a:rPr lang="en-US" altLang="en-US" smtClean="0"/>
              <a:pPr eaLnBrk="1" hangingPunct="1">
                <a:spcBef>
                  <a:spcPct val="0"/>
                </a:spcBef>
              </a:pPr>
              <a:t>1</a:t>
            </a:fld>
            <a:endParaRPr lang="en-US" alt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7B3DCBA-AFE4-4C37-BB97-0FF29FCC0129}" type="slidenum">
              <a:rPr lang="en-US" altLang="en-US" smtClean="0">
                <a:latin typeface="Times" pitchFamily="18" charset="0"/>
                <a:ea typeface="MS PGothic" pitchFamily="34" charset="-128"/>
              </a:rPr>
              <a:pPr eaLnBrk="1" hangingPunct="1">
                <a:spcBef>
                  <a:spcPct val="0"/>
                </a:spcBef>
              </a:pPr>
              <a:t>3</a:t>
            </a:fld>
            <a:endParaRPr lang="en-US" altLang="en-US" smtClean="0">
              <a:latin typeface="Times" pitchFamily="18" charset="0"/>
              <a:ea typeface="MS PGothic" pitchFamily="34" charset="-128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>
              <a:latin typeface="Times" pitchFamily="18" charset="0"/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8F64C19-51F7-4458-9D38-32A224F0E313}" type="slidenum">
              <a:rPr lang="en-GB" altLang="en-US" smtClean="0">
                <a:cs typeface="Arial" charset="0"/>
              </a:rPr>
              <a:pPr eaLnBrk="1" hangingPunct="1">
                <a:spcBef>
                  <a:spcPct val="0"/>
                </a:spcBef>
              </a:pPr>
              <a:t>8</a:t>
            </a:fld>
            <a:endParaRPr lang="en-GB" altLang="en-US" smtClean="0">
              <a:cs typeface="Arial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it-IT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95EFAF1-9355-460A-BCDF-118A4F9FF307}" type="slidenum">
              <a:rPr lang="en-US" altLang="en-US" smtClean="0">
                <a:latin typeface="Times" pitchFamily="18" charset="0"/>
                <a:ea typeface="MS PGothic" pitchFamily="34" charset="-128"/>
              </a:rPr>
              <a:pPr eaLnBrk="1" hangingPunct="1">
                <a:spcBef>
                  <a:spcPct val="0"/>
                </a:spcBef>
              </a:pPr>
              <a:t>36</a:t>
            </a:fld>
            <a:endParaRPr lang="en-US" altLang="en-US" smtClean="0">
              <a:latin typeface="Times" pitchFamily="18" charset="0"/>
              <a:ea typeface="MS PGothic" pitchFamily="34" charset="-128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D6FFD7-2407-45C8-A827-9A93C4CE7D36}" type="slidenum">
              <a:rPr lang="en-GB" altLang="en-US" smtClean="0">
                <a:latin typeface="Arial" charset="0"/>
              </a:rPr>
              <a:pPr/>
              <a:t>38</a:t>
            </a:fld>
            <a:endParaRPr lang="en-GB" altLang="en-US" smtClean="0">
              <a:latin typeface="Arial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it-IT" altLang="en-US" smtClean="0">
                <a:latin typeface="Arial" charset="0"/>
              </a:rPr>
              <a:t>EB 98.7%</a:t>
            </a:r>
          </a:p>
          <a:p>
            <a:r>
              <a:rPr lang="it-IT" altLang="en-US" smtClean="0">
                <a:latin typeface="Arial" charset="0"/>
              </a:rPr>
              <a:t>EE 99.3%</a:t>
            </a:r>
          </a:p>
          <a:p>
            <a:r>
              <a:rPr lang="it-IT" altLang="en-US" smtClean="0">
                <a:latin typeface="Arial" charset="0"/>
              </a:rPr>
              <a:t>ES 99.84%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noFill/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11" indent="0" algn="ctr">
              <a:buNone/>
              <a:defRPr/>
            </a:lvl2pPr>
            <a:lvl3pPr marL="914024" indent="0" algn="ctr">
              <a:buNone/>
              <a:defRPr/>
            </a:lvl3pPr>
            <a:lvl4pPr marL="1371040" indent="0" algn="ctr">
              <a:buNone/>
              <a:defRPr/>
            </a:lvl4pPr>
            <a:lvl5pPr marL="1828052" indent="0" algn="ctr">
              <a:buNone/>
              <a:defRPr/>
            </a:lvl5pPr>
            <a:lvl6pPr marL="2285064" indent="0" algn="ctr">
              <a:buNone/>
              <a:defRPr/>
            </a:lvl6pPr>
            <a:lvl7pPr marL="2742079" indent="0" algn="ctr">
              <a:buNone/>
              <a:defRPr/>
            </a:lvl7pPr>
            <a:lvl8pPr marL="3199088" indent="0" algn="ctr">
              <a:buNone/>
              <a:defRPr/>
            </a:lvl8pPr>
            <a:lvl9pPr marL="365610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19-10-2012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714526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346868" y="270576"/>
            <a:ext cx="8797132" cy="6445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>
              <a:defRPr sz="3200" b="1" baseline="0"/>
            </a:lvl1pPr>
          </a:lstStyle>
          <a:p>
            <a:pPr lvl="0"/>
            <a:r>
              <a:rPr lang="en-US" smtClean="0"/>
              <a:t>Click to edit Master title style</a:t>
            </a:r>
            <a:endParaRPr lang="it-IT" dirty="0" smtClean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19-10-2012 </a:t>
            </a: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Festival di Scienza e Filosofia 2019, Foligno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9463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19-10-2012 </a:t>
            </a: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Festival di Scienza e Filosofia 2019, Foligno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997285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19-10-2012 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en-US" smtClean="0"/>
              <a:t>Festival di Scienza e Filosofia 2019, Foligno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F55FA91-575B-4A02-8CDF-4D441F316BE6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11447677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50800"/>
            <a:ext cx="8978900" cy="7747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02" tIns="45702" rIns="91402" bIns="4570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 smtClean="0"/>
              <a:t>Fare clic per modificare lo stile del titolo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 smtClean="0"/>
              <a:t>Fare clic per modificare gli stili del testo dello schema</a:t>
            </a:r>
          </a:p>
          <a:p>
            <a:pPr lvl="1"/>
            <a:r>
              <a:rPr lang="it-IT" altLang="en-US" smtClean="0"/>
              <a:t>Secondo livello</a:t>
            </a:r>
          </a:p>
          <a:p>
            <a:pPr lvl="2"/>
            <a:r>
              <a:rPr lang="it-IT" altLang="en-US" smtClean="0"/>
              <a:t>Terzo livello</a:t>
            </a:r>
          </a:p>
          <a:p>
            <a:pPr lvl="3"/>
            <a:r>
              <a:rPr lang="it-IT" altLang="en-US" smtClean="0"/>
              <a:t>Quarto livello</a:t>
            </a:r>
          </a:p>
          <a:p>
            <a:pPr lvl="4"/>
            <a:r>
              <a:rPr lang="it-IT" altLang="en-US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55600" y="6394450"/>
            <a:ext cx="2133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19-10-2012 </a:t>
            </a: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94450"/>
            <a:ext cx="2895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r>
              <a:rPr lang="it-IT" smtClean="0"/>
              <a:t>Festival di Scienza e Filosofia 2019, Foligno</a:t>
            </a:r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</p:sldLayoutIdLst>
  <p:transition/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C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CC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CC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CC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CC"/>
          </a:solidFill>
          <a:latin typeface="Arial" pitchFamily="34" charset="0"/>
        </a:defRPr>
      </a:lvl5pPr>
      <a:lvl6pPr marL="457011" algn="ctr" rtl="0" fontAlgn="base">
        <a:spcBef>
          <a:spcPct val="0"/>
        </a:spcBef>
        <a:spcAft>
          <a:spcPct val="0"/>
        </a:spcAft>
        <a:defRPr sz="3600">
          <a:solidFill>
            <a:srgbClr val="0000CC"/>
          </a:solidFill>
          <a:latin typeface="Arial" pitchFamily="34" charset="0"/>
        </a:defRPr>
      </a:lvl6pPr>
      <a:lvl7pPr marL="914024" algn="ctr" rtl="0" fontAlgn="base">
        <a:spcBef>
          <a:spcPct val="0"/>
        </a:spcBef>
        <a:spcAft>
          <a:spcPct val="0"/>
        </a:spcAft>
        <a:defRPr sz="3600">
          <a:solidFill>
            <a:srgbClr val="0000CC"/>
          </a:solidFill>
          <a:latin typeface="Arial" pitchFamily="34" charset="0"/>
        </a:defRPr>
      </a:lvl7pPr>
      <a:lvl8pPr marL="1371040" algn="ctr" rtl="0" fontAlgn="base">
        <a:spcBef>
          <a:spcPct val="0"/>
        </a:spcBef>
        <a:spcAft>
          <a:spcPct val="0"/>
        </a:spcAft>
        <a:defRPr sz="3600">
          <a:solidFill>
            <a:srgbClr val="0000CC"/>
          </a:solidFill>
          <a:latin typeface="Arial" pitchFamily="34" charset="0"/>
        </a:defRPr>
      </a:lvl8pPr>
      <a:lvl9pPr marL="1828052" algn="ctr" rtl="0" fontAlgn="base">
        <a:spcBef>
          <a:spcPct val="0"/>
        </a:spcBef>
        <a:spcAft>
          <a:spcPct val="0"/>
        </a:spcAft>
        <a:defRPr sz="3600">
          <a:solidFill>
            <a:srgbClr val="0000CC"/>
          </a:solidFill>
          <a:latin typeface="Arial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3573" indent="-228505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0584" indent="-228505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7598" indent="-228505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4609" indent="-228505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7" Type="http://schemas.openxmlformats.org/officeDocument/2006/relationships/image" Target="../media/image20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28.png"/><Relationship Id="rId5" Type="http://schemas.openxmlformats.org/officeDocument/2006/relationships/image" Target="../media/image27.gif"/><Relationship Id="rId4" Type="http://schemas.openxmlformats.org/officeDocument/2006/relationships/image" Target="../media/image1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videos.cern.ch/record/1750714" TargetMode="Externa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6" Type="http://schemas.openxmlformats.org/officeDocument/2006/relationships/hyperlink" Target="https://www.lhc-closer.es/taking_a_closer_look_at_lhc/0.proton_source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mv"/><Relationship Id="rId1" Type="http://schemas.openxmlformats.org/officeDocument/2006/relationships/video" Target="NULL" TargetMode="External"/><Relationship Id="rId5" Type="http://schemas.openxmlformats.org/officeDocument/2006/relationships/hyperlink" Target="https://videos.cern.ch/record/1750705" TargetMode="Externa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Francesca\Google%20Drive\Lavoro\outreach\Bersani\FourMuon_small.m4v" TargetMode="External"/><Relationship Id="rId4" Type="http://schemas.openxmlformats.org/officeDocument/2006/relationships/hyperlink" Target="https://www.youtube.com/watch?v=G4O3ciWHVdg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jpe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wmf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wmf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learn.genetics.utah.edu/content/cells/scale/" TargetMode="Externa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3"/>
          <p:cNvSpPr>
            <a:spLocks noGrp="1" noChangeArrowheads="1"/>
          </p:cNvSpPr>
          <p:nvPr>
            <p:ph type="ctrTitle"/>
          </p:nvPr>
        </p:nvSpPr>
        <p:spPr>
          <a:xfrm>
            <a:off x="3895725" y="385763"/>
            <a:ext cx="5006975" cy="2244725"/>
          </a:xfrm>
          <a:noFill/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40" tIns="45720" rIns="91440" bIns="45720" anchor="t"/>
          <a:lstStyle/>
          <a:p>
            <a:r>
              <a:rPr lang="it-IT" altLang="en-US" b="1" dirty="0" smtClean="0">
                <a:solidFill>
                  <a:srgbClr val="FF0000"/>
                </a:solidFill>
              </a:rPr>
              <a:t>Gli acceleratori di particelle</a:t>
            </a:r>
            <a:r>
              <a:rPr lang="en-GB" altLang="en-US" dirty="0" smtClean="0"/>
              <a:t/>
            </a:r>
            <a:br>
              <a:rPr lang="en-GB" altLang="en-US" dirty="0" smtClean="0"/>
            </a:br>
            <a:r>
              <a:rPr lang="it-IT" altLang="en-US" dirty="0" smtClean="0">
                <a:solidFill>
                  <a:schemeClr val="bg1"/>
                </a:solidFill>
              </a:rPr>
              <a:t/>
            </a:r>
            <a:br>
              <a:rPr lang="it-IT" altLang="en-US" dirty="0" smtClean="0">
                <a:solidFill>
                  <a:schemeClr val="bg1"/>
                </a:solidFill>
              </a:rPr>
            </a:br>
            <a:endParaRPr lang="it-IT" altLang="en-US" dirty="0" smtClean="0">
              <a:solidFill>
                <a:schemeClr val="bg1"/>
              </a:solidFill>
            </a:endParaRPr>
          </a:p>
        </p:txBody>
      </p:sp>
      <p:sp>
        <p:nvSpPr>
          <p:cNvPr id="9219" name="TextBox 1"/>
          <p:cNvSpPr txBox="1">
            <a:spLocks noChangeArrowheads="1"/>
          </p:cNvSpPr>
          <p:nvPr/>
        </p:nvSpPr>
        <p:spPr bwMode="auto">
          <a:xfrm>
            <a:off x="4230208" y="4154578"/>
            <a:ext cx="4596130" cy="646331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1800" dirty="0">
                <a:solidFill>
                  <a:schemeClr val="bg1"/>
                </a:solidFill>
              </a:rPr>
              <a:t>Francesca Cavallari </a:t>
            </a:r>
            <a:endParaRPr lang="it-IT" altLang="en-US" sz="1800" dirty="0" smtClean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1800" dirty="0" smtClean="0">
                <a:solidFill>
                  <a:schemeClr val="bg1"/>
                </a:solidFill>
              </a:rPr>
              <a:t>Istituto Nazionale di Fisica Nucleare Roma</a:t>
            </a:r>
            <a:endParaRPr lang="it-IT" altLang="en-US" sz="1800" dirty="0">
              <a:solidFill>
                <a:schemeClr val="bg1"/>
              </a:solidFill>
            </a:endParaRPr>
          </a:p>
        </p:txBody>
      </p:sp>
      <p:pic>
        <p:nvPicPr>
          <p:cNvPr id="92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9" y="147638"/>
            <a:ext cx="3415670" cy="6199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74697" y="6490272"/>
            <a:ext cx="2342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3">
                    <a:lumMod val="50000"/>
                  </a:schemeClr>
                </a:solidFill>
              </a:rPr>
              <a:t>Masterclass </a:t>
            </a:r>
            <a:r>
              <a:rPr lang="en-US" sz="1400" dirty="0" err="1" smtClean="0">
                <a:solidFill>
                  <a:schemeClr val="accent3">
                    <a:lumMod val="50000"/>
                  </a:schemeClr>
                </a:solidFill>
              </a:rPr>
              <a:t>Febbraio</a:t>
            </a:r>
            <a:r>
              <a:rPr lang="en-US" sz="1400" dirty="0" smtClean="0">
                <a:solidFill>
                  <a:schemeClr val="accent3">
                    <a:lumMod val="50000"/>
                  </a:schemeClr>
                </a:solidFill>
              </a:rPr>
              <a:t> 2021</a:t>
            </a:r>
            <a:endParaRPr lang="en-US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Unita` di misura dell’energia per particelle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08206" y="1358618"/>
                <a:ext cx="8935794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 smtClean="0"/>
                  <a:t>A livello atomico o delle particelle, si usa spesso una unità di misura che si chiama elettronVolt eV:</a:t>
                </a:r>
              </a:p>
              <a:p>
                <a:endParaRPr lang="it-IT" dirty="0"/>
              </a:p>
              <a:p>
                <a:r>
                  <a:rPr lang="it-IT" dirty="0" smtClean="0"/>
                  <a:t>1 eV e` l’energia che acquista una particella di carica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/>
                      </a:rPr>
                      <m:t>𝑒</m:t>
                    </m:r>
                  </m:oMath>
                </a14:m>
                <a:r>
                  <a:rPr lang="it-IT" dirty="0" smtClean="0"/>
                  <a:t> attraversando una differenza di potenziale di 1 Volt </a:t>
                </a:r>
                <a:endParaRPr lang="it-IT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206" y="1358618"/>
                <a:ext cx="8935794" cy="1477328"/>
              </a:xfrm>
              <a:prstGeom prst="rect">
                <a:avLst/>
              </a:prstGeom>
              <a:blipFill rotWithShape="1">
                <a:blip r:embed="rId2"/>
                <a:stretch>
                  <a:fillRect l="-546" t="-2066" r="-1091" b="-578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179793" y="3124939"/>
                <a:ext cx="699262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800" b="0" i="1" smtClean="0">
                        <a:latin typeface="Cambria Math"/>
                      </a:rPr>
                      <m:t>1</m:t>
                    </m:r>
                    <m:r>
                      <a:rPr lang="en-GB" sz="2800" b="0" i="1" smtClean="0">
                        <a:latin typeface="Cambria Math"/>
                      </a:rPr>
                      <m:t>𝑒𝑉</m:t>
                    </m:r>
                    <m:r>
                      <a:rPr lang="en-GB" sz="2800" b="0" i="1" smtClean="0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GB" sz="28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GB" sz="2800" b="0" i="1" smtClean="0">
                            <a:latin typeface="Cambria Math"/>
                          </a:rPr>
                          <m:t>1.6 </m:t>
                        </m:r>
                        <m:r>
                          <a:rPr lang="en-GB" sz="2800" b="0" i="1" smtClean="0">
                            <a:latin typeface="Cambria Math"/>
                            <a:ea typeface="Cambria Math"/>
                          </a:rPr>
                          <m:t>∙</m:t>
                        </m:r>
                        <m:sSup>
                          <m:sSupPr>
                            <m:ctrlPr>
                              <a:rPr lang="en-GB" sz="2800" b="0" i="1" smtClean="0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GB" sz="2800" b="0" i="1" smtClean="0">
                                <a:latin typeface="Cambria Math"/>
                                <a:ea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GB" sz="2800" b="0" i="1" smtClean="0">
                                <a:latin typeface="Cambria Math"/>
                                <a:ea typeface="Cambria Math"/>
                              </a:rPr>
                              <m:t>−19</m:t>
                            </m:r>
                          </m:sup>
                        </m:sSup>
                        <m:r>
                          <a:rPr lang="en-GB" sz="2800" b="0" i="1" smtClean="0">
                            <a:latin typeface="Cambria Math"/>
                            <a:ea typeface="Cambria Math"/>
                          </a:rPr>
                          <m:t> </m:t>
                        </m:r>
                        <m:r>
                          <a:rPr lang="en-GB" sz="2800" b="0" i="1" smtClean="0">
                            <a:latin typeface="Cambria Math"/>
                            <a:ea typeface="Cambria Math"/>
                          </a:rPr>
                          <m:t>𝐶</m:t>
                        </m:r>
                      </m:e>
                    </m:d>
                    <m:r>
                      <a:rPr lang="en-GB" sz="2800" b="0" i="1" smtClean="0">
                        <a:latin typeface="Cambria Math"/>
                        <a:ea typeface="Cambria Math"/>
                      </a:rPr>
                      <m:t>∙</m:t>
                    </m:r>
                    <m:d>
                      <m:dPr>
                        <m:ctrlPr>
                          <a:rPr lang="en-GB" sz="2800" b="0" i="1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GB" sz="2800" b="0" i="1" smtClean="0">
                            <a:latin typeface="Cambria Math"/>
                            <a:ea typeface="Cambria Math"/>
                          </a:rPr>
                          <m:t>1 </m:t>
                        </m:r>
                        <m:r>
                          <a:rPr lang="en-GB" sz="2800" b="0" i="1" smtClean="0">
                            <a:latin typeface="Cambria Math"/>
                            <a:ea typeface="Cambria Math"/>
                          </a:rPr>
                          <m:t>𝑉</m:t>
                        </m:r>
                      </m:e>
                    </m:d>
                    <m:r>
                      <a:rPr lang="en-GB" sz="2800" b="0" i="1" smtClean="0">
                        <a:latin typeface="Cambria Math"/>
                        <a:ea typeface="Cambria Math"/>
                      </a:rPr>
                      <m:t>=1.6</m:t>
                    </m:r>
                    <m:r>
                      <a:rPr lang="en-GB" sz="2800" i="1">
                        <a:latin typeface="Cambria Math"/>
                        <a:ea typeface="Cambria Math"/>
                      </a:rPr>
                      <m:t>∙</m:t>
                    </m:r>
                    <m:sSup>
                      <m:sSupPr>
                        <m:ctrlPr>
                          <a:rPr lang="en-GB" sz="2800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GB" sz="2800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GB" sz="2800" i="1">
                            <a:latin typeface="Cambria Math"/>
                            <a:ea typeface="Cambria Math"/>
                          </a:rPr>
                          <m:t>−19</m:t>
                        </m:r>
                      </m:sup>
                    </m:sSup>
                  </m:oMath>
                </a14:m>
                <a:r>
                  <a:rPr lang="it-IT" sz="2800" dirty="0" smtClean="0"/>
                  <a:t> J</a:t>
                </a:r>
                <a:endParaRPr lang="it-IT" sz="28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9793" y="3124939"/>
                <a:ext cx="6992620" cy="523220"/>
              </a:xfrm>
              <a:prstGeom prst="rect">
                <a:avLst/>
              </a:prstGeom>
              <a:blipFill rotWithShape="1">
                <a:blip r:embed="rId3"/>
                <a:stretch>
                  <a:fillRect t="-11765" r="-785" b="-3294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671" y="3986660"/>
            <a:ext cx="3344863" cy="187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19842" y="6219645"/>
            <a:ext cx="627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</a:t>
            </a:r>
            <a:r>
              <a:rPr lang="it-IT" dirty="0" smtClean="0"/>
              <a:t>oi naturalmente ci sono: ...meV, eV, KeV, MeV, GeV, TeV...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078542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</a:t>
            </a:r>
            <a:r>
              <a:rPr lang="it-IT" dirty="0" smtClean="0"/>
              <a:t>rigine ed energia dei raggi cosmici</a:t>
            </a:r>
            <a:endParaRPr lang="it-IT" dirty="0"/>
          </a:p>
        </p:txBody>
      </p:sp>
      <p:pic>
        <p:nvPicPr>
          <p:cNvPr id="8194" name="Picture 2" descr="https://upload.wikimedia.org/wikipedia/commons/thumb/8/8b/Cosmic_ray_flux_versus_particle_energy.svg/800px-Cosmic_ray_flux_versus_particle_energy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46" y="1775314"/>
            <a:ext cx="4235570" cy="5082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76187" y="1245918"/>
            <a:ext cx="40482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I raggi cosmici possono avere origine:</a:t>
            </a:r>
          </a:p>
          <a:p>
            <a:pPr marL="285750" indent="-285750">
              <a:buFontTx/>
              <a:buChar char="-"/>
            </a:pPr>
            <a:r>
              <a:rPr lang="it-IT" dirty="0"/>
              <a:t>d</a:t>
            </a:r>
            <a:r>
              <a:rPr lang="it-IT" dirty="0" smtClean="0"/>
              <a:t>a sorgenti galattiche o extra-galattiche (esplosioni di supernovae)</a:t>
            </a:r>
          </a:p>
          <a:p>
            <a:pPr marL="285750" indent="-285750">
              <a:buFontTx/>
              <a:buChar char="-"/>
            </a:pPr>
            <a:r>
              <a:rPr lang="it-IT" dirty="0"/>
              <a:t>d</a:t>
            </a:r>
            <a:r>
              <a:rPr lang="it-IT" dirty="0" smtClean="0"/>
              <a:t>al sole</a:t>
            </a:r>
            <a:endParaRPr lang="it-IT" dirty="0"/>
          </a:p>
        </p:txBody>
      </p:sp>
      <p:sp>
        <p:nvSpPr>
          <p:cNvPr id="5" name="TextBox 4"/>
          <p:cNvSpPr txBox="1"/>
          <p:nvPr/>
        </p:nvSpPr>
        <p:spPr>
          <a:xfrm>
            <a:off x="4776187" y="4598633"/>
            <a:ext cx="43678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Sulla terra arrivano circa 100 raggi cosmici al metro2 al secondo, ma la maggior parte sono di bassa energia.</a:t>
            </a:r>
          </a:p>
          <a:p>
            <a:r>
              <a:rPr lang="it-IT" dirty="0" smtClean="0"/>
              <a:t>Quindi se si volessero usare per studiare la creazione di nuove particelle, si dovrebbe aspettare anni.</a:t>
            </a:r>
            <a:endParaRPr lang="it-IT" dirty="0"/>
          </a:p>
        </p:txBody>
      </p:sp>
      <p:sp>
        <p:nvSpPr>
          <p:cNvPr id="3" name="AutoShape 2" descr="Image result for cosmic ray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064" y="2723246"/>
            <a:ext cx="2667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34663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Forza di Lorentz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169215" cy="1332781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it-IT" sz="440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GB" sz="4400" b="0" i="1" smtClean="0">
                              <a:latin typeface="Cambria Math"/>
                            </a:rPr>
                            <m:t>𝐹</m:t>
                          </m:r>
                        </m:e>
                      </m:acc>
                      <m:r>
                        <a:rPr lang="en-GB" sz="4400" b="0" i="1" smtClean="0">
                          <a:latin typeface="Cambria Math"/>
                        </a:rPr>
                        <m:t>=</m:t>
                      </m:r>
                      <m:r>
                        <a:rPr lang="en-GB" sz="4400" b="0" i="1" smtClean="0">
                          <a:solidFill>
                            <a:srgbClr val="00B050"/>
                          </a:solidFill>
                          <a:latin typeface="Cambria Math"/>
                        </a:rPr>
                        <m:t>𝑞</m:t>
                      </m:r>
                      <m:r>
                        <a:rPr lang="en-GB" sz="44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GB" sz="4400" b="0" i="1" smtClean="0">
                          <a:latin typeface="Cambria Math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en-GB" sz="4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GB" sz="4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GB" sz="4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GB" sz="4400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GB" sz="4400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𝑣</m:t>
                          </m:r>
                        </m:e>
                      </m:acc>
                      <m:r>
                        <a:rPr lang="it-IT" sz="4400" i="1" smtClean="0">
                          <a:solidFill>
                            <a:srgbClr val="0070C0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it-IT" sz="4400" i="1" smtClean="0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GB" sz="4400" b="0" i="1" smtClean="0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𝐵</m:t>
                          </m:r>
                        </m:e>
                      </m:acc>
                      <m:r>
                        <a:rPr lang="en-GB" sz="4400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it-IT" sz="4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169215" cy="1332781"/>
              </a:xfr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577970" y="3183146"/>
            <a:ext cx="37179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Effetto di un campo elettrico su una particella carica </a:t>
            </a:r>
            <a:r>
              <a:rPr lang="it-IT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</a:p>
          <a:p>
            <a:r>
              <a:rPr lang="it-IT" dirty="0">
                <a:solidFill>
                  <a:srgbClr val="FF0000"/>
                </a:solidFill>
                <a:sym typeface="Wingdings" panose="05000000000000000000" pitchFamily="2" charset="2"/>
              </a:rPr>
              <a:t>l</a:t>
            </a:r>
            <a:r>
              <a:rPr lang="it-IT" dirty="0" smtClean="0">
                <a:solidFill>
                  <a:srgbClr val="FF0000"/>
                </a:solidFill>
                <a:sym typeface="Wingdings" panose="05000000000000000000" pitchFamily="2" charset="2"/>
              </a:rPr>
              <a:t>a particella accelera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48378" y="3183146"/>
            <a:ext cx="3271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70C0"/>
                </a:solidFill>
                <a:sym typeface="Wingdings" panose="05000000000000000000" pitchFamily="2" charset="2"/>
              </a:rPr>
              <a:t>Effetto di un campo magnetico su una particella carica  </a:t>
            </a:r>
            <a:endParaRPr lang="it-IT" dirty="0" smtClean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r>
              <a:rPr lang="it-IT" dirty="0" smtClean="0">
                <a:solidFill>
                  <a:srgbClr val="0070C0"/>
                </a:solidFill>
                <a:sym typeface="Wingdings" panose="05000000000000000000" pitchFamily="2" charset="2"/>
              </a:rPr>
              <a:t>la particella curva </a:t>
            </a:r>
            <a:endParaRPr lang="it-IT" dirty="0">
              <a:solidFill>
                <a:srgbClr val="0070C0"/>
              </a:solidFill>
            </a:endParaRPr>
          </a:p>
          <a:p>
            <a:endParaRPr lang="it-IT" dirty="0">
              <a:solidFill>
                <a:srgbClr val="0070C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105509" y="2493034"/>
            <a:ext cx="1190446" cy="59522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5883215" y="2493034"/>
            <a:ext cx="802257" cy="69011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69" y="4383475"/>
            <a:ext cx="3344863" cy="187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8" b="13035"/>
          <a:stretch/>
        </p:blipFill>
        <p:spPr bwMode="auto">
          <a:xfrm>
            <a:off x="5565073" y="4451230"/>
            <a:ext cx="2838450" cy="166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0"/>
          <p:cNvSpPr/>
          <p:nvPr/>
        </p:nvSpPr>
        <p:spPr>
          <a:xfrm flipH="1" flipV="1">
            <a:off x="5565073" y="4649637"/>
            <a:ext cx="157717" cy="138023"/>
          </a:xfrm>
          <a:prstGeom prst="ellipse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857549" y="4246706"/>
                <a:ext cx="402674" cy="40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it-IT" b="1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GB" b="1" i="0" smtClean="0">
                              <a:latin typeface="Cambria Math"/>
                            </a:rPr>
                            <m:t>𝐁</m:t>
                          </m:r>
                        </m:e>
                      </m:acc>
                    </m:oMath>
                  </m:oMathPara>
                </a14:m>
                <a:endParaRPr lang="it-IT" b="1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7549" y="4246706"/>
                <a:ext cx="402674" cy="40293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321432" y="4315717"/>
                <a:ext cx="378630" cy="4029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it-IT" b="1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GB" b="1" i="0" smtClean="0">
                              <a:latin typeface="Cambria Math"/>
                            </a:rPr>
                            <m:t>𝐅</m:t>
                          </m:r>
                        </m:e>
                      </m:acc>
                    </m:oMath>
                  </m:oMathPara>
                </a14:m>
                <a:endParaRPr lang="it-IT" b="1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1432" y="4315717"/>
                <a:ext cx="378630" cy="402931"/>
              </a:xfrm>
              <a:prstGeom prst="rect">
                <a:avLst/>
              </a:prstGeom>
              <a:blipFill rotWithShape="1">
                <a:blip r:embed="rId6"/>
                <a:stretch>
                  <a:fillRect t="-21212" r="-2903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8196616" y="5084220"/>
                <a:ext cx="37382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it-IT" b="1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GB" b="1" i="0" smtClean="0">
                              <a:latin typeface="Cambria Math"/>
                            </a:rPr>
                            <m:t>𝐯</m:t>
                          </m:r>
                        </m:e>
                      </m:acc>
                    </m:oMath>
                  </m:oMathPara>
                </a14:m>
                <a:endParaRPr lang="it-IT" b="1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6616" y="5084220"/>
                <a:ext cx="373820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1352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 0.00394 L 0.0651 0.04838 C 0.07691 0.0581 0.09861 0.06875 0.1217 0.07848 C 0.14739 0.09028 0.16875 0.09815 0.18403 0.10162 L 0.25694 0.12037 " pathEditMode="relative" rAng="11887351" ptsTypes="FffFF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65" y="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4525"/>
          </a:xfrm>
        </p:spPr>
        <p:txBody>
          <a:bodyPr/>
          <a:lstStyle/>
          <a:p>
            <a:r>
              <a:rPr lang="en-US" altLang="en-US" smtClean="0"/>
              <a:t>Come funziona un acceleratore di particelle</a:t>
            </a:r>
          </a:p>
        </p:txBody>
      </p:sp>
      <p:pic>
        <p:nvPicPr>
          <p:cNvPr id="16387" name="Picture 10" descr="http://www.ilmondodelletelecomunicazioni.it/public/imagese/image/laboratorio/oscilloscopio/oscillo0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975" y="4173538"/>
            <a:ext cx="5837238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8" descr="https://encrypted-tbn1.gstatic.com/images?q=tbn:ANd9GcQUpBkw9q2Dal16MnqZhdZ97zuhsJGCNsQIWxNv1d3BnEnVZE4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66775"/>
            <a:ext cx="3779838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4" descr="https://encrypted-tbn2.gstatic.com/images?q=tbn:ANd9GcQUZ14QQur2yCIMAgJJIl74FE4N0T3EsZXCWR01NKcLaoTujG7j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5" t="31554" r="9911" b="31882"/>
          <a:stretch>
            <a:fillRect/>
          </a:stretch>
        </p:blipFill>
        <p:spPr bwMode="auto">
          <a:xfrm>
            <a:off x="2114550" y="5784850"/>
            <a:ext cx="827088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6" descr="https://encrypted-tbn3.gstatic.com/images?q=tbn:ANd9GcQpNAmoCOOaCy2ZP5-5mdcHDuhsoZuEUhkWUIB4GfPsQzr4usI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600" y="5867400"/>
            <a:ext cx="833438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6" descr="https://encrypted-tbn3.gstatic.com/images?q=tbn:ANd9GcQpNAmoCOOaCy2ZP5-5mdcHDuhsoZuEUhkWUIB4GfPsQzr4usI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525" y="4573588"/>
            <a:ext cx="833438" cy="75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0" y="927100"/>
            <a:ext cx="3105150" cy="282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Il </a:t>
            </a:r>
            <a:r>
              <a:rPr lang="en-US" altLang="en-US" dirty="0" err="1" smtClean="0"/>
              <a:t>limite</a:t>
            </a:r>
            <a:r>
              <a:rPr lang="en-US" altLang="en-US" dirty="0" smtClean="0"/>
              <a:t> di un </a:t>
            </a:r>
            <a:r>
              <a:rPr lang="en-US" altLang="en-US" dirty="0" err="1" smtClean="0"/>
              <a:t>acceleratore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lineare</a:t>
            </a:r>
            <a:endParaRPr lang="en-US" altLang="en-US" dirty="0" smtClean="0"/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3838575" y="1785938"/>
            <a:ext cx="5167313" cy="1389062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2400" smtClean="0"/>
              <a:t>Energia protoni LHC= 7 TeV </a:t>
            </a:r>
            <a:r>
              <a:rPr lang="en-US" altLang="en-US" sz="2400" smtClean="0">
                <a:sym typeface="Wingdings" pitchFamily="2" charset="2"/>
              </a:rPr>
              <a:t></a:t>
            </a:r>
          </a:p>
          <a:p>
            <a:pPr marL="0" indent="0">
              <a:buFontTx/>
              <a:buNone/>
            </a:pPr>
            <a:r>
              <a:rPr lang="en-US" altLang="en-US" sz="2400" smtClean="0">
                <a:sym typeface="Wingdings" pitchFamily="2" charset="2"/>
              </a:rPr>
              <a:t>servono 5 triliardi di pile da 1.5V</a:t>
            </a:r>
            <a:endParaRPr lang="en-US" altLang="en-US" sz="2400" smtClean="0"/>
          </a:p>
        </p:txBody>
      </p:sp>
      <p:pic>
        <p:nvPicPr>
          <p:cNvPr id="17412" name="Picture 14" descr="https://encrypted-tbn2.gstatic.com/images?q=tbn:ANd9GcQUZ14QQur2yCIMAgJJIl74FE4N0T3EsZXCWR01NKcLaoTujG7j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5" t="31554" r="9911" b="31882"/>
          <a:stretch>
            <a:fillRect/>
          </a:stretch>
        </p:blipFill>
        <p:spPr bwMode="auto">
          <a:xfrm>
            <a:off x="1631950" y="1987550"/>
            <a:ext cx="88741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1651000"/>
            <a:ext cx="3344863" cy="187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50" y="3873500"/>
            <a:ext cx="4999038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9" t="56483" r="29662" b="2638"/>
          <a:stretch>
            <a:fillRect/>
          </a:stretch>
        </p:blipFill>
        <p:spPr bwMode="auto">
          <a:xfrm>
            <a:off x="2105025" y="3873500"/>
            <a:ext cx="4962525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Acceleratore circolare</a:t>
            </a:r>
          </a:p>
        </p:txBody>
      </p:sp>
      <p:pic>
        <p:nvPicPr>
          <p:cNvPr id="18435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0" y="1906588"/>
            <a:ext cx="6767513" cy="379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1093788" y="2179638"/>
            <a:ext cx="6848475" cy="3003550"/>
            <a:chOff x="1094478" y="2180108"/>
            <a:chExt cx="6847637" cy="3002561"/>
          </a:xfrm>
        </p:grpSpPr>
        <p:pic>
          <p:nvPicPr>
            <p:cNvPr id="18437" name="Picture 16" descr="https://encrypted-tbn3.gstatic.com/images?q=tbn:ANd9GcQpNAmoCOOaCy2ZP5-5mdcHDuhsoZuEUhkWUIB4GfPsQzr4usI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067822" y="3713273"/>
              <a:ext cx="538250" cy="484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38" name="Picture 16" descr="https://encrypted-tbn3.gstatic.com/images?q=tbn:ANd9GcQpNAmoCOOaCy2ZP5-5mdcHDuhsoZuEUhkWUIB4GfPsQzr4usI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6793434">
              <a:off x="1861747" y="4521281"/>
              <a:ext cx="538250" cy="484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39" name="Picture 16" descr="https://encrypted-tbn3.gstatic.com/images?q=tbn:ANd9GcQpNAmoCOOaCy2ZP5-5mdcHDuhsoZuEUhkWUIB4GfPsQzr4usI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480652">
              <a:off x="1672509" y="2681358"/>
              <a:ext cx="538250" cy="484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0" name="Picture 16" descr="https://encrypted-tbn3.gstatic.com/images?q=tbn:ANd9GcQpNAmoCOOaCy2ZP5-5mdcHDuhsoZuEUhkWUIB4GfPsQzr4usI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83837">
              <a:off x="4175578" y="2180108"/>
              <a:ext cx="538250" cy="484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1" name="Picture 16" descr="https://encrypted-tbn3.gstatic.com/images?q=tbn:ANd9GcQpNAmoCOOaCy2ZP5-5mdcHDuhsoZuEUhkWUIB4GfPsQzr4usI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3578">
              <a:off x="6338127" y="2533870"/>
              <a:ext cx="538250" cy="484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2" name="Picture 16" descr="https://encrypted-tbn3.gstatic.com/images?q=tbn:ANd9GcQpNAmoCOOaCy2ZP5-5mdcHDuhsoZuEUhkWUIB4GfPsQzr4usI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30521" y="3626615"/>
              <a:ext cx="538250" cy="484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3" name="Picture 16" descr="https://encrypted-tbn3.gstatic.com/images?q=tbn:ANd9GcQpNAmoCOOaCy2ZP5-5mdcHDuhsoZuEUhkWUIB4GfPsQzr4usI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218376">
              <a:off x="6542622" y="4671075"/>
              <a:ext cx="538250" cy="484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165100" y="184150"/>
            <a:ext cx="8797925" cy="644525"/>
          </a:xfrm>
        </p:spPr>
        <p:txBody>
          <a:bodyPr/>
          <a:lstStyle/>
          <a:p>
            <a:r>
              <a:rPr lang="en-US" altLang="en-US" smtClean="0"/>
              <a:t>AdA (Frascati 1961)</a:t>
            </a:r>
          </a:p>
        </p:txBody>
      </p:sp>
      <p:pic>
        <p:nvPicPr>
          <p:cNvPr id="19459" name="Picture 2" descr="http://w3.lnf.infn.it/wp-content/uploads/2015/06/Ada_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138" y="1262063"/>
            <a:ext cx="6227762" cy="442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Box 2"/>
          <p:cNvSpPr txBox="1">
            <a:spLocks noChangeArrowheads="1"/>
          </p:cNvSpPr>
          <p:nvPr/>
        </p:nvSpPr>
        <p:spPr bwMode="auto">
          <a:xfrm>
            <a:off x="361950" y="5961063"/>
            <a:ext cx="85486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Idea di far circolare due fasci di carica opposta nello stesso acceleratore e mandarli in collisione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Un acceleratore circolare</a:t>
            </a:r>
            <a:endParaRPr lang="it-IT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0" t="54181" r="2996" b="28611"/>
          <a:stretch/>
        </p:blipFill>
        <p:spPr bwMode="auto">
          <a:xfrm>
            <a:off x="1035168" y="1074624"/>
            <a:ext cx="7366960" cy="5585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08692" y="1108494"/>
            <a:ext cx="5089585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66FF33"/>
                </a:solidFill>
              </a:rPr>
              <a:t>1: sorgente di particelle</a:t>
            </a:r>
            <a:endParaRPr lang="it-IT" dirty="0">
              <a:solidFill>
                <a:srgbClr val="66FF3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45730" y="3136510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85000"/>
                  </a:schemeClr>
                </a:solidFill>
              </a:rPr>
              <a:t>2: tubo vuoto</a:t>
            </a:r>
            <a:endParaRPr lang="it-IT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49624" y="2003568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66FF33"/>
                </a:solidFill>
              </a:rPr>
              <a:t>3: magneti</a:t>
            </a:r>
            <a:endParaRPr lang="it-IT" dirty="0">
              <a:solidFill>
                <a:srgbClr val="66FF33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91065" y="4183174"/>
            <a:ext cx="1179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9933"/>
                </a:solidFill>
              </a:rPr>
              <a:t>4: campi elettrici</a:t>
            </a:r>
            <a:endParaRPr lang="it-IT" dirty="0">
              <a:solidFill>
                <a:srgbClr val="FF9933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08033" y="5358692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66CCFF"/>
                </a:solidFill>
              </a:rPr>
              <a:t>5: rivelatore di particelle</a:t>
            </a:r>
            <a:endParaRPr lang="it-IT" dirty="0">
              <a:solidFill>
                <a:srgbClr val="66CC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35168" y="5883216"/>
            <a:ext cx="767753" cy="71599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0" name="TextBox 9"/>
          <p:cNvSpPr txBox="1"/>
          <p:nvPr/>
        </p:nvSpPr>
        <p:spPr>
          <a:xfrm>
            <a:off x="3825756" y="6258145"/>
            <a:ext cx="383876" cy="26805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9" name="Can 8"/>
          <p:cNvSpPr/>
          <p:nvPr/>
        </p:nvSpPr>
        <p:spPr>
          <a:xfrm rot="16634601">
            <a:off x="3950839" y="5684836"/>
            <a:ext cx="672920" cy="862699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 10"/>
          <p:cNvSpPr/>
          <p:nvPr/>
        </p:nvSpPr>
        <p:spPr>
          <a:xfrm>
            <a:off x="4287299" y="5728024"/>
            <a:ext cx="327803" cy="28458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3399FF"/>
                </a:solidFill>
              </a:rPr>
              <a:t>5</a:t>
            </a:r>
            <a:endParaRPr lang="it-IT" dirty="0">
              <a:solidFill>
                <a:srgbClr val="3399FF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881887" y="5883216"/>
            <a:ext cx="836761" cy="508956"/>
            <a:chOff x="3881887" y="5883216"/>
            <a:chExt cx="836761" cy="508956"/>
          </a:xfrm>
        </p:grpSpPr>
        <p:cxnSp>
          <p:nvCxnSpPr>
            <p:cNvPr id="13" name="Straight Connector 12"/>
            <p:cNvCxnSpPr/>
            <p:nvPr/>
          </p:nvCxnSpPr>
          <p:spPr>
            <a:xfrm flipH="1" flipV="1">
              <a:off x="4017694" y="5883216"/>
              <a:ext cx="269605" cy="23296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4287299" y="5999700"/>
              <a:ext cx="431349" cy="11648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Arc 15"/>
            <p:cNvSpPr/>
            <p:nvPr/>
          </p:nvSpPr>
          <p:spPr>
            <a:xfrm>
              <a:off x="4244169" y="6098933"/>
              <a:ext cx="327803" cy="275987"/>
            </a:xfrm>
            <a:prstGeom prst="arc">
              <a:avLst>
                <a:gd name="adj1" fmla="val 13185002"/>
                <a:gd name="adj2" fmla="val 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8" name="Straight Connector 17"/>
            <p:cNvCxnSpPr/>
            <p:nvPr/>
          </p:nvCxnSpPr>
          <p:spPr>
            <a:xfrm flipH="1">
              <a:off x="4017694" y="6116185"/>
              <a:ext cx="269605" cy="27598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4287299" y="6116185"/>
              <a:ext cx="327803" cy="27598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Freeform 21"/>
            <p:cNvSpPr/>
            <p:nvPr/>
          </p:nvSpPr>
          <p:spPr>
            <a:xfrm>
              <a:off x="3881887" y="6098875"/>
              <a:ext cx="422694" cy="69012"/>
            </a:xfrm>
            <a:custGeom>
              <a:avLst/>
              <a:gdLst>
                <a:gd name="connsiteX0" fmla="*/ 422694 w 422694"/>
                <a:gd name="connsiteY0" fmla="*/ 34506 h 69012"/>
                <a:gd name="connsiteX1" fmla="*/ 379562 w 422694"/>
                <a:gd name="connsiteY1" fmla="*/ 17253 h 69012"/>
                <a:gd name="connsiteX2" fmla="*/ 327804 w 422694"/>
                <a:gd name="connsiteY2" fmla="*/ 0 h 69012"/>
                <a:gd name="connsiteX3" fmla="*/ 250166 w 422694"/>
                <a:gd name="connsiteY3" fmla="*/ 8627 h 69012"/>
                <a:gd name="connsiteX4" fmla="*/ 86264 w 422694"/>
                <a:gd name="connsiteY4" fmla="*/ 17253 h 69012"/>
                <a:gd name="connsiteX5" fmla="*/ 34505 w 422694"/>
                <a:gd name="connsiteY5" fmla="*/ 34506 h 69012"/>
                <a:gd name="connsiteX6" fmla="*/ 0 w 422694"/>
                <a:gd name="connsiteY6" fmla="*/ 69012 h 69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2694" h="69012">
                  <a:moveTo>
                    <a:pt x="422694" y="34506"/>
                  </a:moveTo>
                  <a:cubicBezTo>
                    <a:pt x="408317" y="28755"/>
                    <a:pt x="394115" y="22545"/>
                    <a:pt x="379562" y="17253"/>
                  </a:cubicBezTo>
                  <a:cubicBezTo>
                    <a:pt x="362471" y="11038"/>
                    <a:pt x="327804" y="0"/>
                    <a:pt x="327804" y="0"/>
                  </a:cubicBezTo>
                  <a:cubicBezTo>
                    <a:pt x="301925" y="2876"/>
                    <a:pt x="276138" y="6772"/>
                    <a:pt x="250166" y="8627"/>
                  </a:cubicBezTo>
                  <a:cubicBezTo>
                    <a:pt x="195595" y="12525"/>
                    <a:pt x="140584" y="10735"/>
                    <a:pt x="86264" y="17253"/>
                  </a:cubicBezTo>
                  <a:cubicBezTo>
                    <a:pt x="68207" y="19420"/>
                    <a:pt x="34505" y="34506"/>
                    <a:pt x="34505" y="34506"/>
                  </a:cubicBezTo>
                  <a:lnTo>
                    <a:pt x="0" y="69012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4" name="Oval 23"/>
          <p:cNvSpPr/>
          <p:nvPr/>
        </p:nvSpPr>
        <p:spPr>
          <a:xfrm>
            <a:off x="2252804" y="1562847"/>
            <a:ext cx="83835" cy="77637"/>
          </a:xfrm>
          <a:prstGeom prst="ellipse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Oval 24"/>
          <p:cNvSpPr/>
          <p:nvPr/>
        </p:nvSpPr>
        <p:spPr>
          <a:xfrm>
            <a:off x="2258562" y="1628987"/>
            <a:ext cx="83835" cy="77637"/>
          </a:xfrm>
          <a:prstGeom prst="ellips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82101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7037E-7 C 0.00503 0.00231 0.01024 0.00324 0.0151 0.00625 C 0.01857 0.01087 0.02014 0.01111 0.02465 0.01273 C 0.02916 0.01689 0.03524 0.01782 0.04062 0.02013 C 0.046 0.02523 0.04045 0.0206 0.04913 0.02407 C 0.05816 0.02754 0.06614 0.03356 0.07552 0.03518 C 0.08455 0.04328 0.09427 0.04976 0.10469 0.05416 C 0.1125 0.06087 0.10573 0.05601 0.12465 0.05787 C 0.12587 0.05787 0.14618 0.05972 0.15295 0.0618 C 0.15625 0.06273 0.16128 0.06736 0.16423 0.06805 C 0.16857 0.06898 0.17309 0.06875 0.17743 0.06921 C 0.18854 0.07337 0.2 0.07731 0.21146 0.07939 C 0.21736 0.08194 0.2217 0.08263 0.2283 0.0831 C 0.24097 0.08402 0.26614 0.08564 0.26614 0.08564 C 0.28576 0.08495 0.30278 0.08356 0.3217 0.0868 C 0.33142 0.09143 0.3408 0.0956 0.35104 0.09814 C 0.3559 0.10069 0.36094 0.10324 0.36614 0.10439 C 0.37743 0.10995 0.38993 0.11481 0.40191 0.11712 C 0.40816 0.12291 0.40035 0.11666 0.41232 0.12083 C 0.41337 0.12129 0.41406 0.12268 0.4151 0.12337 C 0.41823 0.12546 0.42222 0.12615 0.42552 0.12708 C 0.43264 0.13356 0.42378 0.12638 0.44062 0.13078 C 0.44427 0.13171 0.44757 0.13449 0.45104 0.13587 C 0.4592 0.14328 0.46857 0.14467 0.47743 0.14976 C 0.4816 0.15208 0.4842 0.15347 0.48871 0.15486 C 0.49253 0.15833 0.49514 0.15879 0.5 0.15972 C 0.50382 0.16296 0.50764 0.16296 0.51146 0.1662 C 0.51562 0.175 0.51041 0.16504 0.51614 0.17245 C 0.52135 0.17916 0.52569 0.18888 0.53298 0.1912 C 0.53767 0.19537 0.54271 0.20023 0.54809 0.20254 C 0.55312 0.2125 0.55017 0.20879 0.55764 0.21527 C 0.5585 0.21597 0.56041 0.21759 0.56041 0.21759 C 0.56354 0.22962 0.57344 0.23865 0.58125 0.24537 C 0.58177 0.24652 0.58229 0.24814 0.58298 0.24907 C 0.58385 0.25023 0.58524 0.25046 0.58594 0.25162 C 0.58663 0.25254 0.58628 0.25416 0.5868 0.25532 C 0.5875 0.25694 0.58871 0.25787 0.58975 0.25925 C 0.59149 0.26898 0.58923 0.25972 0.5934 0.26805 C 0.5993 0.27962 0.58975 0.26388 0.59531 0.27546 C 0.59844 0.28194 0.59948 0.27754 0.60191 0.2868 C 0.60225 0.28819 0.60243 0.28958 0.60295 0.29074 C 0.60399 0.29328 0.6059 0.29537 0.6066 0.29814 C 0.6085 0.30486 0.60955 0.31157 0.61146 0.31828 C 0.61319 0.3405 0.61632 0.36365 0.61041 0.38495 C 0.60955 0.40277 0.60885 0.41851 0.60469 0.43518 C 0.60295 0.44236 0.60225 0.44884 0.59809 0.45416 C 0.59653 0.46134 0.59635 0.47013 0.59149 0.4743 C 0.58941 0.48333 0.59149 0.48055 0.5868 0.48425 C 0.58455 0.48912 0.5809 0.49375 0.57743 0.49699 C 0.57673 0.49814 0.57639 0.49953 0.57552 0.50069 C 0.5743 0.50208 0.57274 0.50277 0.5717 0.50439 C 0.5691 0.50856 0.57083 0.51111 0.56614 0.51319 C 0.56493 0.51759 0.56545 0.51759 0.56232 0.52083 C 0.56059 0.52268 0.5566 0.52592 0.5566 0.52592 C 0.55486 0.5331 0.55243 0.53356 0.54809 0.53726 C 0.5441 0.54583 0.52916 0.54861 0.52361 0.55601 C 0.52135 0.55902 0.5184 0.56111 0.51701 0.56481 C 0.51632 0.56643 0.51614 0.56851 0.5151 0.5699 C 0.51441 0.57083 0.51319 0.5706 0.51232 0.57106 C 0.50972 0.57222 0.50729 0.57407 0.50469 0.575 C 0.49288 0.57962 0.49236 0.57986 0.47934 0.58125 C 0.47309 0.58726 0.47708 0.58657 0.47361 0.59259 C 0.47153 0.59606 0.46719 0.59629 0.46423 0.59745 C 0.45521 0.60555 0.44462 0.6081 0.43403 0.61134 C 0.42656 0.61828 0.41649 0.61921 0.40764 0.62013 C 0.4026 0.62245 0.40312 0.625 0.39722 0.62638 C 0.3908 0.62962 0.38489 0.63425 0.3783 0.63657 C 0.36892 0.63981 0.36076 0.64074 0.35104 0.64166 C 0.34219 0.64907 0.34062 0.64791 0.3283 0.64907 C 0.32205 0.65023 0.3158 0.65185 0.30955 0.653 C 0.29566 0.65856 0.30573 0.65532 0.2783 0.65671 C 0.25746 0.65462 0.23698 0.65162 0.21614 0.65162 " pathEditMode="relative" ptsTypes="fffffffffffffffffffffffffffffffffffffffffffffffffffffffffffffffffffffff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56 -0.00439 C -0.00452 -0.00416 0.00573 -0.00301 0.0066 -0.00185 C 0.00781 -0.00023 0.00677 0.00255 0.00764 0.0044 C 0.00885 0.00672 0.01146 0.00602 0.01337 0.00695 C 0.01632 0.01088 0.01788 0.01158 0.0217 0.0132 C 0.02205 0.01436 0.02205 0.01598 0.02274 0.0169 C 0.02309 0.01736 0.02778 0.01922 0.0283 0.01945 C 0.03316 0.02153 0.03732 0.02361 0.04253 0.02454 C 0.04687 0.02639 0.05069 0.02917 0.05486 0.03079 C 0.0625 0.03773 0.07448 0.0375 0.08316 0.03843 C 0.08767 0.04167 0.09132 0.04236 0.09635 0.04329 C 0.1118 0.05093 0.12378 0.05417 0.14062 0.05602 C 0.14583 0.05764 0.1493 0.0588 0.15486 0.05973 C 0.16215 0.06644 0.17153 0.06528 0.18021 0.06598 C 0.18403 0.06783 0.18785 0.06852 0.19166 0.06991 C 0.20121 0.07778 0.21285 0.07662 0.22361 0.07871 C 0.22708 0.0801 0.23003 0.08218 0.23316 0.08357 C 0.23871 0.08611 0.24323 0.08565 0.24826 0.09005 C 0.23941 0.09352 0.25156 0.08982 0.24253 0.08866 C 0.23437 0.0875 0.22621 0.08797 0.21805 0.0875 C 0.19288 0.0882 0.17621 0.08866 0.15382 0.09121 C 0.1493 0.09306 0.1441 0.09306 0.13976 0.0963 C 0.13264 0.10139 0.13073 0.1044 0.12274 0.10625 C 0.11146 0.11181 0.10035 0.11482 0.08871 0.11898 C 0.07899 0.12709 0.0717 0.12871 0.06041 0.13148 C 0.05538 0.13611 0.05017 0.1382 0.04444 0.14028 C 0.0401 0.14422 0.03472 0.14561 0.03021 0.14908 C 0.02118 0.15602 0.02795 0.15278 0.0217 0.15533 C 0.01684 0.15996 0.01215 0.16436 0.0066 0.16667 C 0.00382 0.16922 0.00139 0.17014 -0.00174 0.17176 C -0.00504 0.17593 -0.00729 0.1757 -0.01129 0.17801 C -0.01268 0.17871 -0.01389 0.17963 -0.01511 0.18056 C -0.01615 0.18125 -0.01684 0.18241 -0.01788 0.18311 C -0.02483 0.18727 -0.03038 0.18982 -0.03663 0.19561 C -0.04115 0.2044 -0.0349 0.19398 -0.0434 0.20186 C -0.04427 0.20278 -0.04445 0.20463 -0.04514 0.20556 C -0.04601 0.20672 -0.04705 0.20718 -0.04809 0.20811 C -0.05 0.21204 -0.05417 0.21875 -0.05556 0.22338 C -0.05677 0.22778 -0.05816 0.23311 -0.06024 0.23704 C -0.06441 0.24445 -0.06215 0.2375 -0.06511 0.24468 C -0.06754 0.25047 -0.06806 0.2551 -0.0717 0.25973 C -0.07379 0.26875 -0.07379 0.26829 -0.08004 0.27223 C -0.08108 0.27639 -0.0849 0.28357 -0.0849 0.28357 C -0.08889 0.30116 -0.08681 0.31922 -0.09149 0.33658 C -0.09063 0.34861 -0.08976 0.35996 -0.09236 0.37176 C -0.09115 0.39561 -0.08872 0.41945 -0.08663 0.44329 C -0.08542 0.45672 -0.08386 0.47431 -0.0783 0.48611 C -0.07691 0.49468 -0.07379 0.5051 -0.06788 0.50996 C -0.06389 0.51736 -0.05868 0.52269 -0.05469 0.5301 C -0.05139 0.53611 -0.0507 0.54514 -0.04514 0.54769 C -0.04115 0.55186 -0.0375 0.55973 -0.03299 0.56158 C -0.03038 0.5669 -0.02691 0.5676 -0.02344 0.57176 C -0.02188 0.57385 -0.02049 0.57593 -0.01875 0.57801 C -0.01372 0.58334 -0.00035 0.58704 0.00573 0.58797 C 0.02031 0.59306 0.03385 0.59561 0.04913 0.59676 C 0.0533 0.59746 0.05833 0.59792 0.06232 0.60047 C 0.06337 0.60139 0.06406 0.60278 0.0651 0.60301 C 0.06597 0.60371 0.07708 0.60533 0.07743 0.60533 C 0.07864 0.60648 0.08021 0.60672 0.08125 0.60787 C 0.08212 0.60903 0.08212 0.61111 0.08316 0.61204 C 0.08767 0.61574 0.09496 0.61574 0.1 0.6169 C 0.1059 0.61505 0.10781 0.61875 0.11337 0.62084 C 0.11771 0.62246 0.12222 0.62269 0.12656 0.62338 C 0.13507 0.63056 0.14323 0.6382 0.15295 0.64213 C 0.17101 0.64121 0.18628 0.63936 0.20295 0.64723 C 0.20694 0.6551 0.2184 0.65348 0.22465 0.65348 " pathEditMode="relative" ptsTypes="fffffffffffffffffffffffffffffffffffffffffffffffffffffffffffffffffA">
                                      <p:cBhvr>
                                        <p:cTn id="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346075" y="269875"/>
            <a:ext cx="8797925" cy="644525"/>
          </a:xfrm>
        </p:spPr>
        <p:txBody>
          <a:bodyPr/>
          <a:lstStyle/>
          <a:p>
            <a:r>
              <a:rPr lang="en-US" altLang="en-US" smtClean="0"/>
              <a:t>LHC al CERN</a:t>
            </a:r>
          </a:p>
        </p:txBody>
      </p:sp>
      <p:pic>
        <p:nvPicPr>
          <p:cNvPr id="20483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0"/>
          <a:stretch>
            <a:fillRect/>
          </a:stretch>
        </p:blipFill>
        <p:spPr bwMode="auto">
          <a:xfrm>
            <a:off x="1001713" y="1069975"/>
            <a:ext cx="7315200" cy="551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11547" y="6323162"/>
            <a:ext cx="588276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 smtClean="0"/>
              <a:t>Tunnel di 27 km di circonferenza sottoterra di 100 metri.</a:t>
            </a:r>
            <a:endParaRPr lang="it-IT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9" t="73141" r="50000" b="2035"/>
          <a:stretch/>
        </p:blipFill>
        <p:spPr bwMode="auto">
          <a:xfrm>
            <a:off x="155273" y="99590"/>
            <a:ext cx="1311218" cy="1289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974" y="270576"/>
            <a:ext cx="8797132" cy="644525"/>
          </a:xfrm>
        </p:spPr>
        <p:txBody>
          <a:bodyPr/>
          <a:lstStyle/>
          <a:p>
            <a:r>
              <a:rPr lang="it-IT" dirty="0" smtClean="0"/>
              <a:t>Sorgente di particelle dell’LHC</a:t>
            </a:r>
            <a:endParaRPr lang="it-IT" dirty="0"/>
          </a:p>
        </p:txBody>
      </p:sp>
      <p:pic>
        <p:nvPicPr>
          <p:cNvPr id="3" name="CERN-FOOTAGE-2014-043-013-720p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666.14719999999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6811" y="1396925"/>
            <a:ext cx="8453890" cy="4755313"/>
          </a:xfrm>
          <a:prstGeom prst="rect">
            <a:avLst/>
          </a:prstGeom>
        </p:spPr>
      </p:pic>
      <p:sp>
        <p:nvSpPr>
          <p:cNvPr id="5" name="TextBox 4">
            <a:hlinkClick r:id="rId6"/>
          </p:cNvPr>
          <p:cNvSpPr txBox="1"/>
          <p:nvPr/>
        </p:nvSpPr>
        <p:spPr>
          <a:xfrm>
            <a:off x="1100997" y="6488668"/>
            <a:ext cx="7045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Cliccate qui per avere più dettagli sulla sorgente di protoni dell’LHC</a:t>
            </a:r>
            <a:endParaRPr lang="it-IT" dirty="0"/>
          </a:p>
        </p:txBody>
      </p:sp>
      <p:sp>
        <p:nvSpPr>
          <p:cNvPr id="6" name="TextBox 5"/>
          <p:cNvSpPr txBox="1"/>
          <p:nvPr/>
        </p:nvSpPr>
        <p:spPr>
          <a:xfrm>
            <a:off x="1966823" y="1017917"/>
            <a:ext cx="3506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hlinkClick r:id="rId7"/>
              </a:rPr>
              <a:t>Se il video non si vede clicca qui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26076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0504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922338"/>
            <a:ext cx="9013825" cy="593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/>
          <p:cNvSpPr>
            <a:spLocks noGrp="1" noChangeArrowheads="1"/>
          </p:cNvSpPr>
          <p:nvPr>
            <p:ph type="title"/>
          </p:nvPr>
        </p:nvSpPr>
        <p:spPr>
          <a:xfrm>
            <a:off x="46476" y="85725"/>
            <a:ext cx="8061325" cy="774700"/>
          </a:xfrm>
        </p:spPr>
        <p:txBody>
          <a:bodyPr/>
          <a:lstStyle/>
          <a:p>
            <a:pPr eaLnBrk="1" hangingPunct="1"/>
            <a:r>
              <a:rPr lang="it-IT" altLang="en-US" smtClean="0"/>
              <a:t>Un grande laboratorio europeo: il CERN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0" y="939800"/>
            <a:ext cx="3254375" cy="147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02" tIns="45702" rIns="91402" bIns="4570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en-US" sz="1800" b="1">
                <a:solidFill>
                  <a:schemeClr val="bg1"/>
                </a:solidFill>
                <a:cs typeface="Arial" charset="0"/>
              </a:rPr>
              <a:t>Nel 1954 12 paesi europei tra cui l’Italia costituiscono il CERN (organizzazione europea per la ricerca nucleare)</a:t>
            </a:r>
          </a:p>
        </p:txBody>
      </p:sp>
      <p:pic>
        <p:nvPicPr>
          <p:cNvPr id="10245" name="Picture 6" descr="paesimembri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038" y="939800"/>
            <a:ext cx="3078162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TextBox 1"/>
          <p:cNvSpPr txBox="1">
            <a:spLocks noChangeArrowheads="1"/>
          </p:cNvSpPr>
          <p:nvPr/>
        </p:nvSpPr>
        <p:spPr bwMode="auto">
          <a:xfrm>
            <a:off x="5438775" y="3440113"/>
            <a:ext cx="3005138" cy="1754187"/>
          </a:xfrm>
          <a:prstGeom prst="rect">
            <a:avLst/>
          </a:prstGeom>
          <a:solidFill>
            <a:srgbClr val="0000FF">
              <a:alpha val="4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800" b="1">
                <a:solidFill>
                  <a:srgbClr val="FFFF00"/>
                </a:solidFill>
              </a:rPr>
              <a:t>Oggi 23 stati membri.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800" b="1">
                <a:solidFill>
                  <a:srgbClr val="FFFF00"/>
                </a:solidFill>
              </a:rPr>
              <a:t>Ogni paese contribuisce in base al PIL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800" b="1">
                <a:solidFill>
                  <a:srgbClr val="FFFF00"/>
                </a:solidFill>
              </a:rPr>
              <a:t>L’Italia contribuisce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800" b="1">
                <a:solidFill>
                  <a:srgbClr val="FFFF00"/>
                </a:solidFill>
              </a:rPr>
              <a:t>per circa il 12% 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800" b="1">
                <a:solidFill>
                  <a:srgbClr val="FFFF00"/>
                </a:solidFill>
              </a:rPr>
              <a:t>budget del laboratorio</a:t>
            </a:r>
            <a:endParaRPr lang="en-US" altLang="en-US" sz="1800" b="1">
              <a:solidFill>
                <a:srgbClr val="FFFF00"/>
              </a:solidFill>
            </a:endParaRPr>
          </a:p>
        </p:txBody>
      </p:sp>
      <p:sp>
        <p:nvSpPr>
          <p:cNvPr id="10247" name="Rectangle 2"/>
          <p:cNvSpPr>
            <a:spLocks noChangeArrowheads="1"/>
          </p:cNvSpPr>
          <p:nvPr/>
        </p:nvSpPr>
        <p:spPr bwMode="auto">
          <a:xfrm>
            <a:off x="948531" y="6063233"/>
            <a:ext cx="7259637" cy="646112"/>
          </a:xfrm>
          <a:prstGeom prst="rect">
            <a:avLst/>
          </a:pr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800" dirty="0">
                <a:solidFill>
                  <a:schemeClr val="bg1"/>
                </a:solidFill>
              </a:rPr>
              <a:t>Quattro sono stati i direttori Italiani del CERN: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800" dirty="0">
                <a:solidFill>
                  <a:schemeClr val="bg1"/>
                </a:solidFill>
              </a:rPr>
              <a:t>Edoardo Amaldi, Carlo Rubbia, Luciano Maiani e Fabiola </a:t>
            </a:r>
            <a:r>
              <a:rPr lang="it-IT" altLang="en-US" sz="1800" dirty="0" smtClean="0">
                <a:solidFill>
                  <a:schemeClr val="bg1"/>
                </a:solidFill>
              </a:rPr>
              <a:t>Gianotti (2)</a:t>
            </a:r>
            <a:endParaRPr lang="it-IT" altLang="en-US" sz="1800" dirty="0">
              <a:solidFill>
                <a:schemeClr val="bg1"/>
              </a:solidFill>
            </a:endParaRPr>
          </a:p>
        </p:txBody>
      </p:sp>
      <p:pic>
        <p:nvPicPr>
          <p:cNvPr id="10248" name="Picture 11" descr="https://encrypted-tbn0.gstatic.com/images?q=tbn:ANd9GcReXH-U72eXgLre_Mq-kSJmSXJWThDrztTj6Bz5htv3tN3ssUy7a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06"/>
          <a:stretch>
            <a:fillRect/>
          </a:stretch>
        </p:blipFill>
        <p:spPr bwMode="auto">
          <a:xfrm>
            <a:off x="7978775" y="6063233"/>
            <a:ext cx="9588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protoni contro protoni </a:t>
            </a:r>
            <a:br>
              <a:rPr lang="it-IT" dirty="0" smtClean="0"/>
            </a:br>
            <a:r>
              <a:rPr lang="it-IT" dirty="0" smtClean="0"/>
              <a:t>o protoni contro antiprotoni ?</a:t>
            </a:r>
            <a:endParaRPr lang="it-IT" dirty="0"/>
          </a:p>
        </p:txBody>
      </p:sp>
      <p:sp>
        <p:nvSpPr>
          <p:cNvPr id="3" name="AutoShape 2" descr="Image result for cross section proton proton vs proton antiprot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7" name="Picture 6" descr="An event of proton-proton collision with a new particle produced and 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54" r="76031" b="26562"/>
          <a:stretch/>
        </p:blipFill>
        <p:spPr bwMode="auto">
          <a:xfrm>
            <a:off x="1667502" y="2729350"/>
            <a:ext cx="964949" cy="153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An event of proton-proton collision with a new particle produced and 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1" t="76758" r="70858" b="8963"/>
          <a:stretch/>
        </p:blipFill>
        <p:spPr bwMode="auto">
          <a:xfrm>
            <a:off x="2299360" y="5168305"/>
            <a:ext cx="1173179" cy="77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An event of proton-proton collision with a new particle produced and 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09" t="2211" r="14795" b="81352"/>
          <a:stretch/>
        </p:blipFill>
        <p:spPr bwMode="auto">
          <a:xfrm>
            <a:off x="5799468" y="1502874"/>
            <a:ext cx="1191284" cy="89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3929204" y="2960484"/>
            <a:ext cx="1077361" cy="1077361"/>
          </a:xfrm>
          <a:prstGeom prst="ellipse">
            <a:avLst/>
          </a:prstGeom>
          <a:gradFill flip="none"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 smtClean="0">
                <a:solidFill>
                  <a:schemeClr val="tx1"/>
                </a:solidFill>
              </a:rPr>
              <a:t>Z</a:t>
            </a:r>
            <a:endParaRPr lang="it-IT" sz="2800" b="1" dirty="0">
              <a:solidFill>
                <a:schemeClr val="tx1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 rot="19263297">
            <a:off x="4737198" y="2461202"/>
            <a:ext cx="1240088" cy="418605"/>
          </a:xfrm>
          <a:prstGeom prst="rightArrow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ight Arrow 15"/>
          <p:cNvSpPr/>
          <p:nvPr/>
        </p:nvSpPr>
        <p:spPr>
          <a:xfrm rot="7416513">
            <a:off x="3142203" y="4326753"/>
            <a:ext cx="1240088" cy="418605"/>
          </a:xfrm>
          <a:prstGeom prst="rightArrow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1" name="Picture 6" descr="An event of proton-proton collision with a new particle produced and 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54" r="76031" b="26562"/>
          <a:stretch/>
        </p:blipFill>
        <p:spPr bwMode="auto">
          <a:xfrm>
            <a:off x="6405843" y="2708480"/>
            <a:ext cx="964949" cy="153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Arrow Connector 25"/>
          <p:cNvCxnSpPr/>
          <p:nvPr/>
        </p:nvCxnSpPr>
        <p:spPr>
          <a:xfrm>
            <a:off x="2435382" y="3576120"/>
            <a:ext cx="1037157" cy="48360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5097101" y="3641639"/>
            <a:ext cx="1593411" cy="51390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ight Arrow 33"/>
          <p:cNvSpPr/>
          <p:nvPr/>
        </p:nvSpPr>
        <p:spPr>
          <a:xfrm>
            <a:off x="2545088" y="3223034"/>
            <a:ext cx="1399278" cy="418605"/>
          </a:xfrm>
          <a:prstGeom prst="rightArrow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5" name="Right Arrow 34"/>
          <p:cNvSpPr/>
          <p:nvPr/>
        </p:nvSpPr>
        <p:spPr>
          <a:xfrm rot="10800000">
            <a:off x="5006565" y="3223034"/>
            <a:ext cx="1399278" cy="418605"/>
          </a:xfrm>
          <a:prstGeom prst="rightArrow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5241956" y="3641639"/>
            <a:ext cx="1600957" cy="83077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2207570" y="2670504"/>
            <a:ext cx="1264969" cy="66381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2476906" y="3187076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1 quark</a:t>
            </a:r>
            <a:endParaRPr lang="it-IT" dirty="0"/>
          </a:p>
        </p:txBody>
      </p:sp>
      <p:sp>
        <p:nvSpPr>
          <p:cNvPr id="48" name="TextBox 47"/>
          <p:cNvSpPr txBox="1"/>
          <p:nvPr/>
        </p:nvSpPr>
        <p:spPr>
          <a:xfrm>
            <a:off x="5241956" y="3211710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1 anti-quark</a:t>
            </a:r>
            <a:endParaRPr lang="it-IT" dirty="0"/>
          </a:p>
        </p:txBody>
      </p:sp>
      <p:cxnSp>
        <p:nvCxnSpPr>
          <p:cNvPr id="49" name="Straight Connector 48"/>
          <p:cNvCxnSpPr/>
          <p:nvPr/>
        </p:nvCxnSpPr>
        <p:spPr>
          <a:xfrm>
            <a:off x="6990752" y="2924272"/>
            <a:ext cx="12527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 flipV="1">
            <a:off x="5241957" y="3035592"/>
            <a:ext cx="1748795" cy="29872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382808" y="341686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uud</a:t>
            </a:r>
            <a:endParaRPr lang="it-IT" dirty="0"/>
          </a:p>
        </p:txBody>
      </p:sp>
      <p:grpSp>
        <p:nvGrpSpPr>
          <p:cNvPr id="54" name="Group 53"/>
          <p:cNvGrpSpPr/>
          <p:nvPr/>
        </p:nvGrpSpPr>
        <p:grpSpPr>
          <a:xfrm>
            <a:off x="7276162" y="3371742"/>
            <a:ext cx="569387" cy="369332"/>
            <a:chOff x="7429148" y="3272307"/>
            <a:chExt cx="569387" cy="369332"/>
          </a:xfrm>
        </p:grpSpPr>
        <p:sp>
          <p:nvSpPr>
            <p:cNvPr id="55" name="TextBox 54"/>
            <p:cNvSpPr txBox="1"/>
            <p:nvPr/>
          </p:nvSpPr>
          <p:spPr>
            <a:xfrm>
              <a:off x="7429148" y="3272307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uud</a:t>
              </a:r>
              <a:endParaRPr lang="it-IT" dirty="0"/>
            </a:p>
          </p:txBody>
        </p:sp>
        <p:cxnSp>
          <p:nvCxnSpPr>
            <p:cNvPr id="56" name="Straight Connector 55"/>
            <p:cNvCxnSpPr/>
            <p:nvPr/>
          </p:nvCxnSpPr>
          <p:spPr>
            <a:xfrm>
              <a:off x="7523397" y="3396376"/>
              <a:ext cx="12527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7630513" y="3392026"/>
              <a:ext cx="12527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7782913" y="3390525"/>
              <a:ext cx="12527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425287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protoni contro protoni </a:t>
            </a:r>
            <a:br>
              <a:rPr lang="it-IT" dirty="0" smtClean="0"/>
            </a:br>
            <a:r>
              <a:rPr lang="it-IT" dirty="0" smtClean="0"/>
              <a:t>o protoni contro antiprotoni ?</a:t>
            </a:r>
            <a:endParaRPr lang="it-IT" dirty="0"/>
          </a:p>
        </p:txBody>
      </p:sp>
      <p:sp>
        <p:nvSpPr>
          <p:cNvPr id="3" name="AutoShape 2" descr="Image result for cross section proton proton vs proton antiprot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7" name="Picture 6" descr="An event of proton-proton collision with a new particle produced and 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54" r="76031" b="26562"/>
          <a:stretch/>
        </p:blipFill>
        <p:spPr bwMode="auto">
          <a:xfrm>
            <a:off x="1667502" y="2729350"/>
            <a:ext cx="964949" cy="153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An event of proton-proton collision with a new particle produced and 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1" t="76758" r="70858" b="8963"/>
          <a:stretch/>
        </p:blipFill>
        <p:spPr bwMode="auto">
          <a:xfrm>
            <a:off x="2299360" y="5168305"/>
            <a:ext cx="1173179" cy="77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An event of proton-proton collision with a new particle produced and 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09" t="2211" r="14795" b="81352"/>
          <a:stretch/>
        </p:blipFill>
        <p:spPr bwMode="auto">
          <a:xfrm>
            <a:off x="5799468" y="1502874"/>
            <a:ext cx="1191284" cy="89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3929204" y="2960484"/>
            <a:ext cx="1077361" cy="1077361"/>
          </a:xfrm>
          <a:prstGeom prst="ellipse">
            <a:avLst/>
          </a:prstGeom>
          <a:gradFill flip="none"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 smtClean="0">
                <a:solidFill>
                  <a:schemeClr val="tx1"/>
                </a:solidFill>
              </a:rPr>
              <a:t>Z</a:t>
            </a:r>
            <a:endParaRPr lang="it-IT" sz="2800" b="1" dirty="0">
              <a:solidFill>
                <a:schemeClr val="tx1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 rot="19263297">
            <a:off x="4737198" y="2461202"/>
            <a:ext cx="1240088" cy="418605"/>
          </a:xfrm>
          <a:prstGeom prst="rightArrow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ight Arrow 15"/>
          <p:cNvSpPr/>
          <p:nvPr/>
        </p:nvSpPr>
        <p:spPr>
          <a:xfrm rot="7416513">
            <a:off x="3142203" y="4326753"/>
            <a:ext cx="1240088" cy="418605"/>
          </a:xfrm>
          <a:prstGeom prst="rightArrow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1" name="Picture 6" descr="An event of proton-proton collision with a new particle produced and 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54" r="76031" b="26562"/>
          <a:stretch/>
        </p:blipFill>
        <p:spPr bwMode="auto">
          <a:xfrm>
            <a:off x="6405843" y="2708480"/>
            <a:ext cx="964949" cy="153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Arrow Connector 25"/>
          <p:cNvCxnSpPr/>
          <p:nvPr/>
        </p:nvCxnSpPr>
        <p:spPr>
          <a:xfrm>
            <a:off x="2435382" y="3576120"/>
            <a:ext cx="1037157" cy="48360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5097101" y="3641639"/>
            <a:ext cx="1593411" cy="51390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ight Arrow 33"/>
          <p:cNvSpPr/>
          <p:nvPr/>
        </p:nvSpPr>
        <p:spPr>
          <a:xfrm>
            <a:off x="2545088" y="3223034"/>
            <a:ext cx="1399278" cy="418605"/>
          </a:xfrm>
          <a:prstGeom prst="rightArrow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5" name="Right Arrow 34"/>
          <p:cNvSpPr/>
          <p:nvPr/>
        </p:nvSpPr>
        <p:spPr>
          <a:xfrm rot="10800000">
            <a:off x="5006565" y="3223034"/>
            <a:ext cx="1399278" cy="418605"/>
          </a:xfrm>
          <a:prstGeom prst="rightArrow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5241956" y="3641639"/>
            <a:ext cx="1600957" cy="83077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2207570" y="2670504"/>
            <a:ext cx="1264969" cy="66381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2476906" y="3187076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1 quark</a:t>
            </a:r>
            <a:endParaRPr lang="it-IT" dirty="0"/>
          </a:p>
        </p:txBody>
      </p:sp>
      <p:sp>
        <p:nvSpPr>
          <p:cNvPr id="48" name="TextBox 47"/>
          <p:cNvSpPr txBox="1"/>
          <p:nvPr/>
        </p:nvSpPr>
        <p:spPr>
          <a:xfrm>
            <a:off x="5241956" y="3211710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1 anti-quark</a:t>
            </a:r>
            <a:endParaRPr lang="it-IT" dirty="0"/>
          </a:p>
        </p:txBody>
      </p:sp>
      <p:cxnSp>
        <p:nvCxnSpPr>
          <p:cNvPr id="51" name="Straight Arrow Connector 50"/>
          <p:cNvCxnSpPr/>
          <p:nvPr/>
        </p:nvCxnSpPr>
        <p:spPr>
          <a:xfrm flipH="1" flipV="1">
            <a:off x="5241957" y="3035592"/>
            <a:ext cx="1748795" cy="29872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382808" y="341686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uud</a:t>
            </a:r>
            <a:endParaRPr lang="it-IT" dirty="0"/>
          </a:p>
        </p:txBody>
      </p:sp>
      <p:sp>
        <p:nvSpPr>
          <p:cNvPr id="55" name="TextBox 54"/>
          <p:cNvSpPr txBox="1"/>
          <p:nvPr/>
        </p:nvSpPr>
        <p:spPr>
          <a:xfrm>
            <a:off x="7276162" y="3371742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uud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850518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Protoni contro protoni </a:t>
            </a:r>
            <a:br>
              <a:rPr lang="it-IT" dirty="0" smtClean="0"/>
            </a:br>
            <a:r>
              <a:rPr lang="it-IT" dirty="0" smtClean="0"/>
              <a:t>o protoni contro antiprotoni ?</a:t>
            </a:r>
            <a:endParaRPr lang="it-IT" dirty="0"/>
          </a:p>
        </p:txBody>
      </p:sp>
      <p:sp>
        <p:nvSpPr>
          <p:cNvPr id="3" name="AutoShape 2" descr="Image result for cross section proton proton vs proton antiprot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3" t="5970"/>
          <a:stretch/>
        </p:blipFill>
        <p:spPr bwMode="auto">
          <a:xfrm>
            <a:off x="2788467" y="1430448"/>
            <a:ext cx="3530851" cy="5427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2091350" y="4789285"/>
            <a:ext cx="2073244" cy="642794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60375" y="5350598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</a:t>
            </a:r>
            <a:r>
              <a:rPr lang="it-IT" dirty="0" smtClean="0"/>
              <a:t>rotoni-antiprotoni</a:t>
            </a:r>
            <a:endParaRPr lang="it-IT" dirty="0"/>
          </a:p>
        </p:txBody>
      </p:sp>
      <p:sp>
        <p:nvSpPr>
          <p:cNvPr id="10" name="TextBox 9"/>
          <p:cNvSpPr txBox="1"/>
          <p:nvPr/>
        </p:nvSpPr>
        <p:spPr>
          <a:xfrm>
            <a:off x="6319318" y="5333070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protoni-protoni</a:t>
            </a:r>
            <a:endParaRPr lang="it-IT" dirty="0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4626316" y="1430448"/>
            <a:ext cx="1" cy="5051833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362771" y="6495904"/>
            <a:ext cx="80182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400" dirty="0" smtClean="0"/>
              <a:t>Energia</a:t>
            </a:r>
            <a:endParaRPr lang="it-IT" sz="1400" dirty="0"/>
          </a:p>
        </p:txBody>
      </p:sp>
      <p:sp>
        <p:nvSpPr>
          <p:cNvPr id="21" name="TextBox 20"/>
          <p:cNvSpPr txBox="1"/>
          <p:nvPr/>
        </p:nvSpPr>
        <p:spPr>
          <a:xfrm rot="16200000">
            <a:off x="4522592" y="3318143"/>
            <a:ext cx="320792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400" dirty="0" smtClean="0"/>
              <a:t>Numero di particelle prodotte/secondo</a:t>
            </a:r>
            <a:endParaRPr lang="it-IT" sz="1400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5260064" y="4354718"/>
            <a:ext cx="1258431" cy="99588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11333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76200" y="50800"/>
            <a:ext cx="9067800" cy="774700"/>
          </a:xfrm>
        </p:spPr>
        <p:txBody>
          <a:bodyPr/>
          <a:lstStyle/>
          <a:p>
            <a:r>
              <a:rPr lang="it-IT" altLang="en-US" dirty="0" smtClean="0"/>
              <a:t>I magneti dell’LHC</a:t>
            </a:r>
            <a:endParaRPr lang="en-US" altLang="en-US" dirty="0" smtClean="0"/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59" r="2311" b="27614"/>
          <a:stretch/>
        </p:blipFill>
        <p:spPr bwMode="auto">
          <a:xfrm>
            <a:off x="0" y="0"/>
            <a:ext cx="2548613" cy="108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07" name="Group 2"/>
          <p:cNvGrpSpPr>
            <a:grpSpLocks/>
          </p:cNvGrpSpPr>
          <p:nvPr/>
        </p:nvGrpSpPr>
        <p:grpSpPr bwMode="auto">
          <a:xfrm>
            <a:off x="149319" y="1132220"/>
            <a:ext cx="8962928" cy="5725780"/>
            <a:chOff x="181069" y="1140158"/>
            <a:chExt cx="8962928" cy="5725779"/>
          </a:xfrm>
        </p:grpSpPr>
        <p:pic>
          <p:nvPicPr>
            <p:cNvPr id="2150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069" y="1140158"/>
              <a:ext cx="8741184" cy="5725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09" name="Text Box 6"/>
            <p:cNvSpPr txBox="1">
              <a:spLocks noChangeArrowheads="1"/>
            </p:cNvSpPr>
            <p:nvPr/>
          </p:nvSpPr>
          <p:spPr bwMode="auto">
            <a:xfrm flipH="1">
              <a:off x="3286342" y="4804222"/>
              <a:ext cx="5857655" cy="1477328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2000" b="1">
                  <a:solidFill>
                    <a:srgbClr val="000099"/>
                  </a:solidFill>
                </a:rPr>
                <a:t>1232 magneti super-conduttori (1.9 K, -270</a:t>
              </a:r>
              <a:r>
                <a:rPr lang="en-GB" altLang="en-US" sz="2000" b="1" baseline="30000">
                  <a:solidFill>
                    <a:srgbClr val="000099"/>
                  </a:solidFill>
                </a:rPr>
                <a:t>o</a:t>
              </a:r>
              <a:r>
                <a:rPr lang="en-GB" altLang="en-US" sz="2000" b="1">
                  <a:solidFill>
                    <a:srgbClr val="000099"/>
                  </a:solidFill>
                </a:rPr>
                <a:t>C) mantengono i protoni di 7 TeV sull’orbita circolare di 27 km. 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2000" b="1">
                  <a:solidFill>
                    <a:srgbClr val="000099"/>
                  </a:solidFill>
                </a:rPr>
                <a:t>1/3 dei magneti sono stati prodotti in Italia </a:t>
              </a:r>
            </a:p>
          </p:txBody>
        </p:sp>
        <p:sp>
          <p:nvSpPr>
            <p:cNvPr id="21510" name="Line 7"/>
            <p:cNvSpPr>
              <a:spLocks noChangeShapeType="1"/>
            </p:cNvSpPr>
            <p:nvPr/>
          </p:nvSpPr>
          <p:spPr bwMode="auto">
            <a:xfrm flipH="1" flipV="1">
              <a:off x="3286343" y="3571875"/>
              <a:ext cx="1040879" cy="1244682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346075" y="269875"/>
            <a:ext cx="8797925" cy="644525"/>
          </a:xfrm>
        </p:spPr>
        <p:txBody>
          <a:bodyPr/>
          <a:lstStyle/>
          <a:p>
            <a:r>
              <a:rPr lang="en-US" altLang="en-US" dirty="0" smtClean="0"/>
              <a:t>I </a:t>
            </a:r>
            <a:r>
              <a:rPr lang="en-US" altLang="en-US" dirty="0" err="1"/>
              <a:t>m</a:t>
            </a:r>
            <a:r>
              <a:rPr lang="en-US" altLang="en-US" dirty="0" err="1" smtClean="0"/>
              <a:t>agneti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dell’LHC</a:t>
            </a:r>
            <a:endParaRPr lang="en-US" altLang="en-US" dirty="0" smtClean="0"/>
          </a:p>
        </p:txBody>
      </p:sp>
      <p:pic>
        <p:nvPicPr>
          <p:cNvPr id="23555" name="Picture 2" descr="http://www.passionescienza.it/wp-content/uploads/2014/07/cern_cavo_supercondutto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5" y="4175421"/>
            <a:ext cx="3519278" cy="2604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09" y="952939"/>
            <a:ext cx="7179005" cy="3379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6" descr="https://www.lhc-closer.es/webapp/files/1435432207_d8e6744ed3e4f6c10761b45a90880a4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437" y="4085230"/>
            <a:ext cx="2728793" cy="2785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868" y="0"/>
            <a:ext cx="8797132" cy="644525"/>
          </a:xfrm>
        </p:spPr>
        <p:txBody>
          <a:bodyPr/>
          <a:lstStyle/>
          <a:p>
            <a:r>
              <a:rPr lang="it-IT" dirty="0" smtClean="0"/>
              <a:t>I campi elettrici per accelerare</a:t>
            </a:r>
            <a:endParaRPr lang="it-IT" dirty="0"/>
          </a:p>
        </p:txBody>
      </p:sp>
      <p:pic>
        <p:nvPicPr>
          <p:cNvPr id="3" name="CERN-FOOTAGE-2014-043-004-720p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681.00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4838" y="5984503"/>
            <a:ext cx="85292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Le </a:t>
            </a:r>
            <a:r>
              <a:rPr lang="en-GB" dirty="0" err="1" smtClean="0"/>
              <a:t>particelle</a:t>
            </a:r>
            <a:r>
              <a:rPr lang="en-GB" dirty="0" smtClean="0"/>
              <a:t> </a:t>
            </a:r>
            <a:r>
              <a:rPr lang="en-GB" dirty="0" err="1" smtClean="0"/>
              <a:t>fanno</a:t>
            </a:r>
            <a:r>
              <a:rPr lang="en-GB" dirty="0" smtClean="0"/>
              <a:t> 11245 </a:t>
            </a:r>
            <a:r>
              <a:rPr lang="en-GB" dirty="0" err="1" smtClean="0"/>
              <a:t>giri</a:t>
            </a:r>
            <a:r>
              <a:rPr lang="en-GB" dirty="0" smtClean="0"/>
              <a:t> al secondo </a:t>
            </a:r>
            <a:r>
              <a:rPr lang="en-GB" dirty="0" err="1" smtClean="0"/>
              <a:t>nell</a:t>
            </a:r>
            <a:r>
              <a:rPr lang="en-GB" dirty="0" smtClean="0"/>
              <a:t>’ </a:t>
            </a:r>
            <a:r>
              <a:rPr lang="en-GB" dirty="0"/>
              <a:t>LHC. </a:t>
            </a:r>
            <a:r>
              <a:rPr lang="en-GB" dirty="0" smtClean="0"/>
              <a:t>Ad </a:t>
            </a:r>
            <a:r>
              <a:rPr lang="en-GB" dirty="0" err="1" smtClean="0"/>
              <a:t>ogni</a:t>
            </a:r>
            <a:r>
              <a:rPr lang="en-GB" dirty="0" smtClean="0"/>
              <a:t> giro </a:t>
            </a:r>
            <a:r>
              <a:rPr lang="en-GB" dirty="0" err="1" smtClean="0"/>
              <a:t>ripassano</a:t>
            </a:r>
            <a:r>
              <a:rPr lang="en-GB" dirty="0" smtClean="0"/>
              <a:t> da </a:t>
            </a:r>
            <a:r>
              <a:rPr lang="en-GB" dirty="0" err="1" smtClean="0"/>
              <a:t>una</a:t>
            </a:r>
            <a:r>
              <a:rPr lang="en-GB" dirty="0" smtClean="0"/>
              <a:t> zona dove ci </a:t>
            </a:r>
            <a:r>
              <a:rPr lang="en-GB" dirty="0" err="1" smtClean="0"/>
              <a:t>sono</a:t>
            </a:r>
            <a:r>
              <a:rPr lang="en-GB" dirty="0" smtClean="0"/>
              <a:t> </a:t>
            </a:r>
            <a:r>
              <a:rPr lang="en-GB" dirty="0" err="1" smtClean="0"/>
              <a:t>delle</a:t>
            </a:r>
            <a:r>
              <a:rPr lang="en-GB" dirty="0" smtClean="0"/>
              <a:t> zone con </a:t>
            </a:r>
            <a:r>
              <a:rPr lang="en-GB" dirty="0" err="1" smtClean="0"/>
              <a:t>campi</a:t>
            </a:r>
            <a:r>
              <a:rPr lang="en-GB" dirty="0" smtClean="0"/>
              <a:t> </a:t>
            </a:r>
            <a:r>
              <a:rPr lang="en-GB" dirty="0" err="1" smtClean="0"/>
              <a:t>elettrici</a:t>
            </a:r>
            <a:r>
              <a:rPr lang="en-GB" dirty="0" smtClean="0"/>
              <a:t> </a:t>
            </a:r>
            <a:r>
              <a:rPr lang="en-GB" dirty="0" err="1" smtClean="0"/>
              <a:t>molto</a:t>
            </a:r>
            <a:r>
              <a:rPr lang="en-GB" dirty="0" smtClean="0"/>
              <a:t> </a:t>
            </a:r>
            <a:r>
              <a:rPr lang="en-GB" dirty="0" err="1" smtClean="0"/>
              <a:t>forti</a:t>
            </a:r>
            <a:r>
              <a:rPr lang="en-GB" dirty="0" smtClean="0"/>
              <a:t> </a:t>
            </a:r>
            <a:r>
              <a:rPr lang="en-GB" dirty="0" err="1" smtClean="0"/>
              <a:t>che</a:t>
            </a:r>
            <a:r>
              <a:rPr lang="en-GB" dirty="0" smtClean="0"/>
              <a:t> le </a:t>
            </a:r>
            <a:r>
              <a:rPr lang="en-GB" dirty="0" err="1" smtClean="0"/>
              <a:t>accelerano</a:t>
            </a:r>
            <a:r>
              <a:rPr lang="en-GB" dirty="0" smtClean="0"/>
              <a:t>. </a:t>
            </a:r>
            <a:r>
              <a:rPr lang="en-GB" dirty="0" err="1" smtClean="0"/>
              <a:t>Questi</a:t>
            </a:r>
            <a:r>
              <a:rPr lang="en-GB" dirty="0" smtClean="0"/>
              <a:t> </a:t>
            </a:r>
            <a:r>
              <a:rPr lang="en-GB" dirty="0" err="1" smtClean="0"/>
              <a:t>dispositivi</a:t>
            </a:r>
            <a:r>
              <a:rPr lang="en-GB" dirty="0" smtClean="0"/>
              <a:t> </a:t>
            </a:r>
            <a:r>
              <a:rPr lang="en-GB" dirty="0" err="1" smtClean="0"/>
              <a:t>si</a:t>
            </a:r>
            <a:r>
              <a:rPr lang="en-GB" dirty="0" smtClean="0"/>
              <a:t> </a:t>
            </a:r>
            <a:r>
              <a:rPr lang="en-GB" dirty="0" err="1" smtClean="0"/>
              <a:t>chiamano</a:t>
            </a:r>
            <a:r>
              <a:rPr lang="en-GB" dirty="0" smtClean="0"/>
              <a:t> “</a:t>
            </a:r>
            <a:r>
              <a:rPr lang="en-GB" dirty="0" err="1" smtClean="0"/>
              <a:t>Cavità</a:t>
            </a:r>
            <a:r>
              <a:rPr lang="en-GB" dirty="0" smtClean="0"/>
              <a:t> a </a:t>
            </a:r>
            <a:r>
              <a:rPr lang="en-GB" dirty="0" err="1" smtClean="0"/>
              <a:t>radiofrequenza</a:t>
            </a:r>
            <a:r>
              <a:rPr lang="en-GB" dirty="0" smtClean="0"/>
              <a:t>”.</a:t>
            </a:r>
            <a:endParaRPr lang="it-IT" dirty="0"/>
          </a:p>
        </p:txBody>
      </p:sp>
      <p:sp>
        <p:nvSpPr>
          <p:cNvPr id="5" name="TextBox 4">
            <a:hlinkClick r:id="rId5"/>
          </p:cNvPr>
          <p:cNvSpPr txBox="1"/>
          <p:nvPr/>
        </p:nvSpPr>
        <p:spPr>
          <a:xfrm>
            <a:off x="2743200" y="557205"/>
            <a:ext cx="3506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Se il video non si vede clicca qui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794152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Complesso di acceleratori del CERN</a:t>
            </a:r>
            <a:endParaRPr lang="it-IT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958850"/>
            <a:ext cx="8947150" cy="589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33332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7475"/>
            <a:ext cx="7885113" cy="660400"/>
          </a:xfrm>
        </p:spPr>
        <p:txBody>
          <a:bodyPr/>
          <a:lstStyle/>
          <a:p>
            <a:pPr eaLnBrk="1" hangingPunct="1"/>
            <a:r>
              <a:rPr lang="it-IT" altLang="en-US" dirty="0" smtClean="0"/>
              <a:t>LHC in azione</a:t>
            </a:r>
          </a:p>
        </p:txBody>
      </p:sp>
      <p:pic>
        <p:nvPicPr>
          <p:cNvPr id="3" name="FourMuon_small.m4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0975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hlinkClick r:id="rId4"/>
          </p:cNvPr>
          <p:cNvSpPr txBox="1"/>
          <p:nvPr/>
        </p:nvSpPr>
        <p:spPr>
          <a:xfrm>
            <a:off x="931653" y="966158"/>
            <a:ext cx="3506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Se il video non si vede clicca qui</a:t>
            </a:r>
            <a:endParaRPr lang="it-IT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336" y="72169"/>
            <a:ext cx="8797132" cy="644525"/>
          </a:xfrm>
        </p:spPr>
        <p:txBody>
          <a:bodyPr/>
          <a:lstStyle/>
          <a:p>
            <a:r>
              <a:rPr lang="it-IT" dirty="0" smtClean="0"/>
              <a:t>LHC in azione</a:t>
            </a:r>
            <a:endParaRPr lang="it-IT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83" y="797943"/>
            <a:ext cx="812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51755" y="5369942"/>
            <a:ext cx="90749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Si regolano i magneti a basso campo, si iniettano i pacchetti di protoni (30 minuti)</a:t>
            </a:r>
          </a:p>
          <a:p>
            <a:r>
              <a:rPr lang="it-IT" sz="1600" dirty="0" smtClean="0"/>
              <a:t>Si accelerano i protoni azionando le cavità a RF e alzando il campo magnetico (~20 minuti)</a:t>
            </a:r>
          </a:p>
          <a:p>
            <a:r>
              <a:rPr lang="it-IT" sz="1600" dirty="0" smtClean="0"/>
              <a:t>Si mandano i protoni in collisione (10 min)</a:t>
            </a:r>
          </a:p>
          <a:p>
            <a:r>
              <a:rPr lang="it-IT" sz="1600" dirty="0" smtClean="0"/>
              <a:t>Si fanno collidere i protoni finché l’intensità del fascio si riduce (10-12 ore), si buttano via e si ricomincia</a:t>
            </a:r>
            <a:endParaRPr lang="it-IT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2294626" y="6508715"/>
            <a:ext cx="4916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Ci vuole un sistema di controllo eccezionale ! 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205016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Sala di controllo degli acceleratori del CERN</a:t>
            </a:r>
            <a:endParaRPr lang="it-IT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4250"/>
            <a:ext cx="9144000" cy="4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80300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6"/>
          <p:cNvSpPr>
            <a:spLocks noGrp="1" noChangeArrowheads="1"/>
          </p:cNvSpPr>
          <p:nvPr>
            <p:ph type="title"/>
          </p:nvPr>
        </p:nvSpPr>
        <p:spPr>
          <a:xfrm>
            <a:off x="346075" y="269875"/>
            <a:ext cx="7527925" cy="644525"/>
          </a:xfrm>
        </p:spPr>
        <p:txBody>
          <a:bodyPr/>
          <a:lstStyle/>
          <a:p>
            <a:pPr eaLnBrk="1" hangingPunct="1"/>
            <a:r>
              <a:rPr lang="en-GB" altLang="en-US" smtClean="0">
                <a:ea typeface="MS PGothic" pitchFamily="34" charset="-128"/>
              </a:rPr>
              <a:t>Gli scienziati che utilizzano il CERN</a:t>
            </a:r>
          </a:p>
        </p:txBody>
      </p:sp>
      <p:pic>
        <p:nvPicPr>
          <p:cNvPr id="11267" name="Picture 10" descr="World_users_by_Inst_2008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" t="8034" r="1265" b="5814"/>
          <a:stretch>
            <a:fillRect/>
          </a:stretch>
        </p:blipFill>
        <p:spPr bwMode="auto">
          <a:xfrm>
            <a:off x="107950" y="914400"/>
            <a:ext cx="8928100" cy="565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ChangeArrowheads="1"/>
          </p:cNvSpPr>
          <p:nvPr/>
        </p:nvSpPr>
        <p:spPr bwMode="auto">
          <a:xfrm>
            <a:off x="-323850" y="115888"/>
            <a:ext cx="97917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it-IT" b="1" dirty="0" err="1" smtClean="0">
                <a:solidFill>
                  <a:srgbClr val="003478"/>
                </a:solidFill>
              </a:rPr>
              <a:t>misura</a:t>
            </a:r>
            <a:r>
              <a:rPr lang="fr-FR" altLang="it-IT" b="1" dirty="0" smtClean="0">
                <a:solidFill>
                  <a:srgbClr val="003478"/>
                </a:solidFill>
              </a:rPr>
              <a:t> </a:t>
            </a:r>
            <a:r>
              <a:rPr lang="fr-FR" altLang="it-IT" b="1" dirty="0">
                <a:solidFill>
                  <a:srgbClr val="003478"/>
                </a:solidFill>
              </a:rPr>
              <a:t>delle </a:t>
            </a:r>
            <a:r>
              <a:rPr lang="fr-FR" altLang="it-IT" b="1" dirty="0" err="1" smtClean="0">
                <a:solidFill>
                  <a:srgbClr val="003478"/>
                </a:solidFill>
              </a:rPr>
              <a:t>particelle</a:t>
            </a:r>
            <a:r>
              <a:rPr lang="fr-FR" altLang="it-IT" b="1" dirty="0" smtClean="0">
                <a:solidFill>
                  <a:srgbClr val="003478"/>
                </a:solidFill>
              </a:rPr>
              <a:t> </a:t>
            </a:r>
            <a:r>
              <a:rPr lang="fr-FR" altLang="it-IT" b="1" dirty="0" err="1" smtClean="0">
                <a:solidFill>
                  <a:srgbClr val="003478"/>
                </a:solidFill>
              </a:rPr>
              <a:t>prodotte</a:t>
            </a:r>
            <a:r>
              <a:rPr lang="fr-FR" altLang="it-IT" b="1" dirty="0" smtClean="0">
                <a:solidFill>
                  <a:srgbClr val="003478"/>
                </a:solidFill>
              </a:rPr>
              <a:t> </a:t>
            </a:r>
            <a:r>
              <a:rPr lang="fr-FR" altLang="it-IT" b="1" dirty="0" err="1" smtClean="0">
                <a:solidFill>
                  <a:srgbClr val="003478"/>
                </a:solidFill>
              </a:rPr>
              <a:t>nelle</a:t>
            </a:r>
            <a:r>
              <a:rPr lang="fr-FR" altLang="it-IT" b="1" dirty="0" smtClean="0">
                <a:solidFill>
                  <a:srgbClr val="003478"/>
                </a:solidFill>
              </a:rPr>
              <a:t> </a:t>
            </a:r>
            <a:r>
              <a:rPr lang="fr-FR" altLang="it-IT" b="1" dirty="0" err="1" smtClean="0">
                <a:solidFill>
                  <a:srgbClr val="003478"/>
                </a:solidFill>
              </a:rPr>
              <a:t>collisioni</a:t>
            </a:r>
            <a:endParaRPr lang="de-DE" altLang="it-IT" b="1" dirty="0">
              <a:solidFill>
                <a:srgbClr val="003478"/>
              </a:solidFill>
            </a:endParaRPr>
          </a:p>
        </p:txBody>
      </p:sp>
      <p:grpSp>
        <p:nvGrpSpPr>
          <p:cNvPr id="26627" name="Groupe 1"/>
          <p:cNvGrpSpPr>
            <a:grpSpLocks/>
          </p:cNvGrpSpPr>
          <p:nvPr/>
        </p:nvGrpSpPr>
        <p:grpSpPr bwMode="auto">
          <a:xfrm>
            <a:off x="765326" y="1050925"/>
            <a:ext cx="7142012" cy="5453063"/>
            <a:chOff x="691291" y="1274763"/>
            <a:chExt cx="7143022" cy="5453062"/>
          </a:xfrm>
        </p:grpSpPr>
        <p:grpSp>
          <p:nvGrpSpPr>
            <p:cNvPr id="26642" name="Group 9"/>
            <p:cNvGrpSpPr>
              <a:grpSpLocks/>
            </p:cNvGrpSpPr>
            <p:nvPr/>
          </p:nvGrpSpPr>
          <p:grpSpPr bwMode="auto">
            <a:xfrm>
              <a:off x="1309688" y="1274763"/>
              <a:ext cx="6524625" cy="5453062"/>
              <a:chOff x="1145371" y="1231900"/>
              <a:chExt cx="6524625" cy="5453612"/>
            </a:xfrm>
          </p:grpSpPr>
          <p:pic>
            <p:nvPicPr>
              <p:cNvPr id="26645" name="Picture 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2" b="-624"/>
              <a:stretch>
                <a:fillRect/>
              </a:stretch>
            </p:blipFill>
            <p:spPr bwMode="auto">
              <a:xfrm>
                <a:off x="1145371" y="1231900"/>
                <a:ext cx="6524625" cy="54536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646" name="TextBox 12"/>
              <p:cNvSpPr txBox="1">
                <a:spLocks noChangeArrowheads="1"/>
              </p:cNvSpPr>
              <p:nvPr/>
            </p:nvSpPr>
            <p:spPr bwMode="auto">
              <a:xfrm>
                <a:off x="3339295" y="4557794"/>
                <a:ext cx="2136775" cy="9234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it-IT" sz="1800" b="1">
                    <a:solidFill>
                      <a:schemeClr val="bg1"/>
                    </a:solidFill>
                  </a:rPr>
                  <a:t>LHC = acceleratore di particelle</a:t>
                </a:r>
              </a:p>
            </p:txBody>
          </p:sp>
        </p:grpSp>
        <p:pic>
          <p:nvPicPr>
            <p:cNvPr id="26643" name="Picture 99" descr="C:\Users\Eric Conte\Desktop\GRPHE\muons\CMS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1789" y="4695838"/>
              <a:ext cx="1042247" cy="732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44" name="TextBox 13"/>
            <p:cNvSpPr txBox="1">
              <a:spLocks noChangeArrowheads="1"/>
            </p:cNvSpPr>
            <p:nvPr/>
          </p:nvSpPr>
          <p:spPr bwMode="auto">
            <a:xfrm>
              <a:off x="691291" y="5338985"/>
              <a:ext cx="213677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800" b="1" dirty="0">
                  <a:solidFill>
                    <a:schemeClr val="bg1"/>
                  </a:solidFill>
                </a:rPr>
                <a:t>CMS</a:t>
              </a:r>
            </a:p>
          </p:txBody>
        </p:sp>
      </p:grpSp>
      <p:sp>
        <p:nvSpPr>
          <p:cNvPr id="26628" name="Slide Number Placeholder 4"/>
          <p:cNvSpPr txBox="1">
            <a:spLocks/>
          </p:cNvSpPr>
          <p:nvPr/>
        </p:nvSpPr>
        <p:spPr bwMode="auto">
          <a:xfrm>
            <a:off x="8820150" y="6503988"/>
            <a:ext cx="647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A43CCB2-ADF5-4522-B1BC-A6A5FFAB19D1}" type="slidenum">
              <a:rPr lang="en-GB" altLang="it-IT" sz="1400"/>
              <a:pPr eaLnBrk="1" hangingPunct="1">
                <a:spcBef>
                  <a:spcPct val="0"/>
                </a:spcBef>
                <a:buFontTx/>
                <a:buNone/>
              </a:pPr>
              <a:t>30</a:t>
            </a:fld>
            <a:endParaRPr lang="en-GB" altLang="it-IT" sz="1400"/>
          </a:p>
        </p:txBody>
      </p:sp>
      <p:sp>
        <p:nvSpPr>
          <p:cNvPr id="5" name="Ellipse 4"/>
          <p:cNvSpPr/>
          <p:nvPr/>
        </p:nvSpPr>
        <p:spPr>
          <a:xfrm>
            <a:off x="1785938" y="4067175"/>
            <a:ext cx="95250" cy="9525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7186613" y="5492750"/>
            <a:ext cx="95250" cy="93663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26631" name="Picture 2" descr="Image result for macchina fotografic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3281363"/>
            <a:ext cx="1439863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2" name="TextBox 1"/>
          <p:cNvSpPr txBox="1">
            <a:spLocks noChangeArrowheads="1"/>
          </p:cNvSpPr>
          <p:nvPr/>
        </p:nvSpPr>
        <p:spPr bwMode="auto">
          <a:xfrm>
            <a:off x="3547730" y="6180931"/>
            <a:ext cx="2195513" cy="646113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dirty="0"/>
              <a:t>40 </a:t>
            </a:r>
            <a:r>
              <a:rPr lang="en-US" altLang="en-US" dirty="0" err="1"/>
              <a:t>m</a:t>
            </a:r>
            <a:r>
              <a:rPr lang="en-US" altLang="en-US" dirty="0" err="1" smtClean="0"/>
              <a:t>ilioni</a:t>
            </a:r>
            <a:r>
              <a:rPr lang="en-US" altLang="en-US" dirty="0" smtClean="0"/>
              <a:t> </a:t>
            </a:r>
            <a:r>
              <a:rPr lang="en-US" altLang="en-US" dirty="0"/>
              <a:t>di </a:t>
            </a:r>
            <a:r>
              <a:rPr lang="en-US" altLang="en-US" dirty="0" err="1"/>
              <a:t>foto</a:t>
            </a:r>
            <a:r>
              <a:rPr lang="en-US" altLang="en-US" dirty="0"/>
              <a:t> al secondo</a:t>
            </a:r>
          </a:p>
        </p:txBody>
      </p:sp>
      <p:sp>
        <p:nvSpPr>
          <p:cNvPr id="26633" name="TextBox 13"/>
          <p:cNvSpPr txBox="1">
            <a:spLocks noChangeArrowheads="1"/>
          </p:cNvSpPr>
          <p:nvPr/>
        </p:nvSpPr>
        <p:spPr bwMode="auto">
          <a:xfrm>
            <a:off x="5402263" y="3184525"/>
            <a:ext cx="21367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1800" b="1">
                <a:solidFill>
                  <a:schemeClr val="bg1"/>
                </a:solidFill>
              </a:rPr>
              <a:t>Atlas</a:t>
            </a:r>
          </a:p>
        </p:txBody>
      </p:sp>
      <p:pic>
        <p:nvPicPr>
          <p:cNvPr id="26634" name="Picture 6" descr="Related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8" t="18262" r="6279" b="16696"/>
          <a:stretch>
            <a:fillRect/>
          </a:stretch>
        </p:blipFill>
        <p:spPr bwMode="auto">
          <a:xfrm>
            <a:off x="6049963" y="3586163"/>
            <a:ext cx="1325562" cy="75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8" descr="Image result for lhcb drawi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325" y="2825750"/>
            <a:ext cx="11779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Picture 10" descr="Image result for photo camer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4" t="15047" r="6596" b="14642"/>
          <a:stretch>
            <a:fillRect/>
          </a:stretch>
        </p:blipFill>
        <p:spPr bwMode="auto">
          <a:xfrm>
            <a:off x="4241800" y="2076450"/>
            <a:ext cx="1062038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7" name="Picture 4" descr="Image result for macchina fotografic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59669">
            <a:off x="6761163" y="2511425"/>
            <a:ext cx="1852612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8" name="Rectangle 3"/>
          <p:cNvSpPr>
            <a:spLocks noChangeArrowheads="1"/>
          </p:cNvSpPr>
          <p:nvPr/>
        </p:nvSpPr>
        <p:spPr bwMode="auto">
          <a:xfrm>
            <a:off x="4503738" y="3552825"/>
            <a:ext cx="800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it-IT" b="1">
                <a:solidFill>
                  <a:schemeClr val="bg1"/>
                </a:solidFill>
              </a:rPr>
              <a:t>LHCb</a:t>
            </a:r>
          </a:p>
        </p:txBody>
      </p:sp>
      <p:sp>
        <p:nvSpPr>
          <p:cNvPr id="26639" name="Rectangle 22"/>
          <p:cNvSpPr>
            <a:spLocks noChangeArrowheads="1"/>
          </p:cNvSpPr>
          <p:nvPr/>
        </p:nvSpPr>
        <p:spPr bwMode="auto">
          <a:xfrm>
            <a:off x="6986588" y="5692775"/>
            <a:ext cx="7350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it-IT" b="1">
                <a:solidFill>
                  <a:schemeClr val="bg1"/>
                </a:solidFill>
              </a:rPr>
              <a:t>Alice</a:t>
            </a:r>
          </a:p>
        </p:txBody>
      </p:sp>
      <p:pic>
        <p:nvPicPr>
          <p:cNvPr id="26640" name="Picture 23" descr="Image result for alice detector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563" y="5732463"/>
            <a:ext cx="9779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1" name="Picture 12" descr="Image result for photo camera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1" t="15350" r="27373" b="12691"/>
          <a:stretch>
            <a:fillRect/>
          </a:stretch>
        </p:blipFill>
        <p:spPr bwMode="auto">
          <a:xfrm>
            <a:off x="6049963" y="5121275"/>
            <a:ext cx="841375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162315" y="5539581"/>
            <a:ext cx="2071927" cy="1277273"/>
          </a:xfrm>
          <a:prstGeom prst="rect">
            <a:avLst/>
          </a:prstGeom>
          <a:solidFill>
            <a:srgbClr val="D9EDE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 dirty="0" smtClean="0"/>
              <a:t>CMS: </a:t>
            </a:r>
          </a:p>
          <a:p>
            <a:pPr>
              <a:spcBef>
                <a:spcPct val="50000"/>
              </a:spcBef>
            </a:pPr>
            <a:r>
              <a:rPr lang="en-US" altLang="en-US" sz="1400" dirty="0" smtClean="0"/>
              <a:t>12500 </a:t>
            </a:r>
            <a:r>
              <a:rPr lang="en-US" altLang="en-US" sz="1400" dirty="0" err="1"/>
              <a:t>tonnellate</a:t>
            </a:r>
            <a:r>
              <a:rPr lang="en-US" altLang="en-US" sz="1400" dirty="0"/>
              <a:t/>
            </a:r>
            <a:br>
              <a:rPr lang="en-US" altLang="en-US" sz="1400" dirty="0"/>
            </a:br>
            <a:r>
              <a:rPr lang="en-US" altLang="en-US" sz="1400" dirty="0"/>
              <a:t>21m </a:t>
            </a:r>
            <a:r>
              <a:rPr lang="en-US" altLang="en-US" sz="1400" dirty="0" err="1"/>
              <a:t>lunghezza</a:t>
            </a:r>
            <a:r>
              <a:rPr lang="en-US" altLang="en-US" sz="1400" dirty="0"/>
              <a:t/>
            </a:r>
            <a:br>
              <a:rPr lang="en-US" altLang="en-US" sz="1400" dirty="0"/>
            </a:br>
            <a:r>
              <a:rPr lang="en-US" altLang="en-US" sz="1400" dirty="0"/>
              <a:t>15m </a:t>
            </a:r>
            <a:r>
              <a:rPr lang="en-US" altLang="en-US" sz="1400" dirty="0" err="1"/>
              <a:t>altezza</a:t>
            </a:r>
            <a:r>
              <a:rPr lang="en-US" altLang="en-US" sz="1400" dirty="0"/>
              <a:t> </a:t>
            </a:r>
            <a:r>
              <a:rPr lang="en-US" altLang="en-US" sz="1400" dirty="0" smtClean="0"/>
              <a:t>           3.8T </a:t>
            </a:r>
            <a:r>
              <a:rPr lang="en-US" altLang="en-US" sz="1400" dirty="0"/>
              <a:t>campo </a:t>
            </a:r>
            <a:r>
              <a:rPr lang="en-US" altLang="en-US" sz="1400" dirty="0" err="1"/>
              <a:t>magnetico</a:t>
            </a:r>
            <a:r>
              <a:rPr lang="en-US" altLang="en-US" sz="1400" dirty="0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2361 0.07778 C -0.03107 0.01505 0.03785 -0.0412 0.09271 -0.07454 C 0.1474 -0.1088 0.254 -0.12037 0.30469 -0.12824 C 0.35486 -0.13449 0.36459 -0.12963 0.39722 -0.12222 C 0.43247 -0.11366 0.4875 -0.09005 0.5158 -0.07639 C 0.5441 -0.06273 0.54722 -0.05648 0.56667 -0.04051 C 0.58611 -0.02454 0.62066 0.02731 0.62778 0.06481 C 0.63698 0.0956 0.62917 0.14977 0.6092 0.18426 C 0.58924 0.21875 0.55816 0.25116 0.50764 0.27176 C 0.45712 0.29236 0.35938 0.30509 0.30556 0.30833 C 0.25608 0.31389 0.22518 0.30324 0.18455 0.29167 C 0.14393 0.28009 0.09427 0.26134 0.06216 0.23889 C 0.03004 0.21643 0.00625 0.18333 -0.00798 0.15648 C -0.02222 0.12963 -0.02031 0.09421 -0.02361 0.07778 Z " pathEditMode="relative" rAng="0" ptsTypes="fafaasfaafaaaf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56" y="11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401 -0.07986 C 0.03194 -0.03658 -0.0073 0.02222 -0.06129 0.05208 C -0.11546 0.08194 -0.2099 0.10046 -0.28368 0.09884 C -0.35191 0.09514 -0.45 0.08032 -0.50539 0.04213 C -0.55573 0.02083 -0.56737 -0.0007 -0.58594 -0.0294 C -0.60452 -0.0581 -0.61667 -0.09931 -0.6165 -0.13009 C -0.6099 -0.17083 -0.60782 -0.18681 -0.58525 -0.21366 C -0.56268 -0.24051 -0.54237 -0.2713 -0.48143 -0.2912 C -0.42049 -0.31111 -0.29792 -0.3419 -0.2198 -0.33287 C -0.15938 -0.32245 -0.05382 -0.27963 -0.01059 -0.2375 C 0.03263 -0.19537 0.04236 -0.11713 0.0401 -0.07986 Z " pathEditMode="relative" rAng="0" ptsTypes="fafaafaafaf">
                                      <p:cBhvr>
                                        <p:cTn id="8" dur="20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726" y="-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38" y="2531894"/>
            <a:ext cx="8400137" cy="2797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85756" y="5661949"/>
            <a:ext cx="7762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I fasci dell’LHC sono così intensi che quando si incrociano, circa 30-50 coppie di protoni si </a:t>
            </a:r>
            <a:r>
              <a:rPr lang="it-IT" dirty="0" smtClean="0"/>
              <a:t>scontrano. Fra qualche anno aumenteremo l’intensità dei fasci di protoni e raggiungeremo 140-200 urti per incrocio dei fasci</a:t>
            </a:r>
            <a:endParaRPr lang="it-IT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Incroci di particelle</a:t>
            </a:r>
            <a:endParaRPr lang="it-IT" dirty="0"/>
          </a:p>
        </p:txBody>
      </p:sp>
      <p:grpSp>
        <p:nvGrpSpPr>
          <p:cNvPr id="5" name="Group 4"/>
          <p:cNvGrpSpPr/>
          <p:nvPr/>
        </p:nvGrpSpPr>
        <p:grpSpPr>
          <a:xfrm>
            <a:off x="4582951" y="1382108"/>
            <a:ext cx="1119609" cy="615639"/>
            <a:chOff x="603564" y="1403287"/>
            <a:chExt cx="1119609" cy="615639"/>
          </a:xfrm>
        </p:grpSpPr>
        <p:sp>
          <p:nvSpPr>
            <p:cNvPr id="6" name="Oval 5"/>
            <p:cNvSpPr/>
            <p:nvPr/>
          </p:nvSpPr>
          <p:spPr>
            <a:xfrm>
              <a:off x="849517" y="1447046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Oval 6"/>
            <p:cNvSpPr/>
            <p:nvPr/>
          </p:nvSpPr>
          <p:spPr>
            <a:xfrm>
              <a:off x="1001917" y="1599446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Oval 7"/>
            <p:cNvSpPr/>
            <p:nvPr/>
          </p:nvSpPr>
          <p:spPr>
            <a:xfrm>
              <a:off x="1154317" y="1751846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Oval 9"/>
            <p:cNvSpPr/>
            <p:nvPr/>
          </p:nvSpPr>
          <p:spPr>
            <a:xfrm>
              <a:off x="1398760" y="1490805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 10"/>
            <p:cNvSpPr/>
            <p:nvPr/>
          </p:nvSpPr>
          <p:spPr>
            <a:xfrm>
              <a:off x="1060764" y="1403287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Oval 11"/>
            <p:cNvSpPr/>
            <p:nvPr/>
          </p:nvSpPr>
          <p:spPr>
            <a:xfrm>
              <a:off x="1213164" y="1555687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Oval 12"/>
            <p:cNvSpPr/>
            <p:nvPr/>
          </p:nvSpPr>
          <p:spPr>
            <a:xfrm>
              <a:off x="1365564" y="1708087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Oval 13"/>
            <p:cNvSpPr/>
            <p:nvPr/>
          </p:nvSpPr>
          <p:spPr>
            <a:xfrm>
              <a:off x="1306716" y="1848415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Oval 14"/>
            <p:cNvSpPr/>
            <p:nvPr/>
          </p:nvSpPr>
          <p:spPr>
            <a:xfrm>
              <a:off x="603564" y="1629623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Oval 15"/>
            <p:cNvSpPr/>
            <p:nvPr/>
          </p:nvSpPr>
          <p:spPr>
            <a:xfrm>
              <a:off x="638269" y="1459116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Oval 16"/>
            <p:cNvSpPr/>
            <p:nvPr/>
          </p:nvSpPr>
          <p:spPr>
            <a:xfrm>
              <a:off x="790669" y="1611516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Oval 17"/>
            <p:cNvSpPr/>
            <p:nvPr/>
          </p:nvSpPr>
          <p:spPr>
            <a:xfrm>
              <a:off x="943069" y="1763916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Oval 19"/>
            <p:cNvSpPr/>
            <p:nvPr/>
          </p:nvSpPr>
          <p:spPr>
            <a:xfrm>
              <a:off x="938540" y="1812209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Oval 20"/>
            <p:cNvSpPr/>
            <p:nvPr/>
          </p:nvSpPr>
          <p:spPr>
            <a:xfrm>
              <a:off x="1056235" y="1481757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Oval 21"/>
            <p:cNvSpPr/>
            <p:nvPr/>
          </p:nvSpPr>
          <p:spPr>
            <a:xfrm>
              <a:off x="1208635" y="1634157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Oval 23"/>
            <p:cNvSpPr/>
            <p:nvPr/>
          </p:nvSpPr>
          <p:spPr>
            <a:xfrm>
              <a:off x="1267481" y="1910285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Oval 24"/>
            <p:cNvSpPr/>
            <p:nvPr/>
          </p:nvSpPr>
          <p:spPr>
            <a:xfrm>
              <a:off x="1605478" y="1525516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Oval 27"/>
            <p:cNvSpPr/>
            <p:nvPr/>
          </p:nvSpPr>
          <p:spPr>
            <a:xfrm>
              <a:off x="1572282" y="1742798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Oval 28"/>
            <p:cNvSpPr/>
            <p:nvPr/>
          </p:nvSpPr>
          <p:spPr>
            <a:xfrm>
              <a:off x="1513434" y="1883126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Oval 29"/>
            <p:cNvSpPr/>
            <p:nvPr/>
          </p:nvSpPr>
          <p:spPr>
            <a:xfrm>
              <a:off x="810282" y="1664334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1" name="Oval 30"/>
            <p:cNvSpPr/>
            <p:nvPr/>
          </p:nvSpPr>
          <p:spPr>
            <a:xfrm>
              <a:off x="844987" y="1493827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2" name="Oval 31"/>
            <p:cNvSpPr/>
            <p:nvPr/>
          </p:nvSpPr>
          <p:spPr>
            <a:xfrm>
              <a:off x="997387" y="1646227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3" name="Oval 32"/>
            <p:cNvSpPr/>
            <p:nvPr/>
          </p:nvSpPr>
          <p:spPr>
            <a:xfrm>
              <a:off x="1149787" y="1798627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9151541" y="1415357"/>
            <a:ext cx="1119609" cy="615639"/>
            <a:chOff x="7555117" y="1437987"/>
            <a:chExt cx="1119609" cy="615639"/>
          </a:xfrm>
        </p:grpSpPr>
        <p:sp>
          <p:nvSpPr>
            <p:cNvPr id="34" name="Oval 33"/>
            <p:cNvSpPr/>
            <p:nvPr/>
          </p:nvSpPr>
          <p:spPr>
            <a:xfrm>
              <a:off x="7683375" y="1812198"/>
              <a:ext cx="117695" cy="108641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5" name="Oval 34"/>
            <p:cNvSpPr/>
            <p:nvPr/>
          </p:nvSpPr>
          <p:spPr>
            <a:xfrm>
              <a:off x="7801070" y="1481746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6" name="Oval 35"/>
            <p:cNvSpPr/>
            <p:nvPr/>
          </p:nvSpPr>
          <p:spPr>
            <a:xfrm>
              <a:off x="7953470" y="1634146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7" name="Oval 36"/>
            <p:cNvSpPr/>
            <p:nvPr/>
          </p:nvSpPr>
          <p:spPr>
            <a:xfrm>
              <a:off x="8105870" y="1786546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Oval 37"/>
            <p:cNvSpPr/>
            <p:nvPr/>
          </p:nvSpPr>
          <p:spPr>
            <a:xfrm>
              <a:off x="8012316" y="1910274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Oval 38"/>
            <p:cNvSpPr/>
            <p:nvPr/>
          </p:nvSpPr>
          <p:spPr>
            <a:xfrm>
              <a:off x="8350313" y="1525505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0" name="Oval 39"/>
            <p:cNvSpPr/>
            <p:nvPr/>
          </p:nvSpPr>
          <p:spPr>
            <a:xfrm>
              <a:off x="8012317" y="1437987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1" name="Oval 40"/>
            <p:cNvSpPr/>
            <p:nvPr/>
          </p:nvSpPr>
          <p:spPr>
            <a:xfrm>
              <a:off x="8164717" y="1590387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2" name="Oval 41"/>
            <p:cNvSpPr/>
            <p:nvPr/>
          </p:nvSpPr>
          <p:spPr>
            <a:xfrm>
              <a:off x="8317117" y="1742787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3" name="Oval 42"/>
            <p:cNvSpPr/>
            <p:nvPr/>
          </p:nvSpPr>
          <p:spPr>
            <a:xfrm>
              <a:off x="8258269" y="1883115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4" name="Oval 43"/>
            <p:cNvSpPr/>
            <p:nvPr/>
          </p:nvSpPr>
          <p:spPr>
            <a:xfrm>
              <a:off x="7555117" y="1664323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5" name="Oval 44"/>
            <p:cNvSpPr/>
            <p:nvPr/>
          </p:nvSpPr>
          <p:spPr>
            <a:xfrm>
              <a:off x="7589822" y="1493816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6" name="Oval 45"/>
            <p:cNvSpPr/>
            <p:nvPr/>
          </p:nvSpPr>
          <p:spPr>
            <a:xfrm>
              <a:off x="7742222" y="1646216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7" name="Oval 46"/>
            <p:cNvSpPr/>
            <p:nvPr/>
          </p:nvSpPr>
          <p:spPr>
            <a:xfrm>
              <a:off x="7894622" y="1798616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8" name="Oval 47"/>
            <p:cNvSpPr/>
            <p:nvPr/>
          </p:nvSpPr>
          <p:spPr>
            <a:xfrm>
              <a:off x="7814648" y="1941964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9" name="Oval 48"/>
            <p:cNvSpPr/>
            <p:nvPr/>
          </p:nvSpPr>
          <p:spPr>
            <a:xfrm>
              <a:off x="7890093" y="1846909"/>
              <a:ext cx="117695" cy="108641"/>
            </a:xfrm>
            <a:prstGeom prst="ellipse">
              <a:avLst/>
            </a:prstGeom>
            <a:solidFill>
              <a:srgbClr val="66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0" name="Oval 49"/>
            <p:cNvSpPr/>
            <p:nvPr/>
          </p:nvSpPr>
          <p:spPr>
            <a:xfrm>
              <a:off x="8007788" y="1516457"/>
              <a:ext cx="117695" cy="108641"/>
            </a:xfrm>
            <a:prstGeom prst="ellipse">
              <a:avLst/>
            </a:prstGeom>
            <a:solidFill>
              <a:srgbClr val="FF99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1" name="Oval 50"/>
            <p:cNvSpPr/>
            <p:nvPr/>
          </p:nvSpPr>
          <p:spPr>
            <a:xfrm>
              <a:off x="8160188" y="1668857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2" name="Oval 51"/>
            <p:cNvSpPr/>
            <p:nvPr/>
          </p:nvSpPr>
          <p:spPr>
            <a:xfrm>
              <a:off x="8312588" y="1821257"/>
              <a:ext cx="117695" cy="108641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3" name="Oval 52"/>
            <p:cNvSpPr/>
            <p:nvPr/>
          </p:nvSpPr>
          <p:spPr>
            <a:xfrm>
              <a:off x="8219034" y="1944985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4" name="Oval 53"/>
            <p:cNvSpPr/>
            <p:nvPr/>
          </p:nvSpPr>
          <p:spPr>
            <a:xfrm>
              <a:off x="8557031" y="1560216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5" name="Oval 54"/>
            <p:cNvSpPr/>
            <p:nvPr/>
          </p:nvSpPr>
          <p:spPr>
            <a:xfrm>
              <a:off x="8219035" y="1472698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6" name="Oval 55"/>
            <p:cNvSpPr/>
            <p:nvPr/>
          </p:nvSpPr>
          <p:spPr>
            <a:xfrm>
              <a:off x="8371435" y="1625098"/>
              <a:ext cx="117695" cy="108641"/>
            </a:xfrm>
            <a:prstGeom prst="ellipse">
              <a:avLst/>
            </a:prstGeom>
            <a:solidFill>
              <a:srgbClr val="FF33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7" name="Oval 56"/>
            <p:cNvSpPr/>
            <p:nvPr/>
          </p:nvSpPr>
          <p:spPr>
            <a:xfrm>
              <a:off x="8523835" y="1777498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8" name="Oval 57"/>
            <p:cNvSpPr/>
            <p:nvPr/>
          </p:nvSpPr>
          <p:spPr>
            <a:xfrm>
              <a:off x="8464987" y="1917826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9" name="Oval 58"/>
            <p:cNvSpPr/>
            <p:nvPr/>
          </p:nvSpPr>
          <p:spPr>
            <a:xfrm>
              <a:off x="7761835" y="1699034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0" name="Oval 59"/>
            <p:cNvSpPr/>
            <p:nvPr/>
          </p:nvSpPr>
          <p:spPr>
            <a:xfrm>
              <a:off x="7796540" y="1528527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1" name="Oval 60"/>
            <p:cNvSpPr/>
            <p:nvPr/>
          </p:nvSpPr>
          <p:spPr>
            <a:xfrm>
              <a:off x="7948940" y="1680927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2" name="Oval 61"/>
            <p:cNvSpPr/>
            <p:nvPr/>
          </p:nvSpPr>
          <p:spPr>
            <a:xfrm>
              <a:off x="8101340" y="1833327"/>
              <a:ext cx="117695" cy="108641"/>
            </a:xfrm>
            <a:prstGeom prst="ellipse">
              <a:avLst/>
            </a:prstGeom>
            <a:solidFill>
              <a:srgbClr val="CC99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4039625" y="1332363"/>
            <a:ext cx="1119609" cy="615639"/>
            <a:chOff x="7555117" y="1437987"/>
            <a:chExt cx="1119609" cy="615639"/>
          </a:xfrm>
        </p:grpSpPr>
        <p:sp>
          <p:nvSpPr>
            <p:cNvPr id="67" name="Oval 66"/>
            <p:cNvSpPr/>
            <p:nvPr/>
          </p:nvSpPr>
          <p:spPr>
            <a:xfrm>
              <a:off x="7801070" y="1481746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8" name="Oval 67"/>
            <p:cNvSpPr/>
            <p:nvPr/>
          </p:nvSpPr>
          <p:spPr>
            <a:xfrm>
              <a:off x="7953470" y="1634146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9" name="Oval 68"/>
            <p:cNvSpPr/>
            <p:nvPr/>
          </p:nvSpPr>
          <p:spPr>
            <a:xfrm>
              <a:off x="8105870" y="1786546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0" name="Oval 69"/>
            <p:cNvSpPr/>
            <p:nvPr/>
          </p:nvSpPr>
          <p:spPr>
            <a:xfrm>
              <a:off x="8012316" y="1910274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1" name="Oval 70"/>
            <p:cNvSpPr/>
            <p:nvPr/>
          </p:nvSpPr>
          <p:spPr>
            <a:xfrm>
              <a:off x="8350313" y="1525505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2" name="Oval 71"/>
            <p:cNvSpPr/>
            <p:nvPr/>
          </p:nvSpPr>
          <p:spPr>
            <a:xfrm>
              <a:off x="8012317" y="1437987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3" name="Oval 72"/>
            <p:cNvSpPr/>
            <p:nvPr/>
          </p:nvSpPr>
          <p:spPr>
            <a:xfrm>
              <a:off x="8164717" y="1590387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4" name="Oval 73"/>
            <p:cNvSpPr/>
            <p:nvPr/>
          </p:nvSpPr>
          <p:spPr>
            <a:xfrm>
              <a:off x="8317117" y="1742787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5" name="Oval 74"/>
            <p:cNvSpPr/>
            <p:nvPr/>
          </p:nvSpPr>
          <p:spPr>
            <a:xfrm>
              <a:off x="8258269" y="1883115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6" name="Oval 75"/>
            <p:cNvSpPr/>
            <p:nvPr/>
          </p:nvSpPr>
          <p:spPr>
            <a:xfrm>
              <a:off x="7555117" y="1664323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7" name="Oval 76"/>
            <p:cNvSpPr/>
            <p:nvPr/>
          </p:nvSpPr>
          <p:spPr>
            <a:xfrm>
              <a:off x="7589822" y="1493816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8" name="Oval 77"/>
            <p:cNvSpPr/>
            <p:nvPr/>
          </p:nvSpPr>
          <p:spPr>
            <a:xfrm>
              <a:off x="7742222" y="1646216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9" name="Oval 78"/>
            <p:cNvSpPr/>
            <p:nvPr/>
          </p:nvSpPr>
          <p:spPr>
            <a:xfrm>
              <a:off x="7894622" y="1798616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0" name="Oval 79"/>
            <p:cNvSpPr/>
            <p:nvPr/>
          </p:nvSpPr>
          <p:spPr>
            <a:xfrm>
              <a:off x="7814648" y="1941964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3" name="Oval 82"/>
            <p:cNvSpPr/>
            <p:nvPr/>
          </p:nvSpPr>
          <p:spPr>
            <a:xfrm>
              <a:off x="8160188" y="1668857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5" name="Oval 84"/>
            <p:cNvSpPr/>
            <p:nvPr/>
          </p:nvSpPr>
          <p:spPr>
            <a:xfrm>
              <a:off x="8219034" y="1944985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6" name="Oval 85"/>
            <p:cNvSpPr/>
            <p:nvPr/>
          </p:nvSpPr>
          <p:spPr>
            <a:xfrm>
              <a:off x="8557031" y="1560216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7" name="Oval 86"/>
            <p:cNvSpPr/>
            <p:nvPr/>
          </p:nvSpPr>
          <p:spPr>
            <a:xfrm>
              <a:off x="8219035" y="1472698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9" name="Oval 88"/>
            <p:cNvSpPr/>
            <p:nvPr/>
          </p:nvSpPr>
          <p:spPr>
            <a:xfrm>
              <a:off x="8523835" y="1777498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0" name="Oval 89"/>
            <p:cNvSpPr/>
            <p:nvPr/>
          </p:nvSpPr>
          <p:spPr>
            <a:xfrm>
              <a:off x="8464987" y="1917826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1" name="Oval 90"/>
            <p:cNvSpPr/>
            <p:nvPr/>
          </p:nvSpPr>
          <p:spPr>
            <a:xfrm>
              <a:off x="7761835" y="1699034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2" name="Oval 91"/>
            <p:cNvSpPr/>
            <p:nvPr/>
          </p:nvSpPr>
          <p:spPr>
            <a:xfrm>
              <a:off x="7796540" y="1528527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3" name="Oval 92"/>
            <p:cNvSpPr/>
            <p:nvPr/>
          </p:nvSpPr>
          <p:spPr>
            <a:xfrm>
              <a:off x="7948940" y="1680927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-1156651" y="1392719"/>
            <a:ext cx="1119609" cy="615639"/>
            <a:chOff x="603564" y="1403287"/>
            <a:chExt cx="1119609" cy="615639"/>
          </a:xfrm>
        </p:grpSpPr>
        <p:sp>
          <p:nvSpPr>
            <p:cNvPr id="96" name="Oval 95"/>
            <p:cNvSpPr/>
            <p:nvPr/>
          </p:nvSpPr>
          <p:spPr>
            <a:xfrm>
              <a:off x="731822" y="1777498"/>
              <a:ext cx="117695" cy="108641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7" name="Oval 96"/>
            <p:cNvSpPr/>
            <p:nvPr/>
          </p:nvSpPr>
          <p:spPr>
            <a:xfrm>
              <a:off x="849517" y="1447046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8" name="Oval 97"/>
            <p:cNvSpPr/>
            <p:nvPr/>
          </p:nvSpPr>
          <p:spPr>
            <a:xfrm>
              <a:off x="1001917" y="1599446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9" name="Oval 98"/>
            <p:cNvSpPr/>
            <p:nvPr/>
          </p:nvSpPr>
          <p:spPr>
            <a:xfrm>
              <a:off x="1154317" y="1751846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0" name="Oval 99"/>
            <p:cNvSpPr/>
            <p:nvPr/>
          </p:nvSpPr>
          <p:spPr>
            <a:xfrm>
              <a:off x="1060763" y="1875574"/>
              <a:ext cx="117695" cy="108641"/>
            </a:xfrm>
            <a:prstGeom prst="ellipse">
              <a:avLst/>
            </a:prstGeom>
            <a:solidFill>
              <a:srgbClr val="66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1" name="Oval 100"/>
            <p:cNvSpPr/>
            <p:nvPr/>
          </p:nvSpPr>
          <p:spPr>
            <a:xfrm>
              <a:off x="1398760" y="1490805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2" name="Oval 101"/>
            <p:cNvSpPr/>
            <p:nvPr/>
          </p:nvSpPr>
          <p:spPr>
            <a:xfrm>
              <a:off x="1060764" y="1403287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3" name="Oval 102"/>
            <p:cNvSpPr/>
            <p:nvPr/>
          </p:nvSpPr>
          <p:spPr>
            <a:xfrm>
              <a:off x="1213164" y="1555687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4" name="Oval 103"/>
            <p:cNvSpPr/>
            <p:nvPr/>
          </p:nvSpPr>
          <p:spPr>
            <a:xfrm>
              <a:off x="1365564" y="1708087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5" name="Oval 104"/>
            <p:cNvSpPr/>
            <p:nvPr/>
          </p:nvSpPr>
          <p:spPr>
            <a:xfrm>
              <a:off x="1306716" y="1848415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6" name="Oval 105"/>
            <p:cNvSpPr/>
            <p:nvPr/>
          </p:nvSpPr>
          <p:spPr>
            <a:xfrm>
              <a:off x="603564" y="1629623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7" name="Oval 106"/>
            <p:cNvSpPr/>
            <p:nvPr/>
          </p:nvSpPr>
          <p:spPr>
            <a:xfrm>
              <a:off x="638269" y="1459116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8" name="Oval 107"/>
            <p:cNvSpPr/>
            <p:nvPr/>
          </p:nvSpPr>
          <p:spPr>
            <a:xfrm>
              <a:off x="790669" y="1611516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9" name="Oval 108"/>
            <p:cNvSpPr/>
            <p:nvPr/>
          </p:nvSpPr>
          <p:spPr>
            <a:xfrm>
              <a:off x="943069" y="1763916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0" name="Oval 109"/>
            <p:cNvSpPr/>
            <p:nvPr/>
          </p:nvSpPr>
          <p:spPr>
            <a:xfrm>
              <a:off x="863095" y="1907264"/>
              <a:ext cx="117695" cy="108641"/>
            </a:xfrm>
            <a:prstGeom prst="ellipse">
              <a:avLst/>
            </a:prstGeom>
            <a:solidFill>
              <a:srgbClr val="CC99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1" name="Oval 110"/>
            <p:cNvSpPr/>
            <p:nvPr/>
          </p:nvSpPr>
          <p:spPr>
            <a:xfrm>
              <a:off x="938540" y="1812209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2" name="Oval 111"/>
            <p:cNvSpPr/>
            <p:nvPr/>
          </p:nvSpPr>
          <p:spPr>
            <a:xfrm>
              <a:off x="1056235" y="1481757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3" name="Oval 112"/>
            <p:cNvSpPr/>
            <p:nvPr/>
          </p:nvSpPr>
          <p:spPr>
            <a:xfrm>
              <a:off x="1208635" y="1634157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4" name="Oval 113"/>
            <p:cNvSpPr/>
            <p:nvPr/>
          </p:nvSpPr>
          <p:spPr>
            <a:xfrm>
              <a:off x="1361035" y="1786557"/>
              <a:ext cx="117695" cy="108641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5" name="Oval 114"/>
            <p:cNvSpPr/>
            <p:nvPr/>
          </p:nvSpPr>
          <p:spPr>
            <a:xfrm>
              <a:off x="1267481" y="1910285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6" name="Oval 115"/>
            <p:cNvSpPr/>
            <p:nvPr/>
          </p:nvSpPr>
          <p:spPr>
            <a:xfrm>
              <a:off x="1605478" y="1525516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7" name="Oval 116"/>
            <p:cNvSpPr/>
            <p:nvPr/>
          </p:nvSpPr>
          <p:spPr>
            <a:xfrm>
              <a:off x="1267482" y="1437998"/>
              <a:ext cx="117695" cy="108641"/>
            </a:xfrm>
            <a:prstGeom prst="ellipse">
              <a:avLst/>
            </a:prstGeom>
            <a:solidFill>
              <a:srgbClr val="FF99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8" name="Oval 117"/>
            <p:cNvSpPr/>
            <p:nvPr/>
          </p:nvSpPr>
          <p:spPr>
            <a:xfrm>
              <a:off x="1419882" y="1590398"/>
              <a:ext cx="117695" cy="108641"/>
            </a:xfrm>
            <a:prstGeom prst="ellipse">
              <a:avLst/>
            </a:prstGeom>
            <a:solidFill>
              <a:srgbClr val="FF33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9" name="Oval 118"/>
            <p:cNvSpPr/>
            <p:nvPr/>
          </p:nvSpPr>
          <p:spPr>
            <a:xfrm>
              <a:off x="1572282" y="1742798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0" name="Oval 119"/>
            <p:cNvSpPr/>
            <p:nvPr/>
          </p:nvSpPr>
          <p:spPr>
            <a:xfrm>
              <a:off x="1513434" y="1883126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1" name="Oval 120"/>
            <p:cNvSpPr/>
            <p:nvPr/>
          </p:nvSpPr>
          <p:spPr>
            <a:xfrm>
              <a:off x="810282" y="1664334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2" name="Oval 121"/>
            <p:cNvSpPr/>
            <p:nvPr/>
          </p:nvSpPr>
          <p:spPr>
            <a:xfrm>
              <a:off x="844987" y="1493827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3" name="Oval 122"/>
            <p:cNvSpPr/>
            <p:nvPr/>
          </p:nvSpPr>
          <p:spPr>
            <a:xfrm>
              <a:off x="997387" y="1646227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4" name="Oval 123"/>
            <p:cNvSpPr/>
            <p:nvPr/>
          </p:nvSpPr>
          <p:spPr>
            <a:xfrm>
              <a:off x="1149787" y="1798627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2295" name="Group 12294"/>
          <p:cNvGrpSpPr/>
          <p:nvPr/>
        </p:nvGrpSpPr>
        <p:grpSpPr>
          <a:xfrm>
            <a:off x="3558012" y="869134"/>
            <a:ext cx="2743200" cy="1286287"/>
            <a:chOff x="3558012" y="869134"/>
            <a:chExt cx="2743200" cy="1286287"/>
          </a:xfrm>
        </p:grpSpPr>
        <p:cxnSp>
          <p:nvCxnSpPr>
            <p:cNvPr id="125" name="Straight Connector 124"/>
            <p:cNvCxnSpPr>
              <a:stCxn id="17" idx="3"/>
            </p:cNvCxnSpPr>
            <p:nvPr/>
          </p:nvCxnSpPr>
          <p:spPr>
            <a:xfrm flipV="1">
              <a:off x="4787292" y="869134"/>
              <a:ext cx="764376" cy="813934"/>
            </a:xfrm>
            <a:prstGeom prst="line">
              <a:avLst/>
            </a:prstGeom>
            <a:ln w="28575">
              <a:solidFill>
                <a:srgbClr val="CC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>
              <a:stCxn id="69" idx="7"/>
            </p:cNvCxnSpPr>
            <p:nvPr/>
          </p:nvCxnSpPr>
          <p:spPr>
            <a:xfrm flipH="1" flipV="1">
              <a:off x="3558012" y="1118104"/>
              <a:ext cx="1132825" cy="578728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89" name="Straight Connector 12288"/>
            <p:cNvCxnSpPr>
              <a:stCxn id="74" idx="6"/>
            </p:cNvCxnSpPr>
            <p:nvPr/>
          </p:nvCxnSpPr>
          <p:spPr>
            <a:xfrm flipV="1">
              <a:off x="4919320" y="1118104"/>
              <a:ext cx="1182716" cy="573380"/>
            </a:xfrm>
            <a:prstGeom prst="line">
              <a:avLst/>
            </a:prstGeom>
            <a:ln w="28575">
              <a:solidFill>
                <a:srgbClr val="FF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92" name="Straight Connector 12291"/>
            <p:cNvCxnSpPr>
              <a:stCxn id="32" idx="3"/>
            </p:cNvCxnSpPr>
            <p:nvPr/>
          </p:nvCxnSpPr>
          <p:spPr>
            <a:xfrm>
              <a:off x="4994010" y="1717779"/>
              <a:ext cx="1307202" cy="313217"/>
            </a:xfrm>
            <a:prstGeom prst="line">
              <a:avLst/>
            </a:prstGeom>
            <a:ln w="28575">
              <a:solidFill>
                <a:srgbClr val="FF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>
              <a:stCxn id="69" idx="7"/>
            </p:cNvCxnSpPr>
            <p:nvPr/>
          </p:nvCxnSpPr>
          <p:spPr>
            <a:xfrm flipH="1">
              <a:off x="3720975" y="1696832"/>
              <a:ext cx="969862" cy="334164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>
              <a:stCxn id="74" idx="0"/>
            </p:cNvCxnSpPr>
            <p:nvPr/>
          </p:nvCxnSpPr>
          <p:spPr>
            <a:xfrm flipH="1">
              <a:off x="4617656" y="1637163"/>
              <a:ext cx="242817" cy="518258"/>
            </a:xfrm>
            <a:prstGeom prst="line">
              <a:avLst/>
            </a:prstGeom>
            <a:ln w="28575">
              <a:solidFill>
                <a:srgbClr val="CC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634773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11358E-6 L -0.55764 -0.004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82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04094E-6 L 0.61475 0.003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29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0.00995 L -0.63837 0.0185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97" y="41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3 0.00533 L 0.58524 0.0113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97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382588" y="-90488"/>
            <a:ext cx="8229600" cy="1143001"/>
          </a:xfrm>
        </p:spPr>
        <p:txBody>
          <a:bodyPr/>
          <a:lstStyle/>
          <a:p>
            <a:r>
              <a:rPr lang="it-IT" altLang="en-US" b="1" smtClean="0"/>
              <a:t>LHC e HL-LHC</a:t>
            </a:r>
          </a:p>
        </p:txBody>
      </p:sp>
      <p:pic>
        <p:nvPicPr>
          <p:cNvPr id="49155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6" t="30148" r="17792" b="23566"/>
          <a:stretch>
            <a:fillRect/>
          </a:stretch>
        </p:blipFill>
        <p:spPr bwMode="auto">
          <a:xfrm>
            <a:off x="47933" y="1027112"/>
            <a:ext cx="8755461" cy="3217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TextBox 10"/>
          <p:cNvSpPr txBox="1">
            <a:spLocks noChangeArrowheads="1"/>
          </p:cNvSpPr>
          <p:nvPr/>
        </p:nvSpPr>
        <p:spPr bwMode="auto">
          <a:xfrm>
            <a:off x="6124575" y="4346575"/>
            <a:ext cx="2941638" cy="1938992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en-US" sz="2400" b="1" dirty="0">
                <a:solidFill>
                  <a:srgbClr val="FF0000"/>
                </a:solidFill>
              </a:rPr>
              <a:t>HL-LHC:</a:t>
            </a:r>
          </a:p>
          <a:p>
            <a:pPr algn="ctr"/>
            <a:r>
              <a:rPr lang="it-IT" altLang="en-US" sz="2400" b="1" dirty="0">
                <a:solidFill>
                  <a:srgbClr val="FF0000"/>
                </a:solidFill>
              </a:rPr>
              <a:t>d</a:t>
            </a:r>
            <a:r>
              <a:rPr lang="it-IT" altLang="en-US" sz="2400" b="1" dirty="0" smtClean="0">
                <a:solidFill>
                  <a:srgbClr val="FF0000"/>
                </a:solidFill>
              </a:rPr>
              <a:t>al 2026 </a:t>
            </a:r>
          </a:p>
          <a:p>
            <a:pPr algn="ctr"/>
            <a:r>
              <a:rPr lang="it-IT" altLang="en-US" sz="2400" b="1" dirty="0" smtClean="0">
                <a:solidFill>
                  <a:srgbClr val="FF0000"/>
                </a:solidFill>
              </a:rPr>
              <a:t>140-200 </a:t>
            </a:r>
            <a:r>
              <a:rPr lang="it-IT" altLang="en-US" sz="2400" b="1" dirty="0">
                <a:solidFill>
                  <a:srgbClr val="FF0000"/>
                </a:solidFill>
              </a:rPr>
              <a:t>protoni si scontrano per ogni incrocio dei fasci</a:t>
            </a:r>
          </a:p>
        </p:txBody>
      </p:sp>
      <p:sp>
        <p:nvSpPr>
          <p:cNvPr id="49159" name="TextBox 18"/>
          <p:cNvSpPr txBox="1">
            <a:spLocks noChangeArrowheads="1"/>
          </p:cNvSpPr>
          <p:nvPr/>
        </p:nvSpPr>
        <p:spPr bwMode="auto">
          <a:xfrm>
            <a:off x="1035050" y="4313238"/>
            <a:ext cx="3113088" cy="1570037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en-US" sz="2400" b="1" dirty="0">
                <a:solidFill>
                  <a:srgbClr val="FF0000"/>
                </a:solidFill>
              </a:rPr>
              <a:t>LHC: </a:t>
            </a:r>
          </a:p>
          <a:p>
            <a:pPr algn="ctr"/>
            <a:r>
              <a:rPr lang="it-IT" altLang="en-US" sz="2400" b="1" dirty="0">
                <a:solidFill>
                  <a:srgbClr val="FF0000"/>
                </a:solidFill>
              </a:rPr>
              <a:t>30-50 protoni si scontrano per ogni incrocio dei fasci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124750" y="1121434"/>
            <a:ext cx="0" cy="543464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62124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346075" y="269875"/>
            <a:ext cx="8797925" cy="1058863"/>
          </a:xfrm>
        </p:spPr>
        <p:txBody>
          <a:bodyPr/>
          <a:lstStyle/>
          <a:p>
            <a:r>
              <a:rPr lang="en-US" altLang="en-US" dirty="0" smtClean="0"/>
              <a:t>Come fare un </a:t>
            </a:r>
            <a:r>
              <a:rPr lang="en-US" altLang="en-US" dirty="0" err="1" smtClean="0"/>
              <a:t>acceleratore</a:t>
            </a:r>
            <a:r>
              <a:rPr lang="en-US" altLang="en-US" dirty="0" smtClean="0"/>
              <a:t> per </a:t>
            </a:r>
            <a:r>
              <a:rPr lang="en-US" altLang="en-US" dirty="0" err="1" smtClean="0"/>
              <a:t>esplorare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piu</a:t>
            </a:r>
            <a:r>
              <a:rPr lang="en-US" altLang="en-US" dirty="0" smtClean="0"/>
              <a:t>` </a:t>
            </a:r>
            <a:r>
              <a:rPr lang="en-US" altLang="en-US" dirty="0" err="1" smtClean="0"/>
              <a:t>alta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energia</a:t>
            </a:r>
            <a:endParaRPr lang="en-US" altLang="en-US" dirty="0" smtClean="0"/>
          </a:p>
        </p:txBody>
      </p:sp>
      <p:sp>
        <p:nvSpPr>
          <p:cNvPr id="22531" name="TextBox 2"/>
          <p:cNvSpPr txBox="1">
            <a:spLocks noChangeArrowheads="1"/>
          </p:cNvSpPr>
          <p:nvPr/>
        </p:nvSpPr>
        <p:spPr bwMode="auto">
          <a:xfrm>
            <a:off x="3173413" y="1671638"/>
            <a:ext cx="3595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Acceleratore circolare di raggio R</a:t>
            </a:r>
          </a:p>
        </p:txBody>
      </p:sp>
      <p:sp>
        <p:nvSpPr>
          <p:cNvPr id="22532" name="TextBox 3"/>
          <p:cNvSpPr txBox="1">
            <a:spLocks noChangeArrowheads="1"/>
          </p:cNvSpPr>
          <p:nvPr/>
        </p:nvSpPr>
        <p:spPr bwMode="auto">
          <a:xfrm>
            <a:off x="125413" y="2246313"/>
            <a:ext cx="42878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Energia persa per 1 giro da 1 particella  </a:t>
            </a:r>
          </a:p>
          <a:p>
            <a:endParaRPr lang="en-US" altLang="en-US"/>
          </a:p>
        </p:txBody>
      </p:sp>
      <p:sp>
        <p:nvSpPr>
          <p:cNvPr id="5" name="TextBox 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938579" y="2790413"/>
            <a:ext cx="2154061" cy="924484"/>
          </a:xfrm>
          <a:prstGeom prst="rect">
            <a:avLst/>
          </a:prstGeom>
          <a:blipFill rotWithShape="1">
            <a:blip r:embed="rId2"/>
            <a:stretch>
              <a:fillRect l="-7365" b="-11921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22534" name="TextBox 5"/>
          <p:cNvSpPr txBox="1">
            <a:spLocks noChangeArrowheads="1"/>
          </p:cNvSpPr>
          <p:nvPr/>
        </p:nvSpPr>
        <p:spPr bwMode="auto">
          <a:xfrm>
            <a:off x="336550" y="4062413"/>
            <a:ext cx="34671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Massa piccola (</a:t>
            </a:r>
            <a:r>
              <a:rPr lang="en-US" altLang="en-US" i="1"/>
              <a:t>elettroni</a:t>
            </a:r>
            <a:r>
              <a:rPr lang="en-US" altLang="en-US"/>
              <a:t>) </a:t>
            </a:r>
            <a:r>
              <a:rPr lang="en-US" altLang="en-US">
                <a:sym typeface="Wingdings" pitchFamily="2" charset="2"/>
              </a:rPr>
              <a:t> grande perdita di energia</a:t>
            </a:r>
          </a:p>
          <a:p>
            <a:endParaRPr lang="en-US" altLang="en-US">
              <a:sym typeface="Wingdings" pitchFamily="2" charset="2"/>
            </a:endParaRPr>
          </a:p>
          <a:p>
            <a:r>
              <a:rPr lang="en-US" altLang="en-US">
                <a:sym typeface="Wingdings" pitchFamily="2" charset="2"/>
              </a:rPr>
              <a:t>Il limite di un acceleratore circolare per elettroni sono le </a:t>
            </a:r>
            <a:r>
              <a:rPr lang="en-US" altLang="en-US" u="sng">
                <a:sym typeface="Wingdings" pitchFamily="2" charset="2"/>
              </a:rPr>
              <a:t>cavita` acceleratrici</a:t>
            </a:r>
          </a:p>
          <a:p>
            <a:endParaRPr lang="en-US" altLang="en-US">
              <a:sym typeface="Wingdings" pitchFamily="2" charset="2"/>
            </a:endParaRPr>
          </a:p>
        </p:txBody>
      </p:sp>
      <p:sp>
        <p:nvSpPr>
          <p:cNvPr id="22535" name="TextBox 6"/>
          <p:cNvSpPr txBox="1">
            <a:spLocks noChangeArrowheads="1"/>
          </p:cNvSpPr>
          <p:nvPr/>
        </p:nvSpPr>
        <p:spPr bwMode="auto">
          <a:xfrm>
            <a:off x="4795838" y="4089400"/>
            <a:ext cx="4114800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>
                <a:sym typeface="Wingdings" pitchFamily="2" charset="2"/>
              </a:rPr>
              <a:t>Massa grande (</a:t>
            </a:r>
            <a:r>
              <a:rPr lang="en-US" altLang="en-US" i="1">
                <a:sym typeface="Wingdings" pitchFamily="2" charset="2"/>
              </a:rPr>
              <a:t>protoni</a:t>
            </a:r>
            <a:r>
              <a:rPr lang="en-US" altLang="en-US">
                <a:sym typeface="Wingdings" pitchFamily="2" charset="2"/>
              </a:rPr>
              <a:t>)  piccola perdita di energia </a:t>
            </a:r>
          </a:p>
          <a:p>
            <a:endParaRPr lang="en-US" altLang="en-US">
              <a:sym typeface="Wingdings" pitchFamily="2" charset="2"/>
            </a:endParaRPr>
          </a:p>
          <a:p>
            <a:r>
              <a:rPr lang="en-US" altLang="en-US">
                <a:sym typeface="Wingdings" pitchFamily="2" charset="2"/>
              </a:rPr>
              <a:t>ma </a:t>
            </a:r>
            <a:r>
              <a:rPr lang="en-US" altLang="en-US" u="sng">
                <a:sym typeface="Wingdings" pitchFamily="2" charset="2"/>
              </a:rPr>
              <a:t>grande campo magnetico </a:t>
            </a:r>
            <a:r>
              <a:rPr lang="en-US" altLang="en-US">
                <a:sym typeface="Wingdings" pitchFamily="2" charset="2"/>
              </a:rPr>
              <a:t>per mantenere i protoni a circolare nell’acceleratore (B=8Tesla nell’LHC)</a:t>
            </a:r>
            <a:endParaRPr lang="en-US" altLang="en-US"/>
          </a:p>
          <a:p>
            <a:endParaRPr lang="en-US" altLang="en-US"/>
          </a:p>
        </p:txBody>
      </p:sp>
      <p:sp>
        <p:nvSpPr>
          <p:cNvPr id="22536" name="TextBox 7"/>
          <p:cNvSpPr txBox="1">
            <a:spLocks noChangeArrowheads="1"/>
          </p:cNvSpPr>
          <p:nvPr/>
        </p:nvSpPr>
        <p:spPr bwMode="auto">
          <a:xfrm>
            <a:off x="5083175" y="2386013"/>
            <a:ext cx="33004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Campo magnetico necessario:</a:t>
            </a:r>
          </a:p>
        </p:txBody>
      </p:sp>
      <p:sp>
        <p:nvSpPr>
          <p:cNvPr id="10" name="TextBox 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655845" y="2862914"/>
            <a:ext cx="2154061" cy="870046"/>
          </a:xfrm>
          <a:prstGeom prst="rect">
            <a:avLst/>
          </a:prstGeom>
          <a:blipFill rotWithShape="1">
            <a:blip r:embed="rId3"/>
            <a:stretch>
              <a:fillRect l="-7365" b="-8451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22538" name="TextBox 10"/>
          <p:cNvSpPr txBox="1">
            <a:spLocks noChangeArrowheads="1"/>
          </p:cNvSpPr>
          <p:nvPr/>
        </p:nvSpPr>
        <p:spPr bwMode="auto">
          <a:xfrm>
            <a:off x="514350" y="5816600"/>
            <a:ext cx="1673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Limite del LEP</a:t>
            </a:r>
          </a:p>
        </p:txBody>
      </p:sp>
      <p:sp>
        <p:nvSpPr>
          <p:cNvPr id="22539" name="TextBox 11"/>
          <p:cNvSpPr txBox="1">
            <a:spLocks noChangeArrowheads="1"/>
          </p:cNvSpPr>
          <p:nvPr/>
        </p:nvSpPr>
        <p:spPr bwMode="auto">
          <a:xfrm>
            <a:off x="5319713" y="5816600"/>
            <a:ext cx="17351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Limite dell’LHC</a:t>
            </a:r>
          </a:p>
        </p:txBody>
      </p:sp>
      <p:pic>
        <p:nvPicPr>
          <p:cNvPr id="12" name="Picture 14" descr="https://encrypted-tbn2.gstatic.com/images?q=tbn:ANd9GcQUZ14QQur2yCIMAgJJIl74FE4N0T3EsZXCWR01NKcLaoTujG7j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5" t="31554" r="9911" b="31882"/>
          <a:stretch>
            <a:fillRect/>
          </a:stretch>
        </p:blipFill>
        <p:spPr bwMode="auto">
          <a:xfrm>
            <a:off x="1442243" y="1787525"/>
            <a:ext cx="827088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6" descr="https://encrypted-tbn3.gstatic.com/images?q=tbn:ANd9GcQpNAmoCOOaCy2ZP5-5mdcHDuhsoZuEUhkWUIB4GfPsQzr4usI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283" y="1746659"/>
            <a:ext cx="690623" cy="623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346075" y="269875"/>
            <a:ext cx="8797925" cy="644525"/>
          </a:xfrm>
        </p:spPr>
        <p:txBody>
          <a:bodyPr/>
          <a:lstStyle/>
          <a:p>
            <a:r>
              <a:rPr lang="en-US" altLang="en-US" smtClean="0"/>
              <a:t>Future circular colliders</a:t>
            </a: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5" t="13046" r="19682" b="1440"/>
          <a:stretch>
            <a:fillRect/>
          </a:stretch>
        </p:blipFill>
        <p:spPr bwMode="auto">
          <a:xfrm>
            <a:off x="1394234" y="817075"/>
            <a:ext cx="6305361" cy="4741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5456609"/>
            <a:ext cx="880985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latin typeface="Arial" pitchFamily="34" charset="0"/>
              </a:rPr>
              <a:t>Lo </a:t>
            </a:r>
            <a:r>
              <a:rPr lang="en-US" dirty="0" err="1">
                <a:latin typeface="Arial" pitchFamily="34" charset="0"/>
              </a:rPr>
              <a:t>sviluppo</a:t>
            </a:r>
            <a:r>
              <a:rPr lang="en-US" dirty="0">
                <a:latin typeface="Arial" pitchFamily="34" charset="0"/>
              </a:rPr>
              <a:t> di </a:t>
            </a:r>
            <a:r>
              <a:rPr lang="en-US" dirty="0" err="1">
                <a:latin typeface="Arial" pitchFamily="34" charset="0"/>
              </a:rPr>
              <a:t>nuovi</a:t>
            </a:r>
            <a:r>
              <a:rPr lang="en-US" dirty="0">
                <a:latin typeface="Arial" pitchFamily="34" charset="0"/>
              </a:rPr>
              <a:t> </a:t>
            </a:r>
            <a:r>
              <a:rPr lang="en-US" dirty="0" err="1">
                <a:latin typeface="Arial" pitchFamily="34" charset="0"/>
              </a:rPr>
              <a:t>magneti</a:t>
            </a:r>
            <a:r>
              <a:rPr lang="en-US" dirty="0">
                <a:latin typeface="Arial" pitchFamily="34" charset="0"/>
              </a:rPr>
              <a:t> da 16 Tesla </a:t>
            </a:r>
            <a:r>
              <a:rPr lang="en-US" dirty="0" err="1">
                <a:latin typeface="Arial" pitchFamily="34" charset="0"/>
              </a:rPr>
              <a:t>potrebbe</a:t>
            </a:r>
            <a:r>
              <a:rPr lang="en-US" dirty="0">
                <a:latin typeface="Arial" pitchFamily="34" charset="0"/>
              </a:rPr>
              <a:t> </a:t>
            </a:r>
            <a:r>
              <a:rPr lang="en-US" dirty="0" err="1">
                <a:latin typeface="Arial" pitchFamily="34" charset="0"/>
              </a:rPr>
              <a:t>aprire</a:t>
            </a:r>
            <a:r>
              <a:rPr lang="en-US" dirty="0">
                <a:latin typeface="Arial" pitchFamily="34" charset="0"/>
              </a:rPr>
              <a:t> le </a:t>
            </a:r>
            <a:r>
              <a:rPr lang="en-US" dirty="0" err="1">
                <a:latin typeface="Arial" pitchFamily="34" charset="0"/>
              </a:rPr>
              <a:t>porte</a:t>
            </a:r>
            <a:r>
              <a:rPr lang="en-US" dirty="0">
                <a:latin typeface="Arial" pitchFamily="34" charset="0"/>
              </a:rPr>
              <a:t> per </a:t>
            </a:r>
            <a:r>
              <a:rPr lang="en-US" dirty="0" err="1">
                <a:latin typeface="Arial" pitchFamily="34" charset="0"/>
              </a:rPr>
              <a:t>nuovi</a:t>
            </a:r>
            <a:r>
              <a:rPr lang="en-US" dirty="0">
                <a:latin typeface="Arial" pitchFamily="34" charset="0"/>
              </a:rPr>
              <a:t> </a:t>
            </a:r>
            <a:r>
              <a:rPr lang="en-US" dirty="0" err="1">
                <a:latin typeface="Arial" pitchFamily="34" charset="0"/>
              </a:rPr>
              <a:t>progetti</a:t>
            </a:r>
            <a:r>
              <a:rPr lang="en-US" dirty="0">
                <a:latin typeface="Arial" pitchFamily="34" charset="0"/>
              </a:rPr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 pitchFamily="34" charset="0"/>
              </a:rPr>
              <a:t>HE-LHC (</a:t>
            </a:r>
            <a:r>
              <a:rPr lang="en-US" dirty="0" err="1">
                <a:latin typeface="Arial" pitchFamily="34" charset="0"/>
              </a:rPr>
              <a:t>collisioni</a:t>
            </a:r>
            <a:r>
              <a:rPr lang="en-US" dirty="0">
                <a:latin typeface="Arial" pitchFamily="34" charset="0"/>
              </a:rPr>
              <a:t> di </a:t>
            </a:r>
            <a:r>
              <a:rPr lang="en-US" dirty="0" err="1">
                <a:latin typeface="Arial" pitchFamily="34" charset="0"/>
              </a:rPr>
              <a:t>protoni</a:t>
            </a:r>
            <a:r>
              <a:rPr lang="en-US" dirty="0">
                <a:latin typeface="Arial" pitchFamily="34" charset="0"/>
              </a:rPr>
              <a:t> a 27 </a:t>
            </a:r>
            <a:r>
              <a:rPr lang="en-US" dirty="0" err="1">
                <a:latin typeface="Arial" pitchFamily="34" charset="0"/>
              </a:rPr>
              <a:t>TeV</a:t>
            </a:r>
            <a:r>
              <a:rPr lang="en-US" dirty="0">
                <a:latin typeface="Arial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 pitchFamily="34" charset="0"/>
              </a:rPr>
              <a:t>FCC (</a:t>
            </a:r>
            <a:r>
              <a:rPr lang="en-US" dirty="0" err="1">
                <a:latin typeface="Arial" pitchFamily="34" charset="0"/>
              </a:rPr>
              <a:t>anello</a:t>
            </a:r>
            <a:r>
              <a:rPr lang="en-US" dirty="0">
                <a:latin typeface="Arial" pitchFamily="34" charset="0"/>
              </a:rPr>
              <a:t> di 100 km per </a:t>
            </a:r>
            <a:r>
              <a:rPr lang="en-US" dirty="0" err="1">
                <a:latin typeface="Arial" pitchFamily="34" charset="0"/>
              </a:rPr>
              <a:t>collisioni</a:t>
            </a:r>
            <a:r>
              <a:rPr lang="en-US" dirty="0">
                <a:latin typeface="Arial" pitchFamily="34" charset="0"/>
              </a:rPr>
              <a:t> di </a:t>
            </a:r>
            <a:r>
              <a:rPr lang="en-US" dirty="0" err="1" smtClean="0">
                <a:latin typeface="Arial" pitchFamily="34" charset="0"/>
              </a:rPr>
              <a:t>elettroni</a:t>
            </a:r>
            <a:r>
              <a:rPr lang="en-US" dirty="0" smtClean="0">
                <a:latin typeface="Arial" pitchFamily="34" charset="0"/>
              </a:rPr>
              <a:t> e </a:t>
            </a:r>
            <a:r>
              <a:rPr lang="en-US" dirty="0" err="1" smtClean="0">
                <a:latin typeface="Arial" pitchFamily="34" charset="0"/>
              </a:rPr>
              <a:t>positroni</a:t>
            </a:r>
            <a:r>
              <a:rPr lang="en-US" dirty="0" smtClean="0">
                <a:latin typeface="Arial" pitchFamily="34" charset="0"/>
              </a:rPr>
              <a:t> </a:t>
            </a:r>
            <a:r>
              <a:rPr lang="en-US" dirty="0">
                <a:latin typeface="Arial" pitchFamily="34" charset="0"/>
              </a:rPr>
              <a:t>E~90-400 GeV e poi di </a:t>
            </a:r>
            <a:r>
              <a:rPr lang="en-US" dirty="0" err="1">
                <a:latin typeface="Arial" pitchFamily="34" charset="0"/>
              </a:rPr>
              <a:t>protoni</a:t>
            </a:r>
            <a:r>
              <a:rPr lang="en-US" dirty="0">
                <a:latin typeface="Arial" pitchFamily="34" charset="0"/>
              </a:rPr>
              <a:t> a 100 </a:t>
            </a:r>
            <a:r>
              <a:rPr lang="en-US" dirty="0" err="1">
                <a:latin typeface="Arial" pitchFamily="34" charset="0"/>
              </a:rPr>
              <a:t>TeV</a:t>
            </a:r>
            <a:r>
              <a:rPr lang="en-US" dirty="0">
                <a:latin typeface="Arial" pitchFamily="34" charset="0"/>
              </a:rPr>
              <a:t>)</a:t>
            </a:r>
          </a:p>
          <a:p>
            <a:pPr>
              <a:defRPr/>
            </a:pPr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46038" y="141288"/>
            <a:ext cx="9097962" cy="769937"/>
          </a:xfrm>
        </p:spPr>
        <p:txBody>
          <a:bodyPr/>
          <a:lstStyle/>
          <a:p>
            <a:r>
              <a:rPr lang="it-IT" altLang="en-US" dirty="0" smtClean="0"/>
              <a:t>Applicazioni tecnologiche degli acceleratori</a:t>
            </a:r>
            <a:endParaRPr lang="en-US" altLang="en-US" dirty="0" smtClean="0"/>
          </a:p>
        </p:txBody>
      </p:sp>
      <p:grpSp>
        <p:nvGrpSpPr>
          <p:cNvPr id="56323" name="Group 27"/>
          <p:cNvGrpSpPr>
            <a:grpSpLocks/>
          </p:cNvGrpSpPr>
          <p:nvPr/>
        </p:nvGrpSpPr>
        <p:grpSpPr bwMode="auto">
          <a:xfrm>
            <a:off x="77788" y="2312988"/>
            <a:ext cx="8980487" cy="2538412"/>
            <a:chOff x="-19034" y="2388146"/>
            <a:chExt cx="8980152" cy="2538855"/>
          </a:xfrm>
        </p:grpSpPr>
        <p:sp>
          <p:nvSpPr>
            <p:cNvPr id="3" name="Rectangle 2"/>
            <p:cNvSpPr/>
            <p:nvPr/>
          </p:nvSpPr>
          <p:spPr>
            <a:xfrm>
              <a:off x="-19034" y="2399260"/>
              <a:ext cx="8980152" cy="252774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56338" name="Group 3"/>
            <p:cNvGrpSpPr>
              <a:grpSpLocks/>
            </p:cNvGrpSpPr>
            <p:nvPr/>
          </p:nvGrpSpPr>
          <p:grpSpPr bwMode="auto">
            <a:xfrm>
              <a:off x="34925" y="2473849"/>
              <a:ext cx="3384550" cy="2368888"/>
              <a:chOff x="34925" y="2473849"/>
              <a:chExt cx="3384550" cy="2368888"/>
            </a:xfrm>
          </p:grpSpPr>
          <p:pic>
            <p:nvPicPr>
              <p:cNvPr id="6" name="Picture 2" descr="Capture-003924web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522283" y="2473886"/>
                <a:ext cx="2138283" cy="1470281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7" name="TextBox 6"/>
              <p:cNvSpPr txBox="1"/>
              <p:nvPr/>
            </p:nvSpPr>
            <p:spPr bwMode="auto">
              <a:xfrm>
                <a:off x="34939" y="4042610"/>
                <a:ext cx="3384424" cy="80024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dirty="0" err="1">
                    <a:solidFill>
                      <a:srgbClr val="000000"/>
                    </a:solidFill>
                    <a:latin typeface="Arial" pitchFamily="34" charset="0"/>
                  </a:rPr>
                  <a:t>Acceleratori</a:t>
                </a:r>
                <a:r>
                  <a:rPr lang="en-US" dirty="0">
                    <a:solidFill>
                      <a:srgbClr val="000000"/>
                    </a:solidFill>
                    <a:latin typeface="Arial" pitchFamily="34" charset="0"/>
                  </a:rPr>
                  <a:t> di </a:t>
                </a:r>
                <a:r>
                  <a:rPr lang="en-US" dirty="0" err="1">
                    <a:solidFill>
                      <a:srgbClr val="000000"/>
                    </a:solidFill>
                    <a:latin typeface="Arial" pitchFamily="34" charset="0"/>
                  </a:rPr>
                  <a:t>particelle</a:t>
                </a:r>
                <a:endParaRPr lang="en-US" dirty="0">
                  <a:solidFill>
                    <a:srgbClr val="000000"/>
                  </a:solidFill>
                  <a:latin typeface="Arial" pitchFamily="34" charset="0"/>
                </a:endParaRPr>
              </a:p>
              <a:p>
                <a:pPr>
                  <a:defRPr/>
                </a:pPr>
                <a:r>
                  <a:rPr lang="en-US" sz="1400" dirty="0">
                    <a:solidFill>
                      <a:srgbClr val="000000"/>
                    </a:solidFill>
                    <a:latin typeface="Arial" pitchFamily="34" charset="0"/>
                  </a:rPr>
                  <a:t>~30’000 </a:t>
                </a:r>
                <a:r>
                  <a:rPr lang="en-US" sz="1400" dirty="0" err="1">
                    <a:solidFill>
                      <a:srgbClr val="000000"/>
                    </a:solidFill>
                    <a:latin typeface="Arial" pitchFamily="34" charset="0"/>
                  </a:rPr>
                  <a:t>acceleratori</a:t>
                </a:r>
                <a:r>
                  <a:rPr lang="en-US" sz="1400" dirty="0">
                    <a:solidFill>
                      <a:srgbClr val="000000"/>
                    </a:solidFill>
                    <a:latin typeface="Arial" pitchFamily="34" charset="0"/>
                  </a:rPr>
                  <a:t> </a:t>
                </a:r>
                <a:r>
                  <a:rPr lang="en-US" sz="1400" dirty="0" err="1">
                    <a:solidFill>
                      <a:srgbClr val="000000"/>
                    </a:solidFill>
                    <a:latin typeface="Arial" pitchFamily="34" charset="0"/>
                  </a:rPr>
                  <a:t>nel</a:t>
                </a:r>
                <a:r>
                  <a:rPr lang="en-US" sz="1400" dirty="0">
                    <a:solidFill>
                      <a:srgbClr val="000000"/>
                    </a:solidFill>
                    <a:latin typeface="Arial" pitchFamily="34" charset="0"/>
                  </a:rPr>
                  <a:t> </a:t>
                </a:r>
                <a:r>
                  <a:rPr lang="en-US" sz="1400" dirty="0" err="1">
                    <a:solidFill>
                      <a:srgbClr val="000000"/>
                    </a:solidFill>
                    <a:latin typeface="Arial" pitchFamily="34" charset="0"/>
                  </a:rPr>
                  <a:t>mondo</a:t>
                </a:r>
                <a:endParaRPr lang="en-US" sz="1400" dirty="0">
                  <a:solidFill>
                    <a:srgbClr val="000000"/>
                  </a:solidFill>
                  <a:latin typeface="Arial" pitchFamily="34" charset="0"/>
                </a:endParaRPr>
              </a:p>
              <a:p>
                <a:pPr>
                  <a:defRPr/>
                </a:pPr>
                <a:r>
                  <a:rPr lang="en-US" sz="1400" dirty="0">
                    <a:solidFill>
                      <a:srgbClr val="000000"/>
                    </a:solidFill>
                    <a:latin typeface="Arial" pitchFamily="34" charset="0"/>
                  </a:rPr>
                  <a:t>~17’000 </a:t>
                </a:r>
                <a:r>
                  <a:rPr lang="en-US" sz="1400" dirty="0" err="1">
                    <a:solidFill>
                      <a:srgbClr val="000000"/>
                    </a:solidFill>
                    <a:latin typeface="Arial" pitchFamily="34" charset="0"/>
                  </a:rPr>
                  <a:t>usati</a:t>
                </a:r>
                <a:r>
                  <a:rPr lang="en-US" sz="1400" dirty="0">
                    <a:solidFill>
                      <a:srgbClr val="000000"/>
                    </a:solidFill>
                    <a:latin typeface="Arial" pitchFamily="34" charset="0"/>
                  </a:rPr>
                  <a:t> in </a:t>
                </a:r>
                <a:r>
                  <a:rPr lang="en-US" sz="1400" dirty="0" err="1">
                    <a:solidFill>
                      <a:srgbClr val="000000"/>
                    </a:solidFill>
                    <a:latin typeface="Arial" pitchFamily="34" charset="0"/>
                  </a:rPr>
                  <a:t>medicina</a:t>
                </a:r>
                <a:endParaRPr lang="en-US" sz="1400" dirty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8" name="TextBox 18"/>
            <p:cNvSpPr txBox="1">
              <a:spLocks noChangeArrowheads="1"/>
            </p:cNvSpPr>
            <p:nvPr/>
          </p:nvSpPr>
          <p:spPr bwMode="auto">
            <a:xfrm>
              <a:off x="4071800" y="2388146"/>
              <a:ext cx="2241466" cy="5700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GB" sz="3100" dirty="0" err="1" smtClean="0">
                  <a:solidFill>
                    <a:srgbClr val="000090"/>
                  </a:solidFill>
                  <a:latin typeface="+mn-lt"/>
                </a:rPr>
                <a:t>Adroterapia</a:t>
              </a:r>
              <a:endParaRPr lang="en-GB" sz="3100" dirty="0">
                <a:solidFill>
                  <a:srgbClr val="000090"/>
                </a:solidFill>
                <a:latin typeface="+mn-lt"/>
              </a:endParaRPr>
            </a:p>
          </p:txBody>
        </p:sp>
        <p:sp>
          <p:nvSpPr>
            <p:cNvPr id="9" name="Left-Right Arrow 8"/>
            <p:cNvSpPr/>
            <p:nvPr/>
          </p:nvSpPr>
          <p:spPr bwMode="auto">
            <a:xfrm>
              <a:off x="3192358" y="2502466"/>
              <a:ext cx="658788" cy="396944"/>
            </a:xfrm>
            <a:prstGeom prst="leftRightArrow">
              <a:avLst/>
            </a:prstGeom>
            <a:solidFill>
              <a:srgbClr val="000090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 sz="24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grpSp>
          <p:nvGrpSpPr>
            <p:cNvPr id="56341" name="Group 26"/>
            <p:cNvGrpSpPr>
              <a:grpSpLocks/>
            </p:cNvGrpSpPr>
            <p:nvPr/>
          </p:nvGrpSpPr>
          <p:grpSpPr bwMode="auto">
            <a:xfrm>
              <a:off x="4144814" y="2997200"/>
              <a:ext cx="4747666" cy="1871379"/>
              <a:chOff x="4144814" y="2997200"/>
              <a:chExt cx="4747666" cy="1871379"/>
            </a:xfrm>
          </p:grpSpPr>
          <p:grpSp>
            <p:nvGrpSpPr>
              <p:cNvPr id="56342" name="Group 4"/>
              <p:cNvGrpSpPr>
                <a:grpSpLocks/>
              </p:cNvGrpSpPr>
              <p:nvPr/>
            </p:nvGrpSpPr>
            <p:grpSpPr bwMode="auto">
              <a:xfrm>
                <a:off x="4375150" y="2997200"/>
                <a:ext cx="4228846" cy="1218555"/>
                <a:chOff x="4375150" y="2997200"/>
                <a:chExt cx="4228846" cy="1218555"/>
              </a:xfrm>
            </p:grpSpPr>
            <p:pic>
              <p:nvPicPr>
                <p:cNvPr id="56344" name="Picture 41" descr="Screen shot 2011-04-17 at 23.47.59.png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33088" y="2997201"/>
                  <a:ext cx="1178853" cy="11423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6345" name="Picture 42" descr="Screen shot 2011-04-17 at 23.48.11.pn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467331" y="2997200"/>
                  <a:ext cx="1136665" cy="11423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6346" name="Picture 8" descr="single_spot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80439" y="2997200"/>
                  <a:ext cx="1625359" cy="12185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3" name="Rectangle 12"/>
                <p:cNvSpPr/>
                <p:nvPr/>
              </p:nvSpPr>
              <p:spPr bwMode="auto">
                <a:xfrm>
                  <a:off x="4989341" y="2997852"/>
                  <a:ext cx="990563" cy="523967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en-GB" sz="1400" dirty="0">
                      <a:solidFill>
                        <a:srgbClr val="FFFF00"/>
                      </a:solidFill>
                      <a:effectLst>
                        <a:outerShdw blurRad="38100" dist="38100" dir="2700000">
                          <a:srgbClr val="000000"/>
                        </a:outerShdw>
                      </a:effectLst>
                      <a:latin typeface="Arial" pitchFamily="34" charset="0"/>
                    </a:rPr>
                    <a:t>Tumour Target</a:t>
                  </a:r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 bwMode="auto">
                <a:xfrm>
                  <a:off x="4375002" y="3607559"/>
                  <a:ext cx="690536" cy="400120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GB" sz="1000" dirty="0">
                      <a:solidFill>
                        <a:srgbClr val="FFFF00"/>
                      </a:solidFill>
                      <a:effectLst>
                        <a:outerShdw blurRad="38100" dist="38100" dir="2700000">
                          <a:srgbClr val="000000"/>
                        </a:outerShdw>
                      </a:effectLst>
                      <a:latin typeface="Arial" pitchFamily="34" charset="0"/>
                    </a:rPr>
                    <a:t>Protons</a:t>
                  </a:r>
                </a:p>
                <a:p>
                  <a:pPr>
                    <a:defRPr/>
                  </a:pPr>
                  <a:r>
                    <a:rPr lang="en-GB" sz="1000" dirty="0">
                      <a:solidFill>
                        <a:srgbClr val="FFFF00"/>
                      </a:solidFill>
                      <a:effectLst>
                        <a:outerShdw blurRad="38100" dist="38100" dir="2700000">
                          <a:srgbClr val="000000"/>
                        </a:outerShdw>
                      </a:effectLst>
                      <a:latin typeface="Arial" pitchFamily="34" charset="0"/>
                    </a:rPr>
                    <a:t>light ions</a:t>
                  </a:r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 bwMode="auto">
                <a:xfrm>
                  <a:off x="6437087" y="3912412"/>
                  <a:ext cx="552429" cy="274685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GB" sz="1200" dirty="0">
                      <a:solidFill>
                        <a:srgbClr val="FFFF00"/>
                      </a:solidFill>
                      <a:effectLst>
                        <a:outerShdw blurRad="38100" dist="38100" dir="2700000">
                          <a:srgbClr val="000000"/>
                        </a:outerShdw>
                      </a:effectLst>
                      <a:latin typeface="Arial" pitchFamily="34" charset="0"/>
                    </a:rPr>
                    <a:t>X-ray</a:t>
                  </a:r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 bwMode="auto">
                <a:xfrm>
                  <a:off x="7567345" y="3894946"/>
                  <a:ext cx="700062" cy="274686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GB" sz="1200" dirty="0">
                      <a:solidFill>
                        <a:srgbClr val="FFFF00"/>
                      </a:solidFill>
                      <a:effectLst>
                        <a:outerShdw blurRad="38100" dist="38100" dir="2700000">
                          <a:srgbClr val="000000"/>
                        </a:outerShdw>
                      </a:effectLst>
                      <a:latin typeface="Arial" pitchFamily="34" charset="0"/>
                    </a:rPr>
                    <a:t>protons</a:t>
                  </a:r>
                </a:p>
              </p:txBody>
            </p:sp>
          </p:grpSp>
          <p:sp>
            <p:nvSpPr>
              <p:cNvPr id="17" name="TextBox 34"/>
              <p:cNvSpPr txBox="1">
                <a:spLocks noChangeArrowheads="1"/>
              </p:cNvSpPr>
              <p:nvPr/>
            </p:nvSpPr>
            <p:spPr bwMode="auto">
              <a:xfrm>
                <a:off x="4144823" y="4345875"/>
                <a:ext cx="4748036" cy="522379"/>
              </a:xfrm>
              <a:prstGeom prst="rect">
                <a:avLst/>
              </a:prstGeom>
              <a:solidFill>
                <a:srgbClr val="BFBFB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1400" dirty="0" smtClean="0">
                    <a:latin typeface="+mn-lt"/>
                  </a:rPr>
                  <a:t>70000 </a:t>
                </a:r>
                <a:r>
                  <a:rPr lang="en-US" sz="1400" dirty="0" err="1" smtClean="0">
                    <a:latin typeface="+mn-lt"/>
                  </a:rPr>
                  <a:t>pazienti</a:t>
                </a:r>
                <a:r>
                  <a:rPr lang="en-US" sz="1400" dirty="0" smtClean="0">
                    <a:latin typeface="+mn-lt"/>
                  </a:rPr>
                  <a:t> </a:t>
                </a:r>
                <a:r>
                  <a:rPr lang="en-US" sz="1400" dirty="0" err="1" smtClean="0">
                    <a:latin typeface="+mn-lt"/>
                  </a:rPr>
                  <a:t>trattati</a:t>
                </a:r>
                <a:r>
                  <a:rPr lang="en-US" sz="1400" dirty="0" smtClean="0">
                    <a:latin typeface="+mn-lt"/>
                  </a:rPr>
                  <a:t> </a:t>
                </a:r>
                <a:r>
                  <a:rPr lang="en-US" sz="1400" dirty="0" err="1" smtClean="0">
                    <a:latin typeface="+mn-lt"/>
                  </a:rPr>
                  <a:t>nel</a:t>
                </a:r>
                <a:r>
                  <a:rPr lang="en-US" sz="1400" dirty="0" smtClean="0">
                    <a:latin typeface="+mn-lt"/>
                  </a:rPr>
                  <a:t> </a:t>
                </a:r>
                <a:r>
                  <a:rPr lang="en-US" sz="1400" dirty="0" err="1" smtClean="0">
                    <a:latin typeface="+mn-lt"/>
                  </a:rPr>
                  <a:t>mondo</a:t>
                </a:r>
                <a:r>
                  <a:rPr lang="en-US" sz="1400" dirty="0" smtClean="0">
                    <a:latin typeface="+mn-lt"/>
                  </a:rPr>
                  <a:t> (30 </a:t>
                </a:r>
                <a:r>
                  <a:rPr lang="en-US" sz="1400" dirty="0" err="1" smtClean="0">
                    <a:latin typeface="+mn-lt"/>
                  </a:rPr>
                  <a:t>strutture</a:t>
                </a:r>
                <a:r>
                  <a:rPr lang="en-US" sz="1400" dirty="0" smtClean="0">
                    <a:latin typeface="+mn-lt"/>
                  </a:rPr>
                  <a:t>), in Italia</a:t>
                </a:r>
              </a:p>
              <a:p>
                <a:pPr>
                  <a:defRPr/>
                </a:pPr>
                <a:r>
                  <a:rPr lang="it-IT" sz="1400" dirty="0" smtClean="0">
                    <a:latin typeface="+mn-lt"/>
                  </a:rPr>
                  <a:t>Il CNAO di Pavia.</a:t>
                </a:r>
                <a:endParaRPr lang="en-US" sz="1400" dirty="0" smtClean="0">
                  <a:latin typeface="+mn-lt"/>
                </a:endParaRPr>
              </a:p>
            </p:txBody>
          </p:sp>
        </p:grpSp>
      </p:grpSp>
      <p:grpSp>
        <p:nvGrpSpPr>
          <p:cNvPr id="56324" name="Group 32"/>
          <p:cNvGrpSpPr>
            <a:grpSpLocks/>
          </p:cNvGrpSpPr>
          <p:nvPr/>
        </p:nvGrpSpPr>
        <p:grpSpPr bwMode="auto">
          <a:xfrm>
            <a:off x="77788" y="4879975"/>
            <a:ext cx="8980487" cy="1806575"/>
            <a:chOff x="77788" y="4955666"/>
            <a:chExt cx="8980152" cy="1806375"/>
          </a:xfrm>
        </p:grpSpPr>
        <p:sp>
          <p:nvSpPr>
            <p:cNvPr id="32" name="Rectangle 31"/>
            <p:cNvSpPr/>
            <p:nvPr/>
          </p:nvSpPr>
          <p:spPr>
            <a:xfrm>
              <a:off x="77788" y="4955666"/>
              <a:ext cx="8980152" cy="180637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56327" name="Group 28"/>
            <p:cNvGrpSpPr>
              <a:grpSpLocks/>
            </p:cNvGrpSpPr>
            <p:nvPr/>
          </p:nvGrpSpPr>
          <p:grpSpPr bwMode="auto">
            <a:xfrm>
              <a:off x="323850" y="5061823"/>
              <a:ext cx="2530475" cy="1678702"/>
              <a:chOff x="323850" y="5061823"/>
              <a:chExt cx="2530475" cy="1678702"/>
            </a:xfrm>
          </p:grpSpPr>
          <p:pic>
            <p:nvPicPr>
              <p:cNvPr id="18" name="Picture 9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334954" y="5062017"/>
                <a:ext cx="2519268" cy="1479386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19" name="TextBox 18"/>
              <p:cNvSpPr txBox="1"/>
              <p:nvPr/>
            </p:nvSpPr>
            <p:spPr bwMode="auto">
              <a:xfrm>
                <a:off x="323841" y="6371559"/>
                <a:ext cx="2530381" cy="36825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rgbClr val="000000"/>
                </a:solidFill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dirty="0" err="1">
                    <a:latin typeface="Arial" pitchFamily="34" charset="0"/>
                  </a:rPr>
                  <a:t>Rivelatori</a:t>
                </a:r>
                <a:r>
                  <a:rPr lang="en-US" dirty="0">
                    <a:latin typeface="Arial" pitchFamily="34" charset="0"/>
                  </a:rPr>
                  <a:t> di </a:t>
                </a:r>
                <a:r>
                  <a:rPr lang="en-US" dirty="0" err="1">
                    <a:latin typeface="Arial" pitchFamily="34" charset="0"/>
                  </a:rPr>
                  <a:t>particelle</a:t>
                </a:r>
                <a:endParaRPr lang="en-US" dirty="0">
                  <a:latin typeface="Arial" pitchFamily="34" charset="0"/>
                </a:endParaRPr>
              </a:p>
            </p:txBody>
          </p:sp>
        </p:grpSp>
        <p:grpSp>
          <p:nvGrpSpPr>
            <p:cNvPr id="56328" name="Group 30"/>
            <p:cNvGrpSpPr>
              <a:grpSpLocks/>
            </p:cNvGrpSpPr>
            <p:nvPr/>
          </p:nvGrpSpPr>
          <p:grpSpPr bwMode="auto">
            <a:xfrm>
              <a:off x="3337106" y="5292882"/>
              <a:ext cx="2488870" cy="569387"/>
              <a:chOff x="3337106" y="5292882"/>
              <a:chExt cx="2488870" cy="569387"/>
            </a:xfrm>
          </p:grpSpPr>
          <p:sp>
            <p:nvSpPr>
              <p:cNvPr id="21" name="Left-Right Arrow 20"/>
              <p:cNvSpPr/>
              <p:nvPr/>
            </p:nvSpPr>
            <p:spPr bwMode="auto">
              <a:xfrm>
                <a:off x="3336803" y="5406466"/>
                <a:ext cx="658788" cy="395244"/>
              </a:xfrm>
              <a:prstGeom prst="leftRightArrow">
                <a:avLst/>
              </a:prstGeom>
              <a:solidFill>
                <a:srgbClr val="000090"/>
              </a:solidFill>
              <a:ln w="9525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 sz="2400"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22" name="TextBox 30"/>
              <p:cNvSpPr txBox="1">
                <a:spLocks noChangeArrowheads="1"/>
              </p:cNvSpPr>
              <p:nvPr/>
            </p:nvSpPr>
            <p:spPr bwMode="auto">
              <a:xfrm>
                <a:off x="4170210" y="5292179"/>
                <a:ext cx="1655700" cy="569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GB" sz="3100" dirty="0">
                    <a:solidFill>
                      <a:srgbClr val="000090"/>
                    </a:solidFill>
                    <a:latin typeface="+mn-lt"/>
                  </a:rPr>
                  <a:t>Imaging</a:t>
                </a:r>
              </a:p>
            </p:txBody>
          </p:sp>
        </p:grpSp>
        <p:grpSp>
          <p:nvGrpSpPr>
            <p:cNvPr id="56329" name="Group 29"/>
            <p:cNvGrpSpPr>
              <a:grpSpLocks/>
            </p:cNvGrpSpPr>
            <p:nvPr/>
          </p:nvGrpSpPr>
          <p:grpSpPr bwMode="auto">
            <a:xfrm>
              <a:off x="4699203" y="5052489"/>
              <a:ext cx="4269278" cy="1676400"/>
              <a:chOff x="4699203" y="5052489"/>
              <a:chExt cx="4269278" cy="1676400"/>
            </a:xfrm>
          </p:grpSpPr>
          <p:sp>
            <p:nvSpPr>
              <p:cNvPr id="23" name="TextBox 33"/>
              <p:cNvSpPr txBox="1">
                <a:spLocks noChangeArrowheads="1"/>
              </p:cNvSpPr>
              <p:nvPr/>
            </p:nvSpPr>
            <p:spPr bwMode="auto">
              <a:xfrm>
                <a:off x="4698828" y="5915997"/>
                <a:ext cx="1963665" cy="368259"/>
              </a:xfrm>
              <a:prstGeom prst="rect">
                <a:avLst/>
              </a:prstGeom>
              <a:solidFill>
                <a:srgbClr val="D9D9D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GB" sz="1800" dirty="0">
                    <a:latin typeface="+mn-lt"/>
                  </a:rPr>
                  <a:t>e.g. PET scanner</a:t>
                </a:r>
              </a:p>
            </p:txBody>
          </p:sp>
          <p:pic>
            <p:nvPicPr>
              <p:cNvPr id="24" name="Picture 1032" descr="PET_Alzheimer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6733927" y="5052493"/>
                <a:ext cx="2235117" cy="1676214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rgbClr val="000000">
                    <a:alpha val="74997"/>
                  </a:srgbClr>
                </a:outerShdw>
              </a:effectLst>
            </p:spPr>
          </p:pic>
          <p:pic>
            <p:nvPicPr>
              <p:cNvPr id="56332" name="Picture 6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093" b="4454"/>
              <a:stretch>
                <a:fillRect/>
              </a:stretch>
            </p:blipFill>
            <p:spPr bwMode="auto">
              <a:xfrm>
                <a:off x="5775400" y="5063247"/>
                <a:ext cx="938138" cy="7137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56325" name="Rectangle 41"/>
          <p:cNvSpPr>
            <a:spLocks noChangeArrowheads="1"/>
          </p:cNvSpPr>
          <p:nvPr/>
        </p:nvSpPr>
        <p:spPr bwMode="auto">
          <a:xfrm>
            <a:off x="46038" y="1397000"/>
            <a:ext cx="9066212" cy="615553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00" b="1" dirty="0" err="1">
                <a:solidFill>
                  <a:srgbClr val="0000FF"/>
                </a:solidFill>
              </a:rPr>
              <a:t>Applicazioni</a:t>
            </a:r>
            <a:r>
              <a:rPr lang="en-US" altLang="en-US" sz="1700" b="1" dirty="0">
                <a:solidFill>
                  <a:srgbClr val="0000FF"/>
                </a:solidFill>
              </a:rPr>
              <a:t>: imaging medico (e.g. PET), </a:t>
            </a:r>
            <a:r>
              <a:rPr lang="en-US" altLang="en-US" sz="1700" b="1" dirty="0" err="1">
                <a:solidFill>
                  <a:srgbClr val="0000FF"/>
                </a:solidFill>
              </a:rPr>
              <a:t>terapia</a:t>
            </a:r>
            <a:r>
              <a:rPr lang="en-US" altLang="en-US" sz="1700" b="1" dirty="0">
                <a:solidFill>
                  <a:srgbClr val="0000FF"/>
                </a:solidFill>
              </a:rPr>
              <a:t> del </a:t>
            </a:r>
            <a:r>
              <a:rPr lang="en-US" altLang="en-US" sz="1700" b="1" dirty="0" err="1">
                <a:solidFill>
                  <a:srgbClr val="0000FF"/>
                </a:solidFill>
              </a:rPr>
              <a:t>cancro</a:t>
            </a:r>
            <a:r>
              <a:rPr lang="en-US" altLang="en-US" sz="1700" b="1" dirty="0">
                <a:solidFill>
                  <a:srgbClr val="0000FF"/>
                </a:solidFill>
              </a:rPr>
              <a:t>, </a:t>
            </a:r>
            <a:r>
              <a:rPr lang="en-US" altLang="en-US" sz="1700" b="1" dirty="0" err="1">
                <a:solidFill>
                  <a:srgbClr val="0000FF"/>
                </a:solidFill>
              </a:rPr>
              <a:t>tecnologie</a:t>
            </a:r>
            <a:r>
              <a:rPr lang="en-US" altLang="en-US" sz="1700" b="1" dirty="0">
                <a:solidFill>
                  <a:srgbClr val="0000FF"/>
                </a:solidFill>
              </a:rPr>
              <a:t> per la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00" b="1" dirty="0" err="1">
                <a:solidFill>
                  <a:srgbClr val="0000FF"/>
                </a:solidFill>
              </a:rPr>
              <a:t>sicurezza</a:t>
            </a:r>
            <a:r>
              <a:rPr lang="en-US" altLang="en-US" sz="1700" b="1" dirty="0">
                <a:solidFill>
                  <a:srgbClr val="0000FF"/>
                </a:solidFill>
              </a:rPr>
              <a:t>, </a:t>
            </a:r>
            <a:r>
              <a:rPr lang="en-US" altLang="en-US" sz="1700" b="1" dirty="0" err="1">
                <a:solidFill>
                  <a:srgbClr val="0000FF"/>
                </a:solidFill>
              </a:rPr>
              <a:t>sterilizzazione</a:t>
            </a:r>
            <a:r>
              <a:rPr lang="en-US" altLang="en-US" sz="1700" b="1" dirty="0">
                <a:solidFill>
                  <a:srgbClr val="0000FF"/>
                </a:solidFill>
              </a:rPr>
              <a:t> </a:t>
            </a:r>
            <a:r>
              <a:rPr lang="en-US" altLang="en-US" sz="1700" b="1" dirty="0" err="1">
                <a:solidFill>
                  <a:srgbClr val="0000FF"/>
                </a:solidFill>
              </a:rPr>
              <a:t>dei</a:t>
            </a:r>
            <a:r>
              <a:rPr lang="en-US" altLang="en-US" sz="1700" b="1" dirty="0">
                <a:solidFill>
                  <a:srgbClr val="0000FF"/>
                </a:solidFill>
              </a:rPr>
              <a:t> </a:t>
            </a:r>
            <a:r>
              <a:rPr lang="en-US" altLang="en-US" sz="1700" b="1" dirty="0" err="1" smtClean="0">
                <a:solidFill>
                  <a:srgbClr val="0000FF"/>
                </a:solidFill>
              </a:rPr>
              <a:t>cibi</a:t>
            </a:r>
            <a:r>
              <a:rPr lang="en-US" altLang="en-US" sz="1700" b="1" dirty="0" smtClean="0">
                <a:solidFill>
                  <a:srgbClr val="0000FF"/>
                </a:solidFill>
              </a:rPr>
              <a:t>, </a:t>
            </a:r>
            <a:r>
              <a:rPr lang="en-US" altLang="en-US" sz="1700" b="1" dirty="0" err="1">
                <a:solidFill>
                  <a:srgbClr val="0000FF"/>
                </a:solidFill>
              </a:rPr>
              <a:t>ecc</a:t>
            </a:r>
            <a:r>
              <a:rPr lang="en-US" altLang="en-US" sz="1700" b="1" dirty="0">
                <a:solidFill>
                  <a:srgbClr val="0000FF"/>
                </a:solidFill>
              </a:rPr>
              <a:t>. </a:t>
            </a:r>
            <a:r>
              <a:rPr lang="en-US" altLang="en-US" sz="1700" b="1" dirty="0" smtClean="0">
                <a:solidFill>
                  <a:srgbClr val="0000FF"/>
                </a:solidFill>
              </a:rPr>
              <a:t>…</a:t>
            </a:r>
            <a:endParaRPr lang="en-US" altLang="en-US" sz="17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"/>
          <p:cNvSpPr>
            <a:spLocks noGrp="1" noChangeArrowheads="1"/>
          </p:cNvSpPr>
          <p:nvPr>
            <p:ph type="title"/>
          </p:nvPr>
        </p:nvSpPr>
        <p:spPr>
          <a:xfrm>
            <a:off x="0" y="269875"/>
            <a:ext cx="7874000" cy="644525"/>
          </a:xfrm>
        </p:spPr>
        <p:txBody>
          <a:bodyPr/>
          <a:lstStyle/>
          <a:p>
            <a:pPr eaLnBrk="1" hangingPunct="1"/>
            <a:r>
              <a:rPr lang="en-GB" altLang="en-US" smtClean="0"/>
              <a:t>Applicazioni: World Wide Web, GRID</a:t>
            </a:r>
          </a:p>
        </p:txBody>
      </p:sp>
      <p:pic>
        <p:nvPicPr>
          <p:cNvPr id="57347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6172200" cy="400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011488"/>
            <a:ext cx="5410200" cy="35417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914400"/>
            <a:ext cx="236220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0" name="Text Box 8"/>
          <p:cNvSpPr txBox="1">
            <a:spLocks noChangeArrowheads="1"/>
          </p:cNvSpPr>
          <p:nvPr/>
        </p:nvSpPr>
        <p:spPr bwMode="auto">
          <a:xfrm>
            <a:off x="5867400" y="6172200"/>
            <a:ext cx="3276600" cy="396875"/>
          </a:xfrm>
          <a:prstGeom prst="rect">
            <a:avLst/>
          </a:prstGeom>
          <a:solidFill>
            <a:schemeClr val="tx1">
              <a:alpha val="3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GB" altLang="en-US" sz="2000" b="1">
                <a:solidFill>
                  <a:schemeClr val="bg1"/>
                </a:solidFill>
                <a:latin typeface="Verdana" pitchFamily="34" charset="0"/>
                <a:ea typeface="MS PGothic" pitchFamily="34" charset="-128"/>
              </a:rPr>
              <a:t>… al futuro</a:t>
            </a:r>
          </a:p>
        </p:txBody>
      </p:sp>
      <p:sp>
        <p:nvSpPr>
          <p:cNvPr id="57351" name="Text Box 9"/>
          <p:cNvSpPr txBox="1">
            <a:spLocks noChangeArrowheads="1"/>
          </p:cNvSpPr>
          <p:nvPr/>
        </p:nvSpPr>
        <p:spPr bwMode="auto">
          <a:xfrm>
            <a:off x="6019800" y="2544763"/>
            <a:ext cx="31242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GB" altLang="en-US" sz="1600">
                <a:latin typeface="Verdana" pitchFamily="34" charset="0"/>
                <a:ea typeface="MS PGothic" pitchFamily="34" charset="-128"/>
              </a:rPr>
              <a:t>Tim Berners-Lee</a:t>
            </a:r>
          </a:p>
          <a:p>
            <a:pPr algn="r"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GB" altLang="en-US" sz="1400">
                <a:latin typeface="Verdana" pitchFamily="34" charset="0"/>
                <a:ea typeface="MS PGothic" pitchFamily="34" charset="-128"/>
              </a:rPr>
              <a:t>Padre del www</a:t>
            </a:r>
          </a:p>
        </p:txBody>
      </p:sp>
      <p:sp>
        <p:nvSpPr>
          <p:cNvPr id="57352" name="Text Box 13"/>
          <p:cNvSpPr txBox="1">
            <a:spLocks noChangeArrowheads="1"/>
          </p:cNvSpPr>
          <p:nvPr/>
        </p:nvSpPr>
        <p:spPr bwMode="auto">
          <a:xfrm>
            <a:off x="0" y="4495800"/>
            <a:ext cx="3429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000" b="1">
                <a:solidFill>
                  <a:schemeClr val="bg1"/>
                </a:solidFill>
                <a:latin typeface="Verdana" pitchFamily="34" charset="0"/>
                <a:ea typeface="MS PGothic" pitchFamily="34" charset="-128"/>
              </a:rPr>
              <a:t>Dal passato</a:t>
            </a:r>
          </a:p>
        </p:txBody>
      </p:sp>
      <p:sp>
        <p:nvSpPr>
          <p:cNvPr id="57353" name="AutoShape 14"/>
          <p:cNvSpPr>
            <a:spLocks noChangeArrowheads="1"/>
          </p:cNvSpPr>
          <p:nvPr/>
        </p:nvSpPr>
        <p:spPr bwMode="auto">
          <a:xfrm>
            <a:off x="228600" y="5257800"/>
            <a:ext cx="4205288" cy="944563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762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800" b="1">
                <a:solidFill>
                  <a:schemeClr val="accent1"/>
                </a:solidFill>
                <a:latin typeface="Bradley Hand ITC" pitchFamily="66" charset="0"/>
              </a:rPr>
              <a:t>www.cern.ch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Box 4"/>
          <p:cNvSpPr txBox="1">
            <a:spLocks noChangeArrowheads="1"/>
          </p:cNvSpPr>
          <p:nvPr/>
        </p:nvSpPr>
        <p:spPr bwMode="auto">
          <a:xfrm>
            <a:off x="0" y="1900238"/>
            <a:ext cx="9294532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3200" dirty="0"/>
              <a:t>Ricerca fondamentale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400" dirty="0"/>
              <a:t>→ Comprensione delle Forze della Natura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400" dirty="0"/>
              <a:t>→ Sviluppo di tecnologia avanzata </a:t>
            </a:r>
            <a:endParaRPr lang="it-IT" altLang="en-US" sz="24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400" dirty="0" smtClean="0"/>
              <a:t>→ </a:t>
            </a:r>
            <a:r>
              <a:rPr lang="it-IT" altLang="en-US" sz="2400" dirty="0"/>
              <a:t>La tecnologia prodotta per i nostri esperimenti trova applicazioni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en-US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Conclusioni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7" descr="CMS-Color-wi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155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35"/>
          <p:cNvSpPr>
            <a:spLocks noGrp="1" noChangeArrowheads="1"/>
          </p:cNvSpPr>
          <p:nvPr>
            <p:ph type="title"/>
          </p:nvPr>
        </p:nvSpPr>
        <p:spPr>
          <a:xfrm>
            <a:off x="652463" y="-55563"/>
            <a:ext cx="8229600" cy="1143001"/>
          </a:xfrm>
          <a:solidFill>
            <a:srgbClr val="CCECFF">
              <a:alpha val="30196"/>
            </a:srgbClr>
          </a:solidFill>
        </p:spPr>
        <p:txBody>
          <a:bodyPr/>
          <a:lstStyle/>
          <a:p>
            <a:r>
              <a:rPr lang="it-IT" altLang="en-US" b="1" smtClean="0"/>
              <a:t>Un pezzo importante di CMS: il calorimetro elettromagnetico</a:t>
            </a:r>
          </a:p>
        </p:txBody>
      </p:sp>
      <p:sp>
        <p:nvSpPr>
          <p:cNvPr id="31748" name="Text Box 36"/>
          <p:cNvSpPr txBox="1">
            <a:spLocks noChangeArrowheads="1"/>
          </p:cNvSpPr>
          <p:nvPr/>
        </p:nvSpPr>
        <p:spPr bwMode="auto">
          <a:xfrm>
            <a:off x="323850" y="64912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 altLang="en-US"/>
          </a:p>
        </p:txBody>
      </p:sp>
      <p:sp>
        <p:nvSpPr>
          <p:cNvPr id="31749" name="Text Box 51"/>
          <p:cNvSpPr txBox="1">
            <a:spLocks noChangeArrowheads="1"/>
          </p:cNvSpPr>
          <p:nvPr/>
        </p:nvSpPr>
        <p:spPr bwMode="auto">
          <a:xfrm>
            <a:off x="4767263" y="61150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 altLang="en-US"/>
          </a:p>
        </p:txBody>
      </p:sp>
      <p:pic>
        <p:nvPicPr>
          <p:cNvPr id="31750" name="Picture 22" descr="fc_in_ec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285875"/>
            <a:ext cx="7583488" cy="507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2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425" y="4500563"/>
            <a:ext cx="2147888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2" name="Text Box 23"/>
          <p:cNvSpPr txBox="1">
            <a:spLocks noChangeArrowheads="1"/>
          </p:cNvSpPr>
          <p:nvPr/>
        </p:nvSpPr>
        <p:spPr bwMode="auto">
          <a:xfrm>
            <a:off x="7137400" y="2608263"/>
            <a:ext cx="1822450" cy="12001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2400" b="1">
                <a:solidFill>
                  <a:srgbClr val="0000CC"/>
                </a:solidFill>
              </a:rPr>
              <a:t>75000 cristalli scintillanti</a:t>
            </a:r>
            <a:endParaRPr lang="en-US" altLang="en-US">
              <a:solidFill>
                <a:srgbClr val="0000CC"/>
              </a:solidFill>
            </a:endParaRPr>
          </a:p>
        </p:txBody>
      </p:sp>
      <p:pic>
        <p:nvPicPr>
          <p:cNvPr id="31753" name="Picture 46" descr="capsule9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813" y="5949950"/>
            <a:ext cx="1079500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34067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1"/>
          <p:cNvSpPr txBox="1">
            <a:spLocks noChangeArrowheads="1"/>
          </p:cNvSpPr>
          <p:nvPr/>
        </p:nvSpPr>
        <p:spPr bwMode="auto">
          <a:xfrm>
            <a:off x="1041400" y="2479675"/>
            <a:ext cx="7467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>
                <a:hlinkClick r:id="rId2"/>
              </a:rPr>
              <a:t>Esplorando il mondo dell’infinitamente piccolo</a:t>
            </a:r>
            <a:endParaRPr lang="en-US" altLang="en-US" sz="28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431321" y="12940"/>
            <a:ext cx="8229600" cy="1143000"/>
          </a:xfrm>
        </p:spPr>
        <p:txBody>
          <a:bodyPr/>
          <a:lstStyle/>
          <a:p>
            <a:r>
              <a:rPr lang="en-US" altLang="en-US" dirty="0" err="1" smtClean="0"/>
              <a:t>Gli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atomi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che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conosciamo</a:t>
            </a:r>
            <a:endParaRPr lang="en-US" altLang="en-US" dirty="0" smtClean="0"/>
          </a:p>
        </p:txBody>
      </p:sp>
      <p:pic>
        <p:nvPicPr>
          <p:cNvPr id="3379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2" b="13533"/>
          <a:stretch/>
        </p:blipFill>
        <p:spPr bwMode="auto">
          <a:xfrm>
            <a:off x="113506" y="1155940"/>
            <a:ext cx="8452525" cy="5546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57368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 smtClean="0"/>
              <a:t>Quanto è grande un atomo?</a:t>
            </a:r>
          </a:p>
        </p:txBody>
      </p:sp>
      <p:pic>
        <p:nvPicPr>
          <p:cNvPr id="13315" name="Picture 2" descr="http://biologos.org/uploads/static-content/Cleaver_3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42"/>
          <a:stretch>
            <a:fillRect/>
          </a:stretch>
        </p:blipFill>
        <p:spPr bwMode="auto">
          <a:xfrm>
            <a:off x="256147" y="1949570"/>
            <a:ext cx="8491847" cy="3894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-82550" y="0"/>
            <a:ext cx="9226550" cy="1095375"/>
          </a:xfrm>
        </p:spPr>
        <p:txBody>
          <a:bodyPr/>
          <a:lstStyle/>
          <a:p>
            <a:r>
              <a:rPr lang="en-US" altLang="en-US" sz="2800" dirty="0" err="1" smtClean="0">
                <a:solidFill>
                  <a:srgbClr val="0070C0"/>
                </a:solidFill>
              </a:rPr>
              <a:t>Dall’infinitamente</a:t>
            </a:r>
            <a:r>
              <a:rPr lang="en-US" altLang="en-US" sz="2800" dirty="0" smtClean="0">
                <a:solidFill>
                  <a:srgbClr val="0070C0"/>
                </a:solidFill>
              </a:rPr>
              <a:t> piccolo </a:t>
            </a:r>
            <a:r>
              <a:rPr lang="en-US" altLang="en-US" sz="2800" dirty="0" err="1" smtClean="0">
                <a:solidFill>
                  <a:srgbClr val="0070C0"/>
                </a:solidFill>
              </a:rPr>
              <a:t>all’infinitamente</a:t>
            </a:r>
            <a:r>
              <a:rPr lang="en-US" altLang="en-US" sz="2800" dirty="0" smtClean="0">
                <a:solidFill>
                  <a:srgbClr val="0070C0"/>
                </a:solidFill>
              </a:rPr>
              <a:t> </a:t>
            </a:r>
            <a:r>
              <a:rPr lang="en-US" altLang="en-US" sz="2800" dirty="0" err="1" smtClean="0">
                <a:solidFill>
                  <a:srgbClr val="0070C0"/>
                </a:solidFill>
              </a:rPr>
              <a:t>grande</a:t>
            </a:r>
            <a:endParaRPr lang="en-US" altLang="en-US" sz="2800" dirty="0" smtClean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85" y="857954"/>
            <a:ext cx="7047781" cy="5969258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21437401">
            <a:off x="1777389" y="2997306"/>
            <a:ext cx="6019195" cy="517754"/>
          </a:xfrm>
          <a:prstGeom prst="rightArrow">
            <a:avLst/>
          </a:prstGeom>
          <a:gradFill flip="none" rotWithShape="1">
            <a:gsLst>
              <a:gs pos="0">
                <a:srgbClr val="FF5050"/>
              </a:gs>
              <a:gs pos="50000">
                <a:srgbClr val="FFFFCC"/>
              </a:gs>
              <a:gs pos="100000">
                <a:srgbClr val="0070C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</a:rPr>
              <a:t>NATURA</a:t>
            </a:r>
          </a:p>
        </p:txBody>
      </p:sp>
      <p:sp>
        <p:nvSpPr>
          <p:cNvPr id="6" name="Right Arrow 5"/>
          <p:cNvSpPr/>
          <p:nvPr/>
        </p:nvSpPr>
        <p:spPr>
          <a:xfrm rot="1209400" flipH="1">
            <a:off x="3248917" y="4537965"/>
            <a:ext cx="3849860" cy="517754"/>
          </a:xfrm>
          <a:prstGeom prst="rightArrow">
            <a:avLst/>
          </a:prstGeom>
          <a:gradFill flip="none" rotWithShape="1">
            <a:gsLst>
              <a:gs pos="0">
                <a:srgbClr val="FF5050"/>
              </a:gs>
              <a:gs pos="50000">
                <a:srgbClr val="FFFFCC"/>
              </a:gs>
              <a:gs pos="100000">
                <a:srgbClr val="0070C0"/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</a:rPr>
              <a:t>ACCELERATORI DI PARTICELLE</a:t>
            </a:r>
          </a:p>
        </p:txBody>
      </p:sp>
    </p:spTree>
    <p:extLst>
      <p:ext uri="{BB962C8B-B14F-4D97-AF65-F5344CB8AC3E}">
        <p14:creationId xmlns:p14="http://schemas.microsoft.com/office/powerpoint/2010/main" val="13782291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525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FR" dirty="0" err="1" smtClean="0">
                <a:ea typeface="Arial" charset="0"/>
              </a:rPr>
              <a:t>acceleratore</a:t>
            </a:r>
            <a:r>
              <a:rPr lang="fr-FR" dirty="0" smtClean="0">
                <a:ea typeface="Arial" charset="0"/>
              </a:rPr>
              <a:t> di </a:t>
            </a:r>
            <a:r>
              <a:rPr lang="fr-FR" dirty="0" err="1" smtClean="0">
                <a:ea typeface="Arial" charset="0"/>
              </a:rPr>
              <a:t>particelle</a:t>
            </a:r>
            <a:r>
              <a:rPr lang="fr-FR" dirty="0" smtClean="0">
                <a:ea typeface="Arial" charset="0"/>
              </a:rPr>
              <a:t>, </a:t>
            </a:r>
            <a:r>
              <a:rPr lang="fr-FR" dirty="0" err="1" smtClean="0">
                <a:ea typeface="Arial" charset="0"/>
              </a:rPr>
              <a:t>perchè</a:t>
            </a:r>
            <a:r>
              <a:rPr lang="fr-FR" dirty="0" smtClean="0">
                <a:ea typeface="Arial" charset="0"/>
              </a:rPr>
              <a:t> ?</a:t>
            </a:r>
            <a:endParaRPr lang="en-GB" dirty="0">
              <a:ea typeface="Arial" charset="0"/>
            </a:endParaRP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en-US" sz="2400" b="1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4580" name="Picture 15" descr="albe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9" r="50000"/>
          <a:stretch>
            <a:fillRect/>
          </a:stretch>
        </p:blipFill>
        <p:spPr bwMode="auto">
          <a:xfrm>
            <a:off x="1862138" y="792100"/>
            <a:ext cx="1674692" cy="17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ZoneTexte 18"/>
          <p:cNvSpPr txBox="1">
            <a:spLocks noChangeArrowheads="1"/>
          </p:cNvSpPr>
          <p:nvPr/>
        </p:nvSpPr>
        <p:spPr bwMode="auto">
          <a:xfrm>
            <a:off x="3536830" y="1028288"/>
            <a:ext cx="1929899" cy="584775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3200" b="1" dirty="0">
                <a:solidFill>
                  <a:srgbClr val="FF0000"/>
                </a:solidFill>
                <a:latin typeface="Tahoma" pitchFamily="34" charset="0"/>
                <a:ea typeface="Arial" charset="0"/>
                <a:cs typeface="Tahoma" pitchFamily="34" charset="0"/>
              </a:rPr>
              <a:t>E</a:t>
            </a:r>
            <a:r>
              <a:rPr lang="fr-FR" altLang="en-US" sz="3200" b="1" dirty="0">
                <a:latin typeface="Tahoma" pitchFamily="34" charset="0"/>
                <a:ea typeface="Arial" charset="0"/>
                <a:cs typeface="Tahoma" pitchFamily="34" charset="0"/>
              </a:rPr>
              <a:t>=</a:t>
            </a:r>
            <a:r>
              <a:rPr lang="fr-FR" altLang="en-US" sz="3200" b="1" dirty="0">
                <a:solidFill>
                  <a:srgbClr val="00B050"/>
                </a:solidFill>
                <a:latin typeface="Tahoma" pitchFamily="34" charset="0"/>
                <a:ea typeface="Arial" charset="0"/>
                <a:cs typeface="Tahoma" pitchFamily="34" charset="0"/>
              </a:rPr>
              <a:t>m</a:t>
            </a:r>
            <a:r>
              <a:rPr lang="fr-FR" altLang="en-US" sz="3200" b="1" dirty="0">
                <a:latin typeface="Tahoma" pitchFamily="34" charset="0"/>
                <a:ea typeface="Arial" charset="0"/>
                <a:cs typeface="Tahoma" pitchFamily="34" charset="0"/>
              </a:rPr>
              <a:t>c</a:t>
            </a:r>
            <a:r>
              <a:rPr lang="fr-FR" altLang="en-US" sz="3200" b="1" baseline="30000" dirty="0">
                <a:latin typeface="Tahoma" pitchFamily="34" charset="0"/>
                <a:ea typeface="Arial" charset="0"/>
                <a:cs typeface="Tahoma" pitchFamily="34" charset="0"/>
              </a:rPr>
              <a:t>2</a:t>
            </a:r>
          </a:p>
        </p:txBody>
      </p:sp>
      <p:pic>
        <p:nvPicPr>
          <p:cNvPr id="24582" name="Picture 6" descr="animation-Zqq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2492375"/>
            <a:ext cx="5108575" cy="403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TextBox 1"/>
          <p:cNvSpPr txBox="1">
            <a:spLocks noChangeArrowheads="1"/>
          </p:cNvSpPr>
          <p:nvPr/>
        </p:nvSpPr>
        <p:spPr bwMode="auto">
          <a:xfrm>
            <a:off x="87313" y="2063750"/>
            <a:ext cx="2819400" cy="41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400" dirty="0">
                <a:solidFill>
                  <a:srgbClr val="FF0000"/>
                </a:solidFill>
                <a:cs typeface="Arial" charset="0"/>
              </a:rPr>
              <a:t>Le particelle accelerate nell’acceleratore raggiungono un’alta </a:t>
            </a:r>
            <a:r>
              <a:rPr lang="it-IT" altLang="en-US" sz="2400" b="1" dirty="0">
                <a:solidFill>
                  <a:srgbClr val="FF0000"/>
                </a:solidFill>
                <a:cs typeface="Arial" charset="0"/>
              </a:rPr>
              <a:t>energia 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en-US" sz="2400" dirty="0">
              <a:solidFill>
                <a:srgbClr val="FF0000"/>
              </a:solidFill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en-US" sz="2400" dirty="0">
              <a:solidFill>
                <a:srgbClr val="FF0000"/>
              </a:solidFill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en-US" sz="2400" dirty="0">
              <a:solidFill>
                <a:srgbClr val="FF0000"/>
              </a:solidFill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400" dirty="0">
                <a:solidFill>
                  <a:srgbClr val="FF0000"/>
                </a:solidFill>
                <a:cs typeface="Arial" charset="0"/>
              </a:rPr>
              <a:t>E quando sbattono con altre particelle possono creare ....</a:t>
            </a:r>
            <a:endParaRPr lang="it-IT" altLang="en-US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24584" name="TextBox 29"/>
          <p:cNvSpPr txBox="1">
            <a:spLocks noChangeArrowheads="1"/>
          </p:cNvSpPr>
          <p:nvPr/>
        </p:nvSpPr>
        <p:spPr bwMode="auto">
          <a:xfrm>
            <a:off x="7037388" y="3749675"/>
            <a:ext cx="20399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400">
                <a:solidFill>
                  <a:srgbClr val="00B050"/>
                </a:solidFill>
                <a:cs typeface="Arial" charset="0"/>
              </a:rPr>
              <a:t>...nuove particelle di </a:t>
            </a:r>
            <a:r>
              <a:rPr lang="it-IT" altLang="en-US" sz="2400" b="1">
                <a:solidFill>
                  <a:srgbClr val="00B050"/>
                </a:solidFill>
                <a:cs typeface="Arial" charset="0"/>
              </a:rPr>
              <a:t>massa m</a:t>
            </a:r>
            <a:endParaRPr lang="it-IT" altLang="en-US" b="1">
              <a:solidFill>
                <a:srgbClr val="00B050"/>
              </a:solidFill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82885" y="6182279"/>
            <a:ext cx="67120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Gli acceleratori ci permettono di studiare le particelle</a:t>
            </a:r>
          </a:p>
          <a:p>
            <a:r>
              <a:rPr lang="it-IT" dirty="0"/>
              <a:t>c</a:t>
            </a:r>
            <a:r>
              <a:rPr lang="it-IT" dirty="0" smtClean="0"/>
              <a:t>he esistevano subito dopo il big bang e adesso non ci sono più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407526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Un «acceleratore naturale»: </a:t>
            </a:r>
            <a:br>
              <a:rPr lang="it-IT" dirty="0" smtClean="0"/>
            </a:br>
            <a:r>
              <a:rPr lang="it-IT" dirty="0" smtClean="0"/>
              <a:t>i raggi cosmici</a:t>
            </a:r>
            <a:endParaRPr lang="it-IT" dirty="0"/>
          </a:p>
        </p:txBody>
      </p:sp>
      <p:pic>
        <p:nvPicPr>
          <p:cNvPr id="5122" name="Picture 2" descr="Image result for cosmic ray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70" y="1561559"/>
            <a:ext cx="3510652" cy="5083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upload.wikimedia.org/wikipedia/commons/thumb/5/5d/Hessballon.jpg/800px-Hessball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502" y="1726231"/>
            <a:ext cx="3784852" cy="439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3558396" y="2323855"/>
            <a:ext cx="871268" cy="9316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3994030" y="2976112"/>
            <a:ext cx="2398144" cy="12939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580929" y="6212773"/>
            <a:ext cx="4394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Victor Hess scopre i raggi cosmici usando la mongolfiera (1912)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619615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5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2"/>
</p:tagLst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31882</TotalTime>
  <Words>1087</Words>
  <Application>Microsoft Office PowerPoint</Application>
  <PresentationFormat>On-screen Show (4:3)</PresentationFormat>
  <Paragraphs>181</Paragraphs>
  <Slides>38</Slides>
  <Notes>6</Notes>
  <HiddenSlides>4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Struttura predefinita</vt:lpstr>
      <vt:lpstr>Gli acceleratori di particelle  </vt:lpstr>
      <vt:lpstr>Un grande laboratorio europeo: il CERN</vt:lpstr>
      <vt:lpstr>Gli scienziati che utilizzano il CERN</vt:lpstr>
      <vt:lpstr>PowerPoint Presentation</vt:lpstr>
      <vt:lpstr>Gli atomi che conosciamo</vt:lpstr>
      <vt:lpstr>Quanto è grande un atomo?</vt:lpstr>
      <vt:lpstr>Dall’infinitamente piccolo all’infinitamente grande</vt:lpstr>
      <vt:lpstr>acceleratore di particelle, perchè ?</vt:lpstr>
      <vt:lpstr>Un «acceleratore naturale»:  i raggi cosmici</vt:lpstr>
      <vt:lpstr>Unita` di misura dell’energia per particelle</vt:lpstr>
      <vt:lpstr>origine ed energia dei raggi cosmici</vt:lpstr>
      <vt:lpstr>Forza di Lorentz</vt:lpstr>
      <vt:lpstr>Come funziona un acceleratore di particelle</vt:lpstr>
      <vt:lpstr>Il limite di un acceleratore lineare</vt:lpstr>
      <vt:lpstr>Acceleratore circolare</vt:lpstr>
      <vt:lpstr>AdA (Frascati 1961)</vt:lpstr>
      <vt:lpstr>Un acceleratore circolare</vt:lpstr>
      <vt:lpstr>LHC al CERN</vt:lpstr>
      <vt:lpstr>Sorgente di particelle dell’LHC</vt:lpstr>
      <vt:lpstr>protoni contro protoni  o protoni contro antiprotoni ?</vt:lpstr>
      <vt:lpstr>protoni contro protoni  o protoni contro antiprotoni ?</vt:lpstr>
      <vt:lpstr>Protoni contro protoni  o protoni contro antiprotoni ?</vt:lpstr>
      <vt:lpstr>I magneti dell’LHC</vt:lpstr>
      <vt:lpstr>I magneti dell’LHC</vt:lpstr>
      <vt:lpstr>I campi elettrici per accelerare</vt:lpstr>
      <vt:lpstr>Complesso di acceleratori del CERN</vt:lpstr>
      <vt:lpstr>LHC in azione</vt:lpstr>
      <vt:lpstr>LHC in azione</vt:lpstr>
      <vt:lpstr>Sala di controllo degli acceleratori del CERN</vt:lpstr>
      <vt:lpstr>PowerPoint Presentation</vt:lpstr>
      <vt:lpstr>Incroci di particelle</vt:lpstr>
      <vt:lpstr>LHC e HL-LHC</vt:lpstr>
      <vt:lpstr>Come fare un acceleratore per esplorare piu` alta energia</vt:lpstr>
      <vt:lpstr>Future circular colliders</vt:lpstr>
      <vt:lpstr>Applicazioni tecnologiche degli acceleratori</vt:lpstr>
      <vt:lpstr>Applicazioni: World Wide Web, GRID</vt:lpstr>
      <vt:lpstr>Conclusioni</vt:lpstr>
      <vt:lpstr>Un pezzo importante di CMS: il calorimetro elettromagnetico</vt:lpstr>
    </vt:vector>
  </TitlesOfParts>
  <Company>INFN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diemoz</dc:creator>
  <cp:lastModifiedBy>Francesca</cp:lastModifiedBy>
  <cp:revision>773</cp:revision>
  <dcterms:created xsi:type="dcterms:W3CDTF">2004-03-04T16:03:57Z</dcterms:created>
  <dcterms:modified xsi:type="dcterms:W3CDTF">2021-02-22T15:23:42Z</dcterms:modified>
</cp:coreProperties>
</file>