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Default Extension="pict" ContentType="image/pict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6" r:id="rId4"/>
    <p:sldId id="258" r:id="rId5"/>
    <p:sldId id="260" r:id="rId6"/>
    <p:sldId id="261" r:id="rId7"/>
    <p:sldId id="277" r:id="rId8"/>
    <p:sldId id="280" r:id="rId9"/>
    <p:sldId id="279" r:id="rId10"/>
    <p:sldId id="287" r:id="rId11"/>
    <p:sldId id="285" r:id="rId12"/>
    <p:sldId id="286" r:id="rId13"/>
    <p:sldId id="283" r:id="rId14"/>
    <p:sldId id="268" r:id="rId15"/>
    <p:sldId id="262" r:id="rId16"/>
    <p:sldId id="264" r:id="rId17"/>
    <p:sldId id="282" r:id="rId18"/>
    <p:sldId id="284" r:id="rId19"/>
    <p:sldId id="276" r:id="rId20"/>
    <p:sldId id="288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A4"/>
    <a:srgbClr val="F7FF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738" autoAdjust="0"/>
    <p:restoredTop sz="97475" autoAdjust="0"/>
  </p:normalViewPr>
  <p:slideViewPr>
    <p:cSldViewPr snapToGrid="0" snapToObjects="1">
      <p:cViewPr>
        <p:scale>
          <a:sx n="100" d="100"/>
          <a:sy n="100" d="100"/>
        </p:scale>
        <p:origin x="-608" y="-5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1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theme" Target="theme/theme1.xml"/><Relationship Id="rId14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9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ict"/><Relationship Id="rId1" Type="http://schemas.openxmlformats.org/officeDocument/2006/relationships/image" Target="../media/image1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679AB-08BF-9149-950C-29676B5825B7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11F7B-1A80-C94E-AA20-0B759017A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E231F-59BA-264C-AAB4-A289A1FA9EB0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55A7-521D-9247-8BBF-F46F097BF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A722E-B329-3C4C-B1AB-40D87B1E2B82}" type="slidenum">
              <a:rPr lang="en-US"/>
              <a:pPr/>
              <a:t>5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B4FD8-842C-2D41-B9B0-FB810C446981}" type="slidenum">
              <a:rPr lang="it-IT"/>
              <a:pPr/>
              <a:t>12</a:t>
            </a:fld>
            <a:endParaRPr lang="it-IT"/>
          </a:p>
        </p:txBody>
      </p:sp>
      <p:sp>
        <p:nvSpPr>
          <p:cNvPr id="62976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9763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2531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120B78CB-CD9C-E84B-9801-683CB1C7C54D}" type="slidenum">
              <a:rPr lang="fr-FR" sz="1200">
                <a:latin typeface="Calibri" charset="0"/>
              </a:rPr>
              <a:pPr algn="r" eaLnBrk="1" hangingPunct="1"/>
              <a:t>12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8DC54-6ED8-2245-8BFE-118EAF68D758}" type="slidenum">
              <a:rPr lang="en-US"/>
              <a:pPr/>
              <a:t>13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69A29-F68D-524A-ABCF-EA6B6BD2580A}" type="slidenum">
              <a:rPr lang="en-US"/>
              <a:pPr/>
              <a:t>14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B6760-296C-ED47-A55F-AE740BA755AD}" type="slidenum">
              <a:rPr lang="en-US"/>
              <a:pPr/>
              <a:t>15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76EF9-D8E5-C24D-92FB-2CCF898B3E00}" type="slidenum">
              <a:rPr lang="en-US"/>
              <a:pPr/>
              <a:t>18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6C6-A8D8-3641-842F-03E47B68D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6C6-A8D8-3641-842F-03E47B68D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6C6-A8D8-3641-842F-03E47B68D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6C6-A8D8-3641-842F-03E47B68D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6C6-A8D8-3641-842F-03E47B68D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6C6-A8D8-3641-842F-03E47B68D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6C6-A8D8-3641-842F-03E47B68D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6C6-A8D8-3641-842F-03E47B68D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6C6-A8D8-3641-842F-03E47B68D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6C6-A8D8-3641-842F-03E47B68D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6C6-A8D8-3641-842F-03E47B68D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FFFFA4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51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843076"/>
            <a:ext cx="8915400" cy="5538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2679" y="6537600"/>
            <a:ext cx="3204000" cy="18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British Columbia, Canada   -  January 9-14, 2011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013" y="6537600"/>
            <a:ext cx="3960000" cy="18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Italian Ocean Technologies Innovation   -  Antonio Capone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9275" y="6537600"/>
            <a:ext cx="557700" cy="18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E8DD-8BF9-384D-A1EF-49B7DE8D31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72392"/>
            <a:ext cx="990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3" descr="docOperativa"/>
          <p:cNvPicPr>
            <a:picLocks noChangeAspect="1" noChangeArrowheads="1"/>
          </p:cNvPicPr>
          <p:nvPr userDrawn="1"/>
        </p:nvPicPr>
        <p:blipFill>
          <a:blip r:embed="rId13"/>
          <a:srcRect l="31119" t="46710" b="6673"/>
          <a:stretch>
            <a:fillRect/>
          </a:stretch>
        </p:blipFill>
        <p:spPr bwMode="auto">
          <a:xfrm>
            <a:off x="0" y="6394451"/>
            <a:ext cx="12795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infn-piccol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180444" y="6394451"/>
            <a:ext cx="734351" cy="4683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56C6-A8D8-3641-842F-03E47B68D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5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7" Type="http://schemas.openxmlformats.org/officeDocument/2006/relationships/image" Target="../media/image3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6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png"/><Relationship Id="rId5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Relationship Id="rId5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6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6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.bin"/><Relationship Id="rId4" Type="http://schemas.openxmlformats.org/officeDocument/2006/relationships/image" Target="../media/image14.png"/><Relationship Id="rId5" Type="http://schemas.openxmlformats.org/officeDocument/2006/relationships/image" Target="../media/image21.png"/><Relationship Id="rId7" Type="http://schemas.openxmlformats.org/officeDocument/2006/relationships/image" Target="../media/image2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6" Type="http://schemas.openxmlformats.org/officeDocument/2006/relationships/oleObject" Target="../embeddings/Microsoft_Equation1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INFN researches and deep Sea </a:t>
            </a:r>
            <a:r>
              <a:rPr lang="en-US" sz="3556" dirty="0" smtClean="0"/>
              <a:t>activities</a:t>
            </a:r>
            <a:endParaRPr lang="en-US" sz="3556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11" descr="Logo_KM3NeT-1-Transparent"/>
          <p:cNvPicPr preferRelativeResize="0">
            <a:picLocks noChangeArrowheads="1"/>
          </p:cNvPicPr>
          <p:nvPr/>
        </p:nvPicPr>
        <p:blipFill>
          <a:blip r:embed="rId2"/>
          <a:srcRect l="16194" t="1096" r="1906" b="1096"/>
          <a:stretch>
            <a:fillRect/>
          </a:stretch>
        </p:blipFill>
        <p:spPr bwMode="auto">
          <a:xfrm>
            <a:off x="7942491" y="4842270"/>
            <a:ext cx="1296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_NEMO copy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559" y="5558899"/>
            <a:ext cx="3780000" cy="810000"/>
          </a:xfrm>
          <a:prstGeom prst="rect">
            <a:avLst/>
          </a:prstGeom>
          <a:noFill/>
        </p:spPr>
      </p:pic>
      <p:pic>
        <p:nvPicPr>
          <p:cNvPr id="9" name="Picture 9" descr="logoinfn-picco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207" y="484366"/>
            <a:ext cx="1824841" cy="1260000"/>
          </a:xfrm>
          <a:prstGeom prst="rect">
            <a:avLst/>
          </a:prstGeom>
          <a:noFill/>
        </p:spPr>
      </p:pic>
      <p:pic>
        <p:nvPicPr>
          <p:cNvPr id="10" name="Picture 78" descr="logo_huge_trans2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8628" y="484227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57398" y="544037"/>
            <a:ext cx="4275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Antonio Capone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Physics Department, “Sapienza” University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and</a:t>
            </a:r>
          </a:p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Istituto Nazionale Fisica Nucleare</a:t>
            </a:r>
            <a:r>
              <a:rPr lang="en-US" b="1" dirty="0" smtClean="0">
                <a:solidFill>
                  <a:schemeClr val="accent2"/>
                </a:solidFill>
              </a:rPr>
              <a:t>, Roma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516" y="1839378"/>
            <a:ext cx="878429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000" b="1" dirty="0" smtClean="0">
                <a:solidFill>
                  <a:srgbClr val="000090"/>
                </a:solidFill>
              </a:rPr>
              <a:t>Why deep under-water Neutrino Telescopes</a:t>
            </a:r>
          </a:p>
          <a:p>
            <a:pPr>
              <a:buFontTx/>
              <a:buChar char="•"/>
            </a:pPr>
            <a:endParaRPr lang="en-GB" sz="2000" dirty="0" smtClean="0">
              <a:solidFill>
                <a:srgbClr val="000090"/>
              </a:solidFill>
            </a:endParaRPr>
          </a:p>
          <a:p>
            <a:pPr>
              <a:buFontTx/>
              <a:buChar char="•"/>
            </a:pPr>
            <a:r>
              <a:rPr lang="en-GB" sz="2000" b="1" dirty="0" smtClean="0">
                <a:solidFill>
                  <a:srgbClr val="000090"/>
                </a:solidFill>
              </a:rPr>
              <a:t>Current projects in Mediterranean Sea:</a:t>
            </a:r>
          </a:p>
          <a:p>
            <a:pPr marL="190500" lvl="1">
              <a:buFontTx/>
              <a:buChar char="–"/>
            </a:pPr>
            <a:r>
              <a:rPr lang="en-GB" dirty="0" smtClean="0">
                <a:solidFill>
                  <a:srgbClr val="000090"/>
                </a:solidFill>
              </a:rPr>
              <a:t> ANTARES, NEMO, </a:t>
            </a:r>
            <a:r>
              <a:rPr lang="en-GB" dirty="0" smtClean="0"/>
              <a:t>NESTOR</a:t>
            </a:r>
          </a:p>
          <a:p>
            <a:pPr marL="190500" lvl="1">
              <a:buFontTx/>
              <a:buChar char="–"/>
            </a:pPr>
            <a:endParaRPr lang="en-GB" dirty="0" smtClean="0">
              <a:solidFill>
                <a:srgbClr val="000090"/>
              </a:solidFill>
            </a:endParaRPr>
          </a:p>
          <a:p>
            <a:pPr>
              <a:buFontTx/>
              <a:buChar char="•"/>
            </a:pPr>
            <a:r>
              <a:rPr lang="en-GB" sz="2000" b="1" dirty="0" smtClean="0">
                <a:solidFill>
                  <a:srgbClr val="000090"/>
                </a:solidFill>
              </a:rPr>
              <a:t>Aiming at a Km</a:t>
            </a:r>
            <a:r>
              <a:rPr lang="en-GB" sz="2000" b="1" baseline="30000" dirty="0" smtClean="0">
                <a:solidFill>
                  <a:srgbClr val="000090"/>
                </a:solidFill>
              </a:rPr>
              <a:t>3</a:t>
            </a:r>
            <a:r>
              <a:rPr lang="en-GB" sz="2000" b="1" dirty="0" smtClean="0">
                <a:solidFill>
                  <a:srgbClr val="000090"/>
                </a:solidFill>
              </a:rPr>
              <a:t> Neutrino Telescope in Mediterranean Sea:</a:t>
            </a:r>
          </a:p>
          <a:p>
            <a:pPr marL="190500" lvl="1">
              <a:buFontTx/>
              <a:buChar char="–"/>
            </a:pPr>
            <a:r>
              <a:rPr lang="en-GB" dirty="0" smtClean="0">
                <a:solidFill>
                  <a:srgbClr val="000090"/>
                </a:solidFill>
              </a:rPr>
              <a:t> KM3NeT “Design Study” and KM3NeT “Preparatory Phase”</a:t>
            </a:r>
          </a:p>
          <a:p>
            <a:pPr marL="381000" lvl="2">
              <a:buFont typeface="Arial"/>
              <a:buChar char="•"/>
            </a:pPr>
            <a:r>
              <a:rPr lang="en-GB" sz="1600" dirty="0" smtClean="0">
                <a:solidFill>
                  <a:srgbClr val="000090"/>
                </a:solidFill>
              </a:rPr>
              <a:t>Joining </a:t>
            </a:r>
            <a:r>
              <a:rPr lang="en-GB" sz="1600" dirty="0" smtClean="0">
                <a:solidFill>
                  <a:srgbClr val="000090"/>
                </a:solidFill>
              </a:rPr>
              <a:t>effort of European scientists</a:t>
            </a:r>
            <a:r>
              <a:rPr lang="en-GB" sz="1600" dirty="0" smtClean="0">
                <a:solidFill>
                  <a:srgbClr val="000090"/>
                </a:solidFill>
              </a:rPr>
              <a:t>:</a:t>
            </a:r>
            <a:r>
              <a:rPr lang="en-GB" sz="1600" dirty="0" smtClean="0">
                <a:solidFill>
                  <a:srgbClr val="000090"/>
                </a:solidFill>
              </a:rPr>
              <a:t> </a:t>
            </a:r>
            <a:r>
              <a:rPr lang="en-GB" sz="1600" dirty="0" smtClean="0">
                <a:solidFill>
                  <a:srgbClr val="000090"/>
                </a:solidFill>
              </a:rPr>
              <a:t>design and </a:t>
            </a:r>
            <a:r>
              <a:rPr lang="en-GB" sz="1600" dirty="0" smtClean="0">
                <a:solidFill>
                  <a:srgbClr val="000090"/>
                </a:solidFill>
              </a:rPr>
              <a:t>technologies R&amp;D </a:t>
            </a:r>
            <a:r>
              <a:rPr lang="en-GB" sz="1600" dirty="0" smtClean="0">
                <a:solidFill>
                  <a:srgbClr val="000090"/>
                </a:solidFill>
              </a:rPr>
              <a:t>towards a common project</a:t>
            </a:r>
          </a:p>
          <a:p>
            <a:pPr marL="381000" lvl="2">
              <a:buFont typeface="Arial"/>
              <a:buChar char="•"/>
            </a:pPr>
            <a:r>
              <a:rPr lang="en-GB" sz="1600" dirty="0" smtClean="0">
                <a:solidFill>
                  <a:srgbClr val="000090"/>
                </a:solidFill>
              </a:rPr>
              <a:t>Pan-European coordination of funding agencies and research Institutions</a:t>
            </a:r>
          </a:p>
          <a:p>
            <a:pPr marL="381000" lvl="2">
              <a:buFont typeface="Arial"/>
              <a:buChar char="•"/>
            </a:pPr>
            <a:r>
              <a:rPr lang="en-GB" sz="1600" dirty="0" smtClean="0">
                <a:solidFill>
                  <a:srgbClr val="000090"/>
                </a:solidFill>
              </a:rPr>
              <a:t>Effective synergy with EMSO and Italian “marine” Institutes: INGV</a:t>
            </a:r>
            <a:r>
              <a:rPr lang="en-GB" sz="1600" dirty="0" smtClean="0">
                <a:solidFill>
                  <a:srgbClr val="000090"/>
                </a:solidFill>
              </a:rPr>
              <a:t>,CNR- </a:t>
            </a:r>
            <a:r>
              <a:rPr lang="en-GB" sz="1600" dirty="0" smtClean="0">
                <a:solidFill>
                  <a:srgbClr val="000090"/>
                </a:solidFill>
              </a:rPr>
              <a:t>ISMAR, OGS, TECNOMARE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err="1" smtClean="0"/>
              <a:t>DE</a:t>
            </a:r>
            <a:r>
              <a:rPr lang="en-US" dirty="0" smtClean="0"/>
              <a:t>: Ocean Noise Detection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35" y="711200"/>
            <a:ext cx="8219440" cy="5466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err="1" smtClean="0"/>
              <a:t>DE</a:t>
            </a:r>
            <a:r>
              <a:rPr lang="en-US" dirty="0" smtClean="0"/>
              <a:t> result: </a:t>
            </a:r>
            <a:r>
              <a:rPr lang="en-US" dirty="0" err="1" smtClean="0"/>
              <a:t>bioacustic</a:t>
            </a:r>
            <a:r>
              <a:rPr lang="en-US" dirty="0" smtClean="0"/>
              <a:t>: Sperm-whale click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55" y="711200"/>
            <a:ext cx="8453120" cy="5608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IMG_72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75" y="2928938"/>
            <a:ext cx="2728913" cy="16827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238250" y="1481138"/>
            <a:ext cx="5184775" cy="4805362"/>
          </a:xfrm>
        </p:spPr>
        <p:txBody>
          <a:bodyPr>
            <a:normAutofit/>
          </a:bodyPr>
          <a:lstStyle/>
          <a:p>
            <a:pPr marL="620713" lvl="1" indent="-228600">
              <a:lnSpc>
                <a:spcPct val="90000"/>
              </a:lnSpc>
              <a:buFontTx/>
              <a:buNone/>
            </a:pPr>
            <a:r>
              <a:rPr lang="en-US" sz="1800"/>
              <a:t>Tested on Catania site</a:t>
            </a:r>
            <a:br>
              <a:rPr lang="en-US" sz="1800"/>
            </a:br>
            <a:r>
              <a:rPr lang="en-US" sz="1800"/>
              <a:t> (2100 m)</a:t>
            </a:r>
          </a:p>
          <a:p>
            <a:pPr marL="620713" lvl="1" indent="-228600">
              <a:lnSpc>
                <a:spcPct val="90000"/>
              </a:lnSpc>
            </a:pPr>
            <a:endParaRPr lang="en-US" sz="1800"/>
          </a:p>
          <a:p>
            <a:pPr marL="365125" indent="-255588">
              <a:lnSpc>
                <a:spcPct val="90000"/>
              </a:lnSpc>
            </a:pPr>
            <a:r>
              <a:rPr lang="en-US" sz="2200"/>
              <a:t>“Mini tower”  (Dec. 06)</a:t>
            </a:r>
          </a:p>
          <a:p>
            <a:pPr marL="620713" lvl="1" indent="-228600">
              <a:lnSpc>
                <a:spcPct val="90000"/>
              </a:lnSpc>
            </a:pPr>
            <a:endParaRPr lang="en-US" sz="1800"/>
          </a:p>
          <a:p>
            <a:pPr marL="620713" lvl="1" indent="-228600">
              <a:lnSpc>
                <a:spcPct val="90000"/>
              </a:lnSpc>
            </a:pPr>
            <a:r>
              <a:rPr lang="en-US" sz="1800"/>
              <a:t>4 storeys </a:t>
            </a:r>
            <a:r>
              <a:rPr lang="fr-FR" sz="1800"/>
              <a:t>@ 40 m</a:t>
            </a:r>
          </a:p>
          <a:p>
            <a:pPr marL="858838" lvl="2">
              <a:lnSpc>
                <a:spcPct val="90000"/>
              </a:lnSpc>
            </a:pPr>
            <a:r>
              <a:rPr lang="en-US" sz="1600"/>
              <a:t>4 PMs per storey</a:t>
            </a:r>
          </a:p>
          <a:p>
            <a:pPr marL="620713" lvl="1" indent="-228600">
              <a:lnSpc>
                <a:spcPct val="90000"/>
              </a:lnSpc>
            </a:pPr>
            <a:r>
              <a:rPr lang="en-US" sz="1800"/>
              <a:t>15 m long bars</a:t>
            </a:r>
          </a:p>
          <a:p>
            <a:pPr marL="620713" lvl="1" indent="-228600">
              <a:lnSpc>
                <a:spcPct val="90000"/>
              </a:lnSpc>
            </a:pPr>
            <a:endParaRPr lang="en-US" sz="1800"/>
          </a:p>
          <a:p>
            <a:pPr marL="620713" lvl="1" indent="-228600">
              <a:lnSpc>
                <a:spcPct val="90000"/>
              </a:lnSpc>
            </a:pPr>
            <a:r>
              <a:rPr lang="en-US" sz="1800"/>
              <a:t>Deployment test (unfurling)</a:t>
            </a:r>
          </a:p>
          <a:p>
            <a:pPr marL="620713" lvl="1" indent="-228600">
              <a:lnSpc>
                <a:spcPct val="90000"/>
              </a:lnSpc>
            </a:pPr>
            <a:endParaRPr lang="en-US" sz="1800"/>
          </a:p>
          <a:p>
            <a:pPr marL="620713" lvl="1" indent="-228600">
              <a:lnSpc>
                <a:spcPct val="90000"/>
              </a:lnSpc>
            </a:pPr>
            <a:r>
              <a:rPr lang="en-US" sz="1800"/>
              <a:t>NEMO electronics and readout</a:t>
            </a:r>
          </a:p>
          <a:p>
            <a:pPr marL="858838" lvl="2">
              <a:lnSpc>
                <a:spcPct val="90000"/>
              </a:lnSpc>
            </a:pPr>
            <a:r>
              <a:rPr lang="en-US" sz="1600"/>
              <a:t>Operated during 6 months</a:t>
            </a:r>
          </a:p>
          <a:p>
            <a:pPr marL="858838" lvl="2">
              <a:lnSpc>
                <a:spcPct val="90000"/>
              </a:lnSpc>
            </a:pPr>
            <a:r>
              <a:rPr lang="en-US" sz="1600"/>
              <a:t>Data taking (muons)</a:t>
            </a:r>
          </a:p>
        </p:txBody>
      </p:sp>
      <p:pic>
        <p:nvPicPr>
          <p:cNvPr id="628740" name="Picture 5" descr="IMG_76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0375" y="4714875"/>
            <a:ext cx="272891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8741" name="Picture 34" descr="IMG_698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9913" y="517525"/>
            <a:ext cx="3835400" cy="20002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28742" name="Line 22"/>
          <p:cNvSpPr>
            <a:spLocks noChangeShapeType="1"/>
          </p:cNvSpPr>
          <p:nvPr/>
        </p:nvSpPr>
        <p:spPr bwMode="auto">
          <a:xfrm flipH="1">
            <a:off x="1160463" y="1357313"/>
            <a:ext cx="38100" cy="496728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sm" len="sm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8743" name="Picture 33" descr="Complessivo 4 piani con funi"/>
          <p:cNvPicPr>
            <a:picLocks noChangeAspect="1" noChangeArrowheads="1"/>
          </p:cNvPicPr>
          <p:nvPr/>
        </p:nvPicPr>
        <p:blipFill>
          <a:blip r:embed="rId7">
            <a:lum bright="18000" contrast="12000"/>
          </a:blip>
          <a:srcRect/>
          <a:stretch>
            <a:fillRect/>
          </a:stretch>
        </p:blipFill>
        <p:spPr bwMode="auto">
          <a:xfrm>
            <a:off x="231775" y="1357313"/>
            <a:ext cx="793750" cy="496728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28744" name="Text Box 23"/>
          <p:cNvSpPr txBox="1">
            <a:spLocks noChangeArrowheads="1"/>
          </p:cNvSpPr>
          <p:nvPr/>
        </p:nvSpPr>
        <p:spPr bwMode="auto">
          <a:xfrm rot="5400000">
            <a:off x="1061244" y="3779044"/>
            <a:ext cx="86201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400" b="1">
                <a:solidFill>
                  <a:srgbClr val="FF3300"/>
                </a:solidFill>
                <a:latin typeface="Lucida Sans Unicode" charset="-52"/>
              </a:rPr>
              <a:t>300  m</a:t>
            </a:r>
          </a:p>
        </p:txBody>
      </p:sp>
      <p:sp>
        <p:nvSpPr>
          <p:cNvPr id="628745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NEMO Towers, prototypes for KM3NeT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80038" y="2755900"/>
            <a:ext cx="3327400" cy="3608388"/>
            <a:chOff x="3389" y="1736"/>
            <a:chExt cx="2096" cy="2273"/>
          </a:xfrm>
        </p:grpSpPr>
        <p:pic>
          <p:nvPicPr>
            <p:cNvPr id="14" name="Picture 16" descr="dir-sist30"/>
            <p:cNvPicPr>
              <a:picLocks noChangeAspect="1" noChangeArrowheads="1"/>
            </p:cNvPicPr>
            <p:nvPr/>
          </p:nvPicPr>
          <p:blipFill>
            <a:blip r:embed="rId8"/>
            <a:srcRect l="9448" t="2362" r="9448" b="2362"/>
            <a:stretch>
              <a:fillRect/>
            </a:stretch>
          </p:blipFill>
          <p:spPr bwMode="auto">
            <a:xfrm>
              <a:off x="3389" y="1736"/>
              <a:ext cx="2096" cy="2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8748" name="Text Box 12"/>
            <p:cNvSpPr txBox="1">
              <a:spLocks noChangeArrowheads="1"/>
            </p:cNvSpPr>
            <p:nvPr/>
          </p:nvSpPr>
          <p:spPr bwMode="auto">
            <a:xfrm>
              <a:off x="3958" y="1916"/>
              <a:ext cx="11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rgbClr val="060A99"/>
                  </a:solidFill>
                </a:rPr>
                <a:t>In press on Astroparticle Physics</a:t>
              </a:r>
            </a:p>
          </p:txBody>
        </p: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272679" y="6537600"/>
            <a:ext cx="3204000" cy="183600"/>
          </a:xfrm>
        </p:spPr>
        <p:txBody>
          <a:bodyPr/>
          <a:lstStyle/>
          <a:p>
            <a:r>
              <a:rPr lang="en-US" dirty="0" smtClean="0"/>
              <a:t>British Columbia, Canada   -  January 9-14, 2011 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013" y="6537600"/>
            <a:ext cx="3960000" cy="183600"/>
          </a:xfrm>
        </p:spPr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9275" y="6537600"/>
            <a:ext cx="557700" cy="183600"/>
          </a:xfrm>
        </p:spPr>
        <p:txBody>
          <a:bodyPr/>
          <a:lstStyle/>
          <a:p>
            <a:fld id="{188FE8DD-8BF9-384D-A1EF-49B7DE8D3196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915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F50C-F3DE-9449-9BD9-6FDD12C54706}" type="slidenum">
              <a:rPr lang="en-US"/>
              <a:pPr/>
              <a:t>13</a:t>
            </a:fld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2297" y="3872779"/>
            <a:ext cx="5303838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456" y="2025651"/>
            <a:ext cx="2803062" cy="194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906000" cy="457200"/>
          </a:xfrm>
        </p:spPr>
        <p:txBody>
          <a:bodyPr>
            <a:noAutofit/>
          </a:bodyPr>
          <a:lstStyle/>
          <a:p>
            <a:r>
              <a:rPr lang="en-GB" sz="3200" dirty="0"/>
              <a:t>NEMO-Phase2, Capo Passero Site at 3500m depth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96309" y="552451"/>
            <a:ext cx="971338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buFontTx/>
              <a:buChar char="•"/>
            </a:pPr>
            <a:r>
              <a:rPr lang="en-GB" sz="1800" dirty="0"/>
              <a:t>On-shore infrastructure under construction (on-shore building completion at  beginning 2008)</a:t>
            </a:r>
          </a:p>
          <a:p>
            <a:pPr marL="190500" indent="-190500">
              <a:buFontTx/>
              <a:buChar char="•"/>
            </a:pPr>
            <a:r>
              <a:rPr lang="en-GB" sz="1800" dirty="0"/>
              <a:t>100 km Electro-Optical cable (&gt;50 KW, 20 fibres) deployed (summer 2007)</a:t>
            </a:r>
            <a:endParaRPr lang="en-GB" sz="1800" dirty="0" smtClean="0"/>
          </a:p>
          <a:p>
            <a:pPr marL="190500" indent="-190500">
              <a:buFontTx/>
              <a:buChar char="•"/>
            </a:pPr>
            <a:r>
              <a:rPr lang="en-GB" sz="1800" dirty="0" smtClean="0"/>
              <a:t>On shore Power </a:t>
            </a:r>
            <a:r>
              <a:rPr lang="en-GB" dirty="0"/>
              <a:t>F</a:t>
            </a:r>
            <a:r>
              <a:rPr lang="en-GB" sz="1800" dirty="0" smtClean="0"/>
              <a:t>eeding </a:t>
            </a:r>
            <a:r>
              <a:rPr lang="en-GB" dirty="0" smtClean="0"/>
              <a:t>S</a:t>
            </a:r>
            <a:r>
              <a:rPr lang="en-GB" sz="1800" dirty="0" smtClean="0"/>
              <a:t>ystem operational</a:t>
            </a:r>
            <a:r>
              <a:rPr lang="en-GB" dirty="0" smtClean="0"/>
              <a:t> </a:t>
            </a:r>
          </a:p>
          <a:p>
            <a:pPr marL="190500" indent="-190500">
              <a:buFontTx/>
              <a:buChar char="•"/>
            </a:pPr>
            <a:r>
              <a:rPr lang="en-GB" dirty="0" smtClean="0"/>
              <a:t>ALCATEL DC(10kV) / DC(400V) converter deployed and connected (winter 2009)</a:t>
            </a:r>
          </a:p>
          <a:p>
            <a:pPr marL="190500" indent="-190500">
              <a:buFontTx/>
              <a:buChar char="•"/>
            </a:pPr>
            <a:r>
              <a:rPr lang="en-GB" sz="1800" dirty="0"/>
              <a:t>Tower deployment foreseen middle </a:t>
            </a:r>
            <a:r>
              <a:rPr lang="en-GB" sz="1800" dirty="0" smtClean="0"/>
              <a:t>2011</a:t>
            </a:r>
            <a:endParaRPr lang="en-GB" sz="1800" dirty="0"/>
          </a:p>
        </p:txBody>
      </p:sp>
      <p:pic>
        <p:nvPicPr>
          <p:cNvPr id="67590" name="Picture 6" descr="nemo_tower_unfold"/>
          <p:cNvPicPr>
            <a:picLocks noChangeAspect="1" noChangeArrowheads="1"/>
          </p:cNvPicPr>
          <p:nvPr/>
        </p:nvPicPr>
        <p:blipFill>
          <a:blip r:embed="rId5">
            <a:lum bright="-6000" contrast="10000"/>
          </a:blip>
          <a:srcRect/>
          <a:stretch>
            <a:fillRect/>
          </a:stretch>
        </p:blipFill>
        <p:spPr bwMode="auto">
          <a:xfrm>
            <a:off x="7768300" y="1449389"/>
            <a:ext cx="2072348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124061" y="2544764"/>
            <a:ext cx="3792141" cy="923330"/>
          </a:xfrm>
          <a:prstGeom prst="rect">
            <a:avLst/>
          </a:prstGeom>
          <a:solidFill>
            <a:srgbClr val="FDFB4B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/>
              <a:t>The Capo Passero Site will</a:t>
            </a:r>
          </a:p>
          <a:p>
            <a:pPr algn="ctr"/>
            <a:r>
              <a:rPr lang="en-GB" sz="1800" b="1"/>
              <a:t>also provide a very useful facility to test KM3NeT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A3C6-B201-1F4B-9219-2FEBC1D80DD5}" type="slidenum">
              <a:rPr lang="en-US"/>
              <a:pPr/>
              <a:t>14</a:t>
            </a:fld>
            <a:endParaRPr lang="en-US"/>
          </a:p>
        </p:txBody>
      </p:sp>
      <p:pic>
        <p:nvPicPr>
          <p:cNvPr id="24578" name="Picture 2" descr="map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4026" y="461964"/>
            <a:ext cx="9104577" cy="5113337"/>
          </a:xfrm>
          <a:ln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731030" y="3071813"/>
            <a:ext cx="382309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it-IT" sz="1800">
              <a:latin typeface="Verdana" charset="0"/>
            </a:endParaRPr>
          </a:p>
        </p:txBody>
      </p:sp>
      <p:pic>
        <p:nvPicPr>
          <p:cNvPr id="24580" name="Picture 4" descr="map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l="2025" t="29327"/>
          <a:stretch>
            <a:fillRect/>
          </a:stretch>
        </p:blipFill>
        <p:spPr>
          <a:xfrm>
            <a:off x="3391429" y="3579814"/>
            <a:ext cx="3322638" cy="1285875"/>
          </a:xfrm>
          <a:ln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332156" y="1852614"/>
            <a:ext cx="982001" cy="4079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3525573" y="2243139"/>
            <a:ext cx="791104" cy="14557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5341673" y="2271713"/>
            <a:ext cx="1190096" cy="1465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Neutrino Telescopes World Map</a:t>
            </a:r>
            <a:endParaRPr lang="it-IT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81290" y="5667375"/>
            <a:ext cx="885004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ANTARES + NEMO + NESTOR joined their efforts to prepare a km</a:t>
            </a:r>
            <a:r>
              <a:rPr lang="en-US" sz="1800" b="1" baseline="30000"/>
              <a:t>3</a:t>
            </a:r>
            <a:r>
              <a:rPr lang="en-US" sz="1800"/>
              <a:t>-scale Cherenkov Neutrino Telescope in the Mediterranean </a:t>
            </a:r>
            <a:r>
              <a:rPr lang="en-US" sz="1800">
                <a:sym typeface="Wingdings" charset="2"/>
              </a:rPr>
              <a:t></a:t>
            </a:r>
            <a:r>
              <a:rPr lang="en-US" sz="1800">
                <a:solidFill>
                  <a:schemeClr val="accent2"/>
                </a:solidFill>
                <a:sym typeface="Wingdings" charset="2"/>
              </a:rPr>
              <a:t>KM3NeT Design Study</a:t>
            </a:r>
            <a:endParaRPr lang="it-IT" sz="1800">
              <a:solidFill>
                <a:schemeClr val="accent2"/>
              </a:solidFill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8CC4-0224-A049-8BCF-308D0E62C84B}" type="slidenum">
              <a:rPr lang="en-US"/>
              <a:pPr/>
              <a:t>15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KM3NeT, what is it ?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07975" y="616148"/>
            <a:ext cx="9432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A Consortium between the groups/Institutions that originated and support the pilot neutrino telescope projects in the Mediterranean Sea for: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Design Study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 for the construction of a Deep Sea Facility in the Mediterranean for Neutrino Astronomy and Associated Sciences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F0B7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a next generation water Cherenkov neutrino telescope of 1 km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7F0B7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3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F0B7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 volume in the Mediterranean Sea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F0B7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a future deep sea Research Infrastructure for ocean sciences: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 </a:t>
            </a:r>
          </a:p>
          <a:p>
            <a:pPr marL="1562100" marR="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Oceanology, Marine Biology, Environmental Science, Geology and Geophysics</a:t>
            </a:r>
          </a:p>
          <a:p>
            <a:pPr marL="1562100" marR="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4990E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Objective: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</a:rPr>
              <a:t>develop cost-effective design for the construction of a 1 km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</a:rPr>
              <a:t>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</a:rPr>
              <a:t> neutrino telescope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 (~ 200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M€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)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KM3NeT Design Study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 funded by the European Community (FP6, 2002-2006)</a:t>
            </a:r>
            <a:r>
              <a:rPr lang="en-US" kern="0" dirty="0" smtClean="0">
                <a:solidFill>
                  <a:schemeClr val="accent2"/>
                </a:solidFill>
              </a:rPr>
              <a:t> </a:t>
            </a:r>
            <a:r>
              <a:rPr lang="en-US" kern="0" dirty="0" err="1" smtClean="0">
                <a:solidFill>
                  <a:schemeClr val="accent2"/>
                </a:solidFill>
                <a:sym typeface="Wingdings"/>
              </a:rPr>
              <a:t></a:t>
            </a:r>
            <a:r>
              <a:rPr lang="en-US" kern="0" dirty="0" smtClean="0">
                <a:solidFill>
                  <a:schemeClr val="accent2"/>
                </a:solidFill>
                <a:sym typeface="Wingdings"/>
              </a:rPr>
              <a:t> Technical Design Report with all technological issues defined and described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lvl="1" indent="-28575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kern="0" dirty="0" smtClean="0">
                <a:solidFill>
                  <a:schemeClr val="accent2"/>
                </a:solidFill>
              </a:rPr>
              <a:t>KM3NeT </a:t>
            </a:r>
            <a:r>
              <a:rPr lang="en-US" i="1" kern="0" dirty="0" smtClean="0">
                <a:solidFill>
                  <a:schemeClr val="accent2"/>
                </a:solidFill>
              </a:rPr>
              <a:t>Preparatory Phase</a:t>
            </a:r>
            <a:r>
              <a:rPr lang="en-US" kern="0" dirty="0" smtClean="0">
                <a:solidFill>
                  <a:schemeClr val="accent2"/>
                </a:solidFill>
              </a:rPr>
              <a:t> funded by the European Community in the framework of "Frame Program 7" (FP7, 2008-2012)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Participants from existing collaborations (ANTARES, NEMO, NESTOR) and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lang="en-GB" sz="2000" kern="0" dirty="0" smtClean="0"/>
              <a:t>E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uropean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Sea science and Technology Institutions (ESONET, EMSO, …)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555625" y="5029200"/>
            <a:ext cx="9020175" cy="1277938"/>
            <a:chOff x="370" y="2904"/>
            <a:chExt cx="5147" cy="805"/>
          </a:xfrm>
        </p:grpSpPr>
        <p:pic>
          <p:nvPicPr>
            <p:cNvPr id="24" name="Picture 4" descr="antares-logo-tria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0" y="2915"/>
              <a:ext cx="821" cy="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 descr="nestor-logo-tria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9" y="2904"/>
              <a:ext cx="793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199" y="3109"/>
              <a:ext cx="28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ahoma" charset="0"/>
                </a:rPr>
                <a:t>+</a:t>
              </a: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3819" y="3109"/>
              <a:ext cx="31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Tahoma" charset="0"/>
                </a:rPr>
                <a:t>+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4948" y="3109"/>
              <a:ext cx="56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 smtClean="0">
                  <a:latin typeface="Tahoma" charset="0"/>
                </a:rPr>
                <a:t>+ …</a:t>
              </a:r>
              <a:endParaRPr lang="en-US" sz="3200" dirty="0">
                <a:latin typeface="Tahoma" charset="0"/>
              </a:endParaRPr>
            </a:p>
          </p:txBody>
        </p:sp>
        <p:pic>
          <p:nvPicPr>
            <p:cNvPr id="29" name="Picture 10" descr="Logo_NEMO cop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07" y="3008"/>
              <a:ext cx="2312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KM3NeT Research Infrastructure: just a scheme !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58750" y="558800"/>
            <a:ext cx="9582150" cy="5843588"/>
            <a:chOff x="100" y="352"/>
            <a:chExt cx="6036" cy="3681"/>
          </a:xfrm>
        </p:grpSpPr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100" y="352"/>
              <a:ext cx="6036" cy="3651"/>
              <a:chOff x="156" y="352"/>
              <a:chExt cx="6036" cy="3651"/>
            </a:xfrm>
          </p:grpSpPr>
          <p:sp>
            <p:nvSpPr>
              <p:cNvPr id="10" name="Rectangle 41"/>
              <p:cNvSpPr>
                <a:spLocks noChangeArrowheads="1"/>
              </p:cNvSpPr>
              <p:nvPr/>
            </p:nvSpPr>
            <p:spPr bwMode="auto">
              <a:xfrm>
                <a:off x="5024" y="2288"/>
                <a:ext cx="1168" cy="648"/>
              </a:xfrm>
              <a:prstGeom prst="rect">
                <a:avLst/>
              </a:prstGeom>
              <a:solidFill>
                <a:srgbClr val="2133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44"/>
              <p:cNvSpPr>
                <a:spLocks noChangeArrowheads="1"/>
              </p:cNvSpPr>
              <p:nvPr/>
            </p:nvSpPr>
            <p:spPr bwMode="auto">
              <a:xfrm>
                <a:off x="5016" y="1744"/>
                <a:ext cx="1168" cy="552"/>
              </a:xfrm>
              <a:prstGeom prst="rect">
                <a:avLst/>
              </a:prstGeom>
              <a:solidFill>
                <a:srgbClr val="01172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45"/>
              <p:cNvSpPr>
                <a:spLocks noChangeArrowheads="1"/>
              </p:cNvSpPr>
              <p:nvPr/>
            </p:nvSpPr>
            <p:spPr bwMode="auto">
              <a:xfrm>
                <a:off x="5016" y="1064"/>
                <a:ext cx="1168" cy="688"/>
              </a:xfrm>
              <a:prstGeom prst="rect">
                <a:avLst/>
              </a:prstGeom>
              <a:solidFill>
                <a:srgbClr val="1D35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46"/>
              <p:cNvSpPr>
                <a:spLocks noChangeArrowheads="1"/>
              </p:cNvSpPr>
              <p:nvPr/>
            </p:nvSpPr>
            <p:spPr bwMode="auto">
              <a:xfrm>
                <a:off x="5016" y="352"/>
                <a:ext cx="1168" cy="712"/>
              </a:xfrm>
              <a:prstGeom prst="rect">
                <a:avLst/>
              </a:prstGeom>
              <a:solidFill>
                <a:srgbClr val="0F16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56" y="354"/>
                <a:ext cx="4868" cy="3649"/>
                <a:chOff x="1220" y="370"/>
                <a:chExt cx="4868" cy="3649"/>
              </a:xfrm>
            </p:grpSpPr>
            <p:sp>
              <p:nvSpPr>
                <p:cNvPr id="3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470" y="749"/>
                  <a:ext cx="352" cy="219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344488" indent="-344488" eaLnBrk="1" hangingPunct="1">
                    <a:lnSpc>
                      <a:spcPct val="95000"/>
                    </a:lnSpc>
                    <a:spcBef>
                      <a:spcPct val="25000"/>
                    </a:spcBef>
                    <a:spcAft>
                      <a:spcPct val="25000"/>
                    </a:spcAft>
                    <a:buClr>
                      <a:schemeClr val="accent2"/>
                    </a:buClr>
                    <a:buFont typeface="Wingdings" charset="2"/>
                    <a:buNone/>
                  </a:pPr>
                  <a:r>
                    <a:rPr lang="de-DE" sz="1400" b="1"/>
                    <a:t>(DU)</a:t>
                  </a:r>
                </a:p>
              </p:txBody>
            </p:sp>
            <p:pic>
              <p:nvPicPr>
                <p:cNvPr id="34" name="Picture 5" descr="CapoPassero_small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220" y="370"/>
                  <a:ext cx="4868" cy="3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Line 6"/>
                <p:cNvSpPr>
                  <a:spLocks noChangeShapeType="1"/>
                </p:cNvSpPr>
                <p:nvPr/>
              </p:nvSpPr>
              <p:spPr bwMode="auto">
                <a:xfrm>
                  <a:off x="2192" y="1712"/>
                  <a:ext cx="0" cy="206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stealth" w="lg" len="lg"/>
                  <a:tailEnd type="stealth" w="lg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Text Box 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123" y="2646"/>
                  <a:ext cx="178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>
                      <a:solidFill>
                        <a:schemeClr val="bg1"/>
                      </a:solidFill>
                    </a:rPr>
                    <a:t>deep sea: 2 - 5 km depths</a:t>
                  </a:r>
                </a:p>
              </p:txBody>
            </p:sp>
            <p:sp>
              <p:nvSpPr>
                <p:cNvPr id="37" name="Rectangle 8"/>
                <p:cNvSpPr>
                  <a:spLocks noChangeArrowheads="1"/>
                </p:cNvSpPr>
                <p:nvPr/>
              </p:nvSpPr>
              <p:spPr bwMode="auto">
                <a:xfrm>
                  <a:off x="5060" y="1841"/>
                  <a:ext cx="4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>
                      <a:solidFill>
                        <a:schemeClr val="bg1"/>
                      </a:solidFill>
                    </a:rPr>
                    <a:t>buoy</a:t>
                  </a:r>
                </a:p>
              </p:txBody>
            </p:sp>
            <p:sp>
              <p:nvSpPr>
                <p:cNvPr id="38" name="Line 9"/>
                <p:cNvSpPr>
                  <a:spLocks noChangeShapeType="1"/>
                </p:cNvSpPr>
                <p:nvPr/>
              </p:nvSpPr>
              <p:spPr bwMode="auto">
                <a:xfrm>
                  <a:off x="5448" y="2000"/>
                  <a:ext cx="368" cy="16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stealth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10"/>
                <p:cNvSpPr>
                  <a:spLocks noChangeArrowheads="1"/>
                </p:cNvSpPr>
                <p:nvPr/>
              </p:nvSpPr>
              <p:spPr bwMode="auto">
                <a:xfrm>
                  <a:off x="2516" y="3209"/>
                  <a:ext cx="74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>
                      <a:solidFill>
                        <a:schemeClr val="bg1"/>
                      </a:solidFill>
                    </a:rPr>
                    <a:t>Detection</a:t>
                  </a:r>
                </a:p>
                <a:p>
                  <a:r>
                    <a:rPr lang="en-US" sz="1800">
                      <a:solidFill>
                        <a:schemeClr val="bg1"/>
                      </a:solidFill>
                    </a:rPr>
                    <a:t>Unit = DU</a:t>
                  </a:r>
                </a:p>
              </p:txBody>
            </p:sp>
            <p:sp>
              <p:nvSpPr>
                <p:cNvPr id="40" name="AutoShape 11"/>
                <p:cNvSpPr>
                  <a:spLocks/>
                </p:cNvSpPr>
                <p:nvPr/>
              </p:nvSpPr>
              <p:spPr bwMode="auto">
                <a:xfrm>
                  <a:off x="3248" y="2936"/>
                  <a:ext cx="160" cy="896"/>
                </a:xfrm>
                <a:prstGeom prst="leftBrace">
                  <a:avLst>
                    <a:gd name="adj1" fmla="val 46667"/>
                    <a:gd name="adj2" fmla="val 50000"/>
                  </a:avLst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12"/>
                <p:cNvSpPr>
                  <a:spLocks noChangeArrowheads="1"/>
                </p:cNvSpPr>
                <p:nvPr/>
              </p:nvSpPr>
              <p:spPr bwMode="auto">
                <a:xfrm>
                  <a:off x="2964" y="1689"/>
                  <a:ext cx="1141" cy="5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800">
                      <a:solidFill>
                        <a:schemeClr val="bg1"/>
                      </a:solidFill>
                    </a:rPr>
                    <a:t>MEOC =  Main Electro Optical Cable to shore </a:t>
                  </a:r>
                </a:p>
              </p:txBody>
            </p:sp>
            <p:sp>
              <p:nvSpPr>
                <p:cNvPr id="4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688" y="1976"/>
                  <a:ext cx="328" cy="6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stealth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al 14"/>
                <p:cNvSpPr>
                  <a:spLocks noChangeArrowheads="1"/>
                </p:cNvSpPr>
                <p:nvPr/>
              </p:nvSpPr>
              <p:spPr bwMode="auto">
                <a:xfrm>
                  <a:off x="5832" y="2144"/>
                  <a:ext cx="120" cy="128"/>
                </a:xfrm>
                <a:prstGeom prst="ellips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15"/>
                <p:cNvSpPr>
                  <a:spLocks noChangeShapeType="1"/>
                </p:cNvSpPr>
                <p:nvPr/>
              </p:nvSpPr>
              <p:spPr bwMode="auto">
                <a:xfrm>
                  <a:off x="3541" y="2622"/>
                  <a:ext cx="245" cy="15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stealth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Oval 16"/>
                <p:cNvSpPr>
                  <a:spLocks noChangeArrowheads="1"/>
                </p:cNvSpPr>
                <p:nvPr/>
              </p:nvSpPr>
              <p:spPr bwMode="auto">
                <a:xfrm>
                  <a:off x="3779" y="2761"/>
                  <a:ext cx="200" cy="88"/>
                </a:xfrm>
                <a:prstGeom prst="ellips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Rectangle 17"/>
                <p:cNvSpPr>
                  <a:spLocks noChangeArrowheads="1"/>
                </p:cNvSpPr>
                <p:nvPr/>
              </p:nvSpPr>
              <p:spPr bwMode="auto">
                <a:xfrm>
                  <a:off x="3041" y="2455"/>
                  <a:ext cx="5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>
                      <a:solidFill>
                        <a:schemeClr val="bg1"/>
                      </a:solidFill>
                    </a:rPr>
                    <a:t>Storey</a:t>
                  </a:r>
                </a:p>
              </p:txBody>
            </p:sp>
            <p:sp>
              <p:nvSpPr>
                <p:cNvPr id="47" name="Rectangle 18"/>
                <p:cNvSpPr>
                  <a:spLocks noChangeArrowheads="1"/>
                </p:cNvSpPr>
                <p:nvPr/>
              </p:nvSpPr>
              <p:spPr bwMode="auto">
                <a:xfrm>
                  <a:off x="5108" y="3537"/>
                  <a:ext cx="829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deep sea cable network</a:t>
                  </a:r>
                </a:p>
              </p:txBody>
            </p:sp>
            <p:sp>
              <p:nvSpPr>
                <p:cNvPr id="48" name="Rectangle 19"/>
                <p:cNvSpPr>
                  <a:spLocks noChangeArrowheads="1"/>
                </p:cNvSpPr>
                <p:nvPr/>
              </p:nvSpPr>
              <p:spPr bwMode="auto">
                <a:xfrm>
                  <a:off x="3804" y="3727"/>
                  <a:ext cx="10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chemeClr val="bg1"/>
                      </a:solidFill>
                    </a:rPr>
                    <a:t>JB = Junction Box</a:t>
                  </a:r>
                </a:p>
              </p:txBody>
            </p:sp>
            <p:sp>
              <p:nvSpPr>
                <p:cNvPr id="4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032" y="3560"/>
                  <a:ext cx="384" cy="2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stealth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Oval 21"/>
                <p:cNvSpPr>
                  <a:spLocks noChangeArrowheads="1"/>
                </p:cNvSpPr>
                <p:nvPr/>
              </p:nvSpPr>
              <p:spPr bwMode="auto">
                <a:xfrm>
                  <a:off x="4424" y="3432"/>
                  <a:ext cx="232" cy="232"/>
                </a:xfrm>
                <a:prstGeom prst="ellips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" name="Oval 23"/>
              <p:cNvSpPr>
                <a:spLocks noChangeArrowheads="1"/>
              </p:cNvSpPr>
              <p:nvPr/>
            </p:nvSpPr>
            <p:spPr bwMode="auto">
              <a:xfrm>
                <a:off x="5480" y="1704"/>
                <a:ext cx="224" cy="2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5592" y="1912"/>
                <a:ext cx="0" cy="256"/>
              </a:xfrm>
              <a:prstGeom prst="line">
                <a:avLst/>
              </a:prstGeom>
              <a:noFill/>
              <a:ln w="9525">
                <a:solidFill>
                  <a:srgbClr val="FDFFC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25"/>
              <p:cNvSpPr>
                <a:spLocks noChangeArrowheads="1"/>
              </p:cNvSpPr>
              <p:nvPr/>
            </p:nvSpPr>
            <p:spPr bwMode="auto">
              <a:xfrm>
                <a:off x="5480" y="2176"/>
                <a:ext cx="224" cy="2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>
                <a:off x="5592" y="2384"/>
                <a:ext cx="0" cy="256"/>
              </a:xfrm>
              <a:prstGeom prst="line">
                <a:avLst/>
              </a:prstGeom>
              <a:noFill/>
              <a:ln w="9525">
                <a:solidFill>
                  <a:srgbClr val="FDFFC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>
                <a:off x="5592" y="1520"/>
                <a:ext cx="0" cy="176"/>
              </a:xfrm>
              <a:prstGeom prst="line">
                <a:avLst/>
              </a:prstGeom>
              <a:noFill/>
              <a:ln w="9525">
                <a:solidFill>
                  <a:srgbClr val="FDFFC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28"/>
              <p:cNvSpPr>
                <a:spLocks noChangeArrowheads="1"/>
              </p:cNvSpPr>
              <p:nvPr/>
            </p:nvSpPr>
            <p:spPr bwMode="auto">
              <a:xfrm>
                <a:off x="5472" y="2632"/>
                <a:ext cx="240" cy="168"/>
              </a:xfrm>
              <a:prstGeom prst="rect">
                <a:avLst/>
              </a:prstGeom>
              <a:solidFill>
                <a:srgbClr val="7F110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29"/>
              <p:cNvSpPr>
                <a:spLocks noChangeArrowheads="1"/>
              </p:cNvSpPr>
              <p:nvPr/>
            </p:nvSpPr>
            <p:spPr bwMode="auto">
              <a:xfrm>
                <a:off x="5480" y="1296"/>
                <a:ext cx="224" cy="208"/>
              </a:xfrm>
              <a:prstGeom prst="ellipse">
                <a:avLst/>
              </a:prstGeom>
              <a:solidFill>
                <a:srgbClr val="FDFB4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31"/>
              <p:cNvSpPr>
                <a:spLocks noChangeArrowheads="1"/>
              </p:cNvSpPr>
              <p:nvPr/>
            </p:nvSpPr>
            <p:spPr bwMode="auto">
              <a:xfrm>
                <a:off x="5099" y="697"/>
                <a:ext cx="1029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Marine Science nodes</a:t>
                </a:r>
              </a:p>
            </p:txBody>
          </p:sp>
          <p:sp>
            <p:nvSpPr>
              <p:cNvPr id="23" name="Oval 33"/>
              <p:cNvSpPr>
                <a:spLocks noChangeArrowheads="1"/>
              </p:cNvSpPr>
              <p:nvPr/>
            </p:nvSpPr>
            <p:spPr bwMode="auto">
              <a:xfrm>
                <a:off x="5918" y="1532"/>
                <a:ext cx="180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auto">
              <a:xfrm>
                <a:off x="6008" y="1713"/>
                <a:ext cx="0" cy="224"/>
              </a:xfrm>
              <a:prstGeom prst="line">
                <a:avLst/>
              </a:prstGeom>
              <a:noFill/>
              <a:ln w="9525">
                <a:solidFill>
                  <a:srgbClr val="FDFFC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35"/>
              <p:cNvSpPr>
                <a:spLocks noChangeArrowheads="1"/>
              </p:cNvSpPr>
              <p:nvPr/>
            </p:nvSpPr>
            <p:spPr bwMode="auto">
              <a:xfrm>
                <a:off x="5918" y="1944"/>
                <a:ext cx="180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auto">
              <a:xfrm>
                <a:off x="6008" y="2125"/>
                <a:ext cx="0" cy="223"/>
              </a:xfrm>
              <a:prstGeom prst="line">
                <a:avLst/>
              </a:prstGeom>
              <a:noFill/>
              <a:ln w="9525">
                <a:solidFill>
                  <a:srgbClr val="FDFFC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37"/>
              <p:cNvSpPr>
                <a:spLocks noChangeShapeType="1"/>
              </p:cNvSpPr>
              <p:nvPr/>
            </p:nvSpPr>
            <p:spPr bwMode="auto">
              <a:xfrm>
                <a:off x="6008" y="1371"/>
                <a:ext cx="0" cy="154"/>
              </a:xfrm>
              <a:prstGeom prst="line">
                <a:avLst/>
              </a:prstGeom>
              <a:noFill/>
              <a:ln w="9525">
                <a:solidFill>
                  <a:srgbClr val="FDFFC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38"/>
              <p:cNvSpPr>
                <a:spLocks noChangeArrowheads="1"/>
              </p:cNvSpPr>
              <p:nvPr/>
            </p:nvSpPr>
            <p:spPr bwMode="auto">
              <a:xfrm>
                <a:off x="5912" y="2341"/>
                <a:ext cx="192" cy="147"/>
              </a:xfrm>
              <a:prstGeom prst="rect">
                <a:avLst/>
              </a:prstGeom>
              <a:solidFill>
                <a:srgbClr val="7F110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39"/>
              <p:cNvSpPr>
                <a:spLocks noChangeArrowheads="1"/>
              </p:cNvSpPr>
              <p:nvPr/>
            </p:nvSpPr>
            <p:spPr bwMode="auto">
              <a:xfrm>
                <a:off x="5918" y="1176"/>
                <a:ext cx="180" cy="181"/>
              </a:xfrm>
              <a:prstGeom prst="ellipse">
                <a:avLst/>
              </a:prstGeom>
              <a:solidFill>
                <a:srgbClr val="FDFB4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0"/>
              <p:cNvSpPr>
                <a:spLocks/>
              </p:cNvSpPr>
              <p:nvPr/>
            </p:nvSpPr>
            <p:spPr bwMode="auto">
              <a:xfrm>
                <a:off x="4104" y="2732"/>
                <a:ext cx="1480" cy="228"/>
              </a:xfrm>
              <a:custGeom>
                <a:avLst/>
                <a:gdLst>
                  <a:gd name="T0" fmla="*/ 0 w 1376"/>
                  <a:gd name="T1" fmla="*/ 308 h 308"/>
                  <a:gd name="T2" fmla="*/ 328 w 1376"/>
                  <a:gd name="T3" fmla="*/ 44 h 308"/>
                  <a:gd name="T4" fmla="*/ 744 w 1376"/>
                  <a:gd name="T5" fmla="*/ 44 h 308"/>
                  <a:gd name="T6" fmla="*/ 1168 w 1376"/>
                  <a:gd name="T7" fmla="*/ 180 h 308"/>
                  <a:gd name="T8" fmla="*/ 1376 w 1376"/>
                  <a:gd name="T9" fmla="*/ 84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6"/>
                  <a:gd name="T16" fmla="*/ 0 h 308"/>
                  <a:gd name="T17" fmla="*/ 1376 w 1376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6" h="308">
                    <a:moveTo>
                      <a:pt x="0" y="308"/>
                    </a:moveTo>
                    <a:cubicBezTo>
                      <a:pt x="102" y="198"/>
                      <a:pt x="204" y="88"/>
                      <a:pt x="328" y="44"/>
                    </a:cubicBezTo>
                    <a:cubicBezTo>
                      <a:pt x="452" y="0"/>
                      <a:pt x="604" y="21"/>
                      <a:pt x="744" y="44"/>
                    </a:cubicBezTo>
                    <a:cubicBezTo>
                      <a:pt x="884" y="67"/>
                      <a:pt x="1063" y="173"/>
                      <a:pt x="1168" y="180"/>
                    </a:cubicBezTo>
                    <a:cubicBezTo>
                      <a:pt x="1273" y="187"/>
                      <a:pt x="1324" y="135"/>
                      <a:pt x="1376" y="84"/>
                    </a:cubicBezTo>
                  </a:path>
                </a:pathLst>
              </a:custGeom>
              <a:noFill/>
              <a:ln w="12700">
                <a:solidFill>
                  <a:srgbClr val="FDFB4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2"/>
              <p:cNvSpPr>
                <a:spLocks/>
              </p:cNvSpPr>
              <p:nvPr/>
            </p:nvSpPr>
            <p:spPr bwMode="auto">
              <a:xfrm>
                <a:off x="5712" y="2488"/>
                <a:ext cx="304" cy="232"/>
              </a:xfrm>
              <a:custGeom>
                <a:avLst/>
                <a:gdLst>
                  <a:gd name="T0" fmla="*/ 0 w 304"/>
                  <a:gd name="T1" fmla="*/ 232 h 232"/>
                  <a:gd name="T2" fmla="*/ 224 w 304"/>
                  <a:gd name="T3" fmla="*/ 192 h 232"/>
                  <a:gd name="T4" fmla="*/ 304 w 304"/>
                  <a:gd name="T5" fmla="*/ 0 h 232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232"/>
                  <a:gd name="T11" fmla="*/ 304 w 304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232">
                    <a:moveTo>
                      <a:pt x="0" y="232"/>
                    </a:moveTo>
                    <a:cubicBezTo>
                      <a:pt x="86" y="231"/>
                      <a:pt x="173" y="231"/>
                      <a:pt x="224" y="192"/>
                    </a:cubicBezTo>
                    <a:cubicBezTo>
                      <a:pt x="275" y="153"/>
                      <a:pt x="291" y="32"/>
                      <a:pt x="304" y="0"/>
                    </a:cubicBezTo>
                  </a:path>
                </a:pathLst>
              </a:custGeom>
              <a:noFill/>
              <a:ln w="9525">
                <a:solidFill>
                  <a:srgbClr val="FDFFC3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/>
            </p:nvSpPr>
            <p:spPr bwMode="auto">
              <a:xfrm>
                <a:off x="652" y="569"/>
                <a:ext cx="98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</a:rPr>
                  <a:t>Shore Station</a:t>
                </a:r>
              </a:p>
            </p:txBody>
          </p:sp>
        </p:grpSp>
        <p:pic>
          <p:nvPicPr>
            <p:cNvPr id="9" name="Picture 48" descr="Logo_KM3NeT-1-Transparent"/>
            <p:cNvPicPr>
              <a:picLocks noChangeAspect="1" noChangeArrowheads="1"/>
            </p:cNvPicPr>
            <p:nvPr/>
          </p:nvPicPr>
          <p:blipFill>
            <a:blip r:embed="rId3"/>
            <a:srcRect l="17624" t="2193" r="2858" b="3288"/>
            <a:stretch>
              <a:fillRect/>
            </a:stretch>
          </p:blipFill>
          <p:spPr bwMode="auto">
            <a:xfrm>
              <a:off x="4981" y="2941"/>
              <a:ext cx="1147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 smtClean="0"/>
              <a:t>Long term measurements in Mediterranean sites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976313" y="1083572"/>
            <a:ext cx="3419475" cy="304800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dirty="0"/>
              <a:t>CNR hydrographic cruise – July 2007</a:t>
            </a:r>
            <a:endParaRPr lang="it-IT" sz="1400" dirty="0"/>
          </a:p>
        </p:txBody>
      </p:sp>
      <p:grpSp>
        <p:nvGrpSpPr>
          <p:cNvPr id="10" name="Group 11"/>
          <p:cNvGrpSpPr>
            <a:grpSpLocks noChangeAspect="1"/>
          </p:cNvGrpSpPr>
          <p:nvPr/>
        </p:nvGrpSpPr>
        <p:grpSpPr bwMode="auto">
          <a:xfrm>
            <a:off x="290513" y="1482725"/>
            <a:ext cx="4484687" cy="2960688"/>
            <a:chOff x="144" y="144"/>
            <a:chExt cx="5475" cy="3616"/>
          </a:xfrm>
        </p:grpSpPr>
        <p:pic>
          <p:nvPicPr>
            <p:cNvPr id="11" name="Picture 12" descr="oxysec"/>
            <p:cNvPicPr>
              <a:picLocks noChangeAspect="1" noChangeArrowheads="1"/>
            </p:cNvPicPr>
            <p:nvPr/>
          </p:nvPicPr>
          <p:blipFill>
            <a:blip r:embed="rId2"/>
            <a:srcRect l="4845" t="5074" r="6224" b="59157"/>
            <a:stretch>
              <a:fillRect/>
            </a:stretch>
          </p:blipFill>
          <p:spPr bwMode="auto">
            <a:xfrm>
              <a:off x="2976" y="1344"/>
              <a:ext cx="2643" cy="1248"/>
            </a:xfrm>
            <a:prstGeom prst="rect">
              <a:avLst/>
            </a:prstGeom>
            <a:noFill/>
          </p:spPr>
        </p:pic>
        <p:pic>
          <p:nvPicPr>
            <p:cNvPr id="12" name="Picture 13" descr="Km3net07_SECTION_1500_5000"/>
            <p:cNvPicPr>
              <a:picLocks noChangeAspect="1" noChangeArrowheads="1"/>
            </p:cNvPicPr>
            <p:nvPr/>
          </p:nvPicPr>
          <p:blipFill>
            <a:blip r:embed="rId3"/>
            <a:srcRect l="2504" t="3732" r="2504" b="3105"/>
            <a:stretch>
              <a:fillRect/>
            </a:stretch>
          </p:blipFill>
          <p:spPr bwMode="auto">
            <a:xfrm>
              <a:off x="144" y="144"/>
              <a:ext cx="5472" cy="3600"/>
            </a:xfrm>
            <a:prstGeom prst="rect">
              <a:avLst/>
            </a:prstGeom>
            <a:noFill/>
          </p:spPr>
        </p:pic>
        <p:sp>
          <p:nvSpPr>
            <p:cNvPr id="13" name="Text Box 14"/>
            <p:cNvSpPr txBox="1">
              <a:spLocks noChangeAspect="1" noChangeArrowheads="1"/>
            </p:cNvSpPr>
            <p:nvPr/>
          </p:nvSpPr>
          <p:spPr bwMode="auto">
            <a:xfrm>
              <a:off x="865" y="3201"/>
              <a:ext cx="690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imes New Roman" charset="0"/>
                </a:rPr>
                <a:t>     </a:t>
              </a:r>
            </a:p>
          </p:txBody>
        </p:sp>
        <p:sp>
          <p:nvSpPr>
            <p:cNvPr id="14" name="Text Box 15"/>
            <p:cNvSpPr txBox="1">
              <a:spLocks noChangeAspect="1" noChangeArrowheads="1"/>
            </p:cNvSpPr>
            <p:nvPr/>
          </p:nvSpPr>
          <p:spPr bwMode="auto">
            <a:xfrm>
              <a:off x="1776" y="3153"/>
              <a:ext cx="690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imes New Roman" charset="0"/>
                </a:rPr>
                <a:t>     </a:t>
              </a:r>
            </a:p>
          </p:txBody>
        </p:sp>
        <p:sp>
          <p:nvSpPr>
            <p:cNvPr id="15" name="Text Box 16"/>
            <p:cNvSpPr txBox="1">
              <a:spLocks noChangeAspect="1" noChangeArrowheads="1"/>
            </p:cNvSpPr>
            <p:nvPr/>
          </p:nvSpPr>
          <p:spPr bwMode="auto">
            <a:xfrm>
              <a:off x="454" y="144"/>
              <a:ext cx="22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8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6" name="AutoShape 17"/>
            <p:cNvSpPr>
              <a:spLocks noChangeAspect="1" noChangeArrowheads="1"/>
            </p:cNvSpPr>
            <p:nvPr/>
          </p:nvSpPr>
          <p:spPr bwMode="auto">
            <a:xfrm flipV="1">
              <a:off x="624" y="1440"/>
              <a:ext cx="90" cy="4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18"/>
            <p:cNvSpPr>
              <a:spLocks noChangeAspect="1" noChangeArrowheads="1"/>
            </p:cNvSpPr>
            <p:nvPr/>
          </p:nvSpPr>
          <p:spPr bwMode="auto">
            <a:xfrm flipV="1">
              <a:off x="2352" y="1440"/>
              <a:ext cx="90" cy="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19"/>
            <p:cNvSpPr txBox="1">
              <a:spLocks noChangeAspect="1" noChangeArrowheads="1"/>
            </p:cNvSpPr>
            <p:nvPr/>
          </p:nvSpPr>
          <p:spPr bwMode="auto">
            <a:xfrm>
              <a:off x="2132" y="144"/>
              <a:ext cx="22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8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9" name="AutoShape 20"/>
            <p:cNvSpPr>
              <a:spLocks noChangeAspect="1" noChangeArrowheads="1"/>
            </p:cNvSpPr>
            <p:nvPr/>
          </p:nvSpPr>
          <p:spPr bwMode="auto">
            <a:xfrm flipV="1">
              <a:off x="2352" y="240"/>
              <a:ext cx="90" cy="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21"/>
            <p:cNvSpPr>
              <a:spLocks noChangeAspect="1" noChangeArrowheads="1"/>
            </p:cNvSpPr>
            <p:nvPr/>
          </p:nvSpPr>
          <p:spPr bwMode="auto">
            <a:xfrm flipV="1">
              <a:off x="624" y="240"/>
              <a:ext cx="90" cy="4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22"/>
            <p:cNvSpPr>
              <a:spLocks noChangeAspect="1" noChangeArrowheads="1"/>
            </p:cNvSpPr>
            <p:nvPr/>
          </p:nvSpPr>
          <p:spPr bwMode="auto">
            <a:xfrm flipV="1">
              <a:off x="5136" y="240"/>
              <a:ext cx="90" cy="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23"/>
            <p:cNvSpPr>
              <a:spLocks noChangeAspect="1" noChangeArrowheads="1"/>
            </p:cNvSpPr>
            <p:nvPr/>
          </p:nvSpPr>
          <p:spPr bwMode="auto">
            <a:xfrm flipV="1">
              <a:off x="5136" y="1440"/>
              <a:ext cx="90" cy="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24"/>
            <p:cNvSpPr>
              <a:spLocks noChangeAspect="1" noChangeArrowheads="1"/>
            </p:cNvSpPr>
            <p:nvPr/>
          </p:nvSpPr>
          <p:spPr bwMode="auto">
            <a:xfrm flipV="1">
              <a:off x="3408" y="1440"/>
              <a:ext cx="90" cy="4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25"/>
            <p:cNvSpPr>
              <a:spLocks noChangeAspect="1" noChangeArrowheads="1"/>
            </p:cNvSpPr>
            <p:nvPr/>
          </p:nvSpPr>
          <p:spPr bwMode="auto">
            <a:xfrm flipV="1">
              <a:off x="3408" y="240"/>
              <a:ext cx="90" cy="4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26"/>
            <p:cNvSpPr>
              <a:spLocks noChangeAspect="1" noChangeArrowheads="1"/>
            </p:cNvSpPr>
            <p:nvPr/>
          </p:nvSpPr>
          <p:spPr bwMode="auto">
            <a:xfrm flipV="1">
              <a:off x="5136" y="2640"/>
              <a:ext cx="90" cy="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27"/>
            <p:cNvSpPr>
              <a:spLocks noChangeAspect="1" noChangeArrowheads="1"/>
            </p:cNvSpPr>
            <p:nvPr/>
          </p:nvSpPr>
          <p:spPr bwMode="auto">
            <a:xfrm flipV="1">
              <a:off x="3408" y="2640"/>
              <a:ext cx="90" cy="4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28"/>
            <p:cNvSpPr>
              <a:spLocks noChangeAspect="1" noChangeArrowheads="1"/>
            </p:cNvSpPr>
            <p:nvPr/>
          </p:nvSpPr>
          <p:spPr bwMode="auto">
            <a:xfrm>
              <a:off x="1920" y="3072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29"/>
            <p:cNvSpPr>
              <a:spLocks noChangeAspect="1" noChangeArrowheads="1"/>
            </p:cNvSpPr>
            <p:nvPr/>
          </p:nvSpPr>
          <p:spPr bwMode="auto">
            <a:xfrm>
              <a:off x="960" y="312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9" name="Picture 30" descr="transettone"/>
            <p:cNvPicPr>
              <a:picLocks noChangeAspect="1" noChangeArrowheads="1"/>
            </p:cNvPicPr>
            <p:nvPr/>
          </p:nvPicPr>
          <p:blipFill>
            <a:blip r:embed="rId4"/>
            <a:srcRect l="3377" t="6146" r="51038" b="58514"/>
            <a:stretch>
              <a:fillRect/>
            </a:stretch>
          </p:blipFill>
          <p:spPr bwMode="auto">
            <a:xfrm>
              <a:off x="2976" y="1392"/>
              <a:ext cx="2592" cy="1104"/>
            </a:xfrm>
            <a:prstGeom prst="rect">
              <a:avLst/>
            </a:prstGeom>
            <a:noFill/>
          </p:spPr>
        </p:pic>
        <p:sp>
          <p:nvSpPr>
            <p:cNvPr id="30" name="AutoShape 31"/>
            <p:cNvSpPr>
              <a:spLocks noChangeAspect="1" noChangeArrowheads="1"/>
            </p:cNvSpPr>
            <p:nvPr/>
          </p:nvSpPr>
          <p:spPr bwMode="auto">
            <a:xfrm flipV="1">
              <a:off x="3408" y="1440"/>
              <a:ext cx="90" cy="4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2"/>
            <p:cNvSpPr>
              <a:spLocks noChangeAspect="1" noChangeArrowheads="1"/>
            </p:cNvSpPr>
            <p:nvPr/>
          </p:nvSpPr>
          <p:spPr bwMode="auto">
            <a:xfrm flipV="1">
              <a:off x="5184" y="1440"/>
              <a:ext cx="90" cy="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615950" y="722313"/>
            <a:ext cx="8707438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820000"/>
                </a:solidFill>
              </a:rPr>
              <a:t>one</a:t>
            </a:r>
            <a:r>
              <a:rPr lang="en-US" sz="2000" b="1" dirty="0" smtClean="0">
                <a:solidFill>
                  <a:srgbClr val="820000"/>
                </a:solidFill>
              </a:rPr>
              <a:t> </a:t>
            </a:r>
            <a:r>
              <a:rPr lang="en-GB" sz="2000" b="1" dirty="0" smtClean="0">
                <a:solidFill>
                  <a:srgbClr val="820000"/>
                </a:solidFill>
              </a:rPr>
              <a:t>example, hydrological properties: salinity, temperature, </a:t>
            </a:r>
            <a:r>
              <a:rPr lang="en-GB" sz="2000" b="1" dirty="0" err="1" smtClean="0">
                <a:solidFill>
                  <a:srgbClr val="820000"/>
                </a:solidFill>
              </a:rPr>
              <a:t>oxigen</a:t>
            </a:r>
            <a:r>
              <a:rPr lang="en-GB" sz="2000" b="1" dirty="0" smtClean="0">
                <a:solidFill>
                  <a:srgbClr val="820000"/>
                </a:solidFill>
              </a:rPr>
              <a:t>, …</a:t>
            </a:r>
            <a:endParaRPr lang="en-GB" sz="2000" b="1" dirty="0">
              <a:solidFill>
                <a:srgbClr val="820000"/>
              </a:solidFill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1409700" y="5738813"/>
            <a:ext cx="78105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820000"/>
                </a:solidFill>
              </a:rPr>
              <a:t>but also: deep-sea currents, sediments, </a:t>
            </a:r>
            <a:r>
              <a:rPr lang="en-US" sz="2000" b="1" dirty="0" err="1" smtClean="0">
                <a:solidFill>
                  <a:srgbClr val="820000"/>
                </a:solidFill>
              </a:rPr>
              <a:t>biofouling</a:t>
            </a:r>
            <a:r>
              <a:rPr lang="en-US" sz="2000" b="1" dirty="0" smtClean="0">
                <a:solidFill>
                  <a:srgbClr val="820000"/>
                </a:solidFill>
              </a:rPr>
              <a:t>, optical </a:t>
            </a:r>
            <a:r>
              <a:rPr lang="en-US" sz="2000" b="1" dirty="0">
                <a:solidFill>
                  <a:srgbClr val="820000"/>
                </a:solidFill>
              </a:rPr>
              <a:t>properties, …</a:t>
            </a: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633413" y="6100763"/>
            <a:ext cx="8642350" cy="212725"/>
          </a:xfrm>
          <a:prstGeom prst="rect">
            <a:avLst/>
          </a:prstGeom>
          <a:solidFill>
            <a:srgbClr val="0D208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FA58"/>
                </a:solidFill>
              </a:rPr>
              <a:t>IFREMER, IN2P3, </a:t>
            </a:r>
            <a:r>
              <a:rPr lang="en-GB" sz="1400" b="1" dirty="0" err="1">
                <a:solidFill>
                  <a:srgbClr val="FFFA58"/>
                </a:solidFill>
              </a:rPr>
              <a:t>Saclay</a:t>
            </a:r>
            <a:r>
              <a:rPr lang="en-GB" sz="1400" b="1" dirty="0">
                <a:solidFill>
                  <a:srgbClr val="FFFA58"/>
                </a:solidFill>
              </a:rPr>
              <a:t>, HCMR, CNR, INFN, INGV, TECNOMARE, UNIABDN, NESTOR/NOA, U. Athens</a:t>
            </a:r>
            <a:endParaRPr lang="en-US" sz="1400" b="1" dirty="0">
              <a:solidFill>
                <a:srgbClr val="FFFA58"/>
              </a:solidFill>
            </a:endParaRPr>
          </a:p>
        </p:txBody>
      </p:sp>
      <p:pic>
        <p:nvPicPr>
          <p:cNvPr id="37" name="Picture 36" descr="ANTARES_bioluminescence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350" y="1429490"/>
            <a:ext cx="4787900" cy="17808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035550" y="1082084"/>
            <a:ext cx="4635500" cy="307777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/>
              <a:t>Optical noise in ANTARES site 2005-2009: Bioluminescence</a:t>
            </a:r>
            <a:endParaRPr lang="en-US" sz="1400" dirty="0"/>
          </a:p>
        </p:txBody>
      </p:sp>
      <p:pic>
        <p:nvPicPr>
          <p:cNvPr id="39" name="Picture 38" descr="burst_vs_current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850" y="3770313"/>
            <a:ext cx="2908300" cy="19685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000625" y="4494332"/>
            <a:ext cx="1895475" cy="1182568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1400" dirty="0" smtClean="0"/>
              <a:t>Optical noise in ANTARES site 2005-09: Bioluminescence as a function of deep-sea current speed</a:t>
            </a:r>
            <a:endParaRPr lang="en-US" sz="1400" dirty="0"/>
          </a:p>
        </p:txBody>
      </p:sp>
      <p:pic>
        <p:nvPicPr>
          <p:cNvPr id="43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3795832"/>
            <a:ext cx="19272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5035550" y="3068928"/>
            <a:ext cx="4573587" cy="7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69863" indent="-169863" eaLnBrk="1" hangingPunct="1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006600"/>
              </a:buClr>
              <a:buFont typeface="Wingdings" charset="2"/>
              <a:buChar char="§"/>
              <a:tabLst>
                <a:tab pos="509588" algn="l"/>
              </a:tabLst>
            </a:pPr>
            <a:r>
              <a:rPr lang="en-US" sz="1600" u="sng" dirty="0">
                <a:solidFill>
                  <a:srgbClr val="3333CC"/>
                </a:solidFill>
              </a:rPr>
              <a:t>Background light:</a:t>
            </a:r>
          </a:p>
          <a:p>
            <a:pPr marL="517525" lvl="1" indent="-233363" eaLnBrk="1" hangingPunct="1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accent2"/>
              </a:buClr>
              <a:buSzPct val="125000"/>
              <a:buFontTx/>
              <a:buChar char="-"/>
              <a:tabLst>
                <a:tab pos="509588" algn="l"/>
              </a:tabLst>
            </a:pPr>
            <a:r>
              <a:rPr lang="en-US" sz="1400" dirty="0"/>
              <a:t>bioluminescence (bacteria, macroscopic organisms)</a:t>
            </a:r>
          </a:p>
          <a:p>
            <a:pPr marL="517525" lvl="1" indent="-233363" eaLnBrk="1" hangingPunct="1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accent2"/>
              </a:buClr>
              <a:buSzPct val="125000"/>
              <a:buFontTx/>
              <a:buChar char="-"/>
              <a:tabLst>
                <a:tab pos="509588" algn="l"/>
              </a:tabLst>
            </a:pPr>
            <a:r>
              <a:rPr lang="en-US" sz="1400" dirty="0"/>
              <a:t>decays of </a:t>
            </a:r>
            <a:r>
              <a:rPr lang="en-US" sz="1400" b="1" baseline="30000" dirty="0"/>
              <a:t>40</a:t>
            </a:r>
            <a:r>
              <a:rPr lang="en-US" sz="1400" dirty="0"/>
              <a:t>K (~30 kHz for 10’’ photomultiplier</a:t>
            </a:r>
            <a:r>
              <a:rPr lang="en-US" sz="1400" dirty="0" smtClean="0"/>
              <a:t>)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163513" y="4567238"/>
            <a:ext cx="4795837" cy="101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69863" indent="-169863" eaLnBrk="1" hangingPunct="1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006600"/>
              </a:buClr>
              <a:buSzPct val="125000"/>
              <a:buFont typeface="Wingdings" charset="2"/>
              <a:buChar char="§"/>
              <a:tabLst>
                <a:tab pos="509588" algn="l"/>
              </a:tabLst>
            </a:pPr>
            <a:r>
              <a:rPr lang="en-US" u="sng" dirty="0" smtClean="0">
                <a:solidFill>
                  <a:srgbClr val="0000FF"/>
                </a:solidFill>
              </a:rPr>
              <a:t>Correlation </a:t>
            </a:r>
            <a:r>
              <a:rPr lang="en-US" u="sng" dirty="0">
                <a:solidFill>
                  <a:srgbClr val="0000FF"/>
                </a:solidFill>
              </a:rPr>
              <a:t>with water current</a:t>
            </a:r>
          </a:p>
          <a:p>
            <a:pPr marL="352425" lvl="1" indent="3175" eaLnBrk="1" hangingPunct="1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chemeClr val="accent2"/>
              </a:buClr>
              <a:buSzPct val="125000"/>
              <a:tabLst>
                <a:tab pos="266700" algn="l"/>
              </a:tabLst>
            </a:pPr>
            <a:r>
              <a:rPr lang="en-US" sz="1600" dirty="0"/>
              <a:t>Light bursts by macroscopic organisms –</a:t>
            </a:r>
            <a:r>
              <a:rPr lang="en-US" sz="1600" dirty="0" smtClean="0"/>
              <a:t> induced </a:t>
            </a:r>
            <a:r>
              <a:rPr lang="en-US" sz="1600" dirty="0"/>
              <a:t>by pressure variation in turbulent flow around optical modules ?!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00FE-7650-F642-B124-EED4F5A0FA4C}" type="slidenum">
              <a:rPr lang="en-US"/>
              <a:pPr/>
              <a:t>18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234" y="571500"/>
            <a:ext cx="9176808" cy="5715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rgbClr val="A11D28"/>
                </a:solidFill>
              </a:rPr>
              <a:t>Compelling scientific interest for the construction of “Neutrino Telescope” in deep-sea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105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The realization of pilot projects in Mediterranean sea (ANTARES, NEMO, NESTOR) funded by High Energy Physics agencies was possible also thanks to a strong collaboration and synergy with Institutes working in “marine science” research and technology development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7F0B79"/>
                </a:solidFill>
              </a:rPr>
              <a:t>The KM3NeT</a:t>
            </a:r>
            <a:r>
              <a:rPr lang="en-GB" sz="2400" b="1" dirty="0" smtClean="0">
                <a:solidFill>
                  <a:srgbClr val="7F0B79"/>
                </a:solidFill>
              </a:rPr>
              <a:t> Consortium, </a:t>
            </a:r>
            <a:r>
              <a:rPr lang="en-GB" sz="2400" b="1" dirty="0">
                <a:solidFill>
                  <a:srgbClr val="7F0B79"/>
                </a:solidFill>
              </a:rPr>
              <a:t>funded by European Committee within </a:t>
            </a:r>
            <a:r>
              <a:rPr lang="en-GB" sz="2400" b="1" dirty="0" smtClean="0">
                <a:solidFill>
                  <a:srgbClr val="7F0B79"/>
                </a:solidFill>
              </a:rPr>
              <a:t>FP6 and FP7, </a:t>
            </a:r>
            <a:r>
              <a:rPr lang="en-GB" sz="2400" b="1" dirty="0">
                <a:solidFill>
                  <a:srgbClr val="7F0B79"/>
                </a:solidFill>
              </a:rPr>
              <a:t>endorses the common effort of the Mediterranean pilot </a:t>
            </a:r>
            <a:r>
              <a:rPr lang="en-GB" sz="2400" b="1" dirty="0" smtClean="0">
                <a:solidFill>
                  <a:srgbClr val="7F0B79"/>
                </a:solidFill>
              </a:rPr>
              <a:t>projects, and </a:t>
            </a:r>
            <a:r>
              <a:rPr lang="en-GB" sz="2400" b="1" dirty="0">
                <a:solidFill>
                  <a:srgbClr val="7F0B79"/>
                </a:solidFill>
              </a:rPr>
              <a:t>new </a:t>
            </a:r>
            <a:r>
              <a:rPr lang="en-GB" sz="2400" b="1" dirty="0" smtClean="0">
                <a:solidFill>
                  <a:srgbClr val="7F0B79"/>
                </a:solidFill>
              </a:rPr>
              <a:t>collaborators, </a:t>
            </a:r>
            <a:r>
              <a:rPr lang="en-GB" sz="2400" b="1" dirty="0">
                <a:solidFill>
                  <a:srgbClr val="7F0B79"/>
                </a:solidFill>
              </a:rPr>
              <a:t>for the design of the km</a:t>
            </a:r>
            <a:r>
              <a:rPr lang="en-GB" sz="2400" b="1" baseline="30000" dirty="0">
                <a:solidFill>
                  <a:srgbClr val="7F0B79"/>
                </a:solidFill>
              </a:rPr>
              <a:t>3</a:t>
            </a:r>
            <a:r>
              <a:rPr lang="en-GB" sz="2400" b="1" dirty="0">
                <a:solidFill>
                  <a:srgbClr val="7F0B79"/>
                </a:solidFill>
              </a:rPr>
              <a:t> Neutrino Telescope, the related deep-Sea infrastructures, and the solutions to technological challenges</a:t>
            </a:r>
            <a:r>
              <a:rPr lang="en-GB" sz="2400" b="1" dirty="0" smtClean="0">
                <a:solidFill>
                  <a:srgbClr val="7F0B79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GB" sz="1000" dirty="0" smtClean="0"/>
          </a:p>
          <a:p>
            <a:pPr>
              <a:lnSpc>
                <a:spcPct val="90000"/>
              </a:lnSpc>
            </a:pPr>
            <a:r>
              <a:rPr lang="en-GB" sz="2400" b="1" dirty="0" smtClean="0">
                <a:solidFill>
                  <a:schemeClr val="accent2"/>
                </a:solidFill>
              </a:rPr>
              <a:t>Aiming at the construction </a:t>
            </a:r>
            <a:r>
              <a:rPr lang="en-GB" sz="2400" b="1" dirty="0">
                <a:solidFill>
                  <a:schemeClr val="accent2"/>
                </a:solidFill>
              </a:rPr>
              <a:t>of an European deep-sea infrastructure housing the km</a:t>
            </a:r>
            <a:r>
              <a:rPr lang="en-GB" sz="2400" b="1" baseline="30000" dirty="0">
                <a:solidFill>
                  <a:schemeClr val="accent2"/>
                </a:solidFill>
              </a:rPr>
              <a:t>3</a:t>
            </a:r>
            <a:r>
              <a:rPr lang="en-GB" sz="2400" b="1" dirty="0">
                <a:solidFill>
                  <a:schemeClr val="accent2"/>
                </a:solidFill>
              </a:rPr>
              <a:t> Cherenkov Neutrino Telescope and </a:t>
            </a:r>
            <a:r>
              <a:rPr lang="en-GB" sz="2400" b="1" dirty="0" smtClean="0">
                <a:solidFill>
                  <a:schemeClr val="accent2"/>
                </a:solidFill>
              </a:rPr>
              <a:t>providing an open </a:t>
            </a:r>
            <a:r>
              <a:rPr lang="en-GB" sz="2400" b="1" dirty="0">
                <a:solidFill>
                  <a:schemeClr val="accent2"/>
                </a:solidFill>
              </a:rPr>
              <a:t>access for deep-sea </a:t>
            </a:r>
            <a:r>
              <a:rPr lang="en-GB" sz="2400" b="1" dirty="0" smtClean="0">
                <a:solidFill>
                  <a:schemeClr val="accent2"/>
                </a:solidFill>
              </a:rPr>
              <a:t>research</a:t>
            </a:r>
            <a:endParaRPr lang="en-GB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KM3NeT time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3424" y="2986301"/>
            <a:ext cx="1658935" cy="3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B90615"/>
                </a:solidFill>
              </a:rPr>
              <a:t>KM3NeT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272679" y="2302511"/>
            <a:ext cx="5564144" cy="664253"/>
          </a:xfrm>
          <a:prstGeom prst="rightArrow">
            <a:avLst>
              <a:gd name="adj1" fmla="val 59093"/>
              <a:gd name="adj2" fmla="val 76956"/>
            </a:avLst>
          </a:prstGeom>
          <a:gradFill rotWithShape="0">
            <a:gsLst>
              <a:gs pos="0">
                <a:srgbClr val="81DEE3"/>
              </a:gs>
              <a:gs pos="100000">
                <a:srgbClr val="4D44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18711252">
            <a:off x="932816" y="1986489"/>
            <a:ext cx="1159186" cy="19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700" b="1">
                <a:solidFill>
                  <a:srgbClr val="0E0745"/>
                </a:solidFill>
              </a:rPr>
              <a:t>Feb 2006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 rot="18711252">
            <a:off x="2172223" y="1986489"/>
            <a:ext cx="1159186" cy="19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700" b="1">
                <a:solidFill>
                  <a:srgbClr val="0E0745"/>
                </a:solidFill>
              </a:rPr>
              <a:t>Mar 2008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18711252">
            <a:off x="3243639" y="1993002"/>
            <a:ext cx="1178723" cy="19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700" b="1">
                <a:solidFill>
                  <a:srgbClr val="0E0745"/>
                </a:solidFill>
              </a:rPr>
              <a:t>End 2009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 rot="18711252">
            <a:off x="3823966" y="1986489"/>
            <a:ext cx="1159186" cy="19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700" b="1">
                <a:solidFill>
                  <a:srgbClr val="0E0745"/>
                </a:solidFill>
              </a:rPr>
              <a:t>Mar 2011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4140883" y="1461045"/>
            <a:ext cx="0" cy="638204"/>
          </a:xfrm>
          <a:prstGeom prst="line">
            <a:avLst/>
          </a:prstGeom>
          <a:noFill/>
          <a:ln w="9525">
            <a:solidFill>
              <a:srgbClr val="470207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908515" y="1130300"/>
            <a:ext cx="769535" cy="30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470207"/>
                </a:solidFill>
              </a:rPr>
              <a:t>now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2560032" y="2455550"/>
            <a:ext cx="19178" cy="1315481"/>
          </a:xfrm>
          <a:prstGeom prst="line">
            <a:avLst/>
          </a:prstGeom>
          <a:noFill/>
          <a:ln w="12700">
            <a:solidFill>
              <a:srgbClr val="80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2797365" y="2481599"/>
            <a:ext cx="19178" cy="1315481"/>
          </a:xfrm>
          <a:prstGeom prst="line">
            <a:avLst/>
          </a:prstGeom>
          <a:noFill/>
          <a:ln w="12700">
            <a:solidFill>
              <a:srgbClr val="80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>
            <a:off x="4293283" y="2520673"/>
            <a:ext cx="19178" cy="1315481"/>
          </a:xfrm>
          <a:prstGeom prst="line">
            <a:avLst/>
          </a:prstGeom>
          <a:noFill/>
          <a:ln w="12700">
            <a:solidFill>
              <a:srgbClr val="80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277474" y="2930946"/>
            <a:ext cx="2119217" cy="442835"/>
          </a:xfrm>
          <a:prstGeom prst="rect">
            <a:avLst/>
          </a:prstGeom>
          <a:gradFill rotWithShape="0">
            <a:gsLst>
              <a:gs pos="0">
                <a:srgbClr val="99DAFF"/>
              </a:gs>
              <a:gs pos="100000">
                <a:srgbClr val="68A1FF"/>
              </a:gs>
            </a:gsLst>
            <a:lin ang="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000"/>
              <a:t>Design Study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550442" y="3438905"/>
            <a:ext cx="1752430" cy="442835"/>
          </a:xfrm>
          <a:prstGeom prst="rect">
            <a:avLst/>
          </a:prstGeom>
          <a:gradFill rotWithShape="0">
            <a:gsLst>
              <a:gs pos="0">
                <a:srgbClr val="A3C5FF"/>
              </a:gs>
              <a:gs pos="100000">
                <a:srgbClr val="6A91FF"/>
              </a:gs>
            </a:gsLst>
            <a:lin ang="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900"/>
              <a:t>Preparatory Phase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4063142" y="3937094"/>
            <a:ext cx="2687379" cy="442835"/>
          </a:xfrm>
          <a:prstGeom prst="rect">
            <a:avLst/>
          </a:prstGeom>
          <a:gradFill rotWithShape="0">
            <a:gsLst>
              <a:gs pos="0">
                <a:srgbClr val="84AAFF"/>
              </a:gs>
              <a:gs pos="100000">
                <a:srgbClr val="5A7FFF"/>
              </a:gs>
            </a:gsLst>
            <a:lin ang="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000"/>
              <a:t>Prototyping/construction</a:t>
            </a:r>
          </a:p>
        </p:txBody>
      </p:sp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4811101" y="4415747"/>
            <a:ext cx="3291499" cy="664253"/>
            <a:chOff x="2936" y="3862"/>
            <a:chExt cx="1373" cy="204"/>
          </a:xfrm>
        </p:grpSpPr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2936" y="3862"/>
              <a:ext cx="1373" cy="204"/>
            </a:xfrm>
            <a:prstGeom prst="rightArrow">
              <a:avLst>
                <a:gd name="adj1" fmla="val 78120"/>
                <a:gd name="adj2" fmla="val 76963"/>
              </a:avLst>
            </a:prstGeom>
            <a:gradFill rotWithShape="0">
              <a:gsLst>
                <a:gs pos="0">
                  <a:srgbClr val="73E34A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105" y="3895"/>
              <a:ext cx="112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000"/>
                <a:t>Data Taking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0" y="598778"/>
            <a:ext cx="2711471" cy="2929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3321" y="644673"/>
            <a:ext cx="6274160" cy="2862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ahoma"/>
              </a:rPr>
              <a:t>The </a:t>
            </a:r>
            <a:r>
              <a:rPr lang="en-US" b="1" dirty="0">
                <a:solidFill>
                  <a:srgbClr val="000090"/>
                </a:solidFill>
                <a:latin typeface="Tahoma"/>
              </a:rPr>
              <a:t>INFN</a:t>
            </a:r>
            <a:r>
              <a:rPr lang="en-US" dirty="0" smtClean="0">
                <a:latin typeface="Tahoma"/>
              </a:rPr>
              <a:t>, the </a:t>
            </a:r>
            <a:r>
              <a:rPr lang="en-US" b="1" dirty="0" smtClean="0">
                <a:solidFill>
                  <a:srgbClr val="000090"/>
                </a:solidFill>
                <a:latin typeface="Tahoma"/>
              </a:rPr>
              <a:t>National Institute of Nuclear Physics</a:t>
            </a:r>
            <a:r>
              <a:rPr lang="en-US" dirty="0" smtClean="0">
                <a:latin typeface="Tahoma"/>
              </a:rPr>
              <a:t>, is an organization dedicated to the study of the fundamental constituents of matter, and conducts </a:t>
            </a:r>
            <a:r>
              <a:rPr lang="en-US" b="1" dirty="0" smtClean="0">
                <a:solidFill>
                  <a:srgbClr val="000090"/>
                </a:solidFill>
                <a:latin typeface="Tahoma"/>
              </a:rPr>
              <a:t>theoretical and experimental research</a:t>
            </a:r>
            <a:r>
              <a:rPr lang="en-US" dirty="0" smtClean="0">
                <a:latin typeface="Tahoma"/>
              </a:rPr>
              <a:t> in the fields of </a:t>
            </a:r>
            <a:r>
              <a:rPr lang="en-US" b="1" dirty="0">
                <a:solidFill>
                  <a:srgbClr val="000090"/>
                </a:solidFill>
                <a:latin typeface="Tahoma"/>
              </a:rPr>
              <a:t>sub-nuclear</a:t>
            </a:r>
            <a:r>
              <a:rPr lang="en-US" dirty="0" smtClean="0">
                <a:latin typeface="Tahoma"/>
              </a:rPr>
              <a:t>, </a:t>
            </a:r>
            <a:r>
              <a:rPr lang="en-US" b="1" dirty="0">
                <a:solidFill>
                  <a:srgbClr val="000090"/>
                </a:solidFill>
                <a:latin typeface="Tahoma"/>
              </a:rPr>
              <a:t>nuclear,</a:t>
            </a:r>
            <a:r>
              <a:rPr lang="en-US" dirty="0" smtClean="0">
                <a:latin typeface="Tahoma"/>
              </a:rPr>
              <a:t> and </a:t>
            </a:r>
            <a:r>
              <a:rPr lang="en-US" b="1" dirty="0" err="1">
                <a:solidFill>
                  <a:srgbClr val="000090"/>
                </a:solidFill>
                <a:latin typeface="Tahoma"/>
              </a:rPr>
              <a:t>astro</a:t>
            </a:r>
            <a:r>
              <a:rPr lang="en-US" b="1" dirty="0">
                <a:solidFill>
                  <a:srgbClr val="000090"/>
                </a:solidFill>
                <a:latin typeface="Tahoma"/>
              </a:rPr>
              <a:t>-particle physics</a:t>
            </a:r>
            <a:r>
              <a:rPr lang="en-US" dirty="0" smtClean="0">
                <a:latin typeface="Tahoma"/>
              </a:rPr>
              <a:t>. Fundamental research in these areas requires the use of </a:t>
            </a:r>
            <a:r>
              <a:rPr lang="en-US" b="1" dirty="0">
                <a:solidFill>
                  <a:srgbClr val="000090"/>
                </a:solidFill>
                <a:latin typeface="Tahoma"/>
              </a:rPr>
              <a:t>cutting-edge technologies and instrumentation</a:t>
            </a:r>
            <a:r>
              <a:rPr lang="en-US" dirty="0" smtClean="0">
                <a:latin typeface="Tahoma"/>
              </a:rPr>
              <a:t>, which the INFN develops both in its own laboratories and </a:t>
            </a:r>
            <a:r>
              <a:rPr lang="en-US" b="1" dirty="0">
                <a:solidFill>
                  <a:srgbClr val="000090"/>
                </a:solidFill>
                <a:latin typeface="Tahoma"/>
              </a:rPr>
              <a:t>in collaboration with the world of industry</a:t>
            </a:r>
            <a:r>
              <a:rPr lang="en-US" dirty="0" smtClean="0">
                <a:latin typeface="Tahoma"/>
              </a:rPr>
              <a:t>. These activities are conducted in close collaboration with the academic world.</a:t>
            </a:r>
            <a:endParaRPr lang="en-US" dirty="0">
              <a:latin typeface="Tahom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14644" y="3875830"/>
            <a:ext cx="2024999" cy="1599040"/>
            <a:chOff x="1965386" y="3875830"/>
            <a:chExt cx="1869230" cy="15990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5386" y="3875830"/>
              <a:ext cx="1869230" cy="1080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41503" y="4951650"/>
              <a:ext cx="15169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Tahoma"/>
                  <a:cs typeface="Tahoma"/>
                </a:rPr>
                <a:t>ASTROPARTICLE </a:t>
              </a:r>
            </a:p>
            <a:p>
              <a:pPr algn="ctr"/>
              <a:r>
                <a:rPr lang="en-US" sz="1400" dirty="0" smtClean="0">
                  <a:latin typeface="Tahoma"/>
                  <a:cs typeface="Tahoma"/>
                </a:rPr>
                <a:t>PHYSICS</a:t>
              </a:r>
              <a:endParaRPr lang="en-US" sz="1400" dirty="0">
                <a:latin typeface="Tahoma"/>
                <a:cs typeface="Tahoma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8418" y="3875830"/>
            <a:ext cx="1698388" cy="1599040"/>
            <a:chOff x="284693" y="3875830"/>
            <a:chExt cx="1567743" cy="15990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693" y="3875830"/>
              <a:ext cx="1567743" cy="1080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92412" y="4951650"/>
              <a:ext cx="9523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Tahoma"/>
                  <a:cs typeface="Tahoma"/>
                </a:rPr>
                <a:t>PARTICLE </a:t>
              </a:r>
            </a:p>
            <a:p>
              <a:pPr algn="ctr"/>
              <a:r>
                <a:rPr lang="en-US" sz="1400" dirty="0" smtClean="0">
                  <a:latin typeface="Tahoma"/>
                  <a:cs typeface="Tahoma"/>
                </a:rPr>
                <a:t>PHYSICS </a:t>
              </a:r>
              <a:endParaRPr lang="en-US" sz="1400" dirty="0">
                <a:latin typeface="Tahoma"/>
                <a:cs typeface="Tahoma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7481" y="3875830"/>
            <a:ext cx="1170000" cy="1599040"/>
            <a:chOff x="4088158" y="3875830"/>
            <a:chExt cx="1080000" cy="15990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8158" y="3875830"/>
              <a:ext cx="1080000" cy="1080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150313" y="4951650"/>
              <a:ext cx="9556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Tahoma"/>
                  <a:cs typeface="Tahoma"/>
                </a:rPr>
                <a:t>NUCLEAR</a:t>
              </a:r>
            </a:p>
            <a:p>
              <a:pPr algn="ctr"/>
              <a:r>
                <a:rPr lang="en-US" sz="1400" dirty="0" smtClean="0">
                  <a:latin typeface="Tahoma"/>
                  <a:cs typeface="Tahoma"/>
                </a:rPr>
                <a:t>PHYSICS</a:t>
              </a:r>
              <a:endParaRPr lang="en-US" sz="1400" dirty="0">
                <a:latin typeface="Tahoma"/>
                <a:cs typeface="Tahoma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25319" y="3875830"/>
            <a:ext cx="1504285" cy="1599040"/>
            <a:chOff x="5533554" y="3875830"/>
            <a:chExt cx="1388571" cy="15990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33554" y="3875830"/>
              <a:ext cx="1388571" cy="1080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538102" y="4951650"/>
              <a:ext cx="13794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Tahoma"/>
                  <a:cs typeface="Tahoma"/>
                </a:rPr>
                <a:t>THEORETICAL</a:t>
              </a:r>
            </a:p>
            <a:p>
              <a:pPr algn="ctr"/>
              <a:r>
                <a:rPr lang="en-US" sz="1400" dirty="0" smtClean="0">
                  <a:latin typeface="Tahoma"/>
                  <a:cs typeface="Tahoma"/>
                </a:rPr>
                <a:t>PHYSICS</a:t>
              </a:r>
              <a:endParaRPr lang="en-US" sz="1400" dirty="0">
                <a:latin typeface="Tahoma"/>
                <a:cs typeface="Tahoma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37443" y="3875830"/>
            <a:ext cx="1435712" cy="1599040"/>
            <a:chOff x="7326870" y="3875830"/>
            <a:chExt cx="1325273" cy="15990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32750" y="3875830"/>
              <a:ext cx="1313512" cy="1080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326870" y="4951650"/>
              <a:ext cx="13252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Tahoma"/>
                  <a:cs typeface="Tahoma"/>
                </a:rPr>
                <a:t>TECHNOLOGY</a:t>
              </a:r>
            </a:p>
            <a:p>
              <a:pPr algn="ctr"/>
              <a:r>
                <a:rPr lang="en-US" sz="1400" dirty="0" smtClean="0">
                  <a:latin typeface="Tahoma"/>
                  <a:cs typeface="Tahoma"/>
                </a:rPr>
                <a:t>RESEARCH </a:t>
              </a:r>
              <a:endParaRPr lang="en-US" sz="1400" dirty="0">
                <a:latin typeface="Tahoma"/>
                <a:cs typeface="Tahoma"/>
              </a:endParaRPr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827229" y="-50366"/>
            <a:ext cx="8420100" cy="5291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INFN, National Institute of Nuclear Physics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0036" y="5851569"/>
            <a:ext cx="386516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Experiments carried out at accelerators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V="1">
            <a:off x="1036615" y="5607008"/>
            <a:ext cx="376699" cy="112424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5003060" y="5607008"/>
            <a:ext cx="376699" cy="112424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Astro</a:t>
            </a:r>
            <a:r>
              <a:rPr lang="en-US" dirty="0" smtClean="0"/>
              <a:t>-Particle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963" y="620277"/>
            <a:ext cx="6446942" cy="848033"/>
          </a:xfrm>
        </p:spPr>
        <p:txBody>
          <a:bodyPr>
            <a:normAutofit/>
          </a:bodyPr>
          <a:lstStyle/>
          <a:p>
            <a:pPr marL="0" indent="3175" algn="just">
              <a:buNone/>
            </a:pPr>
            <a:r>
              <a:rPr lang="en-US" sz="1800" dirty="0" smtClean="0"/>
              <a:t>search for new phenomena/particles in cosmic rays originated from the more energetic parts of the Universe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1174" y="562763"/>
            <a:ext cx="2606558" cy="1653375"/>
            <a:chOff x="1834401" y="3875830"/>
            <a:chExt cx="2052857" cy="15738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5386" y="3875830"/>
              <a:ext cx="1869230" cy="1080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834401" y="4951651"/>
              <a:ext cx="2052857" cy="498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Tahoma"/>
                  <a:cs typeface="Tahoma"/>
                </a:rPr>
                <a:t>The Universe “observed” with high energy photons</a:t>
              </a:r>
            </a:p>
          </p:txBody>
        </p:sp>
      </p:grpSp>
      <p:sp>
        <p:nvSpPr>
          <p:cNvPr id="10" name="Down Arrow 9"/>
          <p:cNvSpPr/>
          <p:nvPr/>
        </p:nvSpPr>
        <p:spPr>
          <a:xfrm>
            <a:off x="6173915" y="1247668"/>
            <a:ext cx="846619" cy="2772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69963" y="1468310"/>
            <a:ext cx="6446942" cy="924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3175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often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rare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events difficult to be distinguished from the more common “atmospheric particles”, usually less energetic.  Some amount of matter can absorb this “background”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 descr="ATMNU"/>
          <p:cNvPicPr>
            <a:picLocks noChangeAspect="1" noChangeArrowheads="1"/>
          </p:cNvPicPr>
          <p:nvPr/>
        </p:nvPicPr>
        <p:blipFill>
          <a:blip r:embed="rId3"/>
          <a:srcRect t="5154"/>
          <a:stretch>
            <a:fillRect/>
          </a:stretch>
        </p:blipFill>
        <p:spPr bwMode="auto">
          <a:xfrm>
            <a:off x="36213" y="2335819"/>
            <a:ext cx="3333750" cy="417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own Arrow 12"/>
          <p:cNvSpPr/>
          <p:nvPr/>
        </p:nvSpPr>
        <p:spPr>
          <a:xfrm>
            <a:off x="6173915" y="2448468"/>
            <a:ext cx="846619" cy="2772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366403" y="2768130"/>
            <a:ext cx="6446942" cy="1910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3175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Underground Laboratories (</a:t>
            </a:r>
            <a:r>
              <a:rPr lang="en-US" dirty="0" err="1" smtClean="0"/>
              <a:t>Kolar</a:t>
            </a:r>
            <a:r>
              <a:rPr lang="en-US" dirty="0" smtClean="0"/>
              <a:t> Mine, Sudbury, Gran </a:t>
            </a:r>
            <a:r>
              <a:rPr lang="en-US" dirty="0" err="1" smtClean="0"/>
              <a:t>Sasso</a:t>
            </a:r>
            <a:r>
              <a:rPr lang="en-US" dirty="0" smtClean="0"/>
              <a:t>, </a:t>
            </a:r>
            <a:r>
              <a:rPr lang="en-US" dirty="0" err="1" smtClean="0"/>
              <a:t>Kamioka</a:t>
            </a:r>
            <a:r>
              <a:rPr lang="en-US" dirty="0" smtClean="0"/>
              <a:t>) have been built to host </a:t>
            </a:r>
            <a:r>
              <a:rPr lang="en-US" dirty="0" err="1" smtClean="0"/>
              <a:t>astro</a:t>
            </a:r>
            <a:r>
              <a:rPr lang="en-US" dirty="0" smtClean="0"/>
              <a:t>-particle physics experiments. </a:t>
            </a:r>
          </a:p>
          <a:p>
            <a:pPr marR="0" lvl="0" indent="3175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If the flux to be measured is very faint, the size of the experiment has to grow up, no mine, no mountain can host a 1km</a:t>
            </a:r>
            <a:r>
              <a:rPr lang="en-US" baseline="30000" dirty="0" smtClean="0"/>
              <a:t>3</a:t>
            </a:r>
            <a:r>
              <a:rPr lang="en-US" dirty="0" smtClean="0"/>
              <a:t> scale experiment !!!!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173915" y="4405548"/>
            <a:ext cx="846619" cy="2772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362843" y="4780910"/>
            <a:ext cx="6446942" cy="1579972"/>
          </a:xfrm>
          <a:prstGeom prst="rect">
            <a:avLst/>
          </a:prstGeom>
          <a:solidFill>
            <a:srgbClr val="C3D69B"/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indent="3175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A deep-Sea site can host such an experiment !</a:t>
            </a:r>
          </a:p>
          <a:p>
            <a:pPr lvl="1" indent="-190500" algn="just">
              <a:spcBef>
                <a:spcPct val="20000"/>
              </a:spcBef>
              <a:buFont typeface="Arial"/>
              <a:buChar char="•"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3000 water column </a:t>
            </a:r>
            <a:r>
              <a:rPr lang="en-US" b="1" dirty="0" smtClean="0">
                <a:solidFill>
                  <a:srgbClr val="FF0000"/>
                </a:solidFill>
              </a:rPr>
              <a:t>reduces the amount of atmospheric flux by  factor 10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</a:p>
          <a:p>
            <a:pPr lvl="1" indent="-190500" algn="just">
              <a:spcBef>
                <a:spcPct val="20000"/>
              </a:spcBef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water is also an excellent medium to identify high energy particles (by exploiting the Cherenkov effect)</a:t>
            </a:r>
          </a:p>
          <a:p>
            <a:pPr lvl="1" indent="-190500" algn="just">
              <a:spcBef>
                <a:spcPct val="20000"/>
              </a:spcBef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After having solved the technological aspects: a deep sea water site is cheap !</a:t>
            </a:r>
          </a:p>
          <a:p>
            <a:pPr lvl="1" indent="-190500" algn="just">
              <a:spcBef>
                <a:spcPct val="20000"/>
              </a:spcBef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Universe is transparent for UHE neutrinos 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British Columbia, Canada   -  January 9-14, 2011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45960" y="508899"/>
            <a:ext cx="3721100" cy="2643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3663" marR="0" lvl="0" indent="-93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  <a:tab pos="387350" algn="l"/>
              </a:tabLs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 elementary particles or nuclei carrying a kinetic energy up to 10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 (like a </a:t>
            </a:r>
            <a:r>
              <a:rPr lang="en-GB" kern="0" dirty="0" smtClean="0"/>
              <a:t>tennis ball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moving at ~150km/h)</a:t>
            </a:r>
          </a:p>
          <a:p>
            <a:pPr marL="93663" marR="0" lvl="0" indent="-93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  <a:tab pos="387350" algn="l"/>
              </a:tabLst>
              <a:defRPr/>
            </a:pPr>
            <a:endParaRPr kumimoji="0" lang="en-GB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663" marR="0" lvl="0" indent="-93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40000"/>
                  <a:lumOff val="60000"/>
                </a:schemeClr>
              </a:buClr>
              <a:buSzTx/>
              <a:buFontTx/>
              <a:buChar char="•"/>
              <a:tabLst>
                <a:tab pos="0" algn="l"/>
                <a:tab pos="387350" algn="l"/>
              </a:tabLs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open questions:</a:t>
            </a:r>
          </a:p>
          <a:p>
            <a:pPr marL="473075" marR="0" lvl="1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0" algn="l"/>
                <a:tab pos="387350" algn="l"/>
              </a:tabLst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Where they come from ?   </a:t>
            </a:r>
          </a:p>
          <a:p>
            <a:pPr marL="473075" marR="0" lvl="1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0" algn="l"/>
                <a:tab pos="387350" algn="l"/>
              </a:tabLst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Which acceleration mechanism ?</a:t>
            </a:r>
          </a:p>
          <a:p>
            <a:pPr marL="473075" marR="0" lvl="1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0" algn="l"/>
                <a:tab pos="387350" algn="l"/>
              </a:tabLst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80716" y="5563930"/>
            <a:ext cx="358634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3663" lvl="0" indent="-93663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0" algn="l"/>
                <a:tab pos="387350" algn="l"/>
              </a:tabLst>
              <a:defRPr/>
            </a:pPr>
            <a:r>
              <a:rPr lang="en-GB" kern="0" dirty="0" smtClean="0"/>
              <a:t>UHE astrophysical neutrinos will extend the limits of the "visible" Universe.</a:t>
            </a:r>
            <a:endParaRPr lang="en-GB" kern="0" dirty="0"/>
          </a:p>
        </p:txBody>
      </p:sp>
      <p:pic>
        <p:nvPicPr>
          <p:cNvPr id="22" name="Picture 4" descr="galaxies"/>
          <p:cNvPicPr>
            <a:picLocks noChangeAspect="1" noChangeArrowheads="1"/>
          </p:cNvPicPr>
          <p:nvPr/>
        </p:nvPicPr>
        <p:blipFill>
          <a:blip r:embed="rId2"/>
          <a:srcRect t="17717"/>
          <a:stretch>
            <a:fillRect/>
          </a:stretch>
        </p:blipFill>
        <p:spPr bwMode="auto">
          <a:xfrm>
            <a:off x="5218677" y="3257478"/>
            <a:ext cx="4687324" cy="2177074"/>
          </a:xfrm>
          <a:prstGeom prst="rect">
            <a:avLst/>
          </a:prstGeom>
          <a:noFill/>
        </p:spPr>
      </p:pic>
      <p:pic>
        <p:nvPicPr>
          <p:cNvPr id="24" name="Picture 6" descr="earthtrasp"/>
          <p:cNvPicPr>
            <a:picLocks noChangeAspect="1" noChangeArrowheads="1"/>
          </p:cNvPicPr>
          <p:nvPr/>
        </p:nvPicPr>
        <p:blipFill>
          <a:blip r:embed="rId3"/>
          <a:srcRect l="3008" t="3024" r="3008" b="3024"/>
          <a:stretch>
            <a:fillRect/>
          </a:stretch>
        </p:blipFill>
        <p:spPr bwMode="auto">
          <a:xfrm>
            <a:off x="5280352" y="3592579"/>
            <a:ext cx="575636" cy="72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 descr="ag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5287" y="3748239"/>
            <a:ext cx="945688" cy="731817"/>
          </a:xfrm>
          <a:prstGeom prst="rect">
            <a:avLst/>
          </a:prstGeom>
          <a:noFill/>
        </p:spPr>
      </p:pic>
      <p:pic>
        <p:nvPicPr>
          <p:cNvPr id="26" name="Picture 8" descr="cra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0560" y="3660680"/>
            <a:ext cx="631315" cy="813971"/>
          </a:xfrm>
          <a:prstGeom prst="rect">
            <a:avLst/>
          </a:prstGeom>
          <a:noFill/>
        </p:spPr>
      </p:pic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7336196" y="4111445"/>
            <a:ext cx="1397974" cy="51887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5732638" y="4353582"/>
            <a:ext cx="3001532" cy="847481"/>
          </a:xfrm>
          <a:custGeom>
            <a:avLst/>
            <a:gdLst/>
            <a:ahLst/>
            <a:cxnLst>
              <a:cxn ang="0">
                <a:pos x="3504" y="0"/>
              </a:cxn>
              <a:cxn ang="0">
                <a:pos x="1920" y="96"/>
              </a:cxn>
              <a:cxn ang="0">
                <a:pos x="1296" y="288"/>
              </a:cxn>
              <a:cxn ang="0">
                <a:pos x="864" y="576"/>
              </a:cxn>
              <a:cxn ang="0">
                <a:pos x="528" y="768"/>
              </a:cxn>
              <a:cxn ang="0">
                <a:pos x="240" y="480"/>
              </a:cxn>
              <a:cxn ang="0">
                <a:pos x="0" y="0"/>
              </a:cxn>
            </a:cxnLst>
            <a:rect l="0" t="0" r="r" b="b"/>
            <a:pathLst>
              <a:path w="3504" h="784">
                <a:moveTo>
                  <a:pt x="3504" y="0"/>
                </a:moveTo>
                <a:cubicBezTo>
                  <a:pt x="2896" y="24"/>
                  <a:pt x="2288" y="48"/>
                  <a:pt x="1920" y="96"/>
                </a:cubicBezTo>
                <a:cubicBezTo>
                  <a:pt x="1552" y="144"/>
                  <a:pt x="1472" y="208"/>
                  <a:pt x="1296" y="288"/>
                </a:cubicBezTo>
                <a:cubicBezTo>
                  <a:pt x="1120" y="368"/>
                  <a:pt x="992" y="496"/>
                  <a:pt x="864" y="576"/>
                </a:cubicBezTo>
                <a:cubicBezTo>
                  <a:pt x="736" y="656"/>
                  <a:pt x="632" y="784"/>
                  <a:pt x="528" y="768"/>
                </a:cubicBezTo>
                <a:cubicBezTo>
                  <a:pt x="424" y="752"/>
                  <a:pt x="328" y="608"/>
                  <a:pt x="240" y="480"/>
                </a:cubicBezTo>
                <a:cubicBezTo>
                  <a:pt x="152" y="352"/>
                  <a:pt x="76" y="176"/>
                  <a:pt x="0" y="0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6846370" y="4119011"/>
            <a:ext cx="2343662" cy="23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900" b="1" dirty="0">
                <a:solidFill>
                  <a:srgbClr val="FFCC00"/>
                </a:solidFill>
                <a:latin typeface="Tahoma" charset="0"/>
              </a:rPr>
              <a:t>Gamma rays  (0.01 - 1 </a:t>
            </a:r>
            <a:r>
              <a:rPr lang="en-GB" sz="900" b="1" dirty="0" err="1">
                <a:solidFill>
                  <a:srgbClr val="FFCC00"/>
                </a:solidFill>
                <a:latin typeface="Tahoma" charset="0"/>
              </a:rPr>
              <a:t>Mpc</a:t>
            </a:r>
            <a:r>
              <a:rPr lang="en-GB" sz="900" b="1" dirty="0">
                <a:solidFill>
                  <a:srgbClr val="FFCC00"/>
                </a:solidFill>
                <a:latin typeface="Tahoma" charset="0"/>
              </a:rPr>
              <a:t>)</a:t>
            </a:r>
            <a:endParaRPr lang="en-GB" sz="1000" dirty="0">
              <a:latin typeface="Times New Roman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280352" y="5227006"/>
            <a:ext cx="2324817" cy="2151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800" b="1" dirty="0">
                <a:solidFill>
                  <a:srgbClr val="00FFFF"/>
                </a:solidFill>
                <a:latin typeface="Tahoma" charset="0"/>
              </a:rPr>
              <a:t>1 parsec (pc) = 3.26 light years (</a:t>
            </a:r>
            <a:r>
              <a:rPr lang="en-GB" sz="800" b="1" dirty="0" err="1">
                <a:solidFill>
                  <a:srgbClr val="00FFFF"/>
                </a:solidFill>
                <a:latin typeface="Tahoma" charset="0"/>
              </a:rPr>
              <a:t>ly</a:t>
            </a:r>
            <a:r>
              <a:rPr lang="en-GB" sz="800" b="1" dirty="0">
                <a:solidFill>
                  <a:srgbClr val="00FFFF"/>
                </a:solidFill>
                <a:latin typeface="Tahoma" charset="0"/>
              </a:rPr>
              <a:t>)</a:t>
            </a:r>
            <a:endParaRPr lang="en-GB" sz="800" b="1" dirty="0">
              <a:latin typeface="Tahoma" charset="0"/>
            </a:endParaRPr>
          </a:p>
        </p:txBody>
      </p:sp>
      <p:pic>
        <p:nvPicPr>
          <p:cNvPr id="32" name="Picture 14" descr="M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1625" y="3592579"/>
            <a:ext cx="452286" cy="356720"/>
          </a:xfrm>
          <a:prstGeom prst="rect">
            <a:avLst/>
          </a:prstGeom>
          <a:noFill/>
        </p:spPr>
      </p:pic>
      <p:sp>
        <p:nvSpPr>
          <p:cNvPr id="33" name="Freeform 15"/>
          <p:cNvSpPr>
            <a:spLocks/>
          </p:cNvSpPr>
          <p:nvPr/>
        </p:nvSpPr>
        <p:spPr bwMode="auto">
          <a:xfrm>
            <a:off x="6801677" y="3852012"/>
            <a:ext cx="1932493" cy="103773"/>
          </a:xfrm>
          <a:custGeom>
            <a:avLst/>
            <a:gdLst/>
            <a:ahLst/>
            <a:cxnLst>
              <a:cxn ang="0">
                <a:pos x="2304" y="576"/>
              </a:cxn>
              <a:cxn ang="0">
                <a:pos x="912" y="480"/>
              </a:cxn>
              <a:cxn ang="0">
                <a:pos x="0" y="0"/>
              </a:cxn>
            </a:cxnLst>
            <a:rect l="0" t="0" r="r" b="b"/>
            <a:pathLst>
              <a:path w="2304" h="576">
                <a:moveTo>
                  <a:pt x="2304" y="576"/>
                </a:moveTo>
                <a:cubicBezTo>
                  <a:pt x="1800" y="576"/>
                  <a:pt x="1296" y="576"/>
                  <a:pt x="912" y="480"/>
                </a:cubicBezTo>
                <a:cubicBezTo>
                  <a:pt x="528" y="384"/>
                  <a:pt x="264" y="192"/>
                  <a:pt x="0" y="0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8624421" y="4390335"/>
            <a:ext cx="1212947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900" b="1">
                <a:solidFill>
                  <a:srgbClr val="FF3300"/>
                </a:solidFill>
                <a:latin typeface="Tahoma" charset="0"/>
              </a:rPr>
              <a:t>AGN, SNR, Microquasars, …</a:t>
            </a:r>
            <a:endParaRPr lang="en-GB" sz="10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7336196" y="4504918"/>
            <a:ext cx="1356857" cy="23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900" b="1" dirty="0">
                <a:solidFill>
                  <a:srgbClr val="00FF00"/>
                </a:solidFill>
                <a:latin typeface="Tahoma" charset="0"/>
              </a:rPr>
              <a:t>protons E&lt;10</a:t>
            </a:r>
            <a:r>
              <a:rPr lang="en-GB" sz="900" b="1" baseline="30000" dirty="0">
                <a:solidFill>
                  <a:srgbClr val="00FF00"/>
                </a:solidFill>
                <a:latin typeface="Tahoma" charset="0"/>
              </a:rPr>
              <a:t>19</a:t>
            </a:r>
            <a:r>
              <a:rPr lang="en-GB" sz="900" b="1" dirty="0">
                <a:solidFill>
                  <a:srgbClr val="00FF00"/>
                </a:solidFill>
                <a:latin typeface="Tahoma" charset="0"/>
              </a:rPr>
              <a:t> </a:t>
            </a:r>
            <a:r>
              <a:rPr lang="en-GB" sz="900" b="1" dirty="0" err="1">
                <a:solidFill>
                  <a:srgbClr val="00FF00"/>
                </a:solidFill>
                <a:latin typeface="Tahoma" charset="0"/>
              </a:rPr>
              <a:t>eV</a:t>
            </a:r>
            <a:endParaRPr lang="en-GB" sz="1000" dirty="0">
              <a:latin typeface="Times New Roman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5897105" y="3955785"/>
            <a:ext cx="863454" cy="23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900" b="1" dirty="0">
                <a:solidFill>
                  <a:srgbClr val="FF3300"/>
                </a:solidFill>
                <a:latin typeface="Tahoma" charset="0"/>
              </a:rPr>
              <a:t>neutrinos</a:t>
            </a:r>
            <a:endParaRPr lang="en-GB" sz="1000" dirty="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8675816" y="3644465"/>
            <a:ext cx="1110156" cy="369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900" b="1">
                <a:solidFill>
                  <a:srgbClr val="FF3300"/>
                </a:solidFill>
                <a:latin typeface="Tahoma" charset="0"/>
              </a:rPr>
              <a:t>Cosmic accelerator</a:t>
            </a: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H="1" flipV="1">
            <a:off x="5855989" y="3903898"/>
            <a:ext cx="2878181" cy="15566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0220" y="679643"/>
            <a:ext cx="4981616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Rectangle 39"/>
          <p:cNvSpPr/>
          <p:nvPr/>
        </p:nvSpPr>
        <p:spPr>
          <a:xfrm>
            <a:off x="843536" y="3920162"/>
            <a:ext cx="2520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Our present knowledge about Cosmic Rays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16200000">
            <a:off x="-1249336" y="2007794"/>
            <a:ext cx="29272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Flux [particles/(m</a:t>
            </a:r>
            <a:r>
              <a:rPr lang="en-GB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sr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GeV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)]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300612" y="6065514"/>
            <a:ext cx="1290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Energy [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eV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] </a:t>
            </a:r>
            <a:endParaRPr lang="en-US" dirty="0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669760" y="3463408"/>
            <a:ext cx="1932493" cy="23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900" b="1" dirty="0">
                <a:solidFill>
                  <a:srgbClr val="00FF00"/>
                </a:solidFill>
                <a:latin typeface="Tahoma" charset="0"/>
              </a:rPr>
              <a:t>protons E&gt;10</a:t>
            </a:r>
            <a:r>
              <a:rPr lang="en-GB" sz="900" b="1" baseline="30000" dirty="0">
                <a:solidFill>
                  <a:srgbClr val="00FF00"/>
                </a:solidFill>
                <a:latin typeface="Tahoma" charset="0"/>
              </a:rPr>
              <a:t>19</a:t>
            </a:r>
            <a:r>
              <a:rPr lang="en-GB" sz="900" b="1" dirty="0">
                <a:solidFill>
                  <a:srgbClr val="00FF00"/>
                </a:solidFill>
                <a:latin typeface="Tahoma" charset="0"/>
              </a:rPr>
              <a:t> </a:t>
            </a:r>
            <a:r>
              <a:rPr lang="en-GB" sz="900" b="1" dirty="0" err="1">
                <a:solidFill>
                  <a:srgbClr val="00FF00"/>
                </a:solidFill>
                <a:latin typeface="Tahoma" charset="0"/>
              </a:rPr>
              <a:t>eV</a:t>
            </a:r>
            <a:r>
              <a:rPr lang="en-GB" sz="900" b="1" dirty="0">
                <a:solidFill>
                  <a:srgbClr val="00FF00"/>
                </a:solidFill>
                <a:latin typeface="Tahoma" charset="0"/>
              </a:rPr>
              <a:t> (10 </a:t>
            </a:r>
            <a:r>
              <a:rPr lang="en-GB" sz="900" b="1" dirty="0" err="1">
                <a:solidFill>
                  <a:srgbClr val="00FF00"/>
                </a:solidFill>
                <a:latin typeface="Tahoma" charset="0"/>
              </a:rPr>
              <a:t>Mpc</a:t>
            </a:r>
            <a:r>
              <a:rPr lang="en-GB" sz="900" b="1" dirty="0">
                <a:solidFill>
                  <a:srgbClr val="00FF00"/>
                </a:solidFill>
                <a:latin typeface="Tahoma" charset="0"/>
              </a:rPr>
              <a:t>)</a:t>
            </a:r>
            <a:endParaRPr lang="en-GB" sz="10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British Columbia, Canada   -  January 9-14, 2011 </a:t>
            </a:r>
            <a:endParaRPr lang="en-US" dirty="0"/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2A02-CA0E-C84B-9E97-FDE80C77C5EB}" type="slidenum">
              <a:rPr lang="en-US"/>
              <a:pPr/>
              <a:t>5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Detection principle</a:t>
            </a:r>
            <a:endParaRPr lang="en-GB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4144" y="508000"/>
            <a:ext cx="9730581" cy="5943600"/>
            <a:chOff x="78" y="320"/>
            <a:chExt cx="5658" cy="3744"/>
          </a:xfrm>
        </p:grpSpPr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2672" y="320"/>
              <a:ext cx="3064" cy="374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83" y="868"/>
              <a:ext cx="2520" cy="3185"/>
              <a:chOff x="83" y="388"/>
              <a:chExt cx="2520" cy="3185"/>
            </a:xfrm>
          </p:grpSpPr>
          <p:sp>
            <p:nvSpPr>
              <p:cNvPr id="22534" name="Text Box 6"/>
              <p:cNvSpPr txBox="1">
                <a:spLocks noChangeArrowheads="1"/>
              </p:cNvSpPr>
              <p:nvPr/>
            </p:nvSpPr>
            <p:spPr bwMode="auto">
              <a:xfrm>
                <a:off x="1560" y="1824"/>
                <a:ext cx="1043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GB" sz="1000"/>
                  <a:t>Neutrinos from cosmic sources</a:t>
                </a:r>
              </a:p>
              <a:p>
                <a:pPr algn="ctr"/>
                <a:r>
                  <a:rPr lang="en-GB" sz="1000"/>
                  <a:t>induce 1-100 muon evts/y</a:t>
                </a:r>
              </a:p>
              <a:p>
                <a:pPr algn="ctr"/>
                <a:r>
                  <a:rPr lang="en-GB" sz="1000"/>
                  <a:t> in a km</a:t>
                </a:r>
                <a:r>
                  <a:rPr lang="en-GB" sz="1000" baseline="30000"/>
                  <a:t>3</a:t>
                </a:r>
                <a:r>
                  <a:rPr lang="en-GB" sz="1000"/>
                  <a:t> Neutrino Telescope</a:t>
                </a:r>
              </a:p>
            </p:txBody>
          </p:sp>
          <p:sp>
            <p:nvSpPr>
              <p:cNvPr id="22535" name="Text Box 7"/>
              <p:cNvSpPr txBox="1">
                <a:spLocks noChangeArrowheads="1"/>
              </p:cNvSpPr>
              <p:nvPr/>
            </p:nvSpPr>
            <p:spPr bwMode="auto">
              <a:xfrm>
                <a:off x="83" y="2240"/>
                <a:ext cx="930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GB" sz="1000" b="1">
                    <a:solidFill>
                      <a:srgbClr val="060A99"/>
                    </a:solidFill>
                  </a:rPr>
                  <a:t>Up-going µ from neutrinos </a:t>
                </a:r>
              </a:p>
              <a:p>
                <a:pPr algn="ctr"/>
                <a:r>
                  <a:rPr lang="en-GB" sz="1000" b="1">
                    <a:solidFill>
                      <a:srgbClr val="060A99"/>
                    </a:solidFill>
                  </a:rPr>
                  <a:t>generated in atm. showers</a:t>
                </a:r>
              </a:p>
              <a:p>
                <a:pPr algn="ctr"/>
                <a:r>
                  <a:rPr lang="en-GB" sz="1000" b="1">
                    <a:solidFill>
                      <a:srgbClr val="060A99"/>
                    </a:solidFill>
                  </a:rPr>
                  <a:t>S/N ~ 10</a:t>
                </a:r>
                <a:r>
                  <a:rPr lang="en-GB" sz="1000" b="1" baseline="30000">
                    <a:solidFill>
                      <a:srgbClr val="060A99"/>
                    </a:solidFill>
                  </a:rPr>
                  <a:t>-4</a:t>
                </a:r>
                <a:endParaRPr lang="en-GB" sz="1000" b="1">
                  <a:solidFill>
                    <a:srgbClr val="060A99"/>
                  </a:solidFill>
                </a:endParaRP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36" y="388"/>
                <a:ext cx="2267" cy="3185"/>
                <a:chOff x="136" y="364"/>
                <a:chExt cx="2267" cy="3185"/>
              </a:xfrm>
            </p:grpSpPr>
            <p:pic>
              <p:nvPicPr>
                <p:cNvPr id="22537" name="Picture 9" descr="earthtrasp"/>
                <p:cNvPicPr>
                  <a:picLocks noChangeArrowheads="1"/>
                </p:cNvPicPr>
                <p:nvPr/>
              </p:nvPicPr>
              <p:blipFill>
                <a:blip r:embed="rId4"/>
                <a:srcRect l="3008" t="3024" r="3008" b="3024"/>
                <a:stretch>
                  <a:fillRect/>
                </a:stretch>
              </p:blipFill>
              <p:spPr bwMode="auto">
                <a:xfrm>
                  <a:off x="352" y="608"/>
                  <a:ext cx="1360" cy="1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38" name="Picture 10" descr="AGN_NGC4261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4253" t="1691" r="4253"/>
                <a:stretch>
                  <a:fillRect/>
                </a:stretch>
              </p:blipFill>
              <p:spPr bwMode="auto">
                <a:xfrm>
                  <a:off x="1156" y="2153"/>
                  <a:ext cx="821" cy="13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9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1220" y="1016"/>
                  <a:ext cx="356" cy="1141"/>
                </a:xfrm>
                <a:prstGeom prst="line">
                  <a:avLst/>
                </a:prstGeom>
                <a:noFill/>
                <a:ln w="19050">
                  <a:solidFill>
                    <a:srgbClr val="7E070A"/>
                  </a:solidFill>
                  <a:round/>
                  <a:headEnd/>
                  <a:tailEnd type="none" w="sm" len="lg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1484" y="684"/>
                  <a:ext cx="208" cy="120"/>
                  <a:chOff x="1484" y="684"/>
                  <a:chExt cx="208" cy="120"/>
                </a:xfrm>
              </p:grpSpPr>
              <p:sp>
                <p:nvSpPr>
                  <p:cNvPr id="22541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68" y="688"/>
                    <a:ext cx="108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42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8" y="684"/>
                    <a:ext cx="144" cy="1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43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24" y="688"/>
                    <a:ext cx="68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44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8" y="68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45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84" y="684"/>
                    <a:ext cx="208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546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1188" y="880"/>
                  <a:ext cx="40" cy="148"/>
                </a:xfrm>
                <a:prstGeom prst="line">
                  <a:avLst/>
                </a:prstGeom>
                <a:noFill/>
                <a:ln w="28575">
                  <a:solidFill>
                    <a:srgbClr val="060A9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4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232" y="760"/>
                  <a:ext cx="328" cy="76"/>
                </a:xfrm>
                <a:prstGeom prst="line">
                  <a:avLst/>
                </a:prstGeom>
                <a:noFill/>
                <a:ln w="28575">
                  <a:solidFill>
                    <a:srgbClr val="060A9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4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036" y="364"/>
                  <a:ext cx="114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000" b="1">
                      <a:solidFill>
                        <a:srgbClr val="060A99"/>
                      </a:solidFill>
                    </a:rPr>
                    <a:t>Down-going µ from atm. showers</a:t>
                  </a:r>
                </a:p>
                <a:p>
                  <a:r>
                    <a:rPr lang="en-GB" sz="1000" b="1">
                      <a:solidFill>
                        <a:srgbClr val="060A99"/>
                      </a:solidFill>
                    </a:rPr>
                    <a:t>S/N ~ 10</a:t>
                  </a:r>
                  <a:r>
                    <a:rPr lang="en-GB" sz="1000" b="1" baseline="30000">
                      <a:solidFill>
                        <a:srgbClr val="060A99"/>
                      </a:solidFill>
                    </a:rPr>
                    <a:t>-6</a:t>
                  </a:r>
                  <a:r>
                    <a:rPr lang="en-GB" sz="1000" b="1">
                      <a:solidFill>
                        <a:srgbClr val="060A99"/>
                      </a:solidFill>
                    </a:rPr>
                    <a:t> at 3500m  w.e. depth</a:t>
                  </a:r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auto">
                <a:xfrm rot="717354">
                  <a:off x="1692" y="628"/>
                  <a:ext cx="400" cy="10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124" y="0"/>
                    </a:cxn>
                    <a:cxn ang="0">
                      <a:pos x="404" y="60"/>
                    </a:cxn>
                  </a:cxnLst>
                  <a:rect l="0" t="0" r="r" b="b"/>
                  <a:pathLst>
                    <a:path w="404" h="60">
                      <a:moveTo>
                        <a:pt x="0" y="60"/>
                      </a:moveTo>
                      <a:cubicBezTo>
                        <a:pt x="28" y="30"/>
                        <a:pt x="57" y="0"/>
                        <a:pt x="124" y="0"/>
                      </a:cubicBezTo>
                      <a:cubicBezTo>
                        <a:pt x="191" y="0"/>
                        <a:pt x="357" y="50"/>
                        <a:pt x="404" y="6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5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68" y="688"/>
                  <a:ext cx="108" cy="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5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548" y="684"/>
                  <a:ext cx="144" cy="1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5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624" y="688"/>
                  <a:ext cx="68" cy="1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5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548" y="68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54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484" y="684"/>
                  <a:ext cx="208" cy="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" name="Group 27"/>
                <p:cNvGrpSpPr>
                  <a:grpSpLocks/>
                </p:cNvGrpSpPr>
                <p:nvPr/>
              </p:nvGrpSpPr>
              <p:grpSpPr bwMode="auto">
                <a:xfrm rot="9229190">
                  <a:off x="288" y="1836"/>
                  <a:ext cx="208" cy="120"/>
                  <a:chOff x="460" y="580"/>
                  <a:chExt cx="208" cy="120"/>
                </a:xfrm>
              </p:grpSpPr>
              <p:sp>
                <p:nvSpPr>
                  <p:cNvPr id="22556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" y="584"/>
                    <a:ext cx="108" cy="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57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4" y="580"/>
                    <a:ext cx="144" cy="1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58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0" y="584"/>
                    <a:ext cx="68" cy="1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59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4" y="58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60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" y="580"/>
                    <a:ext cx="208" cy="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56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36" y="1988"/>
                  <a:ext cx="192" cy="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62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00" y="976"/>
                  <a:ext cx="676" cy="844"/>
                </a:xfrm>
                <a:prstGeom prst="line">
                  <a:avLst/>
                </a:prstGeom>
                <a:noFill/>
                <a:ln w="19050">
                  <a:solidFill>
                    <a:srgbClr val="74080A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63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085" y="865"/>
                  <a:ext cx="80" cy="112"/>
                </a:xfrm>
                <a:prstGeom prst="line">
                  <a:avLst/>
                </a:prstGeom>
                <a:noFill/>
                <a:ln w="28575">
                  <a:solidFill>
                    <a:srgbClr val="060A9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6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885" y="741"/>
                  <a:ext cx="518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600">
                      <a:latin typeface="Times New Roman" charset="0"/>
                    </a:rPr>
                    <a:t>p, nuclei</a:t>
                  </a:r>
                </a:p>
              </p:txBody>
            </p:sp>
            <p:sp>
              <p:nvSpPr>
                <p:cNvPr id="2256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41" y="2011"/>
                  <a:ext cx="518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600">
                      <a:latin typeface="Times New Roman" charset="0"/>
                    </a:rPr>
                    <a:t>p, nuclei</a:t>
                  </a:r>
                </a:p>
              </p:txBody>
            </p:sp>
          </p:grpSp>
        </p:grpSp>
        <p:graphicFrame>
          <p:nvGraphicFramePr>
            <p:cNvPr id="22566" name="Object 38"/>
            <p:cNvGraphicFramePr>
              <a:graphicFrameLocks noChangeAspect="1"/>
            </p:cNvGraphicFramePr>
            <p:nvPr/>
          </p:nvGraphicFramePr>
          <p:xfrm>
            <a:off x="3257" y="1623"/>
            <a:ext cx="1765" cy="355"/>
          </p:xfrm>
          <a:graphic>
            <a:graphicData uri="http://schemas.openxmlformats.org/presentationml/2006/ole">
              <p:oleObj spid="_x0000_s32770" name="Equation" r:id="rId6" imgW="2082800" imgH="419100" progId="Equation.3">
                <p:embed/>
              </p:oleObj>
            </a:graphicData>
          </a:graphic>
        </p:graphicFrame>
        <p:sp>
          <p:nvSpPr>
            <p:cNvPr id="22567" name="Text Box 39"/>
            <p:cNvSpPr txBox="1">
              <a:spLocks noChangeArrowheads="1"/>
            </p:cNvSpPr>
            <p:nvPr/>
          </p:nvSpPr>
          <p:spPr bwMode="auto">
            <a:xfrm>
              <a:off x="2678" y="413"/>
              <a:ext cx="3002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-"/>
              </a:pPr>
              <a:r>
                <a:rPr lang="en-GB" sz="1600" dirty="0"/>
                <a:t> Atmospheric neutrino flux ~ E</a:t>
              </a:r>
              <a:r>
                <a:rPr lang="en-GB" sz="1600" baseline="-25000" dirty="0">
                  <a:sym typeface="Symbol" charset="2"/>
                </a:rPr>
                <a:t></a:t>
              </a:r>
              <a:r>
                <a:rPr lang="en-GB" sz="1600" baseline="30000" dirty="0"/>
                <a:t>-3</a:t>
              </a:r>
              <a:endParaRPr lang="en-GB" sz="1600" dirty="0"/>
            </a:p>
            <a:p>
              <a:pPr>
                <a:buFontTx/>
                <a:buChar char="-"/>
              </a:pPr>
              <a:r>
                <a:rPr lang="en-GB" sz="1600" dirty="0"/>
                <a:t> Neutrinos flux from cosmic sources ~ E</a:t>
              </a:r>
              <a:r>
                <a:rPr lang="en-GB" sz="1600" baseline="-25000" dirty="0">
                  <a:sym typeface="Symbol" charset="2"/>
                </a:rPr>
                <a:t></a:t>
              </a:r>
              <a:r>
                <a:rPr lang="en-GB" sz="1600" baseline="30000" dirty="0"/>
                <a:t>-2</a:t>
              </a:r>
              <a:endParaRPr lang="en-GB" sz="1600" dirty="0"/>
            </a:p>
            <a:p>
              <a:pPr marL="190500" lvl="1">
                <a:buFont typeface="Wingdings" charset="2"/>
                <a:buChar char="§"/>
              </a:pPr>
              <a:r>
                <a:rPr lang="en-GB" sz="1400" dirty="0">
                  <a:solidFill>
                    <a:srgbClr val="74080A"/>
                  </a:solidFill>
                </a:rPr>
                <a:t> Search for neutrinos with E</a:t>
              </a:r>
              <a:r>
                <a:rPr lang="en-GB" sz="1400" baseline="-25000" dirty="0">
                  <a:solidFill>
                    <a:srgbClr val="74080A"/>
                  </a:solidFill>
                  <a:sym typeface="Symbol" charset="2"/>
                </a:rPr>
                <a:t></a:t>
              </a:r>
              <a:r>
                <a:rPr lang="en-GB" sz="1400" dirty="0">
                  <a:solidFill>
                    <a:srgbClr val="74080A"/>
                  </a:solidFill>
                  <a:sym typeface="Symbol" charset="2"/>
                </a:rPr>
                <a:t>&gt;110 </a:t>
              </a:r>
              <a:r>
                <a:rPr lang="en-GB" sz="1400" dirty="0" err="1">
                  <a:solidFill>
                    <a:srgbClr val="74080A"/>
                  </a:solidFill>
                  <a:sym typeface="Symbol" charset="2"/>
                </a:rPr>
                <a:t>TeV</a:t>
              </a:r>
              <a:r>
                <a:rPr lang="en-GB" sz="1600" dirty="0">
                  <a:sym typeface="Symbol" charset="2"/>
                </a:rPr>
                <a:t> </a:t>
              </a:r>
              <a:endParaRPr lang="en-GB" sz="1600" dirty="0"/>
            </a:p>
            <a:p>
              <a:endParaRPr lang="en-GB" sz="1600" dirty="0"/>
            </a:p>
            <a:p>
              <a:pPr>
                <a:buFontTx/>
                <a:buChar char="-"/>
              </a:pPr>
              <a:r>
                <a:rPr lang="en-GB" sz="1600" dirty="0"/>
                <a:t> ~</a:t>
              </a:r>
              <a:r>
                <a:rPr lang="en-GB" sz="1600" dirty="0" err="1"/>
                <a:t>TeV</a:t>
              </a:r>
              <a:r>
                <a:rPr lang="en-GB" sz="1600" dirty="0"/>
                <a:t> muons propagate in water for several km</a:t>
              </a:r>
            </a:p>
            <a:p>
              <a:r>
                <a:rPr lang="en-GB" sz="1600" dirty="0"/>
                <a:t>   before being stopped</a:t>
              </a:r>
            </a:p>
            <a:p>
              <a:pPr marL="190500" lvl="1">
                <a:buFontTx/>
                <a:buChar char="•"/>
              </a:pPr>
              <a:r>
                <a:rPr lang="en-GB" sz="1400" dirty="0">
                  <a:solidFill>
                    <a:srgbClr val="74080A"/>
                  </a:solidFill>
                </a:rPr>
                <a:t> go deep to reduce down-going atmospheric µ </a:t>
              </a:r>
              <a:r>
                <a:rPr lang="en-GB" sz="1400" dirty="0" smtClean="0">
                  <a:solidFill>
                    <a:srgbClr val="74080A"/>
                  </a:solidFill>
                </a:rPr>
                <a:t>background.</a:t>
              </a:r>
              <a:endParaRPr lang="en-GB" sz="1400" dirty="0">
                <a:solidFill>
                  <a:srgbClr val="74080A"/>
                </a:solidFill>
              </a:endParaRPr>
            </a:p>
            <a:p>
              <a:pPr marL="190500" lvl="1">
                <a:buFontTx/>
                <a:buChar char="•"/>
              </a:pPr>
              <a:r>
                <a:rPr lang="en-GB" sz="1400" dirty="0">
                  <a:solidFill>
                    <a:srgbClr val="74080A"/>
                  </a:solidFill>
                </a:rPr>
                <a:t> long µ tracks allow good angular reconstruction</a:t>
              </a:r>
            </a:p>
          </p:txBody>
        </p:sp>
        <p:pic>
          <p:nvPicPr>
            <p:cNvPr id="22568" name="Picture 40" descr="princip1"/>
            <p:cNvPicPr>
              <a:picLocks noChangeAspect="1" noChangeArrowheads="1"/>
            </p:cNvPicPr>
            <p:nvPr/>
          </p:nvPicPr>
          <p:blipFill>
            <a:blip r:embed="rId7"/>
            <a:srcRect t="4102" b="28708"/>
            <a:stretch>
              <a:fillRect/>
            </a:stretch>
          </p:blipFill>
          <p:spPr bwMode="auto">
            <a:xfrm>
              <a:off x="2730" y="2025"/>
              <a:ext cx="2947" cy="1985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sp>
          <p:nvSpPr>
            <p:cNvPr id="22569" name="Text Box 41"/>
            <p:cNvSpPr txBox="1">
              <a:spLocks noChangeArrowheads="1"/>
            </p:cNvSpPr>
            <p:nvPr/>
          </p:nvSpPr>
          <p:spPr bwMode="auto">
            <a:xfrm>
              <a:off x="4675" y="3853"/>
              <a:ext cx="7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>
                  <a:solidFill>
                    <a:schemeClr val="bg1"/>
                  </a:solidFill>
                </a:rPr>
                <a:t>Picture from ANTARES</a:t>
              </a:r>
            </a:p>
          </p:txBody>
        </p:sp>
        <p:sp>
          <p:nvSpPr>
            <p:cNvPr id="22570" name="Text Box 42"/>
            <p:cNvSpPr txBox="1">
              <a:spLocks noChangeArrowheads="1"/>
            </p:cNvSpPr>
            <p:nvPr/>
          </p:nvSpPr>
          <p:spPr bwMode="auto">
            <a:xfrm>
              <a:off x="3078" y="3816"/>
              <a:ext cx="6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>
                  <a:solidFill>
                    <a:schemeClr val="bg1"/>
                  </a:solidFill>
                </a:rPr>
                <a:t>up-going neutrino</a:t>
              </a:r>
            </a:p>
          </p:txBody>
        </p:sp>
        <p:sp>
          <p:nvSpPr>
            <p:cNvPr id="22571" name="Text Box 43"/>
            <p:cNvSpPr txBox="1">
              <a:spLocks noChangeArrowheads="1"/>
            </p:cNvSpPr>
            <p:nvPr/>
          </p:nvSpPr>
          <p:spPr bwMode="auto">
            <a:xfrm>
              <a:off x="3467" y="3349"/>
              <a:ext cx="7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000">
                  <a:solidFill>
                    <a:schemeClr val="bg1"/>
                  </a:solidFill>
                </a:rPr>
                <a:t>µ  and  induced Cherenkov cone</a:t>
              </a:r>
            </a:p>
          </p:txBody>
        </p:sp>
        <p:sp>
          <p:nvSpPr>
            <p:cNvPr id="22572" name="Text Box 44"/>
            <p:cNvSpPr txBox="1">
              <a:spLocks noChangeArrowheads="1"/>
            </p:cNvSpPr>
            <p:nvPr/>
          </p:nvSpPr>
          <p:spPr bwMode="auto">
            <a:xfrm>
              <a:off x="2744" y="2061"/>
              <a:ext cx="165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GB" sz="1000">
                  <a:solidFill>
                    <a:srgbClr val="FDFB4B"/>
                  </a:solidFill>
                </a:rPr>
                <a:t>µ direction reconstructed from the arrival time of Cherenkov photons on the Optical Modules: needed good measurement of PMT hits, </a:t>
              </a:r>
              <a:r>
                <a:rPr lang="en-GB" sz="1000">
                  <a:solidFill>
                    <a:srgbClr val="FDFB4B"/>
                  </a:solidFill>
                  <a:sym typeface="Symbol" charset="2"/>
                </a:rPr>
                <a:t>(t)~1ns, </a:t>
              </a:r>
              <a:r>
                <a:rPr lang="en-GB" sz="1000">
                  <a:solidFill>
                    <a:srgbClr val="FDFB4B"/>
                  </a:solidFill>
                </a:rPr>
                <a:t>and good knowledge of PMT positions (</a:t>
              </a:r>
              <a:r>
                <a:rPr lang="en-GB" sz="1000">
                  <a:solidFill>
                    <a:srgbClr val="FDFB4B"/>
                  </a:solidFill>
                  <a:sym typeface="Symbol" charset="2"/>
                </a:rPr>
                <a:t></a:t>
              </a:r>
              <a:r>
                <a:rPr lang="en-GB" sz="1000">
                  <a:solidFill>
                    <a:srgbClr val="FDFB4B"/>
                  </a:solidFill>
                </a:rPr>
                <a:t> ~10cm)</a:t>
              </a: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5083" y="2192"/>
              <a:ext cx="42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000">
                  <a:solidFill>
                    <a:schemeClr val="bg1"/>
                  </a:solidFill>
                </a:rPr>
                <a:t>Cherenkov</a:t>
              </a:r>
            </a:p>
            <a:p>
              <a:pPr algn="ctr"/>
              <a:r>
                <a:rPr lang="en-GB" sz="1000">
                  <a:solidFill>
                    <a:schemeClr val="bg1"/>
                  </a:solidFill>
                </a:rPr>
                <a:t>Neutrino</a:t>
              </a:r>
            </a:p>
            <a:p>
              <a:pPr algn="ctr"/>
              <a:r>
                <a:rPr lang="en-GB" sz="1000">
                  <a:solidFill>
                    <a:schemeClr val="bg1"/>
                  </a:solidFill>
                </a:rPr>
                <a:t>Telescope</a:t>
              </a:r>
            </a:p>
          </p:txBody>
        </p: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78" y="334"/>
              <a:ext cx="2555" cy="404"/>
              <a:chOff x="78" y="286"/>
              <a:chExt cx="2555" cy="404"/>
            </a:xfrm>
          </p:grpSpPr>
          <p:sp>
            <p:nvSpPr>
              <p:cNvPr id="22575" name="Text Box 47"/>
              <p:cNvSpPr txBox="1">
                <a:spLocks noChangeArrowheads="1"/>
              </p:cNvSpPr>
              <p:nvPr/>
            </p:nvSpPr>
            <p:spPr bwMode="auto">
              <a:xfrm>
                <a:off x="78" y="286"/>
                <a:ext cx="2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800" dirty="0"/>
                  <a:t>Search for neutrino induced events, mainly                 </a:t>
                </a:r>
                <a:r>
                  <a:rPr lang="en-GB" sz="1800" dirty="0" smtClean="0"/>
                  <a:t>        ,deep </a:t>
                </a:r>
                <a:r>
                  <a:rPr lang="en-GB" sz="1800" dirty="0"/>
                  <a:t>underwater </a:t>
                </a:r>
              </a:p>
            </p:txBody>
          </p:sp>
          <p:graphicFrame>
            <p:nvGraphicFramePr>
              <p:cNvPr id="22576" name="Object 48"/>
              <p:cNvGraphicFramePr>
                <a:graphicFrameLocks noChangeAspect="1"/>
              </p:cNvGraphicFramePr>
              <p:nvPr/>
            </p:nvGraphicFramePr>
            <p:xfrm>
              <a:off x="543" y="518"/>
              <a:ext cx="645" cy="172"/>
            </p:xfrm>
            <a:graphic>
              <a:graphicData uri="http://schemas.openxmlformats.org/presentationml/2006/ole">
                <p:oleObj spid="_x0000_s32771" name="Equation" r:id="rId8" imgW="762000" imgH="203200" progId="Equation.3">
                  <p:embed/>
                </p:oleObj>
              </a:graphicData>
            </a:graphic>
          </p:graphicFrame>
        </p:grp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 flipV="1">
              <a:off x="4296" y="2696"/>
              <a:ext cx="160" cy="880"/>
            </a:xfrm>
            <a:prstGeom prst="line">
              <a:avLst/>
            </a:prstGeom>
            <a:noFill/>
            <a:ln w="19050">
              <a:solidFill>
                <a:srgbClr val="FDFB4B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8" name="Line 50"/>
            <p:cNvSpPr>
              <a:spLocks noChangeShapeType="1"/>
            </p:cNvSpPr>
            <p:nvPr/>
          </p:nvSpPr>
          <p:spPr bwMode="auto">
            <a:xfrm>
              <a:off x="4536" y="3440"/>
              <a:ext cx="496" cy="192"/>
            </a:xfrm>
            <a:prstGeom prst="line">
              <a:avLst/>
            </a:prstGeom>
            <a:noFill/>
            <a:ln w="19050">
              <a:solidFill>
                <a:srgbClr val="FDFB4B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 flipV="1">
              <a:off x="4528" y="2792"/>
              <a:ext cx="120" cy="616"/>
            </a:xfrm>
            <a:prstGeom prst="line">
              <a:avLst/>
            </a:prstGeom>
            <a:noFill/>
            <a:ln w="19050">
              <a:solidFill>
                <a:srgbClr val="FDFB4B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0" name="Arc 52"/>
            <p:cNvSpPr>
              <a:spLocks/>
            </p:cNvSpPr>
            <p:nvPr/>
          </p:nvSpPr>
          <p:spPr bwMode="auto">
            <a:xfrm>
              <a:off x="4320" y="3392"/>
              <a:ext cx="128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DFB4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1" name="Text Box 53"/>
            <p:cNvSpPr txBox="1">
              <a:spLocks noChangeArrowheads="1"/>
            </p:cNvSpPr>
            <p:nvPr/>
          </p:nvSpPr>
          <p:spPr bwMode="auto">
            <a:xfrm>
              <a:off x="4299" y="3277"/>
              <a:ext cx="2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000">
                  <a:solidFill>
                    <a:srgbClr val="FDFB4B"/>
                  </a:solidFill>
                </a:rPr>
                <a:t>43°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3200" dirty="0" smtClean="0"/>
              <a:t>The ANTARES experiment: a pilot project in the Mediterranean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antares_p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58" y="495301"/>
            <a:ext cx="8810492" cy="5980113"/>
          </a:xfrm>
          <a:prstGeom prst="rect">
            <a:avLst/>
          </a:prstGeom>
          <a:noFill/>
        </p:spPr>
      </p:pic>
      <p:sp>
        <p:nvSpPr>
          <p:cNvPr id="8" name="Freeform 3"/>
          <p:cNvSpPr>
            <a:spLocks/>
          </p:cNvSpPr>
          <p:nvPr/>
        </p:nvSpPr>
        <p:spPr bwMode="auto">
          <a:xfrm>
            <a:off x="5943600" y="1066800"/>
            <a:ext cx="1155700" cy="1143000"/>
          </a:xfrm>
          <a:custGeom>
            <a:avLst/>
            <a:gdLst/>
            <a:ahLst/>
            <a:cxnLst>
              <a:cxn ang="0">
                <a:pos x="717" y="0"/>
              </a:cxn>
              <a:cxn ang="0">
                <a:pos x="0" y="949"/>
              </a:cxn>
            </a:cxnLst>
            <a:rect l="0" t="0" r="r" b="b"/>
            <a:pathLst>
              <a:path w="717" h="949">
                <a:moveTo>
                  <a:pt x="717" y="0"/>
                </a:moveTo>
                <a:lnTo>
                  <a:pt x="0" y="949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5943601" y="2590800"/>
            <a:ext cx="1172898" cy="1652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9" y="896"/>
              </a:cxn>
            </a:cxnLst>
            <a:rect l="0" t="0" r="r" b="b"/>
            <a:pathLst>
              <a:path w="709" h="896">
                <a:moveTo>
                  <a:pt x="0" y="0"/>
                </a:moveTo>
                <a:lnTo>
                  <a:pt x="709" y="89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3508375" y="3810000"/>
            <a:ext cx="82550" cy="1447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425826" y="4394200"/>
            <a:ext cx="84269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de-DE" sz="1600" b="1">
                <a:solidFill>
                  <a:schemeClr val="bg1"/>
                </a:solidFill>
              </a:rPr>
              <a:t>14.5m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1059392" y="4610100"/>
            <a:ext cx="8255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90601" y="4343400"/>
            <a:ext cx="84269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de-DE" sz="1600" b="1">
                <a:solidFill>
                  <a:schemeClr val="bg1"/>
                </a:solidFill>
              </a:rPr>
              <a:t>100 m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5035550" y="1765300"/>
            <a:ext cx="0" cy="3048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953000" y="3429000"/>
            <a:ext cx="1403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600" b="1">
                <a:solidFill>
                  <a:schemeClr val="bg1"/>
                </a:solidFill>
              </a:rPr>
              <a:t>25 storeys,</a:t>
            </a:r>
          </a:p>
          <a:p>
            <a:pPr algn="ctr" eaLnBrk="1" hangingPunct="1"/>
            <a:r>
              <a:rPr lang="en-GB" sz="1600" b="1">
                <a:solidFill>
                  <a:schemeClr val="bg1"/>
                </a:solidFill>
              </a:rPr>
              <a:t>348 m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484533" y="4622800"/>
            <a:ext cx="173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Junction</a:t>
            </a:r>
            <a:r>
              <a:rPr lang="de-DE" sz="1600" b="1">
                <a:solidFill>
                  <a:schemeClr val="bg1"/>
                </a:solidFill>
              </a:rPr>
              <a:t> Box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 flipV="1">
            <a:off x="1430867" y="5551489"/>
            <a:ext cx="973402" cy="2365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300163" y="5759450"/>
            <a:ext cx="84269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de-DE" sz="1600" b="1">
                <a:solidFill>
                  <a:schemeClr val="bg1"/>
                </a:solidFill>
              </a:rPr>
              <a:t>~70 m</a:t>
            </a:r>
          </a:p>
        </p:txBody>
      </p:sp>
      <p:pic>
        <p:nvPicPr>
          <p:cNvPr id="19" name="Picture 15" descr="opticalStorey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156518" y="995363"/>
            <a:ext cx="2163498" cy="3111500"/>
          </a:xfrm>
          <a:prstGeom prst="rect">
            <a:avLst/>
          </a:prstGeom>
          <a:ln/>
        </p:spPr>
      </p:pic>
      <p:pic>
        <p:nvPicPr>
          <p:cNvPr id="20" name="Picture 16" descr="med_antare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981326"/>
            <a:ext cx="3028554" cy="1108075"/>
          </a:xfrm>
          <a:prstGeom prst="rect">
            <a:avLst/>
          </a:prstGeom>
          <a:ln/>
        </p:spPr>
      </p:pic>
      <p:sp>
        <p:nvSpPr>
          <p:cNvPr id="21" name="Rectangle 17"/>
          <p:cNvSpPr txBox="1">
            <a:spLocks noChangeArrowheads="1"/>
          </p:cNvSpPr>
          <p:nvPr/>
        </p:nvSpPr>
        <p:spPr>
          <a:xfrm>
            <a:off x="462625" y="631826"/>
            <a:ext cx="3111103" cy="1782763"/>
          </a:xfrm>
          <a:prstGeom prst="rect">
            <a:avLst/>
          </a:prstGeom>
          <a:solidFill>
            <a:srgbClr val="F4F4F4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String-based detector;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Underwater connections</a:t>
            </a:r>
            <a:b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deep-sea submersible;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Downward-looking</a:t>
            </a:r>
            <a:b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photomultipliers (PMTs),</a:t>
            </a:r>
            <a:b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axis at 45</a:t>
            </a:r>
            <a:r>
              <a:rPr kumimoji="0" lang="en-GB" sz="1400" b="1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vertical;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2500 m deep.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NEMO Project: NEMO-RD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95300"/>
            <a:ext cx="6478456" cy="173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9900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0A99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1998-2004 NEMO R&amp;D and site selection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99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060A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Extensive site exploration of Mediterranean Sea:  selected Capo Passero site near Catania, depth 3500 </a:t>
            </a: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060A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m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9900"/>
              </a:buClr>
              <a:buSzTx/>
              <a:buFont typeface="Arial"/>
              <a:buChar char="–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best optical properties out of studied sites L</a:t>
            </a:r>
            <a:r>
              <a:rPr kumimoji="0" lang="en-GB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~70m @ 440nm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9900"/>
              </a:buClr>
              <a:buSzTx/>
              <a:buFont typeface="Arial"/>
              <a:buChar char="–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No seasonal variations of water optical properties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9900"/>
              </a:buClr>
              <a:buSzTx/>
              <a:buFont typeface="Arial"/>
              <a:buChar char="–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extremely low background from bioluminescence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 l="23732" t="1622"/>
          <a:stretch>
            <a:fillRect/>
          </a:stretch>
        </p:blipFill>
        <p:spPr bwMode="auto">
          <a:xfrm>
            <a:off x="4166303" y="3139623"/>
            <a:ext cx="5641405" cy="272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02735" y="5957165"/>
            <a:ext cx="8829949" cy="346249"/>
          </a:xfrm>
          <a:prstGeom prst="rect">
            <a:avLst/>
          </a:prstGeom>
          <a:solidFill>
            <a:srgbClr val="C3D69B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Clr>
                <a:srgbClr val="009900"/>
              </a:buClr>
              <a:buFontTx/>
              <a:buNone/>
            </a:pPr>
            <a:r>
              <a:rPr lang="en-GB" b="1" dirty="0" smtClean="0">
                <a:solidFill>
                  <a:srgbClr val="060A99"/>
                </a:solidFill>
                <a:latin typeface="Times New Roman" charset="0"/>
              </a:rPr>
              <a:t>An effective synergy between INFN and CNR, OGS, INGV, ISMAR, SACLANTCEN !!! </a:t>
            </a:r>
            <a:endParaRPr lang="en-GB" sz="1400" dirty="0">
              <a:latin typeface="Times New Roman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032000"/>
            <a:ext cx="9906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FontTx/>
              <a:buChar char="–"/>
            </a:pPr>
            <a:r>
              <a:rPr lang="en-GB" sz="1600" dirty="0">
                <a:solidFill>
                  <a:schemeClr val="accent2"/>
                </a:solidFill>
                <a:latin typeface="Times New Roman" charset="0"/>
              </a:rPr>
              <a:t>deep Sea water current are low (3cm/s avg.) and stable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FontTx/>
              <a:buChar char="–"/>
            </a:pPr>
            <a:r>
              <a:rPr lang="en-GB" sz="1600" dirty="0">
                <a:solidFill>
                  <a:schemeClr val="accent2"/>
                </a:solidFill>
                <a:latin typeface="Times New Roman" charset="0"/>
              </a:rPr>
              <a:t>Wide abyssal plain, far from the shelf break, allows for possible reconfigurations of the detector layout</a:t>
            </a:r>
            <a:endParaRPr lang="en-GB" sz="1600" dirty="0">
              <a:solidFill>
                <a:srgbClr val="31319A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FontTx/>
              <a:buChar char="•"/>
            </a:pPr>
            <a:r>
              <a:rPr lang="en-GB" sz="1600" dirty="0">
                <a:latin typeface="Times New Roman" charset="0"/>
              </a:rPr>
              <a:t>R&amp;D towards km</a:t>
            </a:r>
            <a:r>
              <a:rPr lang="en-GB" sz="1600" b="1" baseline="30000" dirty="0">
                <a:latin typeface="Times New Roman" charset="0"/>
              </a:rPr>
              <a:t>3</a:t>
            </a:r>
            <a:r>
              <a:rPr lang="en-GB" sz="1600" dirty="0">
                <a:latin typeface="Times New Roman" charset="0"/>
              </a:rPr>
              <a:t>: detector architecture, mechanical structures, </a:t>
            </a:r>
            <a:r>
              <a:rPr lang="en-GB" sz="1600" b="1" dirty="0">
                <a:solidFill>
                  <a:srgbClr val="5E060A"/>
                </a:solidFill>
                <a:latin typeface="Times New Roman" charset="0"/>
              </a:rPr>
              <a:t>electronics, readout</a:t>
            </a:r>
            <a:r>
              <a:rPr lang="en-GB" sz="1600" dirty="0">
                <a:latin typeface="Times New Roman" charset="0"/>
              </a:rPr>
              <a:t>, cables …, junction box,</a:t>
            </a:r>
            <a:r>
              <a:rPr lang="en-GB" sz="1600" dirty="0" smtClean="0">
                <a:latin typeface="Times New Roman" charset="0"/>
              </a:rPr>
              <a:t> wet-</a:t>
            </a:r>
            <a:r>
              <a:rPr lang="en-GB" sz="1600" dirty="0" err="1" smtClean="0">
                <a:latin typeface="Times New Roman" charset="0"/>
              </a:rPr>
              <a:t>mateable</a:t>
            </a:r>
            <a:r>
              <a:rPr lang="en-GB" sz="1600" dirty="0" smtClean="0">
                <a:latin typeface="Times New Roman" charset="0"/>
              </a:rPr>
              <a:t> connectors, deep-sea </a:t>
            </a:r>
            <a:r>
              <a:rPr lang="en-GB" sz="1600" dirty="0" err="1" smtClean="0">
                <a:latin typeface="Times New Roman" charset="0"/>
              </a:rPr>
              <a:t>e/o</a:t>
            </a:r>
            <a:r>
              <a:rPr lang="en-GB" sz="1600" dirty="0" smtClean="0">
                <a:latin typeface="Times New Roman" charset="0"/>
              </a:rPr>
              <a:t> cables, power transmission, … (see Rosanna </a:t>
            </a:r>
            <a:r>
              <a:rPr lang="en-GB" sz="1600" dirty="0" err="1" smtClean="0">
                <a:latin typeface="Times New Roman" charset="0"/>
              </a:rPr>
              <a:t>Cocimano</a:t>
            </a:r>
            <a:r>
              <a:rPr lang="en-GB" sz="1600" dirty="0" smtClean="0">
                <a:latin typeface="Times New Roman" charset="0"/>
              </a:rPr>
              <a:t> talk) </a:t>
            </a:r>
            <a:endParaRPr lang="en-GB" sz="1800" dirty="0" smtClean="0">
              <a:latin typeface="Times New Roman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FontTx/>
              <a:buChar char="•"/>
            </a:pPr>
            <a:r>
              <a:rPr lang="en-GB" sz="1600" b="1" dirty="0">
                <a:solidFill>
                  <a:srgbClr val="5E060A"/>
                </a:solidFill>
                <a:latin typeface="Times New Roman" charset="0"/>
              </a:rPr>
              <a:t>Simulation</a:t>
            </a:r>
            <a:endParaRPr lang="en-GB" sz="1800" dirty="0">
              <a:latin typeface="Times New Roman" charset="0"/>
            </a:endParaRPr>
          </a:p>
        </p:txBody>
      </p:sp>
      <p:pic>
        <p:nvPicPr>
          <p:cNvPr id="11" name="Picture 3" descr="med_nem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406225" y="1016001"/>
            <a:ext cx="3444742" cy="1260475"/>
          </a:xfrm>
          <a:prstGeom prst="rect">
            <a:avLst/>
          </a:prstGeom>
          <a:ln/>
        </p:spPr>
      </p:pic>
      <p:pic>
        <p:nvPicPr>
          <p:cNvPr id="14" name="Picture 13" descr="NEMO_currents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3113845"/>
            <a:ext cx="4119924" cy="271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 NEMO-Phase1 - 2004-2008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British Columbia, Canada   -  January 9-14, 2011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126" y="531017"/>
            <a:ext cx="9644592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FontTx/>
              <a:buChar char="•"/>
            </a:pPr>
            <a:r>
              <a:rPr lang="en-GB" sz="2000" dirty="0">
                <a:solidFill>
                  <a:srgbClr val="003397"/>
                </a:solidFill>
              </a:rPr>
              <a:t>Created a "Deep-Sea Test Site", 20 Km East of Catania at 2000m depth, connected with 25 km long EOC to the shore station of INFN-LNS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FontTx/>
              <a:buChar char="•"/>
            </a:pPr>
            <a:r>
              <a:rPr lang="en-GB" sz="2000" dirty="0">
                <a:solidFill>
                  <a:srgbClr val="003397"/>
                </a:solidFill>
              </a:rPr>
              <a:t>V</a:t>
            </a:r>
            <a:r>
              <a:rPr lang="en-GB" sz="2000" dirty="0">
                <a:solidFill>
                  <a:srgbClr val="003397"/>
                </a:solidFill>
                <a:sym typeface="Wingdings" charset="2"/>
              </a:rPr>
              <a:t>alidation of the technological solution proposed for the realization and installation of the km</a:t>
            </a:r>
            <a:r>
              <a:rPr lang="en-GB" sz="2000" baseline="30000" dirty="0">
                <a:solidFill>
                  <a:srgbClr val="003397"/>
                </a:solidFill>
                <a:sym typeface="Wingdings" charset="2"/>
              </a:rPr>
              <a:t>3</a:t>
            </a:r>
            <a:r>
              <a:rPr lang="en-GB" sz="2000" dirty="0">
                <a:solidFill>
                  <a:srgbClr val="003397"/>
                </a:solidFill>
                <a:sym typeface="Wingdings" charset="2"/>
              </a:rPr>
              <a:t> detector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FontTx/>
              <a:buChar char="•"/>
            </a:pPr>
            <a:r>
              <a:rPr lang="en-GB" sz="2000" dirty="0">
                <a:solidFill>
                  <a:srgbClr val="003397"/>
                </a:solidFill>
                <a:sym typeface="Wingdings" charset="2"/>
              </a:rPr>
              <a:t>Realization of a technological demonstrator including all the key elements of the NEMO km</a:t>
            </a:r>
            <a:r>
              <a:rPr lang="en-GB" sz="2000" baseline="30000" dirty="0">
                <a:solidFill>
                  <a:srgbClr val="003397"/>
                </a:solidFill>
                <a:sym typeface="Wingdings" charset="2"/>
              </a:rPr>
              <a:t>3 </a:t>
            </a:r>
            <a:r>
              <a:rPr lang="en-GB" sz="2000" dirty="0">
                <a:solidFill>
                  <a:srgbClr val="003397"/>
                </a:solidFill>
                <a:sym typeface="Wingdings" charset="2"/>
              </a:rPr>
              <a:t>concept</a:t>
            </a:r>
          </a:p>
          <a:p>
            <a:pPr marL="8191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1800" i="1" dirty="0">
                <a:solidFill>
                  <a:srgbClr val="009291"/>
                </a:solidFill>
                <a:sym typeface="Wingdings" charset="2"/>
              </a:rPr>
              <a:t>Mechanical structures</a:t>
            </a:r>
            <a:endParaRPr lang="en-GB" sz="1800" dirty="0">
              <a:solidFill>
                <a:srgbClr val="009291"/>
              </a:solidFill>
              <a:sym typeface="Wingdings" charset="2"/>
            </a:endParaRPr>
          </a:p>
          <a:p>
            <a:pPr marL="8191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1800" i="1" dirty="0">
                <a:solidFill>
                  <a:srgbClr val="009291"/>
                </a:solidFill>
                <a:sym typeface="Wingdings" charset="2"/>
              </a:rPr>
              <a:t>Optical and environmental sensors</a:t>
            </a:r>
            <a:endParaRPr lang="en-GB" sz="1800" dirty="0">
              <a:solidFill>
                <a:srgbClr val="009291"/>
              </a:solidFill>
              <a:sym typeface="Wingdings" charset="2"/>
            </a:endParaRPr>
          </a:p>
          <a:p>
            <a:pPr marL="8191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i="1" dirty="0">
                <a:solidFill>
                  <a:srgbClr val="009291"/>
                </a:solidFill>
                <a:sym typeface="Wingdings" charset="2"/>
              </a:rPr>
              <a:t>Readout electronics</a:t>
            </a:r>
          </a:p>
          <a:p>
            <a:pPr marL="8191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i="1" dirty="0">
                <a:solidFill>
                  <a:srgbClr val="009291"/>
                </a:solidFill>
                <a:sym typeface="Wingdings" charset="2"/>
              </a:rPr>
              <a:t>Data transmission system</a:t>
            </a:r>
          </a:p>
          <a:p>
            <a:pPr marL="8191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1800" i="1" dirty="0">
                <a:solidFill>
                  <a:srgbClr val="009291"/>
                </a:solidFill>
                <a:sym typeface="Wingdings" charset="2"/>
              </a:rPr>
              <a:t>Power distribution system</a:t>
            </a:r>
            <a:endParaRPr lang="en-GB" sz="1800" dirty="0">
              <a:solidFill>
                <a:srgbClr val="009291"/>
              </a:solidFill>
              <a:sym typeface="Wingdings" charset="2"/>
            </a:endParaRPr>
          </a:p>
          <a:p>
            <a:pPr marL="8191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1800" i="1" dirty="0">
                <a:solidFill>
                  <a:srgbClr val="009291"/>
                </a:solidFill>
                <a:sym typeface="Wingdings" charset="2"/>
              </a:rPr>
              <a:t>Acoustic positioning system</a:t>
            </a:r>
            <a:endParaRPr lang="en-GB" sz="1800" dirty="0">
              <a:solidFill>
                <a:srgbClr val="009291"/>
              </a:solidFill>
              <a:sym typeface="Wingdings" charset="2"/>
            </a:endParaRPr>
          </a:p>
          <a:p>
            <a:pPr marL="8191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1800" i="1" dirty="0">
                <a:solidFill>
                  <a:srgbClr val="009291"/>
                </a:solidFill>
                <a:sym typeface="Wingdings" charset="2"/>
              </a:rPr>
              <a:t>Time calibration system</a:t>
            </a:r>
            <a:endParaRPr lang="en-GB" sz="1800" dirty="0">
              <a:solidFill>
                <a:srgbClr val="009291"/>
              </a:solidFill>
              <a:sym typeface="Wingdings" charset="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rgbClr val="003397"/>
                </a:solidFill>
                <a:sym typeface="Wingdings" charset="2"/>
              </a:rPr>
              <a:t>Multidisciplinary activities</a:t>
            </a:r>
            <a:endParaRPr lang="en-GB" sz="2000" dirty="0">
              <a:solidFill>
                <a:srgbClr val="374284"/>
              </a:solidFill>
              <a:sym typeface="Wingdings" charset="2"/>
            </a:endParaRPr>
          </a:p>
          <a:p>
            <a:pPr marL="8191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1800" i="1" dirty="0" err="1">
                <a:solidFill>
                  <a:srgbClr val="009291"/>
                </a:solidFill>
                <a:sym typeface="Wingdings" charset="2"/>
              </a:rPr>
              <a:t>O</a:t>
            </a:r>
            <a:r>
              <a:rPr lang="en-GB" sz="1800" dirty="0" err="1">
                <a:solidFill>
                  <a:srgbClr val="009291"/>
                </a:solidFill>
                <a:sym typeface="Symbol" charset="2"/>
              </a:rPr>
              <a:t></a:t>
            </a:r>
            <a:r>
              <a:rPr lang="en-GB" sz="1800" i="1" dirty="0" err="1">
                <a:solidFill>
                  <a:srgbClr val="009291"/>
                </a:solidFill>
                <a:sym typeface="Wingdings" charset="2"/>
              </a:rPr>
              <a:t>de</a:t>
            </a:r>
            <a:r>
              <a:rPr lang="en-GB" sz="1800" i="1" dirty="0" smtClean="0">
                <a:solidFill>
                  <a:srgbClr val="009291"/>
                </a:solidFill>
                <a:sym typeface="Wingdings" charset="2"/>
              </a:rPr>
              <a:t> : measurements </a:t>
            </a:r>
            <a:r>
              <a:rPr lang="en-GB" sz="1800" i="1" dirty="0">
                <a:solidFill>
                  <a:srgbClr val="009291"/>
                </a:solidFill>
                <a:sym typeface="Wingdings" charset="2"/>
              </a:rPr>
              <a:t>of the acoustic background at 2100 </a:t>
            </a:r>
            <a:r>
              <a:rPr lang="en-GB" sz="1800" i="1" dirty="0" err="1">
                <a:solidFill>
                  <a:srgbClr val="009291"/>
                </a:solidFill>
                <a:sym typeface="Wingdings" charset="2"/>
              </a:rPr>
              <a:t>m</a:t>
            </a:r>
            <a:r>
              <a:rPr lang="en-GB" sz="1800" i="1" dirty="0">
                <a:solidFill>
                  <a:srgbClr val="009291"/>
                </a:solidFill>
                <a:sym typeface="Wingdings" charset="2"/>
              </a:rPr>
              <a:t> depth, dauphins and sperm </a:t>
            </a:r>
            <a:r>
              <a:rPr lang="en-GB" sz="1800" i="1" dirty="0" smtClean="0">
                <a:solidFill>
                  <a:srgbClr val="009291"/>
                </a:solidFill>
                <a:sym typeface="Wingdings" charset="2"/>
              </a:rPr>
              <a:t>whales</a:t>
            </a:r>
            <a:r>
              <a:rPr lang="en-GB" i="1" dirty="0" smtClean="0">
                <a:solidFill>
                  <a:srgbClr val="009291"/>
                </a:solidFill>
                <a:sym typeface="Wingdings" charset="2"/>
              </a:rPr>
              <a:t> </a:t>
            </a:r>
            <a:r>
              <a:rPr lang="en-GB" sz="1800" i="1" dirty="0" smtClean="0">
                <a:solidFill>
                  <a:srgbClr val="009291"/>
                </a:solidFill>
                <a:sym typeface="Wingdings" charset="2"/>
              </a:rPr>
              <a:t> </a:t>
            </a:r>
            <a:r>
              <a:rPr lang="en-GB" i="1" dirty="0" smtClean="0">
                <a:solidFill>
                  <a:srgbClr val="009291"/>
                </a:solidFill>
                <a:sym typeface="Wingdings" charset="2"/>
              </a:rPr>
              <a:t>(i</a:t>
            </a:r>
            <a:r>
              <a:rPr lang="en-GB" sz="1800" i="1" dirty="0" smtClean="0">
                <a:solidFill>
                  <a:srgbClr val="009291"/>
                </a:solidFill>
                <a:sym typeface="Wingdings" charset="2"/>
              </a:rPr>
              <a:t>n close collaboration with INGV, </a:t>
            </a:r>
            <a:r>
              <a:rPr lang="en-GB" sz="1800" i="1" dirty="0" err="1" smtClean="0">
                <a:solidFill>
                  <a:srgbClr val="009291"/>
                </a:solidFill>
                <a:sym typeface="Wingdings" charset="2"/>
              </a:rPr>
              <a:t>Tecnomare</a:t>
            </a:r>
            <a:r>
              <a:rPr lang="en-GB" sz="1800" i="1" dirty="0" smtClean="0">
                <a:solidFill>
                  <a:srgbClr val="009291"/>
                </a:solidFill>
                <a:sym typeface="Wingdings" charset="2"/>
              </a:rPr>
              <a:t> and NURC)</a:t>
            </a:r>
            <a:endParaRPr lang="en-GB" sz="1800" dirty="0" smtClean="0">
              <a:solidFill>
                <a:srgbClr val="009291"/>
              </a:solidFill>
              <a:sym typeface="Wingdings" charset="2"/>
            </a:endParaRPr>
          </a:p>
          <a:p>
            <a:pPr marL="8191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1800" i="1" dirty="0">
                <a:solidFill>
                  <a:srgbClr val="009291"/>
                </a:solidFill>
                <a:sym typeface="Wingdings" charset="2"/>
              </a:rPr>
              <a:t>SN-1</a:t>
            </a:r>
            <a:r>
              <a:rPr lang="en-GB" sz="1800" i="1" dirty="0" smtClean="0">
                <a:solidFill>
                  <a:srgbClr val="009291"/>
                </a:solidFill>
                <a:sym typeface="Wingdings" charset="2"/>
              </a:rPr>
              <a:t> :  first </a:t>
            </a:r>
            <a:r>
              <a:rPr lang="en-GB" sz="1800" i="1" dirty="0">
                <a:solidFill>
                  <a:srgbClr val="009291"/>
                </a:solidFill>
                <a:sym typeface="Wingdings" charset="2"/>
              </a:rPr>
              <a:t>operative node of </a:t>
            </a:r>
            <a:r>
              <a:rPr lang="en-GB" sz="1800" i="1" dirty="0" smtClean="0">
                <a:solidFill>
                  <a:srgbClr val="009291"/>
                </a:solidFill>
                <a:sym typeface="Wingdings" charset="2"/>
              </a:rPr>
              <a:t>ESONET</a:t>
            </a:r>
            <a:endParaRPr lang="en-GB" sz="1800" dirty="0" smtClean="0">
              <a:solidFill>
                <a:srgbClr val="009291"/>
              </a:solidFill>
              <a:sym typeface="Wingdings" charset="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rgbClr val="009291"/>
              </a:solidFill>
              <a:sym typeface="Wingdings" charset="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FontTx/>
              <a:buChar char="•"/>
            </a:pPr>
            <a:endParaRPr lang="en-GB" sz="1800" dirty="0">
              <a:latin typeface="Times New Roman" charset="0"/>
            </a:endParaRPr>
          </a:p>
        </p:txBody>
      </p:sp>
      <p:pic>
        <p:nvPicPr>
          <p:cNvPr id="8" name="Picture 4" descr="nemo_tower_unfold"/>
          <p:cNvPicPr>
            <a:picLocks noChangeAspect="1" noChangeArrowheads="1"/>
          </p:cNvPicPr>
          <p:nvPr/>
        </p:nvPicPr>
        <p:blipFill>
          <a:blip r:embed="rId2">
            <a:lum bright="-6000" contrast="10000"/>
          </a:blip>
          <a:srcRect/>
          <a:stretch>
            <a:fillRect/>
          </a:stretch>
        </p:blipFill>
        <p:spPr bwMode="auto">
          <a:xfrm>
            <a:off x="5166255" y="2046288"/>
            <a:ext cx="1289844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1717" y="2068513"/>
            <a:ext cx="274134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426862" y="3416300"/>
            <a:ext cx="481542" cy="4445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NEMO Phase-1: a 4 floors tower @ 2000m depth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British Columbia, Canada   -  January 9-14, 2011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Italian Ocean Technologies Innovation   -  Antonio Capone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E8DD-8BF9-384D-A1EF-49B7DE8D31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2013" b="4446"/>
          <a:stretch>
            <a:fillRect/>
          </a:stretch>
        </p:blipFill>
        <p:spPr bwMode="auto">
          <a:xfrm>
            <a:off x="533400" y="2859088"/>
            <a:ext cx="189865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TSS_Minit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0963" y="914400"/>
            <a:ext cx="5014912" cy="311467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</p:spPr>
      </p:pic>
      <p:pic>
        <p:nvPicPr>
          <p:cNvPr id="9" name="Picture 5" descr="Complessivo 4 piani con fu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5663" y="850900"/>
            <a:ext cx="919162" cy="5029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</p:spPr>
      </p:pic>
      <p:pic>
        <p:nvPicPr>
          <p:cNvPr id="10" name="Picture 6" descr="Complessivo 4 piani chius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9938" y="4229100"/>
            <a:ext cx="4386262" cy="2225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hlink">
                <a:alpha val="74998"/>
              </a:schemeClr>
            </a:outerShdw>
          </a:effectLst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8331200" y="914400"/>
            <a:ext cx="0" cy="487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 rot="16200000">
            <a:off x="7760493" y="3120232"/>
            <a:ext cx="81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600" b="1"/>
              <a:t>300 m </a:t>
            </a:r>
            <a:endParaRPr lang="en-GB" sz="1600" b="1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4114800" y="2527300"/>
            <a:ext cx="838200" cy="914400"/>
          </a:xfrm>
          <a:prstGeom prst="ellipse">
            <a:avLst/>
          </a:prstGeom>
          <a:noFill/>
          <a:ln w="57150" cap="rnd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2209800" y="3289300"/>
            <a:ext cx="2057400" cy="1016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314700" y="4292600"/>
            <a:ext cx="2109788" cy="304800"/>
          </a:xfrm>
          <a:prstGeom prst="rect">
            <a:avLst/>
          </a:prstGeom>
          <a:solidFill>
            <a:srgbClr val="00FFFF">
              <a:alpha val="4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/>
              <a:t>Mini-tower, compacted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483600" y="4051300"/>
            <a:ext cx="927100" cy="730250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400" b="1"/>
              <a:t>Mini-tower, unfurled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0800000" flipV="1">
            <a:off x="6705600" y="57277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1600" b="1">
                <a:solidFill>
                  <a:schemeClr val="bg1"/>
                </a:solidFill>
              </a:rPr>
              <a:t>15 m 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5334000" y="5346700"/>
            <a:ext cx="2286000" cy="8382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 type="triangl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40150" y="50101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791200" y="977900"/>
            <a:ext cx="1752600" cy="1828800"/>
          </a:xfrm>
          <a:prstGeom prst="ellipse">
            <a:avLst/>
          </a:pr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6210300" y="2781300"/>
            <a:ext cx="266700" cy="144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7543800" y="1993900"/>
            <a:ext cx="7620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730500" y="11938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Dec. 2006: Deployment of JB and mini-tower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922713" y="2222500"/>
            <a:ext cx="1704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/>
              <a:t>Junction Box (JB)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5791200" y="2908300"/>
            <a:ext cx="1665288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400" b="1"/>
              <a:t>NEMO mini-tower</a:t>
            </a:r>
          </a:p>
          <a:p>
            <a:pPr algn="ctr" eaLnBrk="1" hangingPunct="1"/>
            <a:r>
              <a:rPr lang="en-US" sz="1400" b="1"/>
              <a:t>(4 floors, 16 OM)</a:t>
            </a: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2667000" y="2146300"/>
            <a:ext cx="1066800" cy="1143000"/>
          </a:xfrm>
          <a:prstGeom prst="ellipse">
            <a:avLst/>
          </a:prstGeom>
          <a:noFill/>
          <a:ln w="57150" cap="rnd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603500" y="3251200"/>
            <a:ext cx="1112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/>
              <a:t>TSS Frame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 flipV="1">
            <a:off x="1676400" y="2070100"/>
            <a:ext cx="990600" cy="4572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838200" y="1384300"/>
            <a:ext cx="1633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19198E"/>
                </a:solidFill>
              </a:rPr>
              <a:t>Deployed</a:t>
            </a:r>
            <a:br>
              <a:rPr lang="en-US" b="1">
                <a:solidFill>
                  <a:srgbClr val="19198E"/>
                </a:solidFill>
              </a:rPr>
            </a:br>
            <a:r>
              <a:rPr lang="en-US" b="1">
                <a:solidFill>
                  <a:srgbClr val="19198E"/>
                </a:solidFill>
              </a:rPr>
              <a:t>January 2005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33425" y="387350"/>
            <a:ext cx="6027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930E0C"/>
                </a:solidFill>
              </a:rPr>
              <a:t>In the INFN NEMO Test Site, 20 km East of Catania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1000125" y="5326063"/>
            <a:ext cx="24209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60A99"/>
                </a:solidFill>
              </a:rPr>
              <a:t>NEMO Junction Box</a:t>
            </a:r>
          </a:p>
          <a:p>
            <a:r>
              <a:rPr lang="en-GB">
                <a:solidFill>
                  <a:srgbClr val="060A99"/>
                </a:solidFill>
              </a:rPr>
              <a:t>new low cost technology</a:t>
            </a: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 flipV="1">
            <a:off x="1930400" y="5321300"/>
            <a:ext cx="330200" cy="342900"/>
          </a:xfrm>
          <a:prstGeom prst="line">
            <a:avLst/>
          </a:prstGeom>
          <a:noFill/>
          <a:ln w="28575">
            <a:solidFill>
              <a:srgbClr val="060A99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1" descr="Logo_NEMO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6388" y="5999162"/>
            <a:ext cx="1979612" cy="48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2242</Words>
  <Application>Microsoft Macintosh PowerPoint</Application>
  <PresentationFormat>A4 Paper (210x297 mm)</PresentationFormat>
  <Paragraphs>285</Paragraphs>
  <Slides>19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Office Theme</vt:lpstr>
      <vt:lpstr>Equation</vt:lpstr>
      <vt:lpstr>INFN researches and deep Sea activities</vt:lpstr>
      <vt:lpstr>The INFN, National Institute of Nuclear Physics</vt:lpstr>
      <vt:lpstr>Astro-Particle Physics</vt:lpstr>
      <vt:lpstr>The Universe is transparent for UHE neutrinos !</vt:lpstr>
      <vt:lpstr>Detection principle</vt:lpstr>
      <vt:lpstr>The ANTARES experiment: a pilot project in the Mediterranean</vt:lpstr>
      <vt:lpstr>The NEMO Project: NEMO-RD</vt:lpstr>
      <vt:lpstr> NEMO-Phase1 - 2004-2008</vt:lpstr>
      <vt:lpstr>NEMO Phase-1: a 4 floors tower @ 2000m depth</vt:lpstr>
      <vt:lpstr>OnDE: Ocean Noise Detection Experiment</vt:lpstr>
      <vt:lpstr>OnDE result: bioacustic: Sperm-whale click analysis</vt:lpstr>
      <vt:lpstr>NEMO Towers, prototypes for KM3NeT </vt:lpstr>
      <vt:lpstr>NEMO-Phase2, Capo Passero Site at 3500m depth</vt:lpstr>
      <vt:lpstr>The Neutrino Telescopes World Map</vt:lpstr>
      <vt:lpstr>KM3NeT, what is it ?</vt:lpstr>
      <vt:lpstr>The KM3NeT Research Infrastructure: just a scheme ! </vt:lpstr>
      <vt:lpstr>Long term measurements in Mediterranean sites</vt:lpstr>
      <vt:lpstr>Summary</vt:lpstr>
      <vt:lpstr>KM3NeT time schedule</vt:lpstr>
    </vt:vector>
  </TitlesOfParts>
  <Company>INFN - Sezione di Roma and University "Sapienza", 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Antonio Capone</dc:creator>
  <cp:lastModifiedBy>Antonio Capone</cp:lastModifiedBy>
  <cp:revision>38</cp:revision>
  <dcterms:created xsi:type="dcterms:W3CDTF">2011-01-10T21:07:19Z</dcterms:created>
  <dcterms:modified xsi:type="dcterms:W3CDTF">2011-01-10T21:22:45Z</dcterms:modified>
</cp:coreProperties>
</file>