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46"/>
  </p:notesMasterIdLst>
  <p:handoutMasterIdLst>
    <p:handoutMasterId r:id="rId47"/>
  </p:handoutMasterIdLst>
  <p:sldIdLst>
    <p:sldId id="280" r:id="rId2"/>
    <p:sldId id="287" r:id="rId3"/>
    <p:sldId id="300" r:id="rId4"/>
    <p:sldId id="295" r:id="rId5"/>
    <p:sldId id="299" r:id="rId6"/>
    <p:sldId id="292" r:id="rId7"/>
    <p:sldId id="301" r:id="rId8"/>
    <p:sldId id="293" r:id="rId9"/>
    <p:sldId id="302" r:id="rId10"/>
    <p:sldId id="294" r:id="rId11"/>
    <p:sldId id="296" r:id="rId12"/>
    <p:sldId id="297" r:id="rId13"/>
    <p:sldId id="298" r:id="rId14"/>
    <p:sldId id="281" r:id="rId15"/>
    <p:sldId id="282" r:id="rId16"/>
    <p:sldId id="283" r:id="rId17"/>
    <p:sldId id="284" r:id="rId18"/>
    <p:sldId id="285" r:id="rId19"/>
    <p:sldId id="286" r:id="rId20"/>
    <p:sldId id="290" r:id="rId21"/>
    <p:sldId id="289" r:id="rId22"/>
    <p:sldId id="303" r:id="rId23"/>
    <p:sldId id="28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285" autoAdjust="0"/>
  </p:normalViewPr>
  <p:slideViewPr>
    <p:cSldViewPr snapToGrid="0" snapToObjects="1">
      <p:cViewPr>
        <p:scale>
          <a:sx n="100" d="100"/>
          <a:sy n="100" d="100"/>
        </p:scale>
        <p:origin x="-89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D_nemo19:Users:antoniocapone:Km3:Documenti_KM3:KM3_collaborazio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Sheet1!$K$17:$K$26</c:f>
              <c:strCache>
                <c:ptCount val="10"/>
                <c:pt idx="0">
                  <c:v>Bari</c:v>
                </c:pt>
                <c:pt idx="1">
                  <c:v>Bologna</c:v>
                </c:pt>
                <c:pt idx="2">
                  <c:v>LNS</c:v>
                </c:pt>
                <c:pt idx="3">
                  <c:v>CT</c:v>
                </c:pt>
                <c:pt idx="4">
                  <c:v>Genova</c:v>
                </c:pt>
                <c:pt idx="5">
                  <c:v>LNF</c:v>
                </c:pt>
                <c:pt idx="6">
                  <c:v>Napoli</c:v>
                </c:pt>
                <c:pt idx="7">
                  <c:v>Pisa</c:v>
                </c:pt>
                <c:pt idx="8">
                  <c:v>Roma</c:v>
                </c:pt>
                <c:pt idx="9">
                  <c:v>Salerno</c:v>
                </c:pt>
              </c:strCache>
            </c:strRef>
          </c:cat>
          <c:val>
            <c:numRef>
              <c:f>Sheet1!$L$17:$L$26</c:f>
              <c:numCache>
                <c:formatCode>General</c:formatCode>
                <c:ptCount val="10"/>
                <c:pt idx="0">
                  <c:v>3.0</c:v>
                </c:pt>
                <c:pt idx="1">
                  <c:v>10.0</c:v>
                </c:pt>
                <c:pt idx="2">
                  <c:v>20.0</c:v>
                </c:pt>
                <c:pt idx="3">
                  <c:v>10.0</c:v>
                </c:pt>
                <c:pt idx="4">
                  <c:v>4.0</c:v>
                </c:pt>
                <c:pt idx="5">
                  <c:v>3.0</c:v>
                </c:pt>
                <c:pt idx="6">
                  <c:v>8.0</c:v>
                </c:pt>
                <c:pt idx="7">
                  <c:v>10.0</c:v>
                </c:pt>
                <c:pt idx="8">
                  <c:v>9.0</c:v>
                </c:pt>
                <c:pt idx="9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0074408"/>
        <c:axId val="550077352"/>
        <c:axId val="0"/>
      </c:bar3DChart>
      <c:catAx>
        <c:axId val="550074408"/>
        <c:scaling>
          <c:orientation val="minMax"/>
        </c:scaling>
        <c:delete val="0"/>
        <c:axPos val="b"/>
        <c:majorTickMark val="out"/>
        <c:minorTickMark val="none"/>
        <c:tickLblPos val="nextTo"/>
        <c:crossAx val="550077352"/>
        <c:crosses val="autoZero"/>
        <c:auto val="1"/>
        <c:lblAlgn val="ctr"/>
        <c:lblOffset val="100"/>
        <c:noMultiLvlLbl val="0"/>
      </c:catAx>
      <c:valAx>
        <c:axId val="550077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0074408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>
          <a:solidFill>
            <a:srgbClr val="0000FF"/>
          </a:solidFill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B14D4-B754-EE4D-B8B9-36509CC7CD69}" type="datetimeFigureOut">
              <a:rPr lang="en-US" smtClean="0"/>
              <a:t>30/10/12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091FB-A639-344B-9023-FF6DCA5D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23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CAA05-8E61-9B44-9109-221BD37709A6}" type="datetimeFigureOut">
              <a:rPr lang="en-US" smtClean="0"/>
              <a:t>30/10/12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14471-92CD-F144-BA82-8F656A6E5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934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5FD056-20D2-E44C-9649-F5B7762E9FF1}" type="slidenum">
              <a:rPr lang="it-IT"/>
              <a:pPr/>
              <a:t>4</a:t>
            </a:fld>
            <a:endParaRPr lang="it-IT"/>
          </a:p>
        </p:txBody>
      </p:sp>
      <p:sp>
        <p:nvSpPr>
          <p:cNvPr id="11571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CCE99E-78EA-A14D-BC31-76C7A8B2D8B9}" type="slidenum">
              <a:rPr lang="it-IT"/>
              <a:pPr/>
              <a:t>6</a:t>
            </a:fld>
            <a:endParaRPr lang="it-IT"/>
          </a:p>
        </p:txBody>
      </p:sp>
      <p:sp>
        <p:nvSpPr>
          <p:cNvPr id="1167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DE3F67-3BA8-FD4E-BE0C-5B7BCECEA45A}" type="slidenum">
              <a:rPr lang="it-IT"/>
              <a:pPr/>
              <a:t>8</a:t>
            </a:fld>
            <a:endParaRPr lang="it-IT"/>
          </a:p>
        </p:txBody>
      </p:sp>
      <p:sp>
        <p:nvSpPr>
          <p:cNvPr id="11776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23B5F-0BA7-B24D-AC09-8C4B82437F3A}" type="slidenum">
              <a:rPr lang="it-IT"/>
              <a:pPr/>
              <a:t>10</a:t>
            </a:fld>
            <a:endParaRPr lang="it-IT"/>
          </a:p>
        </p:txBody>
      </p:sp>
      <p:sp>
        <p:nvSpPr>
          <p:cNvPr id="23859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036309-F971-014B-A954-77D2412C012B}" type="slidenum">
              <a:rPr lang="it-IT"/>
              <a:pPr/>
              <a:t>11</a:t>
            </a:fld>
            <a:endParaRPr lang="it-IT"/>
          </a:p>
        </p:txBody>
      </p:sp>
      <p:sp>
        <p:nvSpPr>
          <p:cNvPr id="12595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15E14E-68D7-8B4B-8434-01A9E2F57797}" type="slidenum">
              <a:rPr lang="it-IT"/>
              <a:pPr/>
              <a:t>12</a:t>
            </a:fld>
            <a:endParaRPr lang="it-IT"/>
          </a:p>
        </p:txBody>
      </p:sp>
      <p:sp>
        <p:nvSpPr>
          <p:cNvPr id="11878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767BC2-85A8-8942-BF0D-F047E463C39B}" type="slidenum">
              <a:rPr lang="it-IT"/>
              <a:pPr/>
              <a:t>13</a:t>
            </a:fld>
            <a:endParaRPr lang="it-IT"/>
          </a:p>
        </p:txBody>
      </p:sp>
      <p:sp>
        <p:nvSpPr>
          <p:cNvPr id="12083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95" eaLnBrk="0" hangingPunct="0">
              <a:defRPr sz="15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02687" indent="-270264" defTabSz="914395" eaLnBrk="0" hangingPunct="0">
              <a:defRPr sz="15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081058" indent="-216212" defTabSz="914395" eaLnBrk="0" hangingPunct="0">
              <a:defRPr sz="15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13481" indent="-216212" defTabSz="914395" eaLnBrk="0" hangingPunct="0">
              <a:defRPr sz="15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1945904" indent="-216212" defTabSz="914395" eaLnBrk="0" hangingPunct="0">
              <a:defRPr sz="15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378327" indent="-216212" defTabSz="91439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810750" indent="-216212" defTabSz="91439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243172" indent="-216212" defTabSz="91439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675597" indent="-216212" defTabSz="91439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9E7534C-65AC-7B45-B425-8E8D7CB37AE0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olo isosce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5029200" cy="719138"/>
          </a:xfrm>
        </p:spPr>
        <p:txBody>
          <a:bodyPr/>
          <a:lstStyle/>
          <a:p>
            <a:r>
              <a:rPr lang="it-IT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dirty="0" smtClean="0"/>
              <a:t>Click to edit Master text styles</a:t>
            </a:r>
          </a:p>
          <a:p>
            <a:pPr lvl="1"/>
            <a:r>
              <a:rPr lang="it-IT" dirty="0" smtClean="0"/>
              <a:t>Second level</a:t>
            </a:r>
          </a:p>
          <a:p>
            <a:pPr lvl="2"/>
            <a:r>
              <a:rPr lang="it-IT" dirty="0" smtClean="0"/>
              <a:t>Third level</a:t>
            </a:r>
          </a:p>
          <a:p>
            <a:pPr lvl="3"/>
            <a:r>
              <a:rPr lang="it-IT" dirty="0" smtClean="0"/>
              <a:t>Fourth level</a:t>
            </a:r>
          </a:p>
          <a:p>
            <a:pPr lvl="4"/>
            <a:r>
              <a:rPr lang="it-IT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2611D-C399-AC48-ABE6-9E7366DE972D}" type="slidenum">
              <a:rPr lang="it-IT">
                <a:solidFill>
                  <a:prstClr val="white"/>
                </a:solidFill>
                <a:latin typeface="Century Gothic"/>
              </a:rPr>
              <a:pPr>
                <a:defRPr/>
              </a:pPr>
              <a:t>‹#›</a:t>
            </a:fld>
            <a:endParaRPr lang="it-IT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973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olo rettango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Triangolo isosce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11" name="Connettore 1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791456" y="6521073"/>
            <a:ext cx="2133600" cy="301752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457200" y="6521994"/>
            <a:ext cx="4260056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589520" y="6521073"/>
            <a:ext cx="502920" cy="301752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hdr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1.emf"/><Relationship Id="rId8" Type="http://schemas.openxmlformats.org/officeDocument/2006/relationships/image" Target="../media/image14.jpe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73.jpeg"/><Relationship Id="rId5" Type="http://schemas.openxmlformats.org/officeDocument/2006/relationships/image" Target="../media/image51.jpeg"/><Relationship Id="rId6" Type="http://schemas.openxmlformats.org/officeDocument/2006/relationships/image" Target="../media/image71.jpeg"/><Relationship Id="rId7" Type="http://schemas.openxmlformats.org/officeDocument/2006/relationships/image" Target="../media/image41.jpeg"/><Relationship Id="rId8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17.emf"/><Relationship Id="rId10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9103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/>
              <a:t>High Energy Astrophysical </a:t>
            </a:r>
            <a:r>
              <a:rPr lang="en-US" sz="3000" dirty="0" smtClean="0"/>
              <a:t>Cherenkov Neutrino </a:t>
            </a:r>
            <a:r>
              <a:rPr lang="en-US" sz="3000" dirty="0"/>
              <a:t>Telescope at </a:t>
            </a:r>
            <a:r>
              <a:rPr lang="en-US" sz="3000" dirty="0" err="1"/>
              <a:t>CapoPassero</a:t>
            </a:r>
            <a:r>
              <a:rPr lang="en-US" sz="3000" dirty="0"/>
              <a:t>: status report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426456" y="6480969"/>
            <a:ext cx="2133600" cy="301752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092200" y="6481890"/>
            <a:ext cx="4260056" cy="300831"/>
          </a:xfrm>
        </p:spPr>
        <p:txBody>
          <a:bodyPr/>
          <a:lstStyle/>
          <a:p>
            <a:r>
              <a:rPr lang="es-CL" dirty="0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132320" y="6480969"/>
            <a:ext cx="502920" cy="301752"/>
          </a:xfrm>
        </p:spPr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1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7" name="Immagine 95" descr="KM3NeT_logo_we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6685" y="6190833"/>
            <a:ext cx="522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Logo_NE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" y="6190833"/>
            <a:ext cx="2199101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266700" y="1308100"/>
            <a:ext cx="8724900" cy="4699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None/>
            </a:pPr>
            <a:r>
              <a:rPr lang="en-GB" sz="2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Outlook</a:t>
            </a:r>
          </a:p>
          <a:p>
            <a:pPr marL="64008" indent="0" algn="ctr">
              <a:buNone/>
            </a:pPr>
            <a:endParaRPr lang="en-GB" sz="900" b="1" dirty="0" smtClean="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en-GB" sz="2400" b="1" dirty="0" smtClean="0">
                <a:solidFill>
                  <a:srgbClr val="FFFF00"/>
                </a:solidFill>
              </a:rPr>
              <a:t>Physics with deep under-water/ice Neutrino Telescopes</a:t>
            </a:r>
          </a:p>
          <a:p>
            <a:pPr>
              <a:buFontTx/>
              <a:buChar char="•"/>
            </a:pPr>
            <a:endParaRPr lang="en-GB" sz="2400" b="1" dirty="0" smtClean="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en-GB" sz="2400" b="1" dirty="0" smtClean="0">
                <a:solidFill>
                  <a:srgbClr val="FFFF00"/>
                </a:solidFill>
              </a:rPr>
              <a:t>Current projects in Mediterranean Sea:</a:t>
            </a:r>
          </a:p>
          <a:p>
            <a:pPr marL="190500" lvl="1">
              <a:buFontTx/>
              <a:buChar char="–"/>
            </a:pPr>
            <a:r>
              <a:rPr lang="en-GB" sz="1800" dirty="0" smtClean="0"/>
              <a:t> ANTARES</a:t>
            </a:r>
          </a:p>
          <a:p>
            <a:pPr marL="190500" lvl="1">
              <a:buFontTx/>
              <a:buChar char="–"/>
            </a:pPr>
            <a:r>
              <a:rPr lang="en-GB" sz="1800" dirty="0" smtClean="0"/>
              <a:t> NEMO</a:t>
            </a:r>
          </a:p>
          <a:p>
            <a:pPr marL="190500" lvl="1">
              <a:buFontTx/>
              <a:buChar char="–"/>
            </a:pPr>
            <a:r>
              <a:rPr lang="en-GB" sz="1800" dirty="0" smtClean="0"/>
              <a:t> NESTOR</a:t>
            </a:r>
          </a:p>
          <a:p>
            <a:pPr marL="190500" lvl="1">
              <a:buFontTx/>
              <a:buChar char="–"/>
            </a:pPr>
            <a:endParaRPr lang="en-GB" sz="1800" dirty="0" smtClean="0"/>
          </a:p>
          <a:p>
            <a:pPr>
              <a:buFontTx/>
              <a:buChar char="•"/>
            </a:pPr>
            <a:r>
              <a:rPr lang="en-GB" sz="2400" b="1" dirty="0" smtClean="0">
                <a:solidFill>
                  <a:srgbClr val="FFFF00"/>
                </a:solidFill>
              </a:rPr>
              <a:t>Aiming at Km</a:t>
            </a:r>
            <a:r>
              <a:rPr lang="en-GB" sz="2400" b="1" baseline="30000" dirty="0" smtClean="0">
                <a:solidFill>
                  <a:srgbClr val="FFFF00"/>
                </a:solidFill>
              </a:rPr>
              <a:t>3</a:t>
            </a:r>
            <a:r>
              <a:rPr lang="en-GB" sz="2400" b="1" dirty="0" smtClean="0">
                <a:solidFill>
                  <a:srgbClr val="FFFF00"/>
                </a:solidFill>
              </a:rPr>
              <a:t> Neutrino Telescope in Mediterranean Sea:</a:t>
            </a:r>
          </a:p>
          <a:p>
            <a:pPr marL="190500" lvl="1">
              <a:buFontTx/>
              <a:buChar char="–"/>
            </a:pPr>
            <a:r>
              <a:rPr lang="en-GB" sz="1800" dirty="0" smtClean="0"/>
              <a:t> KM3NeT</a:t>
            </a:r>
          </a:p>
          <a:p>
            <a:pPr marL="381000" lvl="2"/>
            <a:r>
              <a:rPr lang="en-GB" sz="1600" dirty="0" smtClean="0"/>
              <a:t>Joining efforts, design and technologies towards a common project</a:t>
            </a:r>
          </a:p>
          <a:p>
            <a:pPr marL="381000" lvl="2"/>
            <a:r>
              <a:rPr lang="en-GB" sz="1600" dirty="0" smtClean="0"/>
              <a:t>Pan-European coordination of funding agencies and research Institutions</a:t>
            </a:r>
          </a:p>
          <a:p>
            <a:endParaRPr lang="en-GB" sz="2000" dirty="0" smtClean="0"/>
          </a:p>
          <a:p>
            <a:pPr>
              <a:buFontTx/>
              <a:buChar char="•"/>
            </a:pPr>
            <a:r>
              <a:rPr lang="en-GB" sz="2400" b="1" dirty="0" smtClean="0">
                <a:solidFill>
                  <a:srgbClr val="FFFF00"/>
                </a:solidFill>
              </a:rPr>
              <a:t>Status and perspectives</a:t>
            </a:r>
          </a:p>
          <a:p>
            <a:pPr marL="190500" lvl="1">
              <a:buFontTx/>
              <a:buChar char="–"/>
            </a:pPr>
            <a:r>
              <a:rPr lang="en-GB" sz="1800" dirty="0" smtClean="0"/>
              <a:t>KM3NeT-Italy, Km3</a:t>
            </a:r>
          </a:p>
        </p:txBody>
      </p:sp>
    </p:spTree>
    <p:extLst>
      <p:ext uri="{BB962C8B-B14F-4D97-AF65-F5344CB8AC3E}">
        <p14:creationId xmlns:p14="http://schemas.microsoft.com/office/powerpoint/2010/main" val="402880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794"/>
            <a:ext cx="8229600" cy="812006"/>
          </a:xfrm>
        </p:spPr>
        <p:txBody>
          <a:bodyPr>
            <a:normAutofit/>
          </a:bodyPr>
          <a:lstStyle/>
          <a:p>
            <a:r>
              <a:rPr lang="en-US" sz="3200" dirty="0"/>
              <a:t>… not only neutrino astrophysics…  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0" y="990600"/>
            <a:ext cx="8394700" cy="48387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… also open problems in particle physics …</a:t>
            </a:r>
            <a:endParaRPr lang="en-US" sz="2800" dirty="0">
              <a:latin typeface="Times New Roman" charset="0"/>
            </a:endParaRPr>
          </a:p>
          <a:p>
            <a:pPr>
              <a:buFontTx/>
              <a:buNone/>
            </a:pPr>
            <a:endParaRPr lang="en-US" sz="2800" dirty="0">
              <a:latin typeface="Times New Roman" charset="0"/>
            </a:endParaRPr>
          </a:p>
          <a:p>
            <a:pPr lvl="1"/>
            <a:r>
              <a:rPr lang="en-US" sz="2400" dirty="0">
                <a:latin typeface="Times New Roman" charset="0"/>
              </a:rPr>
              <a:t>Dark Matter searches:</a:t>
            </a:r>
          </a:p>
          <a:p>
            <a:pPr lvl="2"/>
            <a:r>
              <a:rPr lang="en-US" sz="2000" dirty="0" err="1">
                <a:latin typeface="Times New Roman" charset="0"/>
              </a:rPr>
              <a:t>Neutralinos</a:t>
            </a:r>
            <a:r>
              <a:rPr lang="en-US" sz="2000" dirty="0">
                <a:latin typeface="Times New Roman" charset="0"/>
              </a:rPr>
              <a:t> from Sun, Earth, Galactic Center</a:t>
            </a:r>
          </a:p>
          <a:p>
            <a:pPr lvl="1"/>
            <a:r>
              <a:rPr lang="en-US" sz="2400" dirty="0" smtClean="0">
                <a:latin typeface="Times New Roman" charset="0"/>
              </a:rPr>
              <a:t>Monopoles, </a:t>
            </a:r>
            <a:r>
              <a:rPr lang="en-US" sz="2400" dirty="0" err="1" smtClean="0">
                <a:latin typeface="Times New Roman" charset="0"/>
              </a:rPr>
              <a:t>Nuclearites</a:t>
            </a:r>
            <a:endParaRPr lang="en-US" sz="2400" dirty="0">
              <a:latin typeface="Times New Roman" charset="0"/>
            </a:endParaRPr>
          </a:p>
          <a:p>
            <a:pPr lvl="1"/>
            <a:r>
              <a:rPr lang="en-US" sz="2400" dirty="0">
                <a:latin typeface="Times New Roman" charset="0"/>
              </a:rPr>
              <a:t>Acceleration mechanisms</a:t>
            </a:r>
          </a:p>
          <a:p>
            <a:pPr lvl="1"/>
            <a:r>
              <a:rPr lang="en-US" sz="2400" dirty="0">
                <a:latin typeface="Times New Roman" charset="0"/>
              </a:rPr>
              <a:t>Neutrino interactions Cross sections</a:t>
            </a:r>
          </a:p>
          <a:p>
            <a:pPr lvl="1"/>
            <a:r>
              <a:rPr lang="en-US" sz="2400" dirty="0">
                <a:latin typeface="Times New Roman" charset="0"/>
              </a:rPr>
              <a:t>…</a:t>
            </a:r>
          </a:p>
        </p:txBody>
      </p:sp>
      <p:grpSp>
        <p:nvGrpSpPr>
          <p:cNvPr id="236553" name="Group 9"/>
          <p:cNvGrpSpPr>
            <a:grpSpLocks/>
          </p:cNvGrpSpPr>
          <p:nvPr/>
        </p:nvGrpSpPr>
        <p:grpSpPr bwMode="auto">
          <a:xfrm>
            <a:off x="5638801" y="1479550"/>
            <a:ext cx="3379787" cy="3286125"/>
            <a:chOff x="3448" y="780"/>
            <a:chExt cx="2129" cy="2070"/>
          </a:xfrm>
        </p:grpSpPr>
        <p:pic>
          <p:nvPicPr>
            <p:cNvPr id="2365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780"/>
              <a:ext cx="2040" cy="1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6551" name="Text Box 7"/>
            <p:cNvSpPr txBox="1">
              <a:spLocks noChangeArrowheads="1"/>
            </p:cNvSpPr>
            <p:nvPr/>
          </p:nvSpPr>
          <p:spPr bwMode="auto">
            <a:xfrm>
              <a:off x="3448" y="2617"/>
              <a:ext cx="212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dirty="0" err="1">
                  <a:solidFill>
                    <a:srgbClr val="FFFF00"/>
                  </a:solidFill>
                </a:rPr>
                <a:t>Neutralino</a:t>
              </a:r>
              <a:r>
                <a:rPr lang="en-US" dirty="0">
                  <a:solidFill>
                    <a:srgbClr val="FFFF00"/>
                  </a:solidFill>
                </a:rPr>
                <a:t> search: </a:t>
              </a:r>
              <a:r>
                <a:rPr lang="en-US" dirty="0">
                  <a:solidFill>
                    <a:srgbClr val="FFFF00"/>
                  </a:solidFill>
                  <a:sym typeface="Symbol" charset="0"/>
                </a:rPr>
                <a:t> </a:t>
              </a:r>
              <a:r>
                <a:rPr lang="en-US" dirty="0">
                  <a:solidFill>
                    <a:srgbClr val="FFFF00"/>
                  </a:solidFill>
                  <a:latin typeface="Times New Roman" charset="0"/>
                  <a:cs typeface="Times New Roman" charset="0"/>
                  <a:sym typeface="Symbol" charset="0"/>
                </a:rPr>
                <a:t>→ </a:t>
              </a:r>
              <a:r>
                <a:rPr lang="en-US" dirty="0">
                  <a:solidFill>
                    <a:srgbClr val="FFFF00"/>
                  </a:solidFill>
                  <a:ea typeface="Times New Roman" charset="0"/>
                  <a:cs typeface="Times New Roman" charset="0"/>
                  <a:sym typeface="Symbol" charset="0"/>
                </a:rPr>
                <a:t>+…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10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map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600" y="461963"/>
            <a:ext cx="8404225" cy="5113337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520950" y="3071813"/>
            <a:ext cx="3529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>
              <a:latin typeface="Verdana" charset="0"/>
            </a:endParaRPr>
          </a:p>
        </p:txBody>
      </p:sp>
      <p:pic>
        <p:nvPicPr>
          <p:cNvPr id="75782" name="Picture 6" descr="map2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t="29327"/>
          <a:stretch>
            <a:fillRect/>
          </a:stretch>
        </p:blipFill>
        <p:spPr>
          <a:xfrm>
            <a:off x="3249613" y="3695700"/>
            <a:ext cx="2814637" cy="131286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3998913" y="1852613"/>
            <a:ext cx="906462" cy="4079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4" name="Line 8"/>
          <p:cNvSpPr>
            <a:spLocks noChangeShapeType="1"/>
          </p:cNvSpPr>
          <p:nvPr/>
        </p:nvSpPr>
        <p:spPr bwMode="auto">
          <a:xfrm flipH="1">
            <a:off x="3254375" y="2243138"/>
            <a:ext cx="730250" cy="14557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>
            <a:off x="4930775" y="2271713"/>
            <a:ext cx="1098550" cy="1465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794"/>
            <a:ext cx="9144000" cy="5961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The Neutrino Telescope World Map</a:t>
            </a:r>
            <a:endParaRPr lang="it-IT" sz="4000" dirty="0"/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355600" y="5781675"/>
            <a:ext cx="861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ANTARES + NEMO + NESTOR joined their efforts to prepare a km</a:t>
            </a:r>
            <a:r>
              <a:rPr lang="en-US" b="1" baseline="30000" dirty="0"/>
              <a:t>3</a:t>
            </a:r>
            <a:r>
              <a:rPr lang="en-US" dirty="0"/>
              <a:t>-scale Cherenkov neutrino telescope in the Mediterranean </a:t>
            </a:r>
            <a:r>
              <a:rPr lang="en-US" dirty="0">
                <a:sym typeface="Wingdings" charset="0"/>
              </a:rPr>
              <a:t></a:t>
            </a:r>
            <a:r>
              <a:rPr lang="en-US" b="1" dirty="0" smtClean="0">
                <a:solidFill>
                  <a:srgbClr val="FFFF00"/>
                </a:solidFill>
                <a:sym typeface="Wingdings" charset="0"/>
              </a:rPr>
              <a:t>KM3NeT Consortium</a:t>
            </a:r>
            <a:endParaRPr lang="it-IT" b="1" dirty="0">
              <a:solidFill>
                <a:srgbClr val="FFFF00"/>
              </a:solidFill>
              <a:sym typeface="Wingding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11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47700"/>
          </a:xfrm>
        </p:spPr>
        <p:txBody>
          <a:bodyPr>
            <a:normAutofit fontScale="90000"/>
          </a:bodyPr>
          <a:lstStyle/>
          <a:p>
            <a:pPr marL="1588" algn="ctr"/>
            <a:r>
              <a:rPr lang="en-GB" dirty="0"/>
              <a:t>Locations for Neutrino Astronomy</a:t>
            </a:r>
          </a:p>
        </p:txBody>
      </p:sp>
      <p:grpSp>
        <p:nvGrpSpPr>
          <p:cNvPr id="43057" name="Group 49"/>
          <p:cNvGrpSpPr>
            <a:grpSpLocks/>
          </p:cNvGrpSpPr>
          <p:nvPr/>
        </p:nvGrpSpPr>
        <p:grpSpPr bwMode="auto">
          <a:xfrm>
            <a:off x="4873625" y="1054100"/>
            <a:ext cx="3671888" cy="4176713"/>
            <a:chOff x="3070" y="592"/>
            <a:chExt cx="2313" cy="2631"/>
          </a:xfrm>
        </p:grpSpPr>
        <p:pic>
          <p:nvPicPr>
            <p:cNvPr id="43013" name="Picture 5" descr="antar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" y="1817"/>
              <a:ext cx="2285" cy="1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014" name="Text Box 6"/>
            <p:cNvSpPr txBox="1">
              <a:spLocks noChangeArrowheads="1"/>
            </p:cNvSpPr>
            <p:nvPr/>
          </p:nvSpPr>
          <p:spPr bwMode="auto">
            <a:xfrm>
              <a:off x="3957" y="2018"/>
              <a:ext cx="76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sz="1600" b="1">
                  <a:solidFill>
                    <a:srgbClr val="FFFFFF"/>
                  </a:solidFill>
                  <a:latin typeface="Times New Roman" charset="0"/>
                </a:rPr>
                <a:t>Mkn 501</a:t>
              </a:r>
            </a:p>
          </p:txBody>
        </p:sp>
        <p:sp>
          <p:nvSpPr>
            <p:cNvPr id="43015" name="Text Box 7"/>
            <p:cNvSpPr txBox="1">
              <a:spLocks noChangeArrowheads="1"/>
            </p:cNvSpPr>
            <p:nvPr/>
          </p:nvSpPr>
          <p:spPr bwMode="auto">
            <a:xfrm>
              <a:off x="3933" y="2272"/>
              <a:ext cx="9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FFFFFF"/>
                  </a:solidFill>
                  <a:latin typeface="Times New Roman" charset="0"/>
                </a:rPr>
                <a:t>RX J1713.7-39</a:t>
              </a:r>
            </a:p>
          </p:txBody>
        </p:sp>
        <p:sp>
          <p:nvSpPr>
            <p:cNvPr id="43016" name="Text Box 8"/>
            <p:cNvSpPr txBox="1">
              <a:spLocks noChangeArrowheads="1"/>
            </p:cNvSpPr>
            <p:nvPr/>
          </p:nvSpPr>
          <p:spPr bwMode="auto">
            <a:xfrm>
              <a:off x="4209" y="2557"/>
              <a:ext cx="6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sz="1600" b="1">
                  <a:solidFill>
                    <a:srgbClr val="FFFFFF"/>
                  </a:solidFill>
                  <a:latin typeface="Times New Roman" charset="0"/>
                </a:rPr>
                <a:t>GX339-4</a:t>
              </a:r>
            </a:p>
          </p:txBody>
        </p:sp>
        <p:grpSp>
          <p:nvGrpSpPr>
            <p:cNvPr id="43017" name="Group 9"/>
            <p:cNvGrpSpPr>
              <a:grpSpLocks/>
            </p:cNvGrpSpPr>
            <p:nvPr/>
          </p:nvGrpSpPr>
          <p:grpSpPr bwMode="auto">
            <a:xfrm>
              <a:off x="3753" y="2414"/>
              <a:ext cx="450" cy="354"/>
              <a:chOff x="3734" y="1991"/>
              <a:chExt cx="567" cy="408"/>
            </a:xfrm>
          </p:grpSpPr>
          <p:sp>
            <p:nvSpPr>
              <p:cNvPr id="43018" name="AutoShape 10"/>
              <p:cNvSpPr>
                <a:spLocks noChangeArrowheads="1"/>
              </p:cNvSpPr>
              <p:nvPr/>
            </p:nvSpPr>
            <p:spPr bwMode="auto">
              <a:xfrm>
                <a:off x="3840" y="1991"/>
                <a:ext cx="202" cy="148"/>
              </a:xfrm>
              <a:prstGeom prst="star5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9" name="Text Box 11"/>
              <p:cNvSpPr txBox="1">
                <a:spLocks noChangeArrowheads="1"/>
              </p:cNvSpPr>
              <p:nvPr/>
            </p:nvSpPr>
            <p:spPr bwMode="auto">
              <a:xfrm>
                <a:off x="3734" y="2155"/>
                <a:ext cx="567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FFFFFF"/>
                    </a:solidFill>
                    <a:latin typeface="Times New Roman" charset="0"/>
                  </a:rPr>
                  <a:t>SS433</a:t>
                </a:r>
              </a:p>
            </p:txBody>
          </p:sp>
        </p:grpSp>
        <p:grpSp>
          <p:nvGrpSpPr>
            <p:cNvPr id="43020" name="Group 12"/>
            <p:cNvGrpSpPr>
              <a:grpSpLocks/>
            </p:cNvGrpSpPr>
            <p:nvPr/>
          </p:nvGrpSpPr>
          <p:grpSpPr bwMode="auto">
            <a:xfrm>
              <a:off x="4904" y="2238"/>
              <a:ext cx="479" cy="247"/>
              <a:chOff x="3962" y="1826"/>
              <a:chExt cx="604" cy="286"/>
            </a:xfrm>
          </p:grpSpPr>
          <p:sp>
            <p:nvSpPr>
              <p:cNvPr id="43021" name="AutoShape 13"/>
              <p:cNvSpPr>
                <a:spLocks noChangeArrowheads="1"/>
              </p:cNvSpPr>
              <p:nvPr/>
            </p:nvSpPr>
            <p:spPr bwMode="auto">
              <a:xfrm>
                <a:off x="4368" y="2016"/>
                <a:ext cx="96" cy="96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16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43022" name="Text Box 14"/>
              <p:cNvSpPr txBox="1">
                <a:spLocks noChangeArrowheads="1"/>
              </p:cNvSpPr>
              <p:nvPr/>
            </p:nvSpPr>
            <p:spPr bwMode="auto">
              <a:xfrm>
                <a:off x="3962" y="1826"/>
                <a:ext cx="604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FFFFFF"/>
                    </a:solidFill>
                    <a:latin typeface="Times New Roman" charset="0"/>
                  </a:rPr>
                  <a:t>CRAB</a:t>
                </a:r>
              </a:p>
            </p:txBody>
          </p:sp>
        </p:grpSp>
        <p:sp>
          <p:nvSpPr>
            <p:cNvPr id="43023" name="AutoShape 15"/>
            <p:cNvSpPr>
              <a:spLocks noChangeArrowheads="1"/>
            </p:cNvSpPr>
            <p:nvPr/>
          </p:nvSpPr>
          <p:spPr bwMode="auto">
            <a:xfrm>
              <a:off x="4358" y="2394"/>
              <a:ext cx="161" cy="128"/>
            </a:xfrm>
            <a:prstGeom prst="star5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4" name="AutoShape 16"/>
            <p:cNvSpPr>
              <a:spLocks noChangeArrowheads="1"/>
            </p:cNvSpPr>
            <p:nvPr/>
          </p:nvSpPr>
          <p:spPr bwMode="auto">
            <a:xfrm>
              <a:off x="3920" y="2153"/>
              <a:ext cx="115" cy="124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5" name="AutoShape 17"/>
            <p:cNvSpPr>
              <a:spLocks noChangeArrowheads="1"/>
            </p:cNvSpPr>
            <p:nvPr/>
          </p:nvSpPr>
          <p:spPr bwMode="auto">
            <a:xfrm>
              <a:off x="4256" y="2416"/>
              <a:ext cx="77" cy="83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026" name="Line 18"/>
            <p:cNvSpPr>
              <a:spLocks noChangeShapeType="1"/>
            </p:cNvSpPr>
            <p:nvPr/>
          </p:nvSpPr>
          <p:spPr bwMode="auto">
            <a:xfrm flipH="1">
              <a:off x="4180" y="2416"/>
              <a:ext cx="0" cy="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7" name="Text Box 19"/>
            <p:cNvSpPr txBox="1">
              <a:spLocks noChangeArrowheads="1"/>
            </p:cNvSpPr>
            <p:nvPr/>
          </p:nvSpPr>
          <p:spPr bwMode="auto">
            <a:xfrm>
              <a:off x="3901" y="2766"/>
              <a:ext cx="57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>
                  <a:solidFill>
                    <a:srgbClr val="FFFFFF"/>
                  </a:solidFill>
                  <a:latin typeface="Times New Roman" charset="0"/>
                </a:rPr>
                <a:t>Galactic</a:t>
              </a:r>
            </a:p>
            <a:p>
              <a:pPr algn="ctr"/>
              <a:r>
                <a:rPr lang="fr-FR" sz="1600" b="1">
                  <a:solidFill>
                    <a:srgbClr val="FFFFFF"/>
                  </a:solidFill>
                  <a:latin typeface="Times New Roman" charset="0"/>
                </a:rPr>
                <a:t>Centre</a:t>
              </a:r>
            </a:p>
          </p:txBody>
        </p:sp>
        <p:sp>
          <p:nvSpPr>
            <p:cNvPr id="43028" name="Text Box 20"/>
            <p:cNvSpPr txBox="1">
              <a:spLocks noChangeArrowheads="1"/>
            </p:cNvSpPr>
            <p:nvPr/>
          </p:nvSpPr>
          <p:spPr bwMode="auto">
            <a:xfrm>
              <a:off x="3287" y="2095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fr-FR" sz="2000">
                <a:solidFill>
                  <a:srgbClr val="FFFFFF"/>
                </a:solidFill>
                <a:latin typeface="Times New Roman" charset="0"/>
              </a:endParaRPr>
            </a:p>
          </p:txBody>
        </p:sp>
        <p:grpSp>
          <p:nvGrpSpPr>
            <p:cNvPr id="43029" name="Group 21"/>
            <p:cNvGrpSpPr>
              <a:grpSpLocks/>
            </p:cNvGrpSpPr>
            <p:nvPr/>
          </p:nvGrpSpPr>
          <p:grpSpPr bwMode="auto">
            <a:xfrm>
              <a:off x="4794" y="2479"/>
              <a:ext cx="472" cy="317"/>
              <a:chOff x="5044" y="2016"/>
              <a:chExt cx="595" cy="365"/>
            </a:xfrm>
          </p:grpSpPr>
          <p:sp>
            <p:nvSpPr>
              <p:cNvPr id="43030" name="AutoShape 22"/>
              <p:cNvSpPr>
                <a:spLocks noChangeArrowheads="1"/>
              </p:cNvSpPr>
              <p:nvPr/>
            </p:nvSpPr>
            <p:spPr bwMode="auto">
              <a:xfrm>
                <a:off x="5088" y="2016"/>
                <a:ext cx="96" cy="96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16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43031" name="Text Box 23"/>
              <p:cNvSpPr txBox="1">
                <a:spLocks noChangeArrowheads="1"/>
              </p:cNvSpPr>
              <p:nvPr/>
            </p:nvSpPr>
            <p:spPr bwMode="auto">
              <a:xfrm>
                <a:off x="5044" y="2137"/>
                <a:ext cx="59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FFFFFF"/>
                    </a:solidFill>
                    <a:latin typeface="Times New Roman" charset="0"/>
                  </a:rPr>
                  <a:t>VELA</a:t>
                </a:r>
              </a:p>
            </p:txBody>
          </p:sp>
        </p:grpSp>
        <p:sp>
          <p:nvSpPr>
            <p:cNvPr id="43032" name="Line 24"/>
            <p:cNvSpPr>
              <a:spLocks noChangeShapeType="1"/>
            </p:cNvSpPr>
            <p:nvPr/>
          </p:nvSpPr>
          <p:spPr bwMode="auto">
            <a:xfrm>
              <a:off x="4143" y="2520"/>
              <a:ext cx="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3" name="Line 25"/>
            <p:cNvSpPr>
              <a:spLocks noChangeShapeType="1"/>
            </p:cNvSpPr>
            <p:nvPr/>
          </p:nvSpPr>
          <p:spPr bwMode="auto">
            <a:xfrm flipV="1">
              <a:off x="4177" y="2563"/>
              <a:ext cx="0" cy="24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3035" name="Picture 27" descr="1tev_antar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0" y="592"/>
              <a:ext cx="2313" cy="1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055" name="Group 47"/>
          <p:cNvGrpSpPr>
            <a:grpSpLocks/>
          </p:cNvGrpSpPr>
          <p:nvPr/>
        </p:nvGrpSpPr>
        <p:grpSpPr bwMode="auto">
          <a:xfrm>
            <a:off x="552450" y="1054100"/>
            <a:ext cx="3814763" cy="4168775"/>
            <a:chOff x="348" y="728"/>
            <a:chExt cx="2403" cy="2626"/>
          </a:xfrm>
        </p:grpSpPr>
        <p:pic>
          <p:nvPicPr>
            <p:cNvPr id="43034" name="Picture 26" descr="1tev_amand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728"/>
              <a:ext cx="2359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036" name="Group 28"/>
            <p:cNvGrpSpPr>
              <a:grpSpLocks/>
            </p:cNvGrpSpPr>
            <p:nvPr/>
          </p:nvGrpSpPr>
          <p:grpSpPr bwMode="auto">
            <a:xfrm>
              <a:off x="348" y="1960"/>
              <a:ext cx="2403" cy="1394"/>
              <a:chOff x="-159" y="1483"/>
              <a:chExt cx="2889" cy="1530"/>
            </a:xfrm>
          </p:grpSpPr>
          <p:pic>
            <p:nvPicPr>
              <p:cNvPr id="43037" name="Picture 29" descr="baikal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9" y="1483"/>
                <a:ext cx="2836" cy="1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038" name="Text Box 30"/>
              <p:cNvSpPr txBox="1">
                <a:spLocks noChangeArrowheads="1"/>
              </p:cNvSpPr>
              <p:nvPr/>
            </p:nvSpPr>
            <p:spPr bwMode="auto">
              <a:xfrm>
                <a:off x="910" y="1785"/>
                <a:ext cx="79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b="1">
                    <a:solidFill>
                      <a:srgbClr val="FFFFFF"/>
                    </a:solidFill>
                    <a:latin typeface="Times New Roman" charset="0"/>
                  </a:rPr>
                  <a:t>Mkn 501</a:t>
                </a:r>
              </a:p>
            </p:txBody>
          </p:sp>
          <p:sp>
            <p:nvSpPr>
              <p:cNvPr id="43039" name="Text Box 31"/>
              <p:cNvSpPr txBox="1">
                <a:spLocks noChangeArrowheads="1"/>
              </p:cNvSpPr>
              <p:nvPr/>
            </p:nvSpPr>
            <p:spPr bwMode="auto">
              <a:xfrm>
                <a:off x="635" y="1542"/>
                <a:ext cx="798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b="1">
                    <a:solidFill>
                      <a:srgbClr val="FFFFFF"/>
                    </a:solidFill>
                    <a:latin typeface="Times New Roman" charset="0"/>
                  </a:rPr>
                  <a:t>Mkn 421</a:t>
                </a:r>
              </a:p>
            </p:txBody>
          </p:sp>
          <p:grpSp>
            <p:nvGrpSpPr>
              <p:cNvPr id="43040" name="Group 32"/>
              <p:cNvGrpSpPr>
                <a:grpSpLocks/>
              </p:cNvGrpSpPr>
              <p:nvPr/>
            </p:nvGrpSpPr>
            <p:grpSpPr bwMode="auto">
              <a:xfrm>
                <a:off x="2100" y="1983"/>
                <a:ext cx="630" cy="285"/>
                <a:chOff x="3960" y="1810"/>
                <a:chExt cx="640" cy="302"/>
              </a:xfrm>
            </p:grpSpPr>
            <p:sp>
              <p:nvSpPr>
                <p:cNvPr id="43041" name="AutoShape 33"/>
                <p:cNvSpPr>
                  <a:spLocks noChangeArrowheads="1"/>
                </p:cNvSpPr>
                <p:nvPr/>
              </p:nvSpPr>
              <p:spPr bwMode="auto">
                <a:xfrm>
                  <a:off x="4368" y="2016"/>
                  <a:ext cx="96" cy="96"/>
                </a:xfrm>
                <a:custGeom>
                  <a:avLst/>
                  <a:gdLst>
                    <a:gd name="G0" fmla="+- 5400 0 0"/>
                    <a:gd name="G1" fmla="+- 21600 0 5400"/>
                    <a:gd name="G2" fmla="+- 21600 0 5400"/>
                    <a:gd name="G3" fmla="*/ G0 2929 10000"/>
                    <a:gd name="G4" fmla="+- 21600 0 G3"/>
                    <a:gd name="G5" fmla="+- 21600 0 G3"/>
                    <a:gd name="T0" fmla="*/ 10800 w 21600"/>
                    <a:gd name="T1" fmla="*/ 0 h 21600"/>
                    <a:gd name="T2" fmla="*/ 3163 w 21600"/>
                    <a:gd name="T3" fmla="*/ 3163 h 21600"/>
                    <a:gd name="T4" fmla="*/ 0 w 21600"/>
                    <a:gd name="T5" fmla="*/ 10800 h 21600"/>
                    <a:gd name="T6" fmla="*/ 3163 w 21600"/>
                    <a:gd name="T7" fmla="*/ 18437 h 21600"/>
                    <a:gd name="T8" fmla="*/ 10800 w 21600"/>
                    <a:gd name="T9" fmla="*/ 21600 h 21600"/>
                    <a:gd name="T10" fmla="*/ 18437 w 21600"/>
                    <a:gd name="T11" fmla="*/ 18437 h 21600"/>
                    <a:gd name="T12" fmla="*/ 21600 w 21600"/>
                    <a:gd name="T13" fmla="*/ 10800 h 21600"/>
                    <a:gd name="T14" fmla="*/ 18437 w 21600"/>
                    <a:gd name="T15" fmla="*/ 3163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fr-FR">
                    <a:solidFill>
                      <a:srgbClr val="FFFFFF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4304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960" y="1810"/>
                  <a:ext cx="640" cy="2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b="1">
                      <a:solidFill>
                        <a:srgbClr val="FFFFFF"/>
                      </a:solidFill>
                      <a:latin typeface="Times New Roman" charset="0"/>
                    </a:rPr>
                    <a:t>CRAB</a:t>
                  </a:r>
                </a:p>
              </p:txBody>
            </p:sp>
          </p:grpSp>
          <p:grpSp>
            <p:nvGrpSpPr>
              <p:cNvPr id="43043" name="Group 35"/>
              <p:cNvGrpSpPr>
                <a:grpSpLocks/>
              </p:cNvGrpSpPr>
              <p:nvPr/>
            </p:nvGrpSpPr>
            <p:grpSpPr bwMode="auto">
              <a:xfrm>
                <a:off x="671" y="2199"/>
                <a:ext cx="591" cy="389"/>
                <a:chOff x="3732" y="1991"/>
                <a:chExt cx="599" cy="412"/>
              </a:xfrm>
            </p:grpSpPr>
            <p:sp>
              <p:nvSpPr>
                <p:cNvPr id="43044" name="AutoShape 36"/>
                <p:cNvSpPr>
                  <a:spLocks noChangeArrowheads="1"/>
                </p:cNvSpPr>
                <p:nvPr/>
              </p:nvSpPr>
              <p:spPr bwMode="auto">
                <a:xfrm>
                  <a:off x="3840" y="1991"/>
                  <a:ext cx="202" cy="148"/>
                </a:xfrm>
                <a:prstGeom prst="star5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732" y="2135"/>
                  <a:ext cx="599" cy="2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b="1">
                      <a:solidFill>
                        <a:srgbClr val="FFFFFF"/>
                      </a:solidFill>
                      <a:latin typeface="Times New Roman" charset="0"/>
                    </a:rPr>
                    <a:t>SS433</a:t>
                  </a:r>
                </a:p>
              </p:txBody>
            </p:sp>
          </p:grpSp>
          <p:sp>
            <p:nvSpPr>
              <p:cNvPr id="43046" name="AutoShape 38"/>
              <p:cNvSpPr>
                <a:spLocks noChangeArrowheads="1"/>
              </p:cNvSpPr>
              <p:nvPr/>
            </p:nvSpPr>
            <p:spPr bwMode="auto">
              <a:xfrm>
                <a:off x="544" y="1634"/>
                <a:ext cx="142" cy="135"/>
              </a:xfrm>
              <a:prstGeom prst="star4">
                <a:avLst>
                  <a:gd name="adj" fmla="val 12500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7" name="AutoShape 39"/>
              <p:cNvSpPr>
                <a:spLocks noChangeArrowheads="1"/>
              </p:cNvSpPr>
              <p:nvPr/>
            </p:nvSpPr>
            <p:spPr bwMode="auto">
              <a:xfrm>
                <a:off x="825" y="1951"/>
                <a:ext cx="142" cy="136"/>
              </a:xfrm>
              <a:prstGeom prst="star4">
                <a:avLst>
                  <a:gd name="adj" fmla="val 12500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1196975" y="574675"/>
            <a:ext cx="25161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/>
              <a:t>From Antartica</a:t>
            </a:r>
          </a:p>
        </p:txBody>
      </p:sp>
      <p:sp>
        <p:nvSpPr>
          <p:cNvPr id="43049" name="Text Box 41"/>
          <p:cNvSpPr txBox="1">
            <a:spLocks noChangeArrowheads="1"/>
          </p:cNvSpPr>
          <p:nvPr/>
        </p:nvSpPr>
        <p:spPr bwMode="auto">
          <a:xfrm>
            <a:off x="4595813" y="574675"/>
            <a:ext cx="4041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Tahoma" charset="0"/>
              </a:rPr>
              <a:t>From Mediterranean Sea</a:t>
            </a:r>
          </a:p>
        </p:txBody>
      </p:sp>
      <p:sp>
        <p:nvSpPr>
          <p:cNvPr id="43050" name="Rectangle 42"/>
          <p:cNvSpPr>
            <a:spLocks noChangeArrowheads="1"/>
          </p:cNvSpPr>
          <p:nvPr/>
        </p:nvSpPr>
        <p:spPr bwMode="auto">
          <a:xfrm>
            <a:off x="342900" y="596900"/>
            <a:ext cx="4178300" cy="4699000"/>
          </a:xfrm>
          <a:prstGeom prst="rect">
            <a:avLst/>
          </a:prstGeom>
          <a:noFill/>
          <a:ln w="9525">
            <a:solidFill>
              <a:srgbClr val="7408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584700" y="596900"/>
            <a:ext cx="4178300" cy="4699000"/>
          </a:xfrm>
          <a:prstGeom prst="rect">
            <a:avLst/>
          </a:prstGeom>
          <a:noFill/>
          <a:ln w="9525">
            <a:solidFill>
              <a:srgbClr val="7408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43053" name="Text Box 45"/>
          <p:cNvSpPr txBox="1">
            <a:spLocks noChangeArrowheads="1"/>
          </p:cNvSpPr>
          <p:nvPr/>
        </p:nvSpPr>
        <p:spPr bwMode="auto">
          <a:xfrm>
            <a:off x="266700" y="5921375"/>
            <a:ext cx="8762999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A Km</a:t>
            </a:r>
            <a:r>
              <a:rPr lang="en-GB" b="1" baseline="30000" dirty="0">
                <a:solidFill>
                  <a:srgbClr val="FFFF00"/>
                </a:solidFill>
              </a:rPr>
              <a:t>3</a:t>
            </a:r>
            <a:r>
              <a:rPr lang="en-GB" b="1" dirty="0">
                <a:solidFill>
                  <a:srgbClr val="FFFF00"/>
                </a:solidFill>
              </a:rPr>
              <a:t> Neutrino Telescope in Mediterranean Sea will be complementary to </a:t>
            </a:r>
            <a:r>
              <a:rPr lang="en-GB" b="1" dirty="0" err="1">
                <a:solidFill>
                  <a:srgbClr val="FFFF00"/>
                </a:solidFill>
              </a:rPr>
              <a:t>IceCube</a:t>
            </a:r>
            <a:r>
              <a:rPr lang="en-GB" b="1" dirty="0">
                <a:solidFill>
                  <a:srgbClr val="FFFF00"/>
                </a:solidFill>
              </a:rPr>
              <a:t> and … will search for neutrino sources in the Galactic centre</a:t>
            </a:r>
          </a:p>
        </p:txBody>
      </p:sp>
      <p:sp>
        <p:nvSpPr>
          <p:cNvPr id="43054" name="Rectangle 46"/>
          <p:cNvSpPr>
            <a:spLocks noChangeArrowheads="1"/>
          </p:cNvSpPr>
          <p:nvPr/>
        </p:nvSpPr>
        <p:spPr bwMode="auto">
          <a:xfrm>
            <a:off x="228600" y="5330825"/>
            <a:ext cx="868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600" b="1">
                <a:latin typeface="Times New Roman" charset="0"/>
              </a:rPr>
              <a:t>Mediterranean location provides a 3π sr sky coverage, 0.5π sr instantaneous common view with IceCube, and about 1.5π sr  common view per day. The Galactic centre is visible 2/3 of the time.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58900" y="6517482"/>
            <a:ext cx="5791200" cy="365125"/>
          </a:xfrm>
        </p:spPr>
        <p:txBody>
          <a:bodyPr anchor="ctr"/>
          <a:lstStyle/>
          <a:p>
            <a:r>
              <a:rPr lang="en-US" dirty="0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58900" y="6517482"/>
            <a:ext cx="5791200" cy="365125"/>
          </a:xfrm>
        </p:spPr>
        <p:txBody>
          <a:bodyPr anchor="ctr"/>
          <a:lstStyle/>
          <a:p>
            <a:pPr algn="ctr"/>
            <a:r>
              <a:rPr lang="es-CL" dirty="0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9547" y="6517482"/>
            <a:ext cx="502920" cy="365125"/>
          </a:xfrm>
        </p:spPr>
        <p:txBody>
          <a:bodyPr anchor="ctr"/>
          <a:lstStyle/>
          <a:p>
            <a:fld id="{0B27B36E-1789-44FF-B677-F03270DE854B}" type="slidenum">
              <a:rPr lang="es-CL" sz="1000" smtClean="0">
                <a:latin typeface="Century Gothic"/>
              </a:rPr>
              <a:pPr/>
              <a:t>12</a:t>
            </a:fld>
            <a:endParaRPr lang="es-CL" sz="1000">
              <a:latin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kyMap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635001"/>
            <a:ext cx="8684610" cy="54213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279400" y="796925"/>
            <a:ext cx="38052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 b="1" dirty="0">
                <a:solidFill>
                  <a:srgbClr val="0C02DE"/>
                </a:solidFill>
              </a:rPr>
              <a:t>Observed sky, in galactic coordinates, by a detector </a:t>
            </a:r>
            <a:r>
              <a:rPr lang="en-GB" sz="1400" b="1" dirty="0">
                <a:solidFill>
                  <a:srgbClr val="0C02DE"/>
                </a:solidFill>
                <a:sym typeface="Symbol" charset="0"/>
              </a:rPr>
              <a:t>efficient to tracks from below the horizon (up-going tracks).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228601" y="6170613"/>
            <a:ext cx="865505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Arial" charset="0"/>
              </a:rPr>
              <a:t>→ </a:t>
            </a:r>
            <a:r>
              <a:rPr lang="en-US" sz="2000" dirty="0">
                <a:ea typeface="Arial" charset="0"/>
                <a:cs typeface="Arial" charset="0"/>
              </a:rPr>
              <a:t>We need a km</a:t>
            </a:r>
            <a:r>
              <a:rPr lang="en-US" sz="2000" baseline="30000" dirty="0">
                <a:ea typeface="Arial" charset="0"/>
                <a:cs typeface="Arial" charset="0"/>
              </a:rPr>
              <a:t>3</a:t>
            </a:r>
            <a:r>
              <a:rPr lang="en-US" sz="2000" dirty="0">
                <a:ea typeface="Arial" charset="0"/>
                <a:cs typeface="Arial" charset="0"/>
              </a:rPr>
              <a:t> Northern </a:t>
            </a:r>
            <a:r>
              <a:rPr lang="en-US" sz="2000" dirty="0">
                <a:latin typeface="Symbol" charset="0"/>
                <a:ea typeface="Arial" charset="0"/>
                <a:cs typeface="Arial" charset="0"/>
              </a:rPr>
              <a:t>n</a:t>
            </a:r>
            <a:r>
              <a:rPr lang="en-US" sz="2000" dirty="0">
                <a:ea typeface="Arial" charset="0"/>
                <a:cs typeface="Arial" charset="0"/>
              </a:rPr>
              <a:t> Telescope to cover the Galactic Plane</a:t>
            </a:r>
            <a:endParaRPr lang="fr-FR" sz="2000" b="1" dirty="0">
              <a:solidFill>
                <a:srgbClr val="FF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 flipH="1" flipV="1">
            <a:off x="5651500" y="3098800"/>
            <a:ext cx="1574800" cy="723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flipH="1" flipV="1">
            <a:off x="5935663" y="3675063"/>
            <a:ext cx="13081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26194"/>
            <a:ext cx="9144000" cy="583406"/>
          </a:xfrm>
        </p:spPr>
        <p:txBody>
          <a:bodyPr>
            <a:normAutofit/>
          </a:bodyPr>
          <a:lstStyle/>
          <a:p>
            <a:r>
              <a:rPr lang="en-US" sz="2800" dirty="0"/>
              <a:t>   Mediterranean Sea </a:t>
            </a:r>
            <a:r>
              <a:rPr lang="en-US" sz="2800" dirty="0">
                <a:sym typeface="Symbol" charset="0"/>
              </a:rPr>
              <a:t></a:t>
            </a:r>
            <a:r>
              <a:rPr lang="en-US" sz="2800" dirty="0"/>
              <a:t> Telescope Sky Coverage </a:t>
            </a:r>
            <a:endParaRPr lang="it-IT" sz="2800" dirty="0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7239000" y="4064000"/>
            <a:ext cx="1485900" cy="25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7213600" y="4343400"/>
            <a:ext cx="1498600" cy="266700"/>
          </a:xfrm>
          <a:prstGeom prst="rect">
            <a:avLst/>
          </a:prstGeom>
          <a:solidFill>
            <a:srgbClr val="CAD3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6898481" y="3735226"/>
            <a:ext cx="2103437" cy="86074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sz="1400" b="1" dirty="0">
                <a:solidFill>
                  <a:schemeClr val="accent2"/>
                </a:solidFill>
              </a:rPr>
              <a:t>Mediterranean site: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1400" b="1" dirty="0">
                <a:solidFill>
                  <a:schemeClr val="accent2"/>
                </a:solidFill>
              </a:rPr>
              <a:t>&gt;75% visibility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1400" b="1" dirty="0">
                <a:solidFill>
                  <a:schemeClr val="accent2"/>
                </a:solidFill>
              </a:rPr>
              <a:t>&gt;25% visibility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13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14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6" name="Immagine 93" descr="poster_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0830" y="1432519"/>
            <a:ext cx="5088566" cy="503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94"/>
          <p:cNvSpPr txBox="1">
            <a:spLocks noChangeArrowheads="1"/>
          </p:cNvSpPr>
          <p:nvPr/>
        </p:nvSpPr>
        <p:spPr bwMode="auto">
          <a:xfrm>
            <a:off x="191411" y="233588"/>
            <a:ext cx="4562566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International consortium involving more than 300 scientists from 10 EU countries (CY, DE, ES, FR, GR, IE, IT, NL, RO, UK)</a:t>
            </a:r>
          </a:p>
          <a:p>
            <a:pPr>
              <a:spcAft>
                <a:spcPts val="600"/>
              </a:spcAft>
            </a:pPr>
            <a:r>
              <a:rPr lang="en-GB" sz="24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Common objective: build the   most sensitive high energy neutrino telescope in the  Northern Hemisphere</a:t>
            </a:r>
          </a:p>
          <a:p>
            <a:pPr>
              <a:spcAft>
                <a:spcPts val="600"/>
              </a:spcAft>
            </a:pPr>
            <a:r>
              <a:rPr lang="en-GB" sz="24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KM3NeT is on the ESFRI</a:t>
            </a:r>
            <a:br>
              <a:rPr lang="en-GB" sz="24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GB" sz="24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roadmap since 2006</a:t>
            </a:r>
          </a:p>
        </p:txBody>
      </p:sp>
      <p:pic>
        <p:nvPicPr>
          <p:cNvPr id="7" name="Immagine 95" descr="KM3NeT_logo_we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98" y="4669836"/>
            <a:ext cx="1307574" cy="13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olo 6"/>
          <p:cNvSpPr txBox="1">
            <a:spLocks/>
          </p:cNvSpPr>
          <p:nvPr/>
        </p:nvSpPr>
        <p:spPr>
          <a:xfrm>
            <a:off x="5005128" y="243368"/>
            <a:ext cx="3116232" cy="914400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KM3NeT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981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15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457200" y="972312"/>
            <a:ext cx="8229600" cy="543153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Started in </a:t>
            </a:r>
            <a:r>
              <a:rPr lang="en-GB" dirty="0"/>
              <a:t>F</a:t>
            </a:r>
            <a:r>
              <a:rPr lang="en-GB" dirty="0" smtClean="0"/>
              <a:t>ebruary </a:t>
            </a:r>
            <a:r>
              <a:rPr lang="en-GB" dirty="0" smtClean="0"/>
              <a:t>2006 with the Design Study project co-funded with 9 M€ under the 6</a:t>
            </a:r>
            <a:r>
              <a:rPr lang="en-GB" baseline="30000" dirty="0" smtClean="0"/>
              <a:t>th</a:t>
            </a:r>
            <a:r>
              <a:rPr lang="en-GB" dirty="0" smtClean="0"/>
              <a:t> EC Framework Programme</a:t>
            </a:r>
          </a:p>
          <a:p>
            <a:pPr lvl="1"/>
            <a:r>
              <a:rPr lang="en-GB" dirty="0" smtClean="0"/>
              <a:t>Coordinated by University of Erlangen, Germany (U. Katz)</a:t>
            </a:r>
          </a:p>
          <a:p>
            <a:pPr>
              <a:buFont typeface="Wingdings 2"/>
              <a:buNone/>
            </a:pPr>
            <a:endParaRPr lang="en-GB" dirty="0" smtClean="0"/>
          </a:p>
          <a:p>
            <a:r>
              <a:rPr lang="en-GB" dirty="0" smtClean="0"/>
              <a:t>In 2007 included in the roadmap  of the European Strategy Forum of Research Infrastructures (ESFRI)</a:t>
            </a:r>
          </a:p>
          <a:p>
            <a:endParaRPr lang="en-GB" dirty="0" smtClean="0"/>
          </a:p>
          <a:p>
            <a:r>
              <a:rPr lang="en-GB" dirty="0" smtClean="0"/>
              <a:t>In 2008 co-funded with 5 M€ for a “Preparatory Phase” under the 7</a:t>
            </a:r>
            <a:r>
              <a:rPr lang="en-GB" baseline="30000" dirty="0" smtClean="0"/>
              <a:t>th</a:t>
            </a:r>
            <a:r>
              <a:rPr lang="en-GB" dirty="0" smtClean="0"/>
              <a:t> EC Framework Programme and concluded in </a:t>
            </a:r>
            <a:r>
              <a:rPr lang="en-GB" dirty="0" err="1" smtClean="0"/>
              <a:t>february</a:t>
            </a:r>
            <a:r>
              <a:rPr lang="en-GB" dirty="0" smtClean="0"/>
              <a:t> 2012</a:t>
            </a:r>
          </a:p>
          <a:p>
            <a:pPr lvl="1"/>
            <a:r>
              <a:rPr lang="en-GB" dirty="0" smtClean="0"/>
              <a:t>Coordinated by INFN-LNS, Italy (E. </a:t>
            </a:r>
            <a:r>
              <a:rPr lang="en-GB" dirty="0" err="1" smtClean="0"/>
              <a:t>Migneco</a:t>
            </a:r>
            <a:r>
              <a:rPr lang="en-GB" dirty="0" smtClean="0"/>
              <a:t>)</a:t>
            </a:r>
          </a:p>
          <a:p>
            <a:endParaRPr lang="en-GB" dirty="0" smtClean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782610" y="102870"/>
            <a:ext cx="7545555" cy="1089660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A Brief History of KM3NeT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802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16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0" y="972312"/>
            <a:ext cx="9143999" cy="54315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6425"/>
            <a:r>
              <a:rPr lang="en-GB" dirty="0" smtClean="0"/>
              <a:t>March 2012: KM3NeT-PP ends, TDR released</a:t>
            </a:r>
          </a:p>
          <a:p>
            <a:pPr defTabSz="606425"/>
            <a:r>
              <a:rPr lang="en-GB" dirty="0" smtClean="0"/>
              <a:t>DU </a:t>
            </a:r>
            <a:r>
              <a:rPr lang="en-GB" dirty="0" smtClean="0"/>
              <a:t>technologies in the TDR</a:t>
            </a:r>
          </a:p>
          <a:p>
            <a:pPr lvl="1" defTabSz="606425"/>
            <a:r>
              <a:rPr lang="en-GB" dirty="0" smtClean="0"/>
              <a:t>Towers (like NEMO) + OM multi-PMTs : DOMBARS, preferred solution</a:t>
            </a:r>
          </a:p>
          <a:p>
            <a:pPr lvl="1" defTabSz="606425"/>
            <a:r>
              <a:rPr lang="en-GB" dirty="0" smtClean="0"/>
              <a:t>Strings + OM multi-PMTs</a:t>
            </a:r>
          </a:p>
          <a:p>
            <a:r>
              <a:rPr lang="en-GB" dirty="0"/>
              <a:t>Funding</a:t>
            </a:r>
          </a:p>
          <a:p>
            <a:pPr marL="620713" lvl="1" indent="-274638" defTabSz="606425"/>
            <a:r>
              <a:rPr lang="en-GB" dirty="0"/>
              <a:t>FR:	for sea/shore </a:t>
            </a:r>
            <a:r>
              <a:rPr lang="en-GB" dirty="0" err="1"/>
              <a:t>infrastr</a:t>
            </a:r>
            <a:r>
              <a:rPr lang="en-GB" dirty="0"/>
              <a:t>. and DUs in Toulon</a:t>
            </a:r>
          </a:p>
          <a:p>
            <a:pPr marL="620713" lvl="1" indent="-274638" defTabSz="606425"/>
            <a:r>
              <a:rPr lang="en-GB" dirty="0"/>
              <a:t>IT:	for sea/shore </a:t>
            </a:r>
            <a:r>
              <a:rPr lang="en-GB" dirty="0" err="1"/>
              <a:t>infrastr</a:t>
            </a:r>
            <a:r>
              <a:rPr lang="en-GB" dirty="0"/>
              <a:t>. and DUs in Capo </a:t>
            </a:r>
            <a:r>
              <a:rPr lang="en-GB" dirty="0" err="1"/>
              <a:t>Passero</a:t>
            </a:r>
            <a:endParaRPr lang="en-GB" dirty="0"/>
          </a:p>
          <a:p>
            <a:pPr marL="620713" lvl="1" indent="-274638" defTabSz="606425"/>
            <a:r>
              <a:rPr lang="en-GB" dirty="0"/>
              <a:t>NL:	for </a:t>
            </a:r>
            <a:r>
              <a:rPr lang="en-GB" dirty="0" err="1"/>
              <a:t>Dus</a:t>
            </a:r>
            <a:r>
              <a:rPr lang="en-GB" dirty="0"/>
              <a:t> and DU-production site in Amsterdam</a:t>
            </a:r>
          </a:p>
          <a:p>
            <a:pPr lvl="1" defTabSz="606425"/>
            <a:endParaRPr lang="en-GB" dirty="0" smtClean="0"/>
          </a:p>
          <a:p>
            <a:pPr defTabSz="606425"/>
            <a:r>
              <a:rPr lang="en-GB" dirty="0" smtClean="0"/>
              <a:t>Transition to a Collaboration in preparation</a:t>
            </a:r>
          </a:p>
          <a:p>
            <a:endParaRPr lang="en-GB" dirty="0" smtClean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62429" y="102870"/>
            <a:ext cx="8785917" cy="1089660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/>
              <a:t>A Brief History of KM3NeT – near past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10935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17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Titolo 6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mtClean="0"/>
              <a:t>The String Technology</a:t>
            </a:r>
            <a:endParaRPr lang="it-IT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02242" y="4678842"/>
            <a:ext cx="2767691" cy="15810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Detection Unit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with 20 storeys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40 m inter-storey distance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Compact deployment</a:t>
            </a:r>
          </a:p>
        </p:txBody>
      </p:sp>
      <p:pic>
        <p:nvPicPr>
          <p:cNvPr id="7" name="Picture 2" descr="H:\KM3NeT\Optical Module\IMG_4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7092" y="1178343"/>
            <a:ext cx="2019068" cy="203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12"/>
          <p:cNvSpPr/>
          <p:nvPr/>
        </p:nvSpPr>
        <p:spPr>
          <a:xfrm>
            <a:off x="2202242" y="3324988"/>
            <a:ext cx="2767691" cy="11757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GB" sz="1600" dirty="0" smtClean="0">
                <a:latin typeface="Calibri"/>
                <a:cs typeface="Calibri"/>
              </a:rPr>
              <a:t>Digital Optical Module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GB" sz="1600" dirty="0" smtClean="0">
                <a:latin typeface="Calibri"/>
                <a:cs typeface="Calibri"/>
              </a:rPr>
              <a:t>Many small </a:t>
            </a:r>
            <a:r>
              <a:rPr lang="en-GB" sz="1600" dirty="0" err="1" smtClean="0">
                <a:latin typeface="Calibri"/>
                <a:cs typeface="Calibri"/>
              </a:rPr>
              <a:t>PMTs</a:t>
            </a:r>
            <a:r>
              <a:rPr lang="en-GB" sz="1600" dirty="0" smtClean="0">
                <a:latin typeface="Calibri"/>
                <a:cs typeface="Calibri"/>
              </a:rPr>
              <a:t> in one glass sphere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GB" sz="1600" dirty="0" smtClean="0">
                <a:latin typeface="Calibri"/>
                <a:cs typeface="Calibri"/>
              </a:rPr>
              <a:t>Photon counting</a:t>
            </a:r>
          </a:p>
        </p:txBody>
      </p:sp>
      <p:sp>
        <p:nvSpPr>
          <p:cNvPr id="9" name="Segnaposto numero diapositiva 13"/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446AF6-DE2C-9F44-8F3C-45CA1A9D81AB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26496"/>
              </a:clrFrom>
              <a:clrTo>
                <a:srgbClr val="32649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709" y="-1"/>
            <a:ext cx="1884947" cy="684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72236" y="1177827"/>
            <a:ext cx="3159858" cy="508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egnaposto piè di pagina 9"/>
          <p:cNvSpPr txBox="1">
            <a:spLocks/>
          </p:cNvSpPr>
          <p:nvPr/>
        </p:nvSpPr>
        <p:spPr>
          <a:xfrm>
            <a:off x="2898647" y="6356350"/>
            <a:ext cx="4325665" cy="36576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MANTS Bologna, October 6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74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18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69900" y="7938"/>
            <a:ext cx="8280400" cy="7540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KM3NeT-</a:t>
            </a:r>
            <a:r>
              <a:rPr lang="it-IT" dirty="0" smtClean="0"/>
              <a:t>DU  </a:t>
            </a:r>
            <a:r>
              <a:rPr lang="it-IT" dirty="0" err="1" smtClean="0"/>
              <a:t>Septembre</a:t>
            </a:r>
            <a:r>
              <a:rPr lang="it-IT" dirty="0" smtClean="0"/>
              <a:t> </a:t>
            </a:r>
            <a:r>
              <a:rPr lang="it-IT" dirty="0" smtClean="0"/>
              <a:t>2011</a:t>
            </a:r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1053926"/>
            <a:ext cx="867727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5"/>
          <p:cNvSpPr txBox="1"/>
          <p:nvPr/>
        </p:nvSpPr>
        <p:spPr>
          <a:xfrm>
            <a:off x="7452320" y="71834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13.09.2011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055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19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0" y="769112"/>
            <a:ext cx="9143999" cy="543153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End of 2011</a:t>
            </a:r>
          </a:p>
          <a:p>
            <a:pPr lvl="1"/>
            <a:r>
              <a:rPr lang="en-GB" dirty="0" smtClean="0"/>
              <a:t>IT: </a:t>
            </a:r>
            <a:r>
              <a:rPr lang="en-GB" dirty="0" smtClean="0"/>
              <a:t> 20.8 M</a:t>
            </a:r>
            <a:r>
              <a:rPr lang="en-US" sz="2800" dirty="0"/>
              <a:t>€</a:t>
            </a:r>
            <a:r>
              <a:rPr lang="en-GB" dirty="0" smtClean="0"/>
              <a:t> PON budget for detector construction to be spent before end 2014.   Need to define the DU technology </a:t>
            </a:r>
          </a:p>
          <a:p>
            <a:pPr lvl="1"/>
            <a:endParaRPr lang="en-GB" sz="1000" dirty="0" smtClean="0"/>
          </a:p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</a:p>
          <a:p>
            <a:pPr marL="620713" lvl="1" indent="-274638" defTabSz="606425"/>
            <a:r>
              <a:rPr lang="en-GB" dirty="0" smtClean="0"/>
              <a:t>Base technology for KM3NeT: the string with OM made by multi-</a:t>
            </a:r>
            <a:r>
              <a:rPr lang="en-GB" dirty="0" err="1" smtClean="0"/>
              <a:t>PMTs.</a:t>
            </a:r>
            <a:r>
              <a:rPr lang="en-GB" dirty="0" smtClean="0"/>
              <a:t>   But this technology is not still fully proved. </a:t>
            </a:r>
            <a:endParaRPr lang="en-GB" dirty="0" smtClean="0"/>
          </a:p>
          <a:p>
            <a:pPr marL="620713" lvl="1" indent="-274638" defTabSz="606425"/>
            <a:r>
              <a:rPr lang="en-GB" dirty="0" smtClean="0"/>
              <a:t>INFN will start the construction 8 TOWERS equipped by </a:t>
            </a:r>
            <a:r>
              <a:rPr lang="en-GB" dirty="0"/>
              <a:t> </a:t>
            </a:r>
            <a:r>
              <a:rPr lang="en-GB" dirty="0" smtClean="0"/>
              <a:t>large area single PMT at Capo </a:t>
            </a:r>
            <a:r>
              <a:rPr lang="en-GB" dirty="0" err="1" smtClean="0"/>
              <a:t>Passero</a:t>
            </a:r>
            <a:r>
              <a:rPr lang="en-GB" dirty="0" smtClean="0"/>
              <a:t> site</a:t>
            </a:r>
          </a:p>
          <a:p>
            <a:pPr marL="620713" lvl="1" indent="-274638" defTabSz="606425"/>
            <a:r>
              <a:rPr lang="en-GB" dirty="0" smtClean="0"/>
              <a:t>INFN will build the deep sea infrastructure capable to host Towers and Strings </a:t>
            </a:r>
            <a:endParaRPr lang="en-GB" dirty="0" smtClean="0"/>
          </a:p>
          <a:p>
            <a:pPr marL="620713" lvl="1" indent="-274638" defTabSz="606425"/>
            <a:endParaRPr lang="en-GB" sz="1000" dirty="0" smtClean="0"/>
          </a:p>
          <a:p>
            <a:pPr defTabSz="606425"/>
            <a:r>
              <a:rPr lang="en-US" dirty="0"/>
              <a:t>The validation program of the string-DU has been </a:t>
            </a:r>
            <a:r>
              <a:rPr lang="en-US" dirty="0" smtClean="0"/>
              <a:t>resumed by the whole KM3NeT Consortium</a:t>
            </a:r>
            <a:endParaRPr lang="en-GB" dirty="0" smtClean="0"/>
          </a:p>
          <a:p>
            <a:pPr lvl="1" defTabSz="606425"/>
            <a:r>
              <a:rPr lang="en-GB" dirty="0" smtClean="0"/>
              <a:t>If by middle 2013 the string-project will have been validated INFN will switch the production to strings and KM3NeT Europe will construct and install, in Capo </a:t>
            </a:r>
            <a:r>
              <a:rPr lang="en-GB" dirty="0" err="1" smtClean="0"/>
              <a:t>Passero</a:t>
            </a:r>
            <a:r>
              <a:rPr lang="en-GB" dirty="0" smtClean="0"/>
              <a:t> site, as many strings as the ones built by INFN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62429" y="102870"/>
            <a:ext cx="8785917" cy="1089660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/>
              <a:t>A Brief History of KM3NeT – today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1393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2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39700" y="50800"/>
            <a:ext cx="8813800" cy="451048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FF00"/>
                </a:solidFill>
              </a:rPr>
              <a:t>The Universe is transparent for UHE neutrinos !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5237960" y="445399"/>
            <a:ext cx="3906040" cy="28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3663" marR="0" lvl="0" indent="-936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0" algn="l"/>
                <a:tab pos="387350" algn="l"/>
              </a:tabLst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Observed elementary particles or nuclei carrying a kinetic energy up to 10</a:t>
            </a:r>
            <a:r>
              <a:rPr kumimoji="0" lang="en-GB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21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 (like a </a:t>
            </a:r>
            <a:r>
              <a:rPr lang="en-GB" kern="0" dirty="0" smtClean="0"/>
              <a:t>tennis ball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moving at ~150km/h)</a:t>
            </a:r>
          </a:p>
          <a:p>
            <a:pPr marL="93663" marR="0" lvl="0" indent="-936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0" algn="l"/>
                <a:tab pos="387350" algn="l"/>
              </a:tabLst>
              <a:defRPr/>
            </a:pPr>
            <a:endParaRPr kumimoji="0" lang="en-GB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663" marR="0" lvl="0" indent="-936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40000"/>
                  <a:lumOff val="60000"/>
                </a:schemeClr>
              </a:buClr>
              <a:buSzTx/>
              <a:buFontTx/>
              <a:buChar char="•"/>
              <a:tabLst>
                <a:tab pos="0" algn="l"/>
                <a:tab pos="387350" algn="l"/>
              </a:tabLst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Many open questions:</a:t>
            </a:r>
          </a:p>
          <a:p>
            <a:pPr marL="473075" marR="0" lvl="1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>
                <a:tab pos="0" algn="l"/>
                <a:tab pos="387350" algn="l"/>
              </a:tabLst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rPr>
              <a:t>Where they come from ?   </a:t>
            </a:r>
          </a:p>
          <a:p>
            <a:pPr marL="473075" marR="0" lvl="1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>
                <a:tab pos="0" algn="l"/>
                <a:tab pos="387350" algn="l"/>
              </a:tabLst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rPr>
              <a:t>Which acceleration mechanism ?</a:t>
            </a:r>
          </a:p>
          <a:p>
            <a:pPr marL="473075" marR="0" lvl="1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>
                <a:tab pos="0" algn="l"/>
                <a:tab pos="387350" algn="l"/>
              </a:tabLst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rPr>
              <a:t>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85416" y="5506780"/>
            <a:ext cx="3586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lvl="0" indent="-93663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tabLst>
                <a:tab pos="0" algn="l"/>
                <a:tab pos="387350" algn="l"/>
              </a:tabLst>
              <a:defRPr/>
            </a:pPr>
            <a:r>
              <a:rPr lang="en-GB" b="1" kern="0" dirty="0" smtClean="0">
                <a:solidFill>
                  <a:srgbClr val="FFFF00"/>
                </a:solidFill>
              </a:rPr>
              <a:t>UHE astrophysical neutrinos will extend the limits of the "visible" Universe.</a:t>
            </a:r>
            <a:endParaRPr lang="en-GB" b="1" kern="0" dirty="0">
              <a:solidFill>
                <a:srgbClr val="FFFF00"/>
              </a:solidFill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30" y="593441"/>
            <a:ext cx="5058706" cy="565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843536" y="3920162"/>
            <a:ext cx="2520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Our present knowledge about Cosmic Rays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-2658287" y="3259120"/>
            <a:ext cx="5643570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GB" sz="1600" b="1" dirty="0" smtClean="0">
                <a:solidFill>
                  <a:schemeClr val="accent2">
                    <a:lumMod val="75000"/>
                  </a:schemeClr>
                </a:solidFill>
              </a:rPr>
              <a:t>Flux [particles/(m</a:t>
            </a:r>
            <a:r>
              <a:rPr lang="en-GB" sz="1600" b="1" baseline="30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GB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600" b="1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GB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600" b="1" dirty="0" err="1" smtClean="0">
                <a:solidFill>
                  <a:schemeClr val="accent2">
                    <a:lumMod val="75000"/>
                  </a:schemeClr>
                </a:solidFill>
              </a:rPr>
              <a:t>sr</a:t>
            </a:r>
            <a:r>
              <a:rPr lang="en-GB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600" b="1" dirty="0" err="1" smtClean="0">
                <a:solidFill>
                  <a:schemeClr val="accent2">
                    <a:lumMod val="75000"/>
                  </a:schemeClr>
                </a:solidFill>
              </a:rPr>
              <a:t>GeV</a:t>
            </a:r>
            <a:r>
              <a:rPr lang="en-GB" sz="1600" b="1" dirty="0" smtClean="0">
                <a:solidFill>
                  <a:schemeClr val="accent2">
                    <a:lumMod val="75000"/>
                  </a:schemeClr>
                </a:solidFill>
              </a:rPr>
              <a:t>)]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0" y="6065514"/>
            <a:ext cx="5151836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2">
                    <a:lumMod val="75000"/>
                  </a:schemeClr>
                </a:solidFill>
              </a:rPr>
              <a:t>Energy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 [</a:t>
            </a:r>
            <a:r>
              <a:rPr lang="en-GB" b="1" dirty="0" err="1" smtClean="0">
                <a:solidFill>
                  <a:schemeClr val="accent2">
                    <a:lumMod val="75000"/>
                  </a:schemeClr>
                </a:solidFill>
              </a:rPr>
              <a:t>eV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] 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4570977" y="3276600"/>
            <a:ext cx="4565798" cy="2050002"/>
            <a:chOff x="4951977" y="3257478"/>
            <a:chExt cx="4687324" cy="2177074"/>
          </a:xfrm>
        </p:grpSpPr>
        <p:pic>
          <p:nvPicPr>
            <p:cNvPr id="22" name="Picture 4" descr="galaxies"/>
            <p:cNvPicPr>
              <a:picLocks noChangeAspect="1" noChangeArrowheads="1"/>
            </p:cNvPicPr>
            <p:nvPr/>
          </p:nvPicPr>
          <p:blipFill>
            <a:blip r:embed="rId3"/>
            <a:srcRect t="17717"/>
            <a:stretch>
              <a:fillRect/>
            </a:stretch>
          </p:blipFill>
          <p:spPr bwMode="auto">
            <a:xfrm>
              <a:off x="4951977" y="3257478"/>
              <a:ext cx="4687324" cy="2177074"/>
            </a:xfrm>
            <a:prstGeom prst="rect">
              <a:avLst/>
            </a:prstGeom>
            <a:noFill/>
          </p:spPr>
        </p:pic>
        <p:grpSp>
          <p:nvGrpSpPr>
            <p:cNvPr id="42" name="Group 41"/>
            <p:cNvGrpSpPr/>
            <p:nvPr/>
          </p:nvGrpSpPr>
          <p:grpSpPr>
            <a:xfrm>
              <a:off x="5023773" y="3463408"/>
              <a:ext cx="4565945" cy="1966798"/>
              <a:chOff x="5023773" y="3463408"/>
              <a:chExt cx="4565945" cy="1966798"/>
            </a:xfrm>
          </p:grpSpPr>
          <p:pic>
            <p:nvPicPr>
              <p:cNvPr id="23" name="Picture 6" descr="earthtrasp"/>
              <p:cNvPicPr>
                <a:picLocks noChangeAspect="1" noChangeArrowheads="1"/>
              </p:cNvPicPr>
              <p:nvPr/>
            </p:nvPicPr>
            <p:blipFill>
              <a:blip r:embed="rId4"/>
              <a:srcRect l="3008" t="3024" r="3008" b="3024"/>
              <a:stretch>
                <a:fillRect/>
              </a:stretch>
            </p:blipFill>
            <p:spPr bwMode="auto">
              <a:xfrm>
                <a:off x="5077152" y="3592579"/>
                <a:ext cx="575636" cy="72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7" descr="agn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572087" y="3748239"/>
                <a:ext cx="945688" cy="731817"/>
              </a:xfrm>
              <a:prstGeom prst="rect">
                <a:avLst/>
              </a:prstGeom>
              <a:noFill/>
            </p:spPr>
          </p:pic>
          <p:pic>
            <p:nvPicPr>
              <p:cNvPr id="25" name="Picture 8" descr="crab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557360" y="3660680"/>
                <a:ext cx="631315" cy="813971"/>
              </a:xfrm>
              <a:prstGeom prst="rect">
                <a:avLst/>
              </a:prstGeom>
              <a:noFill/>
            </p:spPr>
          </p:pic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 flipH="1" flipV="1">
                <a:off x="7132996" y="4111445"/>
                <a:ext cx="1397974" cy="51887"/>
              </a:xfrm>
              <a:prstGeom prst="line">
                <a:avLst/>
              </a:prstGeom>
              <a:noFill/>
              <a:ln w="28575">
                <a:solidFill>
                  <a:srgbClr val="FFCC0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0"/>
              <p:cNvSpPr>
                <a:spLocks/>
              </p:cNvSpPr>
              <p:nvPr/>
            </p:nvSpPr>
            <p:spPr bwMode="auto">
              <a:xfrm>
                <a:off x="5529438" y="4353582"/>
                <a:ext cx="3001532" cy="847481"/>
              </a:xfrm>
              <a:custGeom>
                <a:avLst/>
                <a:gdLst/>
                <a:ahLst/>
                <a:cxnLst>
                  <a:cxn ang="0">
                    <a:pos x="3504" y="0"/>
                  </a:cxn>
                  <a:cxn ang="0">
                    <a:pos x="1920" y="96"/>
                  </a:cxn>
                  <a:cxn ang="0">
                    <a:pos x="1296" y="288"/>
                  </a:cxn>
                  <a:cxn ang="0">
                    <a:pos x="864" y="576"/>
                  </a:cxn>
                  <a:cxn ang="0">
                    <a:pos x="528" y="768"/>
                  </a:cxn>
                  <a:cxn ang="0">
                    <a:pos x="240" y="480"/>
                  </a:cxn>
                  <a:cxn ang="0">
                    <a:pos x="0" y="0"/>
                  </a:cxn>
                </a:cxnLst>
                <a:rect l="0" t="0" r="r" b="b"/>
                <a:pathLst>
                  <a:path w="3504" h="784">
                    <a:moveTo>
                      <a:pt x="3504" y="0"/>
                    </a:moveTo>
                    <a:cubicBezTo>
                      <a:pt x="2896" y="24"/>
                      <a:pt x="2288" y="48"/>
                      <a:pt x="1920" y="96"/>
                    </a:cubicBezTo>
                    <a:cubicBezTo>
                      <a:pt x="1552" y="144"/>
                      <a:pt x="1472" y="208"/>
                      <a:pt x="1296" y="288"/>
                    </a:cubicBezTo>
                    <a:cubicBezTo>
                      <a:pt x="1120" y="368"/>
                      <a:pt x="992" y="496"/>
                      <a:pt x="864" y="576"/>
                    </a:cubicBezTo>
                    <a:cubicBezTo>
                      <a:pt x="736" y="656"/>
                      <a:pt x="632" y="784"/>
                      <a:pt x="528" y="768"/>
                    </a:cubicBezTo>
                    <a:cubicBezTo>
                      <a:pt x="424" y="752"/>
                      <a:pt x="328" y="608"/>
                      <a:pt x="240" y="480"/>
                    </a:cubicBezTo>
                    <a:cubicBezTo>
                      <a:pt x="152" y="352"/>
                      <a:pt x="76" y="176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00FF00"/>
                </a:solidFill>
                <a:round/>
                <a:headEnd type="none" w="med" len="med"/>
                <a:tailEnd type="triangl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>
                <a:off x="6643170" y="4119011"/>
                <a:ext cx="2343662" cy="231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900" b="1" dirty="0">
                    <a:solidFill>
                      <a:srgbClr val="FFCC00"/>
                    </a:solidFill>
                    <a:latin typeface="Tahoma" charset="0"/>
                  </a:rPr>
                  <a:t>Gamma rays  (0.01 - 1 </a:t>
                </a:r>
                <a:r>
                  <a:rPr lang="en-GB" sz="900" b="1" dirty="0" err="1">
                    <a:solidFill>
                      <a:srgbClr val="FFCC00"/>
                    </a:solidFill>
                    <a:latin typeface="Tahoma" charset="0"/>
                  </a:rPr>
                  <a:t>Mpc</a:t>
                </a:r>
                <a:r>
                  <a:rPr lang="en-GB" sz="900" b="1" dirty="0">
                    <a:solidFill>
                      <a:srgbClr val="FFCC00"/>
                    </a:solidFill>
                    <a:latin typeface="Tahoma" charset="0"/>
                  </a:rPr>
                  <a:t>)</a:t>
                </a:r>
                <a:endParaRPr lang="en-GB" sz="1000" dirty="0">
                  <a:latin typeface="Times New Roman" charset="0"/>
                </a:endParaRPr>
              </a:p>
            </p:txBody>
          </p:sp>
          <p:sp>
            <p:nvSpPr>
              <p:cNvPr id="29" name="Text Box 13"/>
              <p:cNvSpPr txBox="1">
                <a:spLocks noChangeArrowheads="1"/>
              </p:cNvSpPr>
              <p:nvPr/>
            </p:nvSpPr>
            <p:spPr bwMode="auto">
              <a:xfrm>
                <a:off x="5023773" y="5215093"/>
                <a:ext cx="2386492" cy="215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800" b="1" dirty="0">
                    <a:solidFill>
                      <a:srgbClr val="FFFF00"/>
                    </a:solidFill>
                    <a:latin typeface="Tahoma" charset="0"/>
                  </a:rPr>
                  <a:t>1 parsec (pc) = 3.26 light years (</a:t>
                </a:r>
                <a:r>
                  <a:rPr lang="en-GB" sz="800" b="1" dirty="0" err="1">
                    <a:solidFill>
                      <a:srgbClr val="FFFF00"/>
                    </a:solidFill>
                    <a:latin typeface="Tahoma" charset="0"/>
                  </a:rPr>
                  <a:t>ly</a:t>
                </a:r>
                <a:r>
                  <a:rPr lang="en-GB" sz="800" b="1" dirty="0">
                    <a:solidFill>
                      <a:srgbClr val="FFFF00"/>
                    </a:solidFill>
                    <a:latin typeface="Tahoma" charset="0"/>
                  </a:rPr>
                  <a:t>)</a:t>
                </a:r>
              </a:p>
            </p:txBody>
          </p:sp>
          <p:pic>
            <p:nvPicPr>
              <p:cNvPr id="30" name="Picture 14" descr="M2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228425" y="3592579"/>
                <a:ext cx="452286" cy="356720"/>
              </a:xfrm>
              <a:prstGeom prst="rect">
                <a:avLst/>
              </a:prstGeom>
              <a:noFill/>
            </p:spPr>
          </p:pic>
          <p:sp>
            <p:nvSpPr>
              <p:cNvPr id="31" name="Freeform 15"/>
              <p:cNvSpPr>
                <a:spLocks/>
              </p:cNvSpPr>
              <p:nvPr/>
            </p:nvSpPr>
            <p:spPr bwMode="auto">
              <a:xfrm>
                <a:off x="6598477" y="3852012"/>
                <a:ext cx="1932493" cy="103773"/>
              </a:xfrm>
              <a:custGeom>
                <a:avLst/>
                <a:gdLst/>
                <a:ahLst/>
                <a:cxnLst>
                  <a:cxn ang="0">
                    <a:pos x="2304" y="576"/>
                  </a:cxn>
                  <a:cxn ang="0">
                    <a:pos x="912" y="480"/>
                  </a:cxn>
                  <a:cxn ang="0">
                    <a:pos x="0" y="0"/>
                  </a:cxn>
                </a:cxnLst>
                <a:rect l="0" t="0" r="r" b="b"/>
                <a:pathLst>
                  <a:path w="2304" h="576">
                    <a:moveTo>
                      <a:pt x="2304" y="576"/>
                    </a:moveTo>
                    <a:cubicBezTo>
                      <a:pt x="1800" y="576"/>
                      <a:pt x="1296" y="576"/>
                      <a:pt x="912" y="480"/>
                    </a:cubicBezTo>
                    <a:cubicBezTo>
                      <a:pt x="528" y="384"/>
                      <a:pt x="264" y="192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00FF0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16"/>
              <p:cNvSpPr txBox="1">
                <a:spLocks noChangeArrowheads="1"/>
              </p:cNvSpPr>
              <p:nvPr/>
            </p:nvSpPr>
            <p:spPr bwMode="auto">
              <a:xfrm>
                <a:off x="8376771" y="4396685"/>
                <a:ext cx="1212947" cy="369332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rgbClr val="FF3300"/>
                    </a:solidFill>
                    <a:latin typeface="Tahoma" charset="0"/>
                  </a:rPr>
                  <a:t>AGN, SNR, </a:t>
                </a:r>
                <a:r>
                  <a:rPr lang="en-GB" sz="900" b="1" dirty="0" err="1">
                    <a:solidFill>
                      <a:srgbClr val="FF3300"/>
                    </a:solidFill>
                    <a:latin typeface="Tahoma" charset="0"/>
                  </a:rPr>
                  <a:t>Microquasars</a:t>
                </a:r>
                <a:r>
                  <a:rPr lang="en-GB" sz="900" b="1" dirty="0">
                    <a:solidFill>
                      <a:srgbClr val="FF3300"/>
                    </a:solidFill>
                    <a:latin typeface="Tahoma" charset="0"/>
                  </a:rPr>
                  <a:t>, …</a:t>
                </a:r>
                <a:endParaRPr lang="en-GB" sz="1000" dirty="0">
                  <a:solidFill>
                    <a:srgbClr val="FF3300"/>
                  </a:solidFill>
                  <a:latin typeface="Times New Roman" charset="0"/>
                </a:endParaRPr>
              </a:p>
            </p:txBody>
          </p:sp>
          <p:sp>
            <p:nvSpPr>
              <p:cNvPr id="33" name="Text Box 17"/>
              <p:cNvSpPr txBox="1">
                <a:spLocks noChangeArrowheads="1"/>
              </p:cNvSpPr>
              <p:nvPr/>
            </p:nvSpPr>
            <p:spPr bwMode="auto">
              <a:xfrm>
                <a:off x="7132996" y="4504918"/>
                <a:ext cx="1356857" cy="231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900" b="1" dirty="0">
                    <a:solidFill>
                      <a:srgbClr val="00FF00"/>
                    </a:solidFill>
                    <a:latin typeface="Tahoma" charset="0"/>
                  </a:rPr>
                  <a:t>protons E&lt;10</a:t>
                </a:r>
                <a:r>
                  <a:rPr lang="en-GB" sz="900" b="1" baseline="30000" dirty="0">
                    <a:solidFill>
                      <a:srgbClr val="00FF00"/>
                    </a:solidFill>
                    <a:latin typeface="Tahoma" charset="0"/>
                  </a:rPr>
                  <a:t>19</a:t>
                </a:r>
                <a:r>
                  <a:rPr lang="en-GB" sz="900" b="1" dirty="0">
                    <a:solidFill>
                      <a:srgbClr val="00FF00"/>
                    </a:solidFill>
                    <a:latin typeface="Tahoma" charset="0"/>
                  </a:rPr>
                  <a:t> </a:t>
                </a:r>
                <a:r>
                  <a:rPr lang="en-GB" sz="900" b="1" dirty="0" err="1">
                    <a:solidFill>
                      <a:srgbClr val="00FF00"/>
                    </a:solidFill>
                    <a:latin typeface="Tahoma" charset="0"/>
                  </a:rPr>
                  <a:t>eV</a:t>
                </a:r>
                <a:endParaRPr lang="en-GB" sz="1000" dirty="0">
                  <a:latin typeface="Times New Roman" charset="0"/>
                </a:endParaRPr>
              </a:p>
            </p:txBody>
          </p:sp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5693905" y="3955785"/>
                <a:ext cx="863454" cy="231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900" b="1" dirty="0">
                    <a:solidFill>
                      <a:srgbClr val="FF3300"/>
                    </a:solidFill>
                    <a:latin typeface="Tahoma" charset="0"/>
                  </a:rPr>
                  <a:t>neutrinos</a:t>
                </a:r>
                <a:endParaRPr lang="en-GB" sz="1000" dirty="0">
                  <a:solidFill>
                    <a:srgbClr val="FF3300"/>
                  </a:solidFill>
                  <a:latin typeface="Times New Roman" charset="0"/>
                </a:endParaRPr>
              </a:p>
            </p:txBody>
          </p:sp>
          <p:sp>
            <p:nvSpPr>
              <p:cNvPr id="35" name="Text Box 19"/>
              <p:cNvSpPr txBox="1">
                <a:spLocks noChangeArrowheads="1"/>
              </p:cNvSpPr>
              <p:nvPr/>
            </p:nvSpPr>
            <p:spPr bwMode="auto">
              <a:xfrm>
                <a:off x="8472616" y="3644465"/>
                <a:ext cx="1110156" cy="369692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GB" sz="900" b="1">
                    <a:solidFill>
                      <a:srgbClr val="FF3300"/>
                    </a:solidFill>
                    <a:latin typeface="Tahoma" charset="0"/>
                  </a:rPr>
                  <a:t>Cosmic accelerator</a:t>
                </a:r>
              </a:p>
            </p:txBody>
          </p:sp>
          <p:sp>
            <p:nvSpPr>
              <p:cNvPr id="36" name="Line 20"/>
              <p:cNvSpPr>
                <a:spLocks noChangeShapeType="1"/>
              </p:cNvSpPr>
              <p:nvPr/>
            </p:nvSpPr>
            <p:spPr bwMode="auto">
              <a:xfrm flipH="1" flipV="1">
                <a:off x="5652789" y="3903898"/>
                <a:ext cx="2878181" cy="15566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Text Box 11"/>
              <p:cNvSpPr txBox="1">
                <a:spLocks noChangeArrowheads="1"/>
              </p:cNvSpPr>
              <p:nvPr/>
            </p:nvSpPr>
            <p:spPr bwMode="auto">
              <a:xfrm>
                <a:off x="6466560" y="3463408"/>
                <a:ext cx="1932493" cy="231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900" b="1" dirty="0">
                    <a:solidFill>
                      <a:srgbClr val="00FF00"/>
                    </a:solidFill>
                    <a:latin typeface="Tahoma" charset="0"/>
                  </a:rPr>
                  <a:t>protons E&gt;10</a:t>
                </a:r>
                <a:r>
                  <a:rPr lang="en-GB" sz="900" b="1" baseline="30000" dirty="0">
                    <a:solidFill>
                      <a:srgbClr val="00FF00"/>
                    </a:solidFill>
                    <a:latin typeface="Tahoma" charset="0"/>
                  </a:rPr>
                  <a:t>19</a:t>
                </a:r>
                <a:r>
                  <a:rPr lang="en-GB" sz="900" b="1" dirty="0">
                    <a:solidFill>
                      <a:srgbClr val="00FF00"/>
                    </a:solidFill>
                    <a:latin typeface="Tahoma" charset="0"/>
                  </a:rPr>
                  <a:t> </a:t>
                </a:r>
                <a:r>
                  <a:rPr lang="en-GB" sz="900" b="1" dirty="0" err="1">
                    <a:solidFill>
                      <a:srgbClr val="00FF00"/>
                    </a:solidFill>
                    <a:latin typeface="Tahoma" charset="0"/>
                  </a:rPr>
                  <a:t>eV</a:t>
                </a:r>
                <a:r>
                  <a:rPr lang="en-GB" sz="900" b="1" dirty="0">
                    <a:solidFill>
                      <a:srgbClr val="00FF00"/>
                    </a:solidFill>
                    <a:latin typeface="Tahoma" charset="0"/>
                  </a:rPr>
                  <a:t> (10 </a:t>
                </a:r>
                <a:r>
                  <a:rPr lang="en-GB" sz="900" b="1" dirty="0" err="1">
                    <a:solidFill>
                      <a:srgbClr val="00FF00"/>
                    </a:solidFill>
                    <a:latin typeface="Tahoma" charset="0"/>
                  </a:rPr>
                  <a:t>Mpc</a:t>
                </a:r>
                <a:r>
                  <a:rPr lang="en-GB" sz="900" b="1" dirty="0">
                    <a:solidFill>
                      <a:srgbClr val="00FF00"/>
                    </a:solidFill>
                    <a:latin typeface="Tahoma" charset="0"/>
                  </a:rPr>
                  <a:t>)</a:t>
                </a:r>
                <a:endParaRPr lang="en-GB" sz="1000" dirty="0">
                  <a:latin typeface="Times New Roman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49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20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1002432"/>
            <a:ext cx="8352928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The PON project, funded with 20.8M€</a:t>
            </a:r>
            <a:r>
              <a:rPr lang="en-US" sz="2000" dirty="0">
                <a:latin typeface="+mj-lt"/>
              </a:rPr>
              <a:t>,</a:t>
            </a:r>
            <a:r>
              <a:rPr lang="en-US" sz="2000" dirty="0"/>
              <a:t> foresees, for the end of 2014, the construction of the first block of DUs (up to 30) at Capo </a:t>
            </a:r>
            <a:r>
              <a:rPr lang="en-US" sz="2000" dirty="0" err="1"/>
              <a:t>Passero</a:t>
            </a:r>
            <a:r>
              <a:rPr lang="en-US" sz="2000" dirty="0"/>
              <a:t> site:</a:t>
            </a:r>
          </a:p>
          <a:p>
            <a:pPr>
              <a:defRPr/>
            </a:pPr>
            <a:endParaRPr lang="en-US" sz="7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At present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</a:rPr>
              <a:t>November 2012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/>
              <a:t>NEMO-Phase2 </a:t>
            </a:r>
            <a:r>
              <a:rPr lang="en-US" sz="2000" dirty="0" smtClean="0"/>
              <a:t>Tower ready to be deployed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/>
              <a:t>The NEMO-Phase2 project has been scrutinized in order to update “old” technological solutions (when needed)</a:t>
            </a:r>
            <a:endParaRPr lang="en-US" sz="2000" dirty="0"/>
          </a:p>
          <a:p>
            <a:pPr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Next future:</a:t>
            </a:r>
            <a:endParaRPr lang="en-US" sz="2000" b="1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 sz="2000" b="1" dirty="0">
                <a:solidFill>
                  <a:srgbClr val="0000FF"/>
                </a:solidFill>
              </a:rPr>
              <a:t>	</a:t>
            </a:r>
            <a:r>
              <a:rPr lang="en-US" sz="2000" b="1" dirty="0">
                <a:solidFill>
                  <a:srgbClr val="FFFF00"/>
                </a:solidFill>
              </a:rPr>
              <a:t>already started and on-going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/>
              <a:t>technology transfer to industry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/>
              <a:t>industrialization of the detector elements </a:t>
            </a:r>
            <a:r>
              <a:rPr lang="en-US" sz="2000" dirty="0" smtClean="0"/>
              <a:t>production</a:t>
            </a:r>
            <a:endParaRPr lang="en-US" sz="2000" dirty="0"/>
          </a:p>
          <a:p>
            <a:pPr lvl="1"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	</a:t>
            </a:r>
            <a:r>
              <a:rPr lang="en-US" sz="2000" b="1" dirty="0">
                <a:solidFill>
                  <a:srgbClr val="FFFF00"/>
                </a:solidFill>
              </a:rPr>
              <a:t>December </a:t>
            </a:r>
            <a:r>
              <a:rPr lang="en-US" sz="2000" b="1" dirty="0">
                <a:solidFill>
                  <a:srgbClr val="FFFF00"/>
                </a:solidFill>
              </a:rPr>
              <a:t>2012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/>
              <a:t>start the construction and the integration of </a:t>
            </a:r>
            <a:r>
              <a:rPr lang="en-US" sz="2000" dirty="0" smtClean="0"/>
              <a:t>Km3 DUs </a:t>
            </a:r>
            <a:r>
              <a:rPr lang="en-US" sz="2000" dirty="0"/>
              <a:t>for Capo </a:t>
            </a:r>
            <a:r>
              <a:rPr lang="en-US" sz="2000" dirty="0" err="1"/>
              <a:t>Passero</a:t>
            </a:r>
            <a:r>
              <a:rPr lang="en-US" sz="2000" dirty="0"/>
              <a:t>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1" y="63500"/>
            <a:ext cx="824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The construction of the first Detection Units of the Neutrino Telescope is now possible and it is started !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3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21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949516"/>
              </p:ext>
            </p:extLst>
          </p:nvPr>
        </p:nvGraphicFramePr>
        <p:xfrm>
          <a:off x="1993900" y="2413000"/>
          <a:ext cx="5257800" cy="397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89100" y="1968500"/>
            <a:ext cx="5790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2013  Km3, </a:t>
            </a:r>
            <a:r>
              <a:rPr lang="en-US" sz="2000" b="1" dirty="0"/>
              <a:t>I</a:t>
            </a:r>
            <a:r>
              <a:rPr lang="en-US" sz="2000" b="1" dirty="0" smtClean="0"/>
              <a:t>talian, Collaboration composition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0200" y="177800"/>
            <a:ext cx="853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During the last 15 years a great effort has been done by INFN for the construction of the High Energy Underwater Cherenkov Neutrino Telescope:  NEMO, ANTARES, KM3NeT</a:t>
            </a:r>
          </a:p>
          <a:p>
            <a:pPr algn="ctr"/>
            <a:endParaRPr lang="en-US" sz="2000" b="1" dirty="0">
              <a:solidFill>
                <a:srgbClr val="FFFF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2013 </a:t>
            </a:r>
            <a:r>
              <a:rPr lang="en-US" sz="2000" b="1" dirty="0" smtClean="0">
                <a:solidFill>
                  <a:srgbClr val="FFFF00"/>
                </a:solidFill>
                <a:sym typeface="Wingdings"/>
              </a:rPr>
              <a:t> Km3 will include all INFN activities in this field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494"/>
            <a:ext cx="9144000" cy="121840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cs typeface="+mj-cs"/>
              </a:rPr>
              <a:t>Sensitivity at 90% C.L. for 30 Towers at Capo </a:t>
            </a:r>
            <a:r>
              <a:rPr lang="en-US" sz="4000" dirty="0" err="1" smtClean="0">
                <a:cs typeface="+mj-cs"/>
              </a:rPr>
              <a:t>Passero</a:t>
            </a:r>
            <a:endParaRPr lang="en-US" sz="4000" dirty="0" smtClean="0">
              <a:cs typeface="+mj-cs"/>
            </a:endParaRPr>
          </a:p>
        </p:txBody>
      </p:sp>
      <p:pic>
        <p:nvPicPr>
          <p:cNvPr id="2" name="Picture 4" descr="sensitivity_km3net-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443038"/>
            <a:ext cx="5591175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867400" y="2420938"/>
            <a:ext cx="31861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cs typeface="+mn-cs"/>
              </a:rPr>
              <a:t>ANTARES, </a:t>
            </a:r>
            <a:r>
              <a:rPr lang="en-US" dirty="0">
                <a:cs typeface="+mn-cs"/>
              </a:rPr>
              <a:t>Neutrino 2012</a:t>
            </a:r>
          </a:p>
          <a:p>
            <a:pPr>
              <a:defRPr/>
            </a:pPr>
            <a:r>
              <a:rPr lang="en-US" dirty="0" err="1" smtClean="0">
                <a:cs typeface="+mn-cs"/>
              </a:rPr>
              <a:t>IceCube</a:t>
            </a:r>
            <a:r>
              <a:rPr lang="en-US" dirty="0" smtClean="0">
                <a:cs typeface="+mn-cs"/>
              </a:rPr>
              <a:t>,  </a:t>
            </a:r>
            <a:r>
              <a:rPr lang="en-US" dirty="0">
                <a:cs typeface="+mn-cs"/>
              </a:rPr>
              <a:t>ICRC 2011</a:t>
            </a:r>
          </a:p>
          <a:p>
            <a:pPr>
              <a:defRPr/>
            </a:pPr>
            <a:r>
              <a:rPr lang="en-US" dirty="0">
                <a:cs typeface="+mn-cs"/>
              </a:rPr>
              <a:t> 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745163" y="3376613"/>
            <a:ext cx="33988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cs typeface="+mn-cs"/>
              </a:rPr>
              <a:t>KM3NeT_Italy</a:t>
            </a:r>
            <a:r>
              <a:rPr lang="en-US" dirty="0" smtClean="0"/>
              <a:t> </a:t>
            </a:r>
            <a:r>
              <a:rPr lang="en-US" dirty="0" smtClean="0">
                <a:cs typeface="+mn-cs"/>
              </a:rPr>
              <a:t>30 Towers </a:t>
            </a: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130m </a:t>
            </a:r>
            <a:r>
              <a:rPr lang="en-US" dirty="0" smtClean="0"/>
              <a:t>distance between</a:t>
            </a:r>
            <a:r>
              <a:rPr lang="en-US" dirty="0" smtClean="0">
                <a:cs typeface="+mn-cs"/>
              </a:rPr>
              <a:t> DU</a:t>
            </a: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20 </a:t>
            </a:r>
            <a:r>
              <a:rPr lang="en-US" dirty="0" smtClean="0"/>
              <a:t>floors</a:t>
            </a: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40m </a:t>
            </a:r>
            <a:r>
              <a:rPr lang="en-US" dirty="0" smtClean="0">
                <a:cs typeface="+mn-cs"/>
              </a:rPr>
              <a:t>distance between floors</a:t>
            </a:r>
            <a:endParaRPr lang="en-US" dirty="0">
              <a:cs typeface="+mn-cs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53988" y="5608856"/>
            <a:ext cx="86598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At declination </a:t>
            </a:r>
            <a:r>
              <a:rPr lang="en-US" dirty="0">
                <a:cs typeface="+mn-cs"/>
              </a:rPr>
              <a:t>-60° </a:t>
            </a:r>
            <a:r>
              <a:rPr lang="en-US" dirty="0" smtClean="0"/>
              <a:t>the KM3NeT-Italy sensitivity is </a:t>
            </a:r>
            <a:r>
              <a:rPr lang="en-US" dirty="0" smtClean="0">
                <a:cs typeface="+mn-cs"/>
              </a:rPr>
              <a:t> 8 times larger than ANTARES</a:t>
            </a:r>
            <a:endParaRPr lang="en-US" dirty="0"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16433" y="2293938"/>
            <a:ext cx="1155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ANTARES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7985" y="3291959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KM3NeT_Italy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3661" y="4006334"/>
            <a:ext cx="1171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IceCube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20121004_082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23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3 CuadroTexto"/>
          <p:cNvSpPr txBox="1"/>
          <p:nvPr/>
        </p:nvSpPr>
        <p:spPr>
          <a:xfrm>
            <a:off x="3535760" y="84406"/>
            <a:ext cx="576064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prstClr val="white"/>
                </a:solidFill>
                <a:latin typeface="Century Gothic"/>
              </a:rPr>
              <a:t>Status of the </a:t>
            </a:r>
            <a:r>
              <a:rPr lang="it-IT" sz="4000" dirty="0">
                <a:solidFill>
                  <a:prstClr val="white"/>
                </a:solidFill>
                <a:latin typeface="Century Gothic"/>
              </a:rPr>
              <a:t>NEMO </a:t>
            </a:r>
            <a:r>
              <a:rPr lang="it-IT" sz="4000" dirty="0" err="1">
                <a:solidFill>
                  <a:prstClr val="white"/>
                </a:solidFill>
                <a:latin typeface="Century Gothic"/>
              </a:rPr>
              <a:t>tower</a:t>
            </a:r>
            <a:r>
              <a:rPr lang="it-IT" sz="4000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it-IT" sz="4000" dirty="0" err="1">
                <a:solidFill>
                  <a:prstClr val="white"/>
                </a:solidFill>
                <a:latin typeface="Century Gothic"/>
              </a:rPr>
              <a:t>validation</a:t>
            </a:r>
            <a:r>
              <a:rPr lang="it-IT" sz="4000" dirty="0">
                <a:solidFill>
                  <a:prstClr val="white"/>
                </a:solidFill>
                <a:latin typeface="Century Gothic"/>
              </a:rPr>
              <a:t> </a:t>
            </a:r>
            <a:endParaRPr lang="it-IT" sz="4000" dirty="0" smtClean="0">
              <a:solidFill>
                <a:prstClr val="white"/>
              </a:solidFill>
              <a:latin typeface="Century Gothic"/>
            </a:endParaRPr>
          </a:p>
          <a:p>
            <a:endParaRPr lang="it-IT" dirty="0">
              <a:solidFill>
                <a:prstClr val="white"/>
              </a:solidFill>
              <a:latin typeface="Century Gothic"/>
            </a:endParaRPr>
          </a:p>
          <a:p>
            <a:endParaRPr lang="it-IT" dirty="0" smtClean="0">
              <a:solidFill>
                <a:prstClr val="white"/>
              </a:solidFill>
              <a:latin typeface="Century Gothic"/>
            </a:endParaRPr>
          </a:p>
          <a:p>
            <a:endParaRPr lang="it-IT" dirty="0">
              <a:solidFill>
                <a:prstClr val="white"/>
              </a:solidFill>
              <a:latin typeface="Century Gothic"/>
            </a:endParaRPr>
          </a:p>
          <a:p>
            <a:pPr marL="1657350" lvl="3" indent="-285750">
              <a:buFont typeface="Arial" pitchFamily="34" charset="0"/>
              <a:buChar char="•"/>
            </a:pPr>
            <a:r>
              <a:rPr lang="es-CL" sz="2800" b="1" dirty="0" err="1" smtClean="0">
                <a:solidFill>
                  <a:prstClr val="white">
                    <a:lumMod val="95000"/>
                  </a:prstClr>
                </a:solidFill>
                <a:latin typeface="Century Gothic"/>
              </a:rPr>
              <a:t>Integration</a:t>
            </a:r>
            <a:endParaRPr lang="es-CL" sz="2800" b="1" dirty="0" smtClean="0">
              <a:solidFill>
                <a:prstClr val="white">
                  <a:lumMod val="95000"/>
                </a:prstClr>
              </a:solidFill>
              <a:latin typeface="Century Gothic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CL" sz="2800" b="1" dirty="0">
              <a:solidFill>
                <a:prstClr val="white">
                  <a:lumMod val="95000"/>
                </a:prstClr>
              </a:solidFill>
              <a:latin typeface="Century Gothic"/>
            </a:endParaRPr>
          </a:p>
          <a:p>
            <a:pPr marL="1657350" lvl="3" indent="-285750">
              <a:buFont typeface="Arial" pitchFamily="34" charset="0"/>
              <a:buChar char="•"/>
            </a:pPr>
            <a:r>
              <a:rPr lang="es-CL" sz="2800" b="1" dirty="0" err="1" smtClean="0">
                <a:solidFill>
                  <a:prstClr val="white">
                    <a:lumMod val="95000"/>
                  </a:prstClr>
                </a:solidFill>
                <a:latin typeface="Century Gothic"/>
              </a:rPr>
              <a:t>Tests</a:t>
            </a:r>
            <a:endParaRPr lang="es-CL" sz="2800" b="1" dirty="0" smtClean="0">
              <a:solidFill>
                <a:prstClr val="white">
                  <a:lumMod val="95000"/>
                </a:prstClr>
              </a:solidFill>
              <a:latin typeface="Century Gothic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CL" sz="2800" b="1" dirty="0">
              <a:solidFill>
                <a:prstClr val="white">
                  <a:lumMod val="95000"/>
                </a:prstClr>
              </a:solidFill>
              <a:latin typeface="Century Gothic"/>
            </a:endParaRPr>
          </a:p>
          <a:p>
            <a:pPr marL="1657350" lvl="3" indent="-285750">
              <a:buFont typeface="Arial" pitchFamily="34" charset="0"/>
              <a:buChar char="•"/>
            </a:pPr>
            <a:r>
              <a:rPr lang="es-CL" sz="2800" b="1" dirty="0" err="1" smtClean="0">
                <a:solidFill>
                  <a:prstClr val="white">
                    <a:lumMod val="95000"/>
                  </a:prstClr>
                </a:solidFill>
                <a:latin typeface="Century Gothic"/>
              </a:rPr>
              <a:t>Improvements</a:t>
            </a:r>
            <a:endParaRPr lang="es-CL" sz="2800" b="1" dirty="0" smtClean="0">
              <a:solidFill>
                <a:prstClr val="white">
                  <a:lumMod val="95000"/>
                </a:prstClr>
              </a:solidFill>
              <a:latin typeface="Century Gothic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CL" sz="2800" b="1" dirty="0">
              <a:solidFill>
                <a:prstClr val="white">
                  <a:lumMod val="95000"/>
                </a:prstClr>
              </a:solidFill>
              <a:latin typeface="Century Gothic"/>
            </a:endParaRPr>
          </a:p>
          <a:p>
            <a:pPr marL="1657350" lvl="3" indent="-285750">
              <a:buFont typeface="Arial" pitchFamily="34" charset="0"/>
              <a:buChar char="•"/>
            </a:pPr>
            <a:r>
              <a:rPr lang="es-CL" sz="2800" b="1" dirty="0" err="1" smtClean="0">
                <a:solidFill>
                  <a:prstClr val="white">
                    <a:lumMod val="95000"/>
                  </a:prstClr>
                </a:solidFill>
                <a:latin typeface="Century Gothic"/>
              </a:rPr>
              <a:t>Deployment</a:t>
            </a:r>
            <a:r>
              <a:rPr lang="es-CL" sz="2800" b="1" dirty="0" smtClean="0">
                <a:solidFill>
                  <a:prstClr val="white">
                    <a:lumMod val="95000"/>
                  </a:prstClr>
                </a:solidFill>
                <a:latin typeface="Century Gothic"/>
              </a:rPr>
              <a:t> </a:t>
            </a:r>
            <a:r>
              <a:rPr lang="es-CL" sz="2800" b="1" dirty="0" err="1" smtClean="0">
                <a:solidFill>
                  <a:prstClr val="white">
                    <a:lumMod val="95000"/>
                  </a:prstClr>
                </a:solidFill>
                <a:latin typeface="Century Gothic"/>
              </a:rPr>
              <a:t>program</a:t>
            </a:r>
            <a:endParaRPr lang="es-CL" sz="2800" b="1" dirty="0" smtClean="0">
              <a:solidFill>
                <a:prstClr val="white">
                  <a:lumMod val="95000"/>
                </a:prstClr>
              </a:solidFill>
              <a:latin typeface="Century Gothic"/>
            </a:endParaRPr>
          </a:p>
          <a:p>
            <a:endParaRPr lang="es-CL" sz="28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7208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60564" y="218663"/>
            <a:ext cx="4028836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‘NEMO-Phase2’ tower</a:t>
            </a:r>
            <a:endParaRPr lang="en-US" sz="2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10 Imagen" descr="foto_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698" y="2723055"/>
            <a:ext cx="4104456" cy="3065674"/>
          </a:xfrm>
          <a:prstGeom prst="rect">
            <a:avLst/>
          </a:prstGeom>
        </p:spPr>
      </p:pic>
      <p:pic>
        <p:nvPicPr>
          <p:cNvPr id="5" name="Picture 3" descr="C:\Users\musumeci\Desktop\Nuova cartella\20120629_091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9544" y="1169454"/>
            <a:ext cx="4104456" cy="3078342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130700" y="60404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buFont typeface="Arial" pitchFamily="34" charset="0"/>
              <a:buChar char="•"/>
              <a:defRPr/>
            </a:pPr>
            <a:endParaRPr lang="en-GB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8 </a:t>
            </a:r>
            <a:r>
              <a:rPr lang="en-GB" dirty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floors in Al bars </a:t>
            </a:r>
            <a:endParaRPr lang="en-GB" dirty="0" smtClean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8 m length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Vertical distance of the floors </a:t>
            </a:r>
            <a:r>
              <a:rPr lang="en-GB" dirty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= 40 </a:t>
            </a:r>
            <a:r>
              <a:rPr lang="en-GB" dirty="0" smtClean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m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Total height </a:t>
            </a:r>
            <a:r>
              <a:rPr lang="en-GB" dirty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= 450 m</a:t>
            </a:r>
          </a:p>
        </p:txBody>
      </p:sp>
      <p:sp>
        <p:nvSpPr>
          <p:cNvPr id="8" name="Rettangolo 7"/>
          <p:cNvSpPr/>
          <p:nvPr/>
        </p:nvSpPr>
        <p:spPr>
          <a:xfrm>
            <a:off x="4498170" y="440903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GB" dirty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4 Optical Modules </a:t>
            </a:r>
            <a:r>
              <a:rPr lang="en-GB" dirty="0" smtClean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on each </a:t>
            </a:r>
            <a:r>
              <a:rPr lang="en-GB" dirty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floor : 32 OMs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hydrophones</a:t>
            </a:r>
            <a:r>
              <a:rPr lang="en-GB" dirty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+  oceanographic </a:t>
            </a:r>
            <a:r>
              <a:rPr lang="en-GB" dirty="0" smtClean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instruments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rPr>
              <a:t>Acoustic  &amp; laser beacon</a:t>
            </a:r>
            <a:endParaRPr lang="en-GB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6 Flecha izquierda"/>
          <p:cNvSpPr/>
          <p:nvPr/>
        </p:nvSpPr>
        <p:spPr>
          <a:xfrm rot="19242517">
            <a:off x="3429359" y="3014199"/>
            <a:ext cx="2376264" cy="65658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24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698" y="6045794"/>
            <a:ext cx="8564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 validation structure for the production of the 8 initial Km3 Towers</a:t>
            </a:r>
            <a:endParaRPr lang="en-US" sz="2000" b="1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88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 descr="foto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3024336" cy="23347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03848" y="116633"/>
            <a:ext cx="51125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  <a:latin typeface="Century Gothic"/>
              </a:rPr>
              <a:t>The optical module</a:t>
            </a:r>
          </a:p>
          <a:p>
            <a:endParaRPr lang="en-GB" dirty="0" smtClean="0">
              <a:solidFill>
                <a:prstClr val="white"/>
              </a:solidFill>
              <a:latin typeface="Century Gothic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Very simple fixation system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 looking horizontally, 2 looking down</a:t>
            </a:r>
          </a:p>
          <a:p>
            <a:endParaRPr lang="en-GB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Glass sphere: 13’’Ø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prstClr val="white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GB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metal cage</a:t>
            </a:r>
          </a:p>
          <a:p>
            <a:endParaRPr lang="en-GB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Optical gel</a:t>
            </a:r>
          </a:p>
          <a:p>
            <a:endParaRPr lang="en-GB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 LED looking to the upper floor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en-GB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Porfido</a:t>
            </a:r>
            <a:r>
              <a:rPr lang="en-GB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: temperature RFID  sensor</a:t>
            </a:r>
          </a:p>
          <a:p>
            <a:endParaRPr lang="en-GB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1556791"/>
            <a:ext cx="2880320" cy="18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4 Imagen" descr="foto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117712"/>
            <a:ext cx="3222296" cy="2406777"/>
          </a:xfrm>
          <a:prstGeom prst="rect">
            <a:avLst/>
          </a:prstGeom>
        </p:spPr>
      </p:pic>
      <p:sp>
        <p:nvSpPr>
          <p:cNvPr id="6" name="TextBox 13"/>
          <p:cNvSpPr txBox="1"/>
          <p:nvPr/>
        </p:nvSpPr>
        <p:spPr>
          <a:xfrm>
            <a:off x="60564" y="218663"/>
            <a:ext cx="6560372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Optical Module</a:t>
            </a:r>
            <a:endParaRPr lang="en-US" sz="2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27984" y="4510952"/>
            <a:ext cx="46346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PMT: </a:t>
            </a:r>
          </a:p>
          <a:p>
            <a:r>
              <a:rPr lang="en-GB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10 stages 10’’  Hamamatsu R7081</a:t>
            </a:r>
          </a:p>
          <a:p>
            <a:r>
              <a:rPr lang="en-GB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TTs =2.8 ns FWHM</a:t>
            </a:r>
          </a:p>
          <a:p>
            <a:r>
              <a:rPr lang="en-GB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Dark count rate ~ 1.3 kHz</a:t>
            </a:r>
          </a:p>
          <a:p>
            <a:r>
              <a:rPr lang="en-GB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After pulse ~4%</a:t>
            </a:r>
          </a:p>
          <a:p>
            <a:endParaRPr lang="en-GB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7 Flecha izquierda"/>
          <p:cNvSpPr/>
          <p:nvPr/>
        </p:nvSpPr>
        <p:spPr>
          <a:xfrm rot="19630208">
            <a:off x="2064262" y="4297281"/>
            <a:ext cx="2603635" cy="432048"/>
          </a:xfrm>
          <a:prstGeom prst="leftArrow">
            <a:avLst>
              <a:gd name="adj1" fmla="val 3274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25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1016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-45843" y="3074568"/>
            <a:ext cx="39998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 Al tubes 8m long.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 central vessel to host electronics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 break out of the backbone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cables for unfolding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almost neutral in water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9 Imagen" descr="foto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0698" y="202030"/>
            <a:ext cx="3059832" cy="2285430"/>
          </a:xfrm>
          <a:prstGeom prst="rect">
            <a:avLst/>
          </a:prstGeom>
        </p:spPr>
      </p:pic>
      <p:pic>
        <p:nvPicPr>
          <p:cNvPr id="8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3574" y="4421725"/>
            <a:ext cx="2808313" cy="206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3"/>
          <p:cNvSpPr txBox="1"/>
          <p:nvPr/>
        </p:nvSpPr>
        <p:spPr>
          <a:xfrm>
            <a:off x="60564" y="218663"/>
            <a:ext cx="5140134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top buoy</a:t>
            </a:r>
            <a:endParaRPr lang="en-GB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311847" y="2270258"/>
            <a:ext cx="3946721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floor</a:t>
            </a:r>
            <a:endParaRPr lang="en-GB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0564" y="4710536"/>
            <a:ext cx="60815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 hydrophones Smid TR401  in floor 1-6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 hydrophones</a:t>
            </a:r>
            <a:r>
              <a:rPr lang="en-GB" smtClean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LTD SX 30 in floor 7 (Valencia, Gandia)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 hydrofphones custom from Erlangenin floor 8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 C-Star in floor 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1Doppler current  sens. in floor 5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 CTD in floor 1 and 8</a:t>
            </a:r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730614" y="4154688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L=100 cm, ø= 18 cm</a:t>
            </a:r>
          </a:p>
          <a:p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one end cap only</a:t>
            </a:r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108200" y="1003592"/>
            <a:ext cx="2595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n.28  17’’ glass spheres</a:t>
            </a:r>
          </a:p>
          <a:p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Net buoyancy ~800 kg </a:t>
            </a:r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4200497" y="2799236"/>
            <a:ext cx="4943503" cy="1316052"/>
            <a:chOff x="4200497" y="2836168"/>
            <a:chExt cx="4943503" cy="131605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497" y="2836168"/>
              <a:ext cx="3559203" cy="1316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42440" t="17240" r="32045" b="18921"/>
            <a:stretch>
              <a:fillRect/>
            </a:stretch>
          </p:blipFill>
          <p:spPr bwMode="auto">
            <a:xfrm rot="16200000">
              <a:off x="7572049" y="2580269"/>
              <a:ext cx="1316052" cy="182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26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7770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1FBF-9FC9-EE48-9B98-69116392D321}" type="slidenum">
              <a:rPr lang="it-IT">
                <a:solidFill>
                  <a:prstClr val="white"/>
                </a:solidFill>
                <a:latin typeface="Century Gothic"/>
              </a:rPr>
              <a:pPr/>
              <a:t>27</a:t>
            </a:fld>
            <a:endParaRPr lang="it-IT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17712"/>
            <a:ext cx="316388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6 Imagen" descr="foto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117712"/>
            <a:ext cx="3158620" cy="2359216"/>
          </a:xfrm>
          <a:prstGeom prst="rect">
            <a:avLst/>
          </a:prstGeom>
        </p:spPr>
      </p:pic>
      <p:sp>
        <p:nvSpPr>
          <p:cNvPr id="12" name="11 Flecha izquierda"/>
          <p:cNvSpPr/>
          <p:nvPr/>
        </p:nvSpPr>
        <p:spPr>
          <a:xfrm rot="18189240">
            <a:off x="2572765" y="3811373"/>
            <a:ext cx="2124647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5" name="14 Flecha izquierda"/>
          <p:cNvSpPr/>
          <p:nvPr/>
        </p:nvSpPr>
        <p:spPr>
          <a:xfrm rot="17501577">
            <a:off x="5594550" y="3587455"/>
            <a:ext cx="2275379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227252" y="2287635"/>
            <a:ext cx="195566" cy="235702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uppo 13"/>
          <p:cNvGrpSpPr/>
          <p:nvPr/>
        </p:nvGrpSpPr>
        <p:grpSpPr>
          <a:xfrm>
            <a:off x="1045030" y="120504"/>
            <a:ext cx="7772400" cy="3840731"/>
            <a:chOff x="206320" y="252834"/>
            <a:chExt cx="9144000" cy="5040082"/>
          </a:xfrm>
        </p:grpSpPr>
        <p:sp>
          <p:nvSpPr>
            <p:cNvPr id="16" name="Rettangolo arrotondato 15"/>
            <p:cNvSpPr/>
            <p:nvPr/>
          </p:nvSpPr>
          <p:spPr>
            <a:xfrm>
              <a:off x="206320" y="252834"/>
              <a:ext cx="9144000" cy="5040082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B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entury Gothic"/>
              </a:endParaRPr>
            </a:p>
          </p:txBody>
        </p:sp>
        <p:grpSp>
          <p:nvGrpSpPr>
            <p:cNvPr id="17" name="Gruppo 16"/>
            <p:cNvGrpSpPr/>
            <p:nvPr/>
          </p:nvGrpSpPr>
          <p:grpSpPr>
            <a:xfrm>
              <a:off x="2291228" y="1330476"/>
              <a:ext cx="6787788" cy="3290813"/>
              <a:chOff x="293007" y="991509"/>
              <a:chExt cx="8186964" cy="4282924"/>
            </a:xfrm>
          </p:grpSpPr>
          <p:sp>
            <p:nvSpPr>
              <p:cNvPr id="25" name="Rettangolo 24"/>
              <p:cNvSpPr/>
              <p:nvPr/>
            </p:nvSpPr>
            <p:spPr>
              <a:xfrm>
                <a:off x="1121229" y="2481942"/>
                <a:ext cx="2307771" cy="1273629"/>
              </a:xfrm>
              <a:prstGeom prst="rect">
                <a:avLst/>
              </a:prstGeom>
              <a:ln>
                <a:solidFill>
                  <a:srgbClr val="BBE0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26" name="Rettangolo 25"/>
              <p:cNvSpPr/>
              <p:nvPr/>
            </p:nvSpPr>
            <p:spPr>
              <a:xfrm>
                <a:off x="5113242" y="2835727"/>
                <a:ext cx="3366729" cy="566057"/>
              </a:xfrm>
              <a:prstGeom prst="rect">
                <a:avLst/>
              </a:prstGeom>
              <a:ln>
                <a:solidFill>
                  <a:srgbClr val="BBE0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entury Gothic"/>
                </a:endParaRPr>
              </a:p>
            </p:txBody>
          </p:sp>
          <p:grpSp>
            <p:nvGrpSpPr>
              <p:cNvPr id="27" name="Gruppo 26"/>
              <p:cNvGrpSpPr/>
              <p:nvPr/>
            </p:nvGrpSpPr>
            <p:grpSpPr>
              <a:xfrm>
                <a:off x="314780" y="3290209"/>
                <a:ext cx="806449" cy="1984224"/>
                <a:chOff x="1730826" y="4376059"/>
                <a:chExt cx="806449" cy="1984224"/>
              </a:xfrm>
            </p:grpSpPr>
            <p:sp>
              <p:nvSpPr>
                <p:cNvPr id="40" name="Parentesi quadra aperta 39"/>
                <p:cNvSpPr/>
                <p:nvPr/>
              </p:nvSpPr>
              <p:spPr>
                <a:xfrm>
                  <a:off x="1730826" y="4604658"/>
                  <a:ext cx="522516" cy="1527024"/>
                </a:xfrm>
                <a:prstGeom prst="leftBracket">
                  <a:avLst/>
                </a:prstGeom>
                <a:noFill/>
                <a:ln w="76200">
                  <a:solidFill>
                    <a:srgbClr val="BBE0E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41" name="Operazione manuale 40"/>
                <p:cNvSpPr/>
                <p:nvPr/>
              </p:nvSpPr>
              <p:spPr>
                <a:xfrm rot="5400000">
                  <a:off x="2156276" y="4463144"/>
                  <a:ext cx="457200" cy="283029"/>
                </a:xfrm>
                <a:prstGeom prst="flowChartManualOperation">
                  <a:avLst/>
                </a:prstGeom>
                <a:solidFill>
                  <a:schemeClr val="bg1"/>
                </a:solidFill>
                <a:ln>
                  <a:solidFill>
                    <a:srgbClr val="BBE0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42" name="Operazione manuale 41"/>
                <p:cNvSpPr/>
                <p:nvPr/>
              </p:nvSpPr>
              <p:spPr>
                <a:xfrm rot="5400000">
                  <a:off x="2167161" y="5990168"/>
                  <a:ext cx="457200" cy="283029"/>
                </a:xfrm>
                <a:prstGeom prst="flowChartManualOperation">
                  <a:avLst/>
                </a:prstGeom>
                <a:solidFill>
                  <a:schemeClr val="bg1"/>
                </a:solidFill>
                <a:ln>
                  <a:solidFill>
                    <a:srgbClr val="BBE0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grpSp>
            <p:nvGrpSpPr>
              <p:cNvPr id="28" name="Gruppo 27"/>
              <p:cNvGrpSpPr/>
              <p:nvPr/>
            </p:nvGrpSpPr>
            <p:grpSpPr>
              <a:xfrm>
                <a:off x="293007" y="991509"/>
                <a:ext cx="806449" cy="1984224"/>
                <a:chOff x="1730826" y="4376059"/>
                <a:chExt cx="806449" cy="1984224"/>
              </a:xfrm>
            </p:grpSpPr>
            <p:sp>
              <p:nvSpPr>
                <p:cNvPr id="37" name="Parentesi quadra aperta 36"/>
                <p:cNvSpPr/>
                <p:nvPr/>
              </p:nvSpPr>
              <p:spPr>
                <a:xfrm>
                  <a:off x="1730826" y="4604658"/>
                  <a:ext cx="522516" cy="1527024"/>
                </a:xfrm>
                <a:prstGeom prst="leftBracket">
                  <a:avLst/>
                </a:prstGeom>
                <a:noFill/>
                <a:ln w="76200">
                  <a:solidFill>
                    <a:srgbClr val="BBE0E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38" name="Operazione manuale 37"/>
                <p:cNvSpPr/>
                <p:nvPr/>
              </p:nvSpPr>
              <p:spPr>
                <a:xfrm rot="5400000">
                  <a:off x="2156276" y="4463144"/>
                  <a:ext cx="457200" cy="283029"/>
                </a:xfrm>
                <a:prstGeom prst="flowChartManualOperation">
                  <a:avLst/>
                </a:prstGeom>
                <a:solidFill>
                  <a:schemeClr val="bg1"/>
                </a:solidFill>
                <a:ln>
                  <a:solidFill>
                    <a:srgbClr val="BBE0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39" name="Operazione manuale 38"/>
                <p:cNvSpPr/>
                <p:nvPr/>
              </p:nvSpPr>
              <p:spPr>
                <a:xfrm rot="5400000">
                  <a:off x="2167161" y="5990168"/>
                  <a:ext cx="457200" cy="283029"/>
                </a:xfrm>
                <a:prstGeom prst="flowChartManualOperation">
                  <a:avLst/>
                </a:prstGeom>
                <a:solidFill>
                  <a:schemeClr val="bg1"/>
                </a:solidFill>
                <a:ln>
                  <a:solidFill>
                    <a:srgbClr val="BBE0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grpSp>
            <p:nvGrpSpPr>
              <p:cNvPr id="29" name="Gruppo 28"/>
              <p:cNvGrpSpPr/>
              <p:nvPr/>
            </p:nvGrpSpPr>
            <p:grpSpPr>
              <a:xfrm>
                <a:off x="3429000" y="2793095"/>
                <a:ext cx="1660621" cy="262015"/>
                <a:chOff x="3394076" y="2621266"/>
                <a:chExt cx="1781078" cy="262014"/>
              </a:xfrm>
            </p:grpSpPr>
            <p:sp>
              <p:nvSpPr>
                <p:cNvPr id="34" name="Operazione manuale 33"/>
                <p:cNvSpPr/>
                <p:nvPr/>
              </p:nvSpPr>
              <p:spPr>
                <a:xfrm rot="5400000">
                  <a:off x="4987376" y="2695502"/>
                  <a:ext cx="251732" cy="123824"/>
                </a:xfrm>
                <a:prstGeom prst="flowChartManualOperation">
                  <a:avLst/>
                </a:prstGeom>
                <a:solidFill>
                  <a:schemeClr val="bg1"/>
                </a:solidFill>
                <a:ln>
                  <a:solidFill>
                    <a:srgbClr val="BBE0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cxnSp>
              <p:nvCxnSpPr>
                <p:cNvPr id="35" name="Connettore 1 34"/>
                <p:cNvCxnSpPr/>
                <p:nvPr/>
              </p:nvCxnSpPr>
              <p:spPr>
                <a:xfrm>
                  <a:off x="3517900" y="2747132"/>
                  <a:ext cx="1524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Operazione manuale 35"/>
                <p:cNvSpPr/>
                <p:nvPr/>
              </p:nvSpPr>
              <p:spPr>
                <a:xfrm rot="16200000" flipH="1">
                  <a:off x="3330122" y="2685220"/>
                  <a:ext cx="251732" cy="123824"/>
                </a:xfrm>
                <a:prstGeom prst="flowChartManualOperation">
                  <a:avLst/>
                </a:prstGeom>
                <a:solidFill>
                  <a:schemeClr val="bg1"/>
                </a:solidFill>
                <a:ln>
                  <a:solidFill>
                    <a:srgbClr val="BBE0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grpSp>
            <p:nvGrpSpPr>
              <p:cNvPr id="30" name="Gruppo 29"/>
              <p:cNvGrpSpPr/>
              <p:nvPr/>
            </p:nvGrpSpPr>
            <p:grpSpPr>
              <a:xfrm>
                <a:off x="3429000" y="3148088"/>
                <a:ext cx="1684242" cy="262014"/>
                <a:chOff x="3546476" y="2773666"/>
                <a:chExt cx="1781078" cy="262014"/>
              </a:xfrm>
            </p:grpSpPr>
            <p:sp>
              <p:nvSpPr>
                <p:cNvPr id="31" name="Operazione manuale 30"/>
                <p:cNvSpPr/>
                <p:nvPr/>
              </p:nvSpPr>
              <p:spPr>
                <a:xfrm rot="5400000">
                  <a:off x="5139776" y="2847902"/>
                  <a:ext cx="251732" cy="123824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solidFill>
                    <a:srgbClr val="BBE0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cxnSp>
              <p:nvCxnSpPr>
                <p:cNvPr id="32" name="Connettore 1 31"/>
                <p:cNvCxnSpPr/>
                <p:nvPr/>
              </p:nvCxnSpPr>
              <p:spPr>
                <a:xfrm>
                  <a:off x="3670300" y="2899532"/>
                  <a:ext cx="1524000" cy="0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Operazione manuale 32"/>
                <p:cNvSpPr/>
                <p:nvPr/>
              </p:nvSpPr>
              <p:spPr>
                <a:xfrm rot="16200000" flipH="1">
                  <a:off x="3482522" y="2837620"/>
                  <a:ext cx="251732" cy="123824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solidFill>
                    <a:srgbClr val="BBE0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</p:grpSp>
        <p:sp>
          <p:nvSpPr>
            <p:cNvPr id="18" name="CasellaDiTesto 17"/>
            <p:cNvSpPr txBox="1"/>
            <p:nvPr/>
          </p:nvSpPr>
          <p:spPr>
            <a:xfrm rot="16200000">
              <a:off x="-4716" y="2616928"/>
              <a:ext cx="3205070" cy="9595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Backbone</a:t>
              </a:r>
            </a:p>
            <a:p>
              <a:pPr algn="ctr"/>
              <a:r>
                <a:rPr lang="en-GB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Electro-optical cable</a:t>
              </a:r>
            </a:p>
            <a:p>
              <a:pPr algn="ctr"/>
              <a:r>
                <a:rPr lang="en-GB" sz="11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 </a:t>
              </a:r>
              <a:r>
                <a:rPr lang="en-GB" sz="1100" b="1" dirty="0" err="1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f.o</a:t>
              </a:r>
              <a:r>
                <a:rPr lang="en-GB" sz="11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 + 5 twisted pairs</a:t>
              </a:r>
              <a:endParaRPr lang="en-GB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1911096" y="816429"/>
              <a:ext cx="1651073" cy="484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Upper Floor</a:t>
              </a:r>
              <a:endParaRPr lang="en-GB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2132025" y="4713515"/>
              <a:ext cx="1651073" cy="484664"/>
            </a:xfrm>
            <a:prstGeom prst="rect">
              <a:avLst/>
            </a:prstGeom>
            <a:noFill/>
            <a:ln>
              <a:solidFill>
                <a:srgbClr val="BBE0E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Lower Floor</a:t>
              </a:r>
              <a:endParaRPr lang="en-GB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2307778" y="1623631"/>
              <a:ext cx="3009706" cy="8481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Floor break out vessel</a:t>
              </a:r>
            </a:p>
            <a:p>
              <a:r>
                <a:rPr lang="en-GB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GB" dirty="0" err="1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equi</a:t>
              </a:r>
              <a:r>
                <a:rPr lang="en-GB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-pressure oil bath)</a:t>
              </a:r>
              <a:endParaRPr lang="en-GB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6842756" y="1905478"/>
              <a:ext cx="1681173" cy="8481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Floor vessel</a:t>
              </a:r>
            </a:p>
            <a:p>
              <a:pPr algn="ctr"/>
              <a:r>
                <a:rPr lang="en-GB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(in air)</a:t>
              </a:r>
              <a:endParaRPr lang="en-GB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5363460" y="1756412"/>
              <a:ext cx="1425798" cy="706801"/>
            </a:xfrm>
            <a:prstGeom prst="rect">
              <a:avLst/>
            </a:prstGeom>
            <a:noFill/>
            <a:ln>
              <a:solidFill>
                <a:srgbClr val="BBE0E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1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Electrical cable</a:t>
              </a:r>
            </a:p>
            <a:p>
              <a:r>
                <a:rPr lang="en-GB" sz="9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12 wires 18 AWG</a:t>
              </a:r>
            </a:p>
            <a:p>
              <a:r>
                <a:rPr lang="en-GB" sz="9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V=375 V</a:t>
              </a:r>
              <a:endParaRPr lang="en-GB" sz="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5356659" y="3406003"/>
              <a:ext cx="1250278" cy="525053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1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Optical cable</a:t>
              </a:r>
            </a:p>
            <a:p>
              <a:r>
                <a:rPr lang="en-GB" sz="9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 optic fib.</a:t>
              </a:r>
              <a:endParaRPr lang="en-GB" sz="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13"/>
          <p:cNvSpPr txBox="1"/>
          <p:nvPr/>
        </p:nvSpPr>
        <p:spPr>
          <a:xfrm>
            <a:off x="346363" y="91233"/>
            <a:ext cx="2927260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backbone</a:t>
            </a:r>
            <a:endParaRPr lang="en-GB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211992" y="2272290"/>
            <a:ext cx="236592" cy="258286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5227252" y="1811664"/>
            <a:ext cx="211306" cy="25859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36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usumeci\Desktop\foto e video torre\foto torre giorgio\PIC_0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239" y="3933056"/>
            <a:ext cx="4270949" cy="2402409"/>
          </a:xfrm>
          <a:prstGeom prst="rect">
            <a:avLst/>
          </a:prstGeom>
          <a:noFill/>
        </p:spPr>
      </p:pic>
      <p:pic>
        <p:nvPicPr>
          <p:cNvPr id="3" name="7 Imagen" descr="foto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3257" y="1946109"/>
            <a:ext cx="4032448" cy="3011890"/>
          </a:xfrm>
          <a:prstGeom prst="rect">
            <a:avLst/>
          </a:prstGeom>
        </p:spPr>
      </p:pic>
      <p:sp>
        <p:nvSpPr>
          <p:cNvPr id="5" name="TextBox 13"/>
          <p:cNvSpPr txBox="1"/>
          <p:nvPr/>
        </p:nvSpPr>
        <p:spPr>
          <a:xfrm>
            <a:off x="60564" y="218663"/>
            <a:ext cx="2207180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anchor</a:t>
            </a:r>
            <a:endParaRPr lang="en-US" sz="2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320146" y="936172"/>
            <a:ext cx="4306281" cy="2681064"/>
            <a:chOff x="755576" y="2046514"/>
            <a:chExt cx="6408712" cy="3758750"/>
          </a:xfrm>
          <a:solidFill>
            <a:schemeClr val="accent6">
              <a:lumMod val="75000"/>
            </a:schemeClr>
          </a:solidFill>
        </p:grpSpPr>
        <p:grpSp>
          <p:nvGrpSpPr>
            <p:cNvPr id="7" name="36 Grupo"/>
            <p:cNvGrpSpPr/>
            <p:nvPr/>
          </p:nvGrpSpPr>
          <p:grpSpPr>
            <a:xfrm>
              <a:off x="755576" y="3598606"/>
              <a:ext cx="6408712" cy="2206658"/>
              <a:chOff x="755576" y="3598606"/>
              <a:chExt cx="6408712" cy="2206658"/>
            </a:xfrm>
            <a:grpFill/>
          </p:grpSpPr>
          <p:sp>
            <p:nvSpPr>
              <p:cNvPr id="14" name="13 Elipse"/>
              <p:cNvSpPr/>
              <p:nvPr/>
            </p:nvSpPr>
            <p:spPr>
              <a:xfrm>
                <a:off x="5755659" y="4921211"/>
                <a:ext cx="360040" cy="36004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5" name="2 Rectángulo"/>
              <p:cNvSpPr/>
              <p:nvPr/>
            </p:nvSpPr>
            <p:spPr>
              <a:xfrm>
                <a:off x="755576" y="5661248"/>
                <a:ext cx="6408712" cy="14401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6" name="4 Rectángulo"/>
              <p:cNvSpPr/>
              <p:nvPr/>
            </p:nvSpPr>
            <p:spPr>
              <a:xfrm>
                <a:off x="5868144" y="5085184"/>
                <a:ext cx="144016" cy="57606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7" name="16 Elipse"/>
              <p:cNvSpPr/>
              <p:nvPr/>
            </p:nvSpPr>
            <p:spPr>
              <a:xfrm>
                <a:off x="1606993" y="4904278"/>
                <a:ext cx="360040" cy="36004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8" name="17 Rectángulo"/>
              <p:cNvSpPr/>
              <p:nvPr/>
            </p:nvSpPr>
            <p:spPr>
              <a:xfrm>
                <a:off x="1719478" y="5068251"/>
                <a:ext cx="144016" cy="57606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entury Gothic"/>
                </a:endParaRPr>
              </a:p>
            </p:txBody>
          </p:sp>
          <p:cxnSp>
            <p:nvCxnSpPr>
              <p:cNvPr id="19" name="18 Conector recto"/>
              <p:cNvCxnSpPr>
                <a:endCxn id="17" idx="2"/>
              </p:cNvCxnSpPr>
              <p:nvPr/>
            </p:nvCxnSpPr>
            <p:spPr>
              <a:xfrm flipH="1">
                <a:off x="1606993" y="3742267"/>
                <a:ext cx="204874" cy="1342031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19 Conector recto"/>
              <p:cNvCxnSpPr/>
              <p:nvPr/>
            </p:nvCxnSpPr>
            <p:spPr>
              <a:xfrm flipH="1">
                <a:off x="6094328" y="3742266"/>
                <a:ext cx="204874" cy="1342031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20 Conector recto"/>
              <p:cNvCxnSpPr/>
              <p:nvPr/>
            </p:nvCxnSpPr>
            <p:spPr>
              <a:xfrm flipH="1">
                <a:off x="1623927" y="3776133"/>
                <a:ext cx="204874" cy="1342031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21 Rectángulo"/>
              <p:cNvSpPr/>
              <p:nvPr/>
            </p:nvSpPr>
            <p:spPr>
              <a:xfrm>
                <a:off x="2731347" y="5147733"/>
                <a:ext cx="736600" cy="2286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23" name="22 Flecha en U"/>
              <p:cNvSpPr/>
              <p:nvPr/>
            </p:nvSpPr>
            <p:spPr>
              <a:xfrm rot="5400000">
                <a:off x="3633554" y="5015484"/>
                <a:ext cx="213530" cy="528828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4778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entury Gothic"/>
                </a:endParaRPr>
              </a:p>
            </p:txBody>
          </p:sp>
          <p:cxnSp>
            <p:nvCxnSpPr>
              <p:cNvPr id="24" name="23 Conector recto"/>
              <p:cNvCxnSpPr/>
              <p:nvPr/>
            </p:nvCxnSpPr>
            <p:spPr>
              <a:xfrm>
                <a:off x="1863494" y="5264843"/>
                <a:ext cx="869546" cy="3117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24 Conector recto"/>
              <p:cNvCxnSpPr/>
              <p:nvPr/>
            </p:nvCxnSpPr>
            <p:spPr>
              <a:xfrm>
                <a:off x="3997094" y="5244523"/>
                <a:ext cx="1790931" cy="13277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25 Rectángulo"/>
              <p:cNvSpPr/>
              <p:nvPr/>
            </p:nvSpPr>
            <p:spPr>
              <a:xfrm>
                <a:off x="1772529" y="3598606"/>
                <a:ext cx="4642339" cy="164497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grpSp>
          <p:nvGrpSpPr>
            <p:cNvPr id="8" name="32 Grupo"/>
            <p:cNvGrpSpPr/>
            <p:nvPr/>
          </p:nvGrpSpPr>
          <p:grpSpPr>
            <a:xfrm>
              <a:off x="1240972" y="2046514"/>
              <a:ext cx="990600" cy="1540855"/>
              <a:chOff x="7010400" y="2264229"/>
              <a:chExt cx="990600" cy="1540855"/>
            </a:xfrm>
            <a:grpFill/>
          </p:grpSpPr>
          <p:cxnSp>
            <p:nvCxnSpPr>
              <p:cNvPr id="12" name="11 Conector recto"/>
              <p:cNvCxnSpPr/>
              <p:nvPr/>
            </p:nvCxnSpPr>
            <p:spPr>
              <a:xfrm>
                <a:off x="7010400" y="2579914"/>
                <a:ext cx="585019" cy="122517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12 Conector recto"/>
              <p:cNvCxnSpPr/>
              <p:nvPr/>
            </p:nvCxnSpPr>
            <p:spPr>
              <a:xfrm flipH="1">
                <a:off x="7595419" y="2264229"/>
                <a:ext cx="405581" cy="1508198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33 Grupo"/>
            <p:cNvGrpSpPr/>
            <p:nvPr/>
          </p:nvGrpSpPr>
          <p:grpSpPr>
            <a:xfrm>
              <a:off x="5791200" y="2046514"/>
              <a:ext cx="990600" cy="1540855"/>
              <a:chOff x="7010400" y="2264229"/>
              <a:chExt cx="990600" cy="1540855"/>
            </a:xfrm>
            <a:grpFill/>
          </p:grpSpPr>
          <p:cxnSp>
            <p:nvCxnSpPr>
              <p:cNvPr id="10" name="9 Conector recto"/>
              <p:cNvCxnSpPr/>
              <p:nvPr/>
            </p:nvCxnSpPr>
            <p:spPr>
              <a:xfrm>
                <a:off x="7010400" y="2579914"/>
                <a:ext cx="585019" cy="122517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10 Conector recto"/>
              <p:cNvCxnSpPr/>
              <p:nvPr/>
            </p:nvCxnSpPr>
            <p:spPr>
              <a:xfrm flipH="1">
                <a:off x="7595419" y="2264229"/>
                <a:ext cx="405581" cy="1508198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26 CuadroTexto"/>
          <p:cNvSpPr txBox="1"/>
          <p:nvPr/>
        </p:nvSpPr>
        <p:spPr>
          <a:xfrm>
            <a:off x="1752600" y="1284514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Schematic working principle</a:t>
            </a:r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008914" y="1382486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 interlink cable to the JB</a:t>
            </a:r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552597" y="5564961"/>
            <a:ext cx="4700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 laser beacon+ acoustic (Valencia, Gandia)</a:t>
            </a:r>
          </a:p>
          <a:p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 acustic beacon for LB positioning</a:t>
            </a:r>
          </a:p>
          <a:p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 hydrophones (monitor)</a:t>
            </a:r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28</a:t>
            </a:fld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0356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14" descr="eFcm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969376"/>
            <a:ext cx="141287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86976"/>
            <a:ext cx="2990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F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34376"/>
            <a:ext cx="9747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F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4376"/>
            <a:ext cx="9747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 descr="F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991976"/>
            <a:ext cx="9747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 descr="F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91976"/>
            <a:ext cx="9747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11644" r="10355" b="9218"/>
          <a:stretch>
            <a:fillRect/>
          </a:stretch>
        </p:blipFill>
        <p:spPr bwMode="auto">
          <a:xfrm>
            <a:off x="3727450" y="1383589"/>
            <a:ext cx="9652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205" descr="lantime_m600_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4757026"/>
            <a:ext cx="3200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TextBox 208"/>
          <p:cNvSpPr txBox="1">
            <a:spLocks noChangeArrowheads="1"/>
          </p:cNvSpPr>
          <p:nvPr/>
        </p:nvSpPr>
        <p:spPr bwMode="auto">
          <a:xfrm>
            <a:off x="406400" y="843839"/>
            <a:ext cx="2152650" cy="338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>
                <a:solidFill>
                  <a:prstClr val="white"/>
                </a:solidFill>
              </a:rPr>
              <a:t>PMT DAQ Boards</a:t>
            </a:r>
          </a:p>
        </p:txBody>
      </p:sp>
      <p:sp>
        <p:nvSpPr>
          <p:cNvPr id="23570" name="TextBox 209"/>
          <p:cNvSpPr txBox="1">
            <a:spLocks noChangeArrowheads="1"/>
          </p:cNvSpPr>
          <p:nvPr/>
        </p:nvSpPr>
        <p:spPr bwMode="auto">
          <a:xfrm>
            <a:off x="179388" y="5939714"/>
            <a:ext cx="2166937" cy="338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>
                <a:solidFill>
                  <a:prstClr val="white"/>
                </a:solidFill>
              </a:rPr>
              <a:t>PMT DAQ Boards</a:t>
            </a:r>
          </a:p>
        </p:txBody>
      </p:sp>
      <p:sp>
        <p:nvSpPr>
          <p:cNvPr id="23571" name="TextBox 210"/>
          <p:cNvSpPr txBox="1">
            <a:spLocks noChangeArrowheads="1"/>
          </p:cNvSpPr>
          <p:nvPr/>
        </p:nvSpPr>
        <p:spPr bwMode="auto">
          <a:xfrm>
            <a:off x="3067050" y="962901"/>
            <a:ext cx="243840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>
                <a:solidFill>
                  <a:prstClr val="white"/>
                </a:solidFill>
              </a:rPr>
              <a:t>Hydrophones DAQ Board</a:t>
            </a:r>
          </a:p>
        </p:txBody>
      </p:sp>
      <p:sp>
        <p:nvSpPr>
          <p:cNvPr id="23572" name="TextBox 212"/>
          <p:cNvSpPr txBox="1">
            <a:spLocks noChangeArrowheads="1"/>
          </p:cNvSpPr>
          <p:nvPr/>
        </p:nvSpPr>
        <p:spPr bwMode="auto">
          <a:xfrm>
            <a:off x="6451600" y="5474576"/>
            <a:ext cx="243840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>
                <a:solidFill>
                  <a:prstClr val="white"/>
                </a:solidFill>
              </a:rPr>
              <a:t>GPS receiver</a:t>
            </a:r>
          </a:p>
        </p:txBody>
      </p:sp>
      <p:sp>
        <p:nvSpPr>
          <p:cNvPr id="23573" name="TextBox 213"/>
          <p:cNvSpPr txBox="1">
            <a:spLocks noChangeArrowheads="1"/>
          </p:cNvSpPr>
          <p:nvPr/>
        </p:nvSpPr>
        <p:spPr bwMode="auto">
          <a:xfrm>
            <a:off x="5697538" y="1513764"/>
            <a:ext cx="3059112" cy="338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>
                <a:solidFill>
                  <a:srgbClr val="FF0000"/>
                </a:solidFill>
              </a:rPr>
              <a:t>E</a:t>
            </a:r>
            <a:r>
              <a:rPr lang="en-GB">
                <a:solidFill>
                  <a:prstClr val="white"/>
                </a:solidFill>
              </a:rPr>
              <a:t>thernet </a:t>
            </a:r>
            <a:r>
              <a:rPr lang="en-GB">
                <a:solidFill>
                  <a:srgbClr val="FF0000"/>
                </a:solidFill>
              </a:rPr>
              <a:t>F</a:t>
            </a:r>
            <a:r>
              <a:rPr lang="en-GB">
                <a:solidFill>
                  <a:prstClr val="white"/>
                </a:solidFill>
              </a:rPr>
              <a:t>loor </a:t>
            </a:r>
            <a:r>
              <a:rPr lang="en-GB">
                <a:solidFill>
                  <a:srgbClr val="FF0000"/>
                </a:solidFill>
              </a:rPr>
              <a:t>C</a:t>
            </a:r>
            <a:r>
              <a:rPr lang="en-GB">
                <a:solidFill>
                  <a:prstClr val="white"/>
                </a:solidFill>
              </a:rPr>
              <a:t>ontrol </a:t>
            </a:r>
            <a:r>
              <a:rPr lang="en-GB">
                <a:solidFill>
                  <a:srgbClr val="FF0000"/>
                </a:solidFill>
              </a:rPr>
              <a:t>M</a:t>
            </a:r>
            <a:r>
              <a:rPr lang="en-GB">
                <a:solidFill>
                  <a:prstClr val="white"/>
                </a:solidFill>
              </a:rPr>
              <a:t>odule</a:t>
            </a:r>
          </a:p>
        </p:txBody>
      </p:sp>
      <p:sp>
        <p:nvSpPr>
          <p:cNvPr id="23574" name="TextBox 214"/>
          <p:cNvSpPr txBox="1">
            <a:spLocks noChangeArrowheads="1"/>
          </p:cNvSpPr>
          <p:nvPr/>
        </p:nvSpPr>
        <p:spPr bwMode="auto">
          <a:xfrm>
            <a:off x="3560763" y="3680701"/>
            <a:ext cx="16764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>
                <a:solidFill>
                  <a:srgbClr val="FF0000"/>
                </a:solidFill>
              </a:rPr>
              <a:t>F</a:t>
            </a:r>
            <a:r>
              <a:rPr lang="en-GB">
                <a:solidFill>
                  <a:prstClr val="white"/>
                </a:solidFill>
              </a:rPr>
              <a:t>loor </a:t>
            </a:r>
            <a:r>
              <a:rPr lang="en-GB">
                <a:solidFill>
                  <a:srgbClr val="FF0000"/>
                </a:solidFill>
              </a:rPr>
              <a:t>C</a:t>
            </a:r>
            <a:r>
              <a:rPr lang="en-GB">
                <a:solidFill>
                  <a:prstClr val="white"/>
                </a:solidFill>
              </a:rPr>
              <a:t>ontrol </a:t>
            </a:r>
            <a:r>
              <a:rPr lang="en-GB">
                <a:solidFill>
                  <a:srgbClr val="FF0000"/>
                </a:solidFill>
              </a:rPr>
              <a:t>M</a:t>
            </a:r>
            <a:r>
              <a:rPr lang="en-GB">
                <a:solidFill>
                  <a:prstClr val="white"/>
                </a:solidFill>
              </a:rPr>
              <a:t>odule</a:t>
            </a:r>
          </a:p>
        </p:txBody>
      </p:sp>
      <p:cxnSp>
        <p:nvCxnSpPr>
          <p:cNvPr id="23575" name="Straight Connector 218"/>
          <p:cNvCxnSpPr>
            <a:cxnSpLocks noChangeShapeType="1"/>
          </p:cNvCxnSpPr>
          <p:nvPr/>
        </p:nvCxnSpPr>
        <p:spPr bwMode="auto">
          <a:xfrm rot="5400000">
            <a:off x="2955131" y="3446545"/>
            <a:ext cx="5218113" cy="95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6" name="TextBox 219"/>
          <p:cNvSpPr txBox="1">
            <a:spLocks noChangeArrowheads="1"/>
          </p:cNvSpPr>
          <p:nvPr/>
        </p:nvSpPr>
        <p:spPr bwMode="auto">
          <a:xfrm>
            <a:off x="6400800" y="5868015"/>
            <a:ext cx="210312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800">
                <a:solidFill>
                  <a:prstClr val="white"/>
                </a:solidFill>
              </a:rPr>
              <a:t>On-Shore</a:t>
            </a:r>
          </a:p>
        </p:txBody>
      </p:sp>
      <p:sp>
        <p:nvSpPr>
          <p:cNvPr id="23577" name="TextBox 220"/>
          <p:cNvSpPr txBox="1">
            <a:spLocks noChangeArrowheads="1"/>
          </p:cNvSpPr>
          <p:nvPr/>
        </p:nvSpPr>
        <p:spPr bwMode="auto">
          <a:xfrm>
            <a:off x="3314700" y="5868015"/>
            <a:ext cx="207010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800">
                <a:solidFill>
                  <a:prstClr val="white"/>
                </a:solidFill>
              </a:rPr>
              <a:t>Off-Shore</a:t>
            </a:r>
          </a:p>
        </p:txBody>
      </p:sp>
      <p:sp>
        <p:nvSpPr>
          <p:cNvPr id="23579" name="TextBox 214"/>
          <p:cNvSpPr txBox="1">
            <a:spLocks noChangeArrowheads="1"/>
          </p:cNvSpPr>
          <p:nvPr/>
        </p:nvSpPr>
        <p:spPr bwMode="auto">
          <a:xfrm>
            <a:off x="3048000" y="4425239"/>
            <a:ext cx="2438400" cy="338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>
                <a:solidFill>
                  <a:srgbClr val="FF0000"/>
                </a:solidFill>
              </a:rPr>
              <a:t>S</a:t>
            </a:r>
            <a:r>
              <a:rPr lang="en-GB">
                <a:solidFill>
                  <a:prstClr val="white"/>
                </a:solidFill>
              </a:rPr>
              <a:t>low </a:t>
            </a:r>
            <a:r>
              <a:rPr lang="en-GB">
                <a:solidFill>
                  <a:srgbClr val="FF0000"/>
                </a:solidFill>
              </a:rPr>
              <a:t>C</a:t>
            </a:r>
            <a:r>
              <a:rPr lang="en-GB">
                <a:solidFill>
                  <a:prstClr val="white"/>
                </a:solidFill>
              </a:rPr>
              <a:t>ontrol </a:t>
            </a:r>
            <a:r>
              <a:rPr lang="en-GB">
                <a:solidFill>
                  <a:srgbClr val="FF0000"/>
                </a:solidFill>
              </a:rPr>
              <a:t>I</a:t>
            </a:r>
            <a:r>
              <a:rPr lang="en-GB">
                <a:solidFill>
                  <a:prstClr val="white"/>
                </a:solidFill>
              </a:rPr>
              <a:t>nterface</a:t>
            </a:r>
          </a:p>
        </p:txBody>
      </p:sp>
      <p:pic>
        <p:nvPicPr>
          <p:cNvPr id="23580" name="Picture 4" descr="SCI V01 Top Vie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793539"/>
            <a:ext cx="145732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3"/>
          <p:cNvSpPr txBox="1"/>
          <p:nvPr/>
        </p:nvSpPr>
        <p:spPr>
          <a:xfrm>
            <a:off x="60564" y="218663"/>
            <a:ext cx="3673236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floor electronics</a:t>
            </a:r>
            <a:endParaRPr lang="en-US" sz="2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8" name="27 Conector recto de flecha"/>
          <p:cNvCxnSpPr>
            <a:endCxn id="23557" idx="2"/>
          </p:cNvCxnSpPr>
          <p:nvPr/>
        </p:nvCxnSpPr>
        <p:spPr>
          <a:xfrm flipH="1" flipV="1">
            <a:off x="868363" y="2293226"/>
            <a:ext cx="154894" cy="7393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flipV="1">
            <a:off x="1289957" y="2258573"/>
            <a:ext cx="746760" cy="7957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 flipV="1">
            <a:off x="1796143" y="2145362"/>
            <a:ext cx="1866900" cy="870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>
            <a:off x="3282043" y="3435319"/>
            <a:ext cx="3205843" cy="29391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"/>
          <p:cNvCxnSpPr/>
          <p:nvPr/>
        </p:nvCxnSpPr>
        <p:spPr>
          <a:xfrm flipH="1">
            <a:off x="4174671" y="3413547"/>
            <a:ext cx="92529" cy="244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 flipH="1">
            <a:off x="4376057" y="3467975"/>
            <a:ext cx="92529" cy="244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CuadroTexto"/>
          <p:cNvSpPr txBox="1"/>
          <p:nvPr/>
        </p:nvSpPr>
        <p:spPr>
          <a:xfrm>
            <a:off x="4196443" y="3201276"/>
            <a:ext cx="96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100 km</a:t>
            </a:r>
            <a:endParaRPr lang="en-GB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47" name="46 Conector recto de flecha"/>
          <p:cNvCxnSpPr/>
          <p:nvPr/>
        </p:nvCxnSpPr>
        <p:spPr>
          <a:xfrm flipV="1">
            <a:off x="6672943" y="2700533"/>
            <a:ext cx="691243" cy="207372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>
            <a:off x="1663700" y="4382376"/>
            <a:ext cx="1625600" cy="673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/>
          <p:nvPr/>
        </p:nvCxnSpPr>
        <p:spPr>
          <a:xfrm flipH="1">
            <a:off x="533400" y="4277148"/>
            <a:ext cx="451757" cy="6259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>
            <a:endCxn id="23558" idx="0"/>
          </p:cNvCxnSpPr>
          <p:nvPr/>
        </p:nvCxnSpPr>
        <p:spPr>
          <a:xfrm>
            <a:off x="1302657" y="4273519"/>
            <a:ext cx="556306" cy="718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Date Placeholder 3"/>
          <p:cNvSpPr txBox="1">
            <a:spLocks/>
          </p:cNvSpPr>
          <p:nvPr/>
        </p:nvSpPr>
        <p:spPr>
          <a:xfrm>
            <a:off x="4791456" y="6451433"/>
            <a:ext cx="2133600" cy="301752"/>
          </a:xfrm>
          <a:prstGeom prst="rect">
            <a:avLst/>
          </a:prstGeom>
          <a:ln/>
        </p:spPr>
        <p:txBody>
          <a:bodyPr vert="horz" anchor="b"/>
          <a:lstStyle>
            <a:defPPr>
              <a:defRPr lang="en-US"/>
            </a:defPPr>
            <a:lvl1pPr marL="0" algn="ct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0" name="Footer Placeholder 29"/>
          <p:cNvSpPr txBox="1">
            <a:spLocks/>
          </p:cNvSpPr>
          <p:nvPr/>
        </p:nvSpPr>
        <p:spPr>
          <a:xfrm>
            <a:off x="457200" y="6481430"/>
            <a:ext cx="4260056" cy="3008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1000" dirty="0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 sz="10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1" name="Slide Number Placeholder 30"/>
          <p:cNvSpPr>
            <a:spLocks noGrp="1"/>
          </p:cNvSpPr>
          <p:nvPr>
            <p:ph type="sldNum" sz="quarter" idx="4294967295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/>
          <a:lstStyle/>
          <a:p>
            <a:fld id="{0B27B36E-1789-44FF-B677-F03270DE854B}" type="slidenum">
              <a:rPr lang="es-CL" sz="1000" smtClean="0">
                <a:solidFill>
                  <a:prstClr val="white"/>
                </a:solidFill>
                <a:latin typeface="Century Gothic"/>
              </a:rPr>
              <a:pPr/>
              <a:t>29</a:t>
            </a:fld>
            <a:endParaRPr lang="es-CL" sz="10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403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3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" b="391"/>
          <a:stretch>
            <a:fillRect/>
          </a:stretch>
        </p:blipFill>
        <p:spPr bwMode="auto">
          <a:xfrm>
            <a:off x="889000" y="644525"/>
            <a:ext cx="7345363" cy="588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46375" y="-14506"/>
            <a:ext cx="7570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A synoptic view of neutrino fluxes</a:t>
            </a:r>
          </a:p>
        </p:txBody>
      </p:sp>
    </p:spTree>
    <p:extLst>
      <p:ext uri="{BB962C8B-B14F-4D97-AF65-F5344CB8AC3E}">
        <p14:creationId xmlns:p14="http://schemas.microsoft.com/office/powerpoint/2010/main" val="256228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0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t="-9074" r="4741" b="47037"/>
          <a:stretch/>
        </p:blipFill>
        <p:spPr>
          <a:xfrm>
            <a:off x="165100" y="76200"/>
            <a:ext cx="6756400" cy="42545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77800" y="1765300"/>
            <a:ext cx="6756400" cy="2413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7023100" y="1917700"/>
            <a:ext cx="5461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7023100" y="1132870"/>
            <a:ext cx="212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Power supply  &amp; currents on each floor</a:t>
            </a:r>
            <a:endParaRPr lang="en-GB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463800" y="1244600"/>
            <a:ext cx="495300" cy="18034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022600" y="1244600"/>
            <a:ext cx="495300" cy="18034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17" name="Connettore 2 16"/>
          <p:cNvCxnSpPr/>
          <p:nvPr/>
        </p:nvCxnSpPr>
        <p:spPr>
          <a:xfrm flipV="1">
            <a:off x="2679700" y="3060700"/>
            <a:ext cx="0" cy="15113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3276600" y="3035300"/>
            <a:ext cx="0" cy="208337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4051300" y="1219200"/>
            <a:ext cx="495300" cy="18034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4584700" y="1219200"/>
            <a:ext cx="495300" cy="18034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5118100" y="1219200"/>
            <a:ext cx="495300" cy="18034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727200" y="4495800"/>
            <a:ext cx="147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smtClean="0">
                <a:solidFill>
                  <a:prstClr val="white"/>
                </a:solidFill>
                <a:latin typeface="Century Gothic"/>
              </a:rPr>
              <a:t>Voltage 12 V</a:t>
            </a:r>
            <a:endParaRPr lang="en-GB" sz="2000" b="1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602593" y="5061195"/>
            <a:ext cx="163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smtClean="0">
                <a:solidFill>
                  <a:prstClr val="white"/>
                </a:solidFill>
                <a:latin typeface="Century Gothic"/>
              </a:rPr>
              <a:t>Current @12 V</a:t>
            </a:r>
            <a:endParaRPr lang="en-GB" sz="1600" b="1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29" name="Connettore 2 28"/>
          <p:cNvCxnSpPr/>
          <p:nvPr/>
        </p:nvCxnSpPr>
        <p:spPr>
          <a:xfrm flipV="1">
            <a:off x="4254500" y="3060700"/>
            <a:ext cx="0" cy="15113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 flipV="1">
            <a:off x="4851400" y="3048000"/>
            <a:ext cx="0" cy="203257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3302000" y="4495800"/>
            <a:ext cx="124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mtClean="0">
                <a:solidFill>
                  <a:prstClr val="white"/>
                </a:solidFill>
                <a:latin typeface="Century Gothic"/>
              </a:rPr>
              <a:t>Voltage 5 V</a:t>
            </a:r>
            <a:endParaRPr lang="en-GB" b="1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4381500" y="5017076"/>
            <a:ext cx="166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smtClean="0">
                <a:solidFill>
                  <a:prstClr val="white"/>
                </a:solidFill>
                <a:latin typeface="Century Gothic"/>
              </a:rPr>
              <a:t>Currents @5 V</a:t>
            </a:r>
            <a:endParaRPr lang="en-GB" sz="1600" b="1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33" name="Connettore 2 32"/>
          <p:cNvCxnSpPr/>
          <p:nvPr/>
        </p:nvCxnSpPr>
        <p:spPr>
          <a:xfrm flipV="1">
            <a:off x="5384800" y="3060700"/>
            <a:ext cx="0" cy="203257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133350" y="5630081"/>
            <a:ext cx="8826500" cy="40011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smtClean="0">
                <a:solidFill>
                  <a:srgbClr val="FFFF00"/>
                </a:solidFill>
                <a:latin typeface="Century Gothic"/>
              </a:rPr>
              <a:t>Total  consumption on each floor (4 PMTs)  ~ 17 Watt</a:t>
            </a:r>
            <a:endParaRPr lang="en-GB" sz="2000" b="1" i="1">
              <a:solidFill>
                <a:srgbClr val="FFFF00"/>
              </a:solidFill>
              <a:latin typeface="Century Gothic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60564" y="218663"/>
            <a:ext cx="3673236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Power consumption</a:t>
            </a:r>
            <a:endParaRPr lang="en-GB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 vert="horz" tIns="0" bIns="0" anchor="b"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4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r>
              <a:rPr lang="es-CL" sz="1000" dirty="0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 sz="10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 vert="horz" tIns="0" bIns="0" anchor="b"/>
          <a:lstStyle/>
          <a:p>
            <a:pPr algn="r"/>
            <a:fld id="{0B27B36E-1789-44FF-B677-F03270DE854B}" type="slidenum">
              <a:rPr lang="es-CL" sz="1000">
                <a:solidFill>
                  <a:prstClr val="white"/>
                </a:solidFill>
                <a:latin typeface="Century Gothic"/>
              </a:rPr>
              <a:pPr algn="r"/>
              <a:t>30</a:t>
            </a:fld>
            <a:endParaRPr lang="es-CL" sz="100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6724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0" y="196040"/>
            <a:ext cx="8848972" cy="6314466"/>
          </a:xfrm>
          <a:prstGeom prst="rect">
            <a:avLst/>
          </a:prstGeom>
        </p:spPr>
      </p:pic>
      <p:sp>
        <p:nvSpPr>
          <p:cNvPr id="5" name="TextBox 13"/>
          <p:cNvSpPr txBox="1"/>
          <p:nvPr/>
        </p:nvSpPr>
        <p:spPr>
          <a:xfrm>
            <a:off x="5308338" y="203895"/>
            <a:ext cx="3673236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DAQ system</a:t>
            </a:r>
            <a:endParaRPr lang="en-US" sz="2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31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490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/>
          <p:nvPr/>
        </p:nvSpPr>
        <p:spPr>
          <a:xfrm>
            <a:off x="60564" y="218663"/>
            <a:ext cx="3673236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tests</a:t>
            </a:r>
            <a:endParaRPr lang="en-GB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3505200" y="4203700"/>
            <a:ext cx="2463800" cy="749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2" descr="imap://Marco%2EAnghinolfi%40ge%2Einfn%2Eit@mail.ge.infn.it:993/fetch%3EUID%3E.INBOX%3E109687?part=1.2.2&amp;type=image/jpg&amp;filename=IMG_221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AutoShape 4" descr="imap://Marco%2EAnghinolfi%40ge%2Einfn%2Eit@mail.ge.infn.it:993/fetch%3EUID%3E.INBOX%3E109687?part=1.2.2&amp;type=image/jpg&amp;filename=IMG_2213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4111474" y="952817"/>
            <a:ext cx="5032526" cy="5254327"/>
            <a:chOff x="4185557" y="160337"/>
            <a:chExt cx="5032526" cy="5254327"/>
          </a:xfrm>
        </p:grpSpPr>
        <p:pic>
          <p:nvPicPr>
            <p:cNvPr id="5" name="7 Imagen" descr="foto_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5557" y="2311400"/>
              <a:ext cx="4032448" cy="3011890"/>
            </a:xfrm>
            <a:prstGeom prst="rect">
              <a:avLst/>
            </a:prstGeom>
          </p:spPr>
        </p:pic>
        <p:cxnSp>
          <p:nvCxnSpPr>
            <p:cNvPr id="9" name="8 Conector recto de flecha"/>
            <p:cNvCxnSpPr/>
            <p:nvPr/>
          </p:nvCxnSpPr>
          <p:spPr>
            <a:xfrm flipH="1" flipV="1">
              <a:off x="7772400" y="4203700"/>
              <a:ext cx="438150" cy="6096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 de flecha"/>
            <p:cNvCxnSpPr/>
            <p:nvPr/>
          </p:nvCxnSpPr>
          <p:spPr>
            <a:xfrm>
              <a:off x="7467600" y="1917700"/>
              <a:ext cx="25400" cy="149860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7034472" y="4952999"/>
              <a:ext cx="2183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Power supply</a:t>
              </a:r>
              <a:endParaRPr lang="en-GB" sz="2400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5" name="Gruppo 14"/>
            <p:cNvGrpSpPr/>
            <p:nvPr/>
          </p:nvGrpSpPr>
          <p:grpSpPr>
            <a:xfrm>
              <a:off x="6268719" y="160337"/>
              <a:ext cx="2663349" cy="1780223"/>
              <a:chOff x="3173023" y="218663"/>
              <a:chExt cx="3128154" cy="2338784"/>
            </a:xfrm>
          </p:grpSpPr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3023" y="218663"/>
                <a:ext cx="3128154" cy="2338784"/>
              </a:xfrm>
              <a:prstGeom prst="rect">
                <a:avLst/>
              </a:prstGeom>
            </p:spPr>
          </p:pic>
          <p:sp>
            <p:nvSpPr>
              <p:cNvPr id="3" name="CasellaDiTesto 2"/>
              <p:cNvSpPr txBox="1"/>
              <p:nvPr/>
            </p:nvSpPr>
            <p:spPr>
              <a:xfrm>
                <a:off x="3175908" y="330467"/>
                <a:ext cx="2847708" cy="849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To shore electronics</a:t>
                </a:r>
              </a:p>
              <a:p>
                <a:endParaRPr lang="en-GB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16" name="15 Imagen" descr="foto_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4944" y="203770"/>
            <a:ext cx="3059832" cy="2285430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174491" y="1107441"/>
            <a:ext cx="39098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Configuration</a:t>
            </a:r>
          </a:p>
          <a:p>
            <a:endParaRPr lang="en-GB" sz="280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Floors easy accesible in</a:t>
            </a:r>
          </a:p>
          <a:p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 test Lab at the harbour </a:t>
            </a:r>
          </a:p>
          <a:p>
            <a:endParaRPr lang="en-GB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Light shielding on  all PMTs</a:t>
            </a:r>
          </a:p>
          <a:p>
            <a:pPr>
              <a:buFont typeface="Arial" pitchFamily="34" charset="0"/>
              <a:buChar char="•"/>
            </a:pPr>
            <a:endParaRPr lang="en-GB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Interlink cable connected to:</a:t>
            </a:r>
          </a:p>
          <a:p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-Power supply</a:t>
            </a:r>
          </a:p>
          <a:p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-Optical link to shore 	station </a:t>
            </a:r>
          </a:p>
          <a:p>
            <a:endParaRPr lang="en-GB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DAQ to register PMT hits</a:t>
            </a:r>
          </a:p>
          <a:p>
            <a:endParaRPr lang="en-GB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Laser light source  + optic fibres  to OMs  for timing measurements</a:t>
            </a:r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32</a:t>
            </a:fld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it_ra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380" y="1266613"/>
            <a:ext cx="4356077" cy="3305388"/>
          </a:xfrm>
          <a:prstGeom prst="rect">
            <a:avLst/>
          </a:prstGeom>
        </p:spPr>
      </p:pic>
      <p:sp>
        <p:nvSpPr>
          <p:cNvPr id="3" name="TextBox 13"/>
          <p:cNvSpPr txBox="1"/>
          <p:nvPr/>
        </p:nvSpPr>
        <p:spPr>
          <a:xfrm>
            <a:off x="60564" y="218663"/>
            <a:ext cx="4759086" cy="830997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Background on single PMT @ nominal power supply</a:t>
            </a:r>
            <a:endParaRPr lang="en-GB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47135" y="4801448"/>
            <a:ext cx="4295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Rates around 5-8 kHz  at nominal threshold (1/3 pe):</a:t>
            </a:r>
          </a:p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light shield not  100% effective</a:t>
            </a:r>
            <a:endParaRPr lang="en-GB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5048" y="1695450"/>
            <a:ext cx="3550315" cy="3656493"/>
          </a:xfrm>
          <a:prstGeom prst="rect">
            <a:avLst/>
          </a:prstGeom>
        </p:spPr>
      </p:pic>
      <p:sp>
        <p:nvSpPr>
          <p:cNvPr id="8" name="TextBox 13"/>
          <p:cNvSpPr txBox="1"/>
          <p:nvPr/>
        </p:nvSpPr>
        <p:spPr>
          <a:xfrm>
            <a:off x="5299314" y="1238250"/>
            <a:ext cx="2492136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 pe peak</a:t>
            </a:r>
            <a:endParaRPr lang="en-GB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asellaDiTesto 3"/>
          <p:cNvSpPr txBox="1"/>
          <p:nvPr/>
        </p:nvSpPr>
        <p:spPr>
          <a:xfrm>
            <a:off x="6059501" y="5434660"/>
            <a:ext cx="3084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smtClean="0">
                <a:solidFill>
                  <a:prstClr val="white"/>
                </a:solidFill>
                <a:latin typeface="Century Gothic"/>
              </a:rPr>
              <a:t>Raw data only:</a:t>
            </a:r>
          </a:p>
          <a:p>
            <a:r>
              <a:rPr lang="en-GB" sz="2000" smtClean="0">
                <a:solidFill>
                  <a:prstClr val="white"/>
                </a:solidFill>
                <a:latin typeface="Century Gothic"/>
              </a:rPr>
              <a:t>1 pe peak expected at</a:t>
            </a:r>
          </a:p>
          <a:p>
            <a:r>
              <a:rPr lang="en-GB" sz="2000" smtClean="0">
                <a:solidFill>
                  <a:prstClr val="white"/>
                </a:solidFill>
                <a:latin typeface="Century Gothic"/>
              </a:rPr>
              <a:t>ch~100  </a:t>
            </a:r>
            <a:endParaRPr lang="en-GB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33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79512" y="234126"/>
            <a:ext cx="3673236" cy="830997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time calibration with laser light source</a:t>
            </a:r>
            <a:endParaRPr lang="en-GB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3 Imagen" descr="foto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442" y="1861317"/>
            <a:ext cx="3724548" cy="2875327"/>
          </a:xfrm>
          <a:prstGeom prst="rect">
            <a:avLst/>
          </a:prstGeom>
        </p:spPr>
      </p:pic>
      <p:grpSp>
        <p:nvGrpSpPr>
          <p:cNvPr id="40" name="Gruppo 39"/>
          <p:cNvGrpSpPr/>
          <p:nvPr/>
        </p:nvGrpSpPr>
        <p:grpSpPr>
          <a:xfrm>
            <a:off x="4075681" y="2258573"/>
            <a:ext cx="4267628" cy="2255414"/>
            <a:chOff x="3754224" y="2564240"/>
            <a:chExt cx="4267628" cy="2255414"/>
          </a:xfrm>
        </p:grpSpPr>
        <p:sp>
          <p:nvSpPr>
            <p:cNvPr id="3" name="Ovale 2"/>
            <p:cNvSpPr/>
            <p:nvPr/>
          </p:nvSpPr>
          <p:spPr>
            <a:xfrm>
              <a:off x="7214994" y="2564240"/>
              <a:ext cx="515744" cy="49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5" name="Ovale 14"/>
            <p:cNvSpPr/>
            <p:nvPr/>
          </p:nvSpPr>
          <p:spPr>
            <a:xfrm>
              <a:off x="6821294" y="2894440"/>
              <a:ext cx="515744" cy="49184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8" name="Ovale 17"/>
            <p:cNvSpPr/>
            <p:nvPr/>
          </p:nvSpPr>
          <p:spPr>
            <a:xfrm flipH="1">
              <a:off x="4051300" y="2564240"/>
              <a:ext cx="515744" cy="49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9" name="Ovale 18"/>
            <p:cNvSpPr/>
            <p:nvPr/>
          </p:nvSpPr>
          <p:spPr>
            <a:xfrm flipH="1">
              <a:off x="4445000" y="2894440"/>
              <a:ext cx="515744" cy="49184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 flipH="1">
              <a:off x="4306059" y="2619660"/>
              <a:ext cx="1584960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" name="Rettangolo 1"/>
            <p:cNvSpPr/>
            <p:nvPr/>
          </p:nvSpPr>
          <p:spPr>
            <a:xfrm>
              <a:off x="5891019" y="2619660"/>
              <a:ext cx="1584960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4051300" y="263132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prstClr val="white"/>
                  </a:solidFill>
                  <a:latin typeface="Century Gothic"/>
                </a:rPr>
                <a:t>0</a:t>
              </a:r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4567044" y="30169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prstClr val="white"/>
                  </a:solidFill>
                  <a:latin typeface="Century Gothic"/>
                </a:rPr>
                <a:t>1</a:t>
              </a:r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7375138" y="261862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prstClr val="white"/>
                  </a:solidFill>
                  <a:latin typeface="Century Gothic"/>
                </a:rPr>
                <a:t>3</a:t>
              </a:r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6922713" y="299431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prstClr val="white"/>
                  </a:solidFill>
                  <a:latin typeface="Century Gothic"/>
                </a:rPr>
                <a:t>2</a:t>
              </a:r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8" name="Saetta 7"/>
            <p:cNvSpPr/>
            <p:nvPr/>
          </p:nvSpPr>
          <p:spPr>
            <a:xfrm rot="8164244">
              <a:off x="7721672" y="2715223"/>
              <a:ext cx="206441" cy="121883"/>
            </a:xfrm>
            <a:prstGeom prst="lightningBol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8" name="Saetta 27"/>
            <p:cNvSpPr/>
            <p:nvPr/>
          </p:nvSpPr>
          <p:spPr>
            <a:xfrm rot="13146605" flipH="1">
              <a:off x="3853925" y="2755053"/>
              <a:ext cx="206441" cy="121883"/>
            </a:xfrm>
            <a:prstGeom prst="lightningBol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cxnSp>
          <p:nvCxnSpPr>
            <p:cNvPr id="30" name="Connettore 4 29"/>
            <p:cNvCxnSpPr/>
            <p:nvPr/>
          </p:nvCxnSpPr>
          <p:spPr>
            <a:xfrm rot="5400000">
              <a:off x="5983208" y="2781009"/>
              <a:ext cx="2043487" cy="203380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4 35"/>
            <p:cNvCxnSpPr/>
            <p:nvPr/>
          </p:nvCxnSpPr>
          <p:spPr>
            <a:xfrm rot="16200000" flipH="1">
              <a:off x="3750969" y="2779420"/>
              <a:ext cx="2043489" cy="2036979"/>
            </a:xfrm>
            <a:prstGeom prst="bentConnector3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itardo 38"/>
            <p:cNvSpPr/>
            <p:nvPr/>
          </p:nvSpPr>
          <p:spPr>
            <a:xfrm>
              <a:off x="3754224" y="2750906"/>
              <a:ext cx="168276" cy="104775"/>
            </a:xfrm>
            <a:prstGeom prst="flowChartDelay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42" name="Ritardo 41"/>
            <p:cNvSpPr/>
            <p:nvPr/>
          </p:nvSpPr>
          <p:spPr>
            <a:xfrm flipH="1">
              <a:off x="7882946" y="2727745"/>
              <a:ext cx="138112" cy="96838"/>
            </a:xfrm>
            <a:prstGeom prst="flowChartDelay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2580193" y="5123102"/>
            <a:ext cx="59652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laser light source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Tunable frequency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Tunable amplitude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Illumination on  horizontal PMT of the same floor</a:t>
            </a:r>
            <a:endParaRPr lang="en-GB" sz="20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ttangolo arrotondato 42"/>
          <p:cNvSpPr/>
          <p:nvPr/>
        </p:nvSpPr>
        <p:spPr>
          <a:xfrm>
            <a:off x="5397500" y="4513987"/>
            <a:ext cx="1536700" cy="4136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397500" y="4521200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Laser source</a:t>
            </a:r>
            <a:endParaRPr lang="en-GB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34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8237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714742"/>
            <a:ext cx="7404100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132512" y="-39584"/>
            <a:ext cx="35766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L1 trigger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>
                <a:solidFill>
                  <a:prstClr val="white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it-IT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= 20 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Floor</a:t>
            </a:r>
            <a:r>
              <a:rPr lang="it-IT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true</a:t>
            </a:r>
            <a:r>
              <a:rPr lang="it-IT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  </a:t>
            </a:r>
            <a:r>
              <a:rPr lang="it-IT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coincidences</a:t>
            </a:r>
            <a:endParaRPr lang="it-IT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Simple (random) </a:t>
            </a:r>
            <a:r>
              <a:rPr lang="it-IT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coincidences</a:t>
            </a:r>
            <a:endParaRPr lang="it-IT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Charge</a:t>
            </a:r>
            <a:r>
              <a:rPr lang="it-IT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over </a:t>
            </a:r>
            <a:r>
              <a:rPr lang="it-IT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threshold</a:t>
            </a:r>
            <a:endParaRPr lang="it-IT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it-IT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6" name="Connettore 2 5"/>
          <p:cNvCxnSpPr/>
          <p:nvPr/>
        </p:nvCxnSpPr>
        <p:spPr>
          <a:xfrm flipV="1">
            <a:off x="3949700" y="1039916"/>
            <a:ext cx="1536700" cy="3365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2921000" y="658916"/>
            <a:ext cx="2336800" cy="30480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3"/>
          <p:cNvSpPr txBox="1"/>
          <p:nvPr/>
        </p:nvSpPr>
        <p:spPr>
          <a:xfrm>
            <a:off x="60564" y="218663"/>
            <a:ext cx="3673236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coincidences</a:t>
            </a:r>
            <a:endParaRPr lang="en-US" sz="2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525273"/>
            <a:ext cx="2133600" cy="301752"/>
          </a:xfrm>
        </p:spPr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526194"/>
            <a:ext cx="4260056" cy="300831"/>
          </a:xfrm>
        </p:spPr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525273"/>
            <a:ext cx="502920" cy="301752"/>
          </a:xfrm>
        </p:spPr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35</a:t>
            </a:fld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2044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/>
          <p:nvPr/>
        </p:nvSpPr>
        <p:spPr>
          <a:xfrm>
            <a:off x="174864" y="282163"/>
            <a:ext cx="6645036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Ambient noise on the Hydrophones</a:t>
            </a:r>
            <a:endParaRPr lang="en-US" sz="2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804969"/>
            <a:ext cx="4602956" cy="32076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0674" y="3204710"/>
            <a:ext cx="4644426" cy="322501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168900" y="1270000"/>
            <a:ext cx="2488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Floors 1-6 (except 5):</a:t>
            </a:r>
          </a:p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Smid TR401</a:t>
            </a:r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4300" y="4523085"/>
            <a:ext cx="3448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Floor 7:</a:t>
            </a:r>
          </a:p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Senso Technologies LTD SX 30</a:t>
            </a:r>
          </a:p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 (from Valencia, Gandia) </a:t>
            </a:r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n-GB" smtClean="0">
                <a:solidFill>
                  <a:prstClr val="white"/>
                </a:solidFill>
                <a:latin typeface="Century Gothic"/>
              </a:rPr>
              <a:pPr/>
              <a:t>36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/>
          <p:nvPr/>
        </p:nvSpPr>
        <p:spPr>
          <a:xfrm>
            <a:off x="517764" y="269463"/>
            <a:ext cx="6645036" cy="830997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Test of main electro optical cable at the Capo Passero shore station</a:t>
            </a:r>
            <a:endParaRPr lang="en-GB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725" y="2057400"/>
            <a:ext cx="525440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9825" y="2212975"/>
            <a:ext cx="27717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485900" y="5629275"/>
            <a:ext cx="422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Optical loss in 100 km cable: ~ 20 dB</a:t>
            </a:r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975128" y="5080000"/>
            <a:ext cx="3124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P1-P3: the 3 connectors </a:t>
            </a:r>
          </a:p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in the cable termination</a:t>
            </a:r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37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517764" y="269463"/>
            <a:ext cx="7285116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Optimizations</a:t>
            </a:r>
            <a:endParaRPr lang="en-US" sz="2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17764" y="779021"/>
            <a:ext cx="8397636" cy="5678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>
                <a:solidFill>
                  <a:prstClr val="white"/>
                </a:solidFill>
                <a:latin typeface="Century Gothic"/>
              </a:rPr>
              <a:t>Discussion on</a:t>
            </a:r>
            <a:endParaRPr lang="en-GB" smtClean="0">
              <a:solidFill>
                <a:prstClr val="white"/>
              </a:solidFill>
              <a:latin typeface="Century Gothic"/>
            </a:endParaRPr>
          </a:p>
          <a:p>
            <a:endParaRPr lang="en-GB" sz="1100" smtClean="0">
              <a:solidFill>
                <a:prstClr val="white"/>
              </a:solidFill>
              <a:latin typeface="Century Gothic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prstClr val="white"/>
                </a:solidFill>
                <a:latin typeface="Century Gothic"/>
              </a:rPr>
              <a:t>mechanical structure</a:t>
            </a:r>
            <a:r>
              <a:rPr lang="en-GB" smtClean="0">
                <a:solidFill>
                  <a:prstClr val="white"/>
                </a:solidFill>
                <a:latin typeface="Century Gothic"/>
              </a:rPr>
              <a:t> </a:t>
            </a:r>
          </a:p>
          <a:p>
            <a:pPr lvl="4"/>
            <a:r>
              <a:rPr lang="en-GB" smtClean="0">
                <a:solidFill>
                  <a:prstClr val="white"/>
                </a:solidFill>
                <a:latin typeface="Century Gothic"/>
              </a:rPr>
              <a:t>&gt;Fix PMT (</a:t>
            </a:r>
            <a:r>
              <a:rPr lang="en-GB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Hamamatsu R7081) </a:t>
            </a:r>
          </a:p>
          <a:p>
            <a:pPr lvl="4"/>
            <a:r>
              <a:rPr lang="en-GB" smtClean="0">
                <a:solidFill>
                  <a:prstClr val="white"/>
                </a:solidFill>
                <a:latin typeface="Century Gothic"/>
              </a:rPr>
              <a:t>Fix OM housing</a:t>
            </a:r>
            <a:br>
              <a:rPr lang="en-GB" smtClean="0">
                <a:solidFill>
                  <a:prstClr val="white"/>
                </a:solidFill>
                <a:latin typeface="Century Gothic"/>
              </a:rPr>
            </a:br>
            <a:r>
              <a:rPr lang="en-GB" smtClean="0">
                <a:solidFill>
                  <a:prstClr val="white"/>
                </a:solidFill>
                <a:latin typeface="Century Gothic"/>
              </a:rPr>
              <a:t> &gt;Fix n. of OM /floor (6)  </a:t>
            </a:r>
            <a:br>
              <a:rPr lang="en-GB" smtClean="0">
                <a:solidFill>
                  <a:prstClr val="white"/>
                </a:solidFill>
                <a:latin typeface="Century Gothic"/>
              </a:rPr>
            </a:br>
            <a:r>
              <a:rPr lang="en-GB" smtClean="0">
                <a:solidFill>
                  <a:prstClr val="white"/>
                </a:solidFill>
                <a:latin typeface="Century Gothic"/>
              </a:rPr>
              <a:t> Fix design of the floor </a:t>
            </a:r>
            <a:br>
              <a:rPr lang="en-GB" smtClean="0">
                <a:solidFill>
                  <a:prstClr val="white"/>
                </a:solidFill>
                <a:latin typeface="Century Gothic"/>
              </a:rPr>
            </a:br>
            <a:r>
              <a:rPr lang="en-GB" smtClean="0">
                <a:solidFill>
                  <a:prstClr val="white"/>
                </a:solidFill>
                <a:latin typeface="Century Gothic"/>
              </a:rPr>
              <a:t> &gt;Fix the distance of floor  (30 m)</a:t>
            </a:r>
            <a:br>
              <a:rPr lang="en-GB" smtClean="0">
                <a:solidFill>
                  <a:prstClr val="white"/>
                </a:solidFill>
                <a:latin typeface="Century Gothic"/>
              </a:rPr>
            </a:br>
            <a:r>
              <a:rPr lang="en-GB" smtClean="0">
                <a:solidFill>
                  <a:prstClr val="white"/>
                </a:solidFill>
                <a:latin typeface="Century Gothic"/>
              </a:rPr>
              <a:t> &gt;Fix the number of  floors  (14)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prstClr val="white"/>
                </a:solidFill>
                <a:latin typeface="Century Gothic"/>
              </a:rPr>
              <a:t>Update of the  read out electronics</a:t>
            </a:r>
          </a:p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 -FRONT END MODULE </a:t>
            </a:r>
            <a:br>
              <a:rPr lang="en-GB" smtClean="0">
                <a:solidFill>
                  <a:prstClr val="white"/>
                </a:solidFill>
                <a:latin typeface="Century Gothic"/>
              </a:rPr>
            </a:br>
            <a:r>
              <a:rPr lang="en-GB" smtClean="0">
                <a:solidFill>
                  <a:prstClr val="white"/>
                </a:solidFill>
                <a:latin typeface="Century Gothic"/>
              </a:rPr>
              <a:t>	-simplified Front-end board, low power (&lt;1W), reduced dimension (3"x3.5"), low cost; </a:t>
            </a:r>
            <a:br>
              <a:rPr lang="en-GB" smtClean="0">
                <a:solidFill>
                  <a:prstClr val="white"/>
                </a:solidFill>
                <a:latin typeface="Century Gothic"/>
              </a:rPr>
            </a:br>
            <a:r>
              <a:rPr lang="en-GB" smtClean="0">
                <a:solidFill>
                  <a:prstClr val="white"/>
                </a:solidFill>
                <a:latin typeface="Century Gothic"/>
              </a:rPr>
              <a:t>	-analog sampling: ADC 200MHz@14bit (same performance, simpler design); </a:t>
            </a:r>
            <a:br>
              <a:rPr lang="en-GB" smtClean="0">
                <a:solidFill>
                  <a:prstClr val="white"/>
                </a:solidFill>
                <a:latin typeface="Century Gothic"/>
              </a:rPr>
            </a:br>
            <a:r>
              <a:rPr lang="en-GB" smtClean="0">
                <a:solidFill>
                  <a:prstClr val="white"/>
                </a:solidFill>
                <a:latin typeface="Century Gothic"/>
              </a:rPr>
              <a:t/>
            </a:r>
            <a:br>
              <a:rPr lang="en-GB" smtClean="0">
                <a:solidFill>
                  <a:prstClr val="white"/>
                </a:solidFill>
                <a:latin typeface="Century Gothic"/>
              </a:rPr>
            </a:br>
            <a:r>
              <a:rPr lang="en-GB" smtClean="0">
                <a:solidFill>
                  <a:prstClr val="white"/>
                </a:solidFill>
                <a:latin typeface="Century Gothic"/>
              </a:rPr>
              <a:t>-FLOOR CONTROL MODULE </a:t>
            </a:r>
            <a:br>
              <a:rPr lang="en-GB" smtClean="0">
                <a:solidFill>
                  <a:prstClr val="white"/>
                </a:solidFill>
                <a:latin typeface="Century Gothic"/>
              </a:rPr>
            </a:br>
            <a:r>
              <a:rPr lang="en-GB" smtClean="0">
                <a:solidFill>
                  <a:prstClr val="white"/>
                </a:solidFill>
                <a:latin typeface="Century Gothic"/>
              </a:rPr>
              <a:t>	- Vessel electronics in 2 boards: power and logic; </a:t>
            </a:r>
            <a:br>
              <a:rPr lang="en-GB" smtClean="0">
                <a:solidFill>
                  <a:prstClr val="white"/>
                </a:solidFill>
                <a:latin typeface="Century Gothic"/>
              </a:rPr>
            </a:br>
            <a:r>
              <a:rPr lang="en-GB" smtClean="0">
                <a:solidFill>
                  <a:prstClr val="white"/>
                </a:solidFill>
                <a:latin typeface="Century Gothic"/>
              </a:rPr>
              <a:t>	- low power consumption: ~6W, including DWDM Laser, instrumentation, hydro, compass;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38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8860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517764" y="269463"/>
            <a:ext cx="5517276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new backbone</a:t>
            </a:r>
            <a:endParaRPr lang="en-US" sz="2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8596" y="1732066"/>
            <a:ext cx="2951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From daisy chain …</a:t>
            </a:r>
            <a:endParaRPr lang="it-IT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38 Grupo"/>
          <p:cNvGrpSpPr/>
          <p:nvPr/>
        </p:nvGrpSpPr>
        <p:grpSpPr>
          <a:xfrm>
            <a:off x="388865" y="2240066"/>
            <a:ext cx="2271720" cy="3911600"/>
            <a:chOff x="319319" y="1898650"/>
            <a:chExt cx="2271720" cy="3911600"/>
          </a:xfrm>
        </p:grpSpPr>
        <p:grpSp>
          <p:nvGrpSpPr>
            <p:cNvPr id="28" name="Gruppo 27"/>
            <p:cNvGrpSpPr/>
            <p:nvPr/>
          </p:nvGrpSpPr>
          <p:grpSpPr>
            <a:xfrm>
              <a:off x="494071" y="2425700"/>
              <a:ext cx="2096968" cy="2844800"/>
              <a:chOff x="494071" y="2425700"/>
              <a:chExt cx="2096968" cy="2844800"/>
            </a:xfrm>
          </p:grpSpPr>
          <p:sp>
            <p:nvSpPr>
              <p:cNvPr id="9" name="Rettangolo 8"/>
              <p:cNvSpPr/>
              <p:nvPr/>
            </p:nvSpPr>
            <p:spPr>
              <a:xfrm>
                <a:off x="517764" y="3083983"/>
                <a:ext cx="2070100" cy="1905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0" name="Rettangolo 9"/>
              <p:cNvSpPr/>
              <p:nvPr/>
            </p:nvSpPr>
            <p:spPr>
              <a:xfrm>
                <a:off x="517764" y="2425700"/>
                <a:ext cx="2070100" cy="1905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517764" y="3759200"/>
                <a:ext cx="2070100" cy="1905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520939" y="4417484"/>
                <a:ext cx="2070100" cy="1905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3" name="Rettangolo 12"/>
              <p:cNvSpPr/>
              <p:nvPr/>
            </p:nvSpPr>
            <p:spPr>
              <a:xfrm>
                <a:off x="494071" y="5080000"/>
                <a:ext cx="2070100" cy="1905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sp>
          <p:nvSpPr>
            <p:cNvPr id="17" name="Parentesi quadra aperta 16"/>
            <p:cNvSpPr/>
            <p:nvPr/>
          </p:nvSpPr>
          <p:spPr>
            <a:xfrm>
              <a:off x="334545" y="2565401"/>
              <a:ext cx="174752" cy="565150"/>
            </a:xfrm>
            <a:prstGeom prst="leftBracket">
              <a:avLst>
                <a:gd name="adj" fmla="val 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3" name="Parentesi quadra aperta 22"/>
            <p:cNvSpPr/>
            <p:nvPr/>
          </p:nvSpPr>
          <p:spPr>
            <a:xfrm>
              <a:off x="346187" y="3233209"/>
              <a:ext cx="174752" cy="565150"/>
            </a:xfrm>
            <a:prstGeom prst="leftBracket">
              <a:avLst>
                <a:gd name="adj" fmla="val 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4" name="Parentesi quadra aperta 23"/>
            <p:cNvSpPr/>
            <p:nvPr/>
          </p:nvSpPr>
          <p:spPr>
            <a:xfrm>
              <a:off x="326966" y="3898901"/>
              <a:ext cx="174752" cy="565150"/>
            </a:xfrm>
            <a:prstGeom prst="leftBracket">
              <a:avLst>
                <a:gd name="adj" fmla="val 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5" name="Parentesi quadra aperta 24"/>
            <p:cNvSpPr/>
            <p:nvPr/>
          </p:nvSpPr>
          <p:spPr>
            <a:xfrm>
              <a:off x="319319" y="4607984"/>
              <a:ext cx="174752" cy="565150"/>
            </a:xfrm>
            <a:prstGeom prst="leftBracket">
              <a:avLst>
                <a:gd name="adj" fmla="val 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6" name="Parentesi quadra aperta 25"/>
            <p:cNvSpPr/>
            <p:nvPr/>
          </p:nvSpPr>
          <p:spPr>
            <a:xfrm>
              <a:off x="343012" y="1898650"/>
              <a:ext cx="174752" cy="565150"/>
            </a:xfrm>
            <a:prstGeom prst="leftBracket">
              <a:avLst>
                <a:gd name="adj" fmla="val 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7" name="Parentesi quadra aperta 26"/>
            <p:cNvSpPr/>
            <p:nvPr/>
          </p:nvSpPr>
          <p:spPr>
            <a:xfrm>
              <a:off x="326966" y="5245100"/>
              <a:ext cx="174752" cy="565150"/>
            </a:xfrm>
            <a:prstGeom prst="leftBracket">
              <a:avLst>
                <a:gd name="adj" fmla="val 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1229617" y="3723645"/>
              <a:ext cx="6527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err="1" smtClean="0">
                  <a:solidFill>
                    <a:prstClr val="white"/>
                  </a:solidFill>
                  <a:latin typeface="Century Gothic"/>
                </a:rPr>
                <a:t>Floor</a:t>
              </a:r>
              <a:r>
                <a:rPr lang="it-IT" sz="1100" b="1" dirty="0" smtClean="0">
                  <a:solidFill>
                    <a:prstClr val="white"/>
                  </a:solidFill>
                  <a:latin typeface="Century Gothic"/>
                </a:rPr>
                <a:t> N</a:t>
              </a:r>
              <a:endParaRPr lang="it-IT" sz="1100" b="1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1186074" y="3048428"/>
              <a:ext cx="8178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err="1" smtClean="0">
                  <a:solidFill>
                    <a:prstClr val="white"/>
                  </a:solidFill>
                  <a:latin typeface="Century Gothic"/>
                </a:rPr>
                <a:t>Floor</a:t>
              </a:r>
              <a:r>
                <a:rPr lang="it-IT" sz="1100" b="1" dirty="0" smtClean="0">
                  <a:solidFill>
                    <a:prstClr val="white"/>
                  </a:solidFill>
                  <a:latin typeface="Century Gothic"/>
                </a:rPr>
                <a:t> N+1</a:t>
              </a:r>
              <a:endParaRPr lang="it-IT" sz="1100" b="1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1168179" y="4386364"/>
              <a:ext cx="7922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err="1" smtClean="0">
                  <a:solidFill>
                    <a:prstClr val="white"/>
                  </a:solidFill>
                  <a:latin typeface="Century Gothic"/>
                </a:rPr>
                <a:t>Floor</a:t>
              </a:r>
              <a:r>
                <a:rPr lang="it-IT" sz="1100" b="1" dirty="0" smtClean="0">
                  <a:solidFill>
                    <a:prstClr val="white"/>
                  </a:solidFill>
                  <a:latin typeface="Century Gothic"/>
                </a:rPr>
                <a:t> N-1</a:t>
              </a:r>
              <a:endParaRPr lang="it-IT" sz="1100" b="1" dirty="0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38" name="37 Grupo"/>
          <p:cNvGrpSpPr/>
          <p:nvPr/>
        </p:nvGrpSpPr>
        <p:grpSpPr>
          <a:xfrm>
            <a:off x="5746446" y="1579666"/>
            <a:ext cx="2368789" cy="3552633"/>
            <a:chOff x="5638800" y="2438400"/>
            <a:chExt cx="2368789" cy="3552633"/>
          </a:xfrm>
        </p:grpSpPr>
        <p:cxnSp>
          <p:nvCxnSpPr>
            <p:cNvPr id="20" name="Connettore 1 19"/>
            <p:cNvCxnSpPr/>
            <p:nvPr/>
          </p:nvCxnSpPr>
          <p:spPr>
            <a:xfrm>
              <a:off x="5638800" y="2533650"/>
              <a:ext cx="438" cy="34573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/>
          </p:nvCxnSpPr>
          <p:spPr>
            <a:xfrm>
              <a:off x="5684958" y="3191933"/>
              <a:ext cx="0" cy="27991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 flipH="1">
              <a:off x="5732727" y="3867150"/>
              <a:ext cx="1" cy="21238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/>
          </p:nvCxnSpPr>
          <p:spPr>
            <a:xfrm>
              <a:off x="5781478" y="4525434"/>
              <a:ext cx="0" cy="1465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/>
          </p:nvCxnSpPr>
          <p:spPr>
            <a:xfrm>
              <a:off x="5832278" y="5189220"/>
              <a:ext cx="0" cy="8018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36 Grupo"/>
            <p:cNvGrpSpPr/>
            <p:nvPr/>
          </p:nvGrpSpPr>
          <p:grpSpPr>
            <a:xfrm>
              <a:off x="5638800" y="2438400"/>
              <a:ext cx="2368789" cy="2844800"/>
              <a:chOff x="5638800" y="2438400"/>
              <a:chExt cx="2368789" cy="2844800"/>
            </a:xfrm>
          </p:grpSpPr>
          <p:grpSp>
            <p:nvGrpSpPr>
              <p:cNvPr id="29" name="Gruppo 28"/>
              <p:cNvGrpSpPr/>
              <p:nvPr/>
            </p:nvGrpSpPr>
            <p:grpSpPr>
              <a:xfrm>
                <a:off x="5910621" y="2438400"/>
                <a:ext cx="2096968" cy="2844800"/>
                <a:chOff x="494071" y="2425700"/>
                <a:chExt cx="2096968" cy="2844800"/>
              </a:xfrm>
            </p:grpSpPr>
            <p:sp>
              <p:nvSpPr>
                <p:cNvPr id="30" name="Rettangolo 29"/>
                <p:cNvSpPr/>
                <p:nvPr/>
              </p:nvSpPr>
              <p:spPr>
                <a:xfrm>
                  <a:off x="517764" y="3083983"/>
                  <a:ext cx="2070100" cy="1905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31" name="Rettangolo 30"/>
                <p:cNvSpPr/>
                <p:nvPr/>
              </p:nvSpPr>
              <p:spPr>
                <a:xfrm>
                  <a:off x="517764" y="2425700"/>
                  <a:ext cx="2070100" cy="1905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32" name="Rettangolo 31"/>
                <p:cNvSpPr/>
                <p:nvPr/>
              </p:nvSpPr>
              <p:spPr>
                <a:xfrm>
                  <a:off x="517764" y="3759200"/>
                  <a:ext cx="2070100" cy="1905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33" name="Rettangolo 32"/>
                <p:cNvSpPr/>
                <p:nvPr/>
              </p:nvSpPr>
              <p:spPr>
                <a:xfrm>
                  <a:off x="520939" y="4417484"/>
                  <a:ext cx="2070100" cy="1905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34" name="Rettangolo 33"/>
                <p:cNvSpPr/>
                <p:nvPr/>
              </p:nvSpPr>
              <p:spPr>
                <a:xfrm>
                  <a:off x="494071" y="5080000"/>
                  <a:ext cx="2070100" cy="1905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cxnSp>
            <p:nvCxnSpPr>
              <p:cNvPr id="6" name="Connettore 1 5"/>
              <p:cNvCxnSpPr/>
              <p:nvPr/>
            </p:nvCxnSpPr>
            <p:spPr>
              <a:xfrm flipH="1">
                <a:off x="5638800" y="2533650"/>
                <a:ext cx="27182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1 40"/>
              <p:cNvCxnSpPr/>
              <p:nvPr/>
            </p:nvCxnSpPr>
            <p:spPr>
              <a:xfrm flipH="1">
                <a:off x="5684958" y="3191933"/>
                <a:ext cx="25253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1 41"/>
              <p:cNvCxnSpPr/>
              <p:nvPr/>
            </p:nvCxnSpPr>
            <p:spPr>
              <a:xfrm flipH="1">
                <a:off x="5732727" y="3867150"/>
                <a:ext cx="2015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1 52"/>
              <p:cNvCxnSpPr/>
              <p:nvPr/>
            </p:nvCxnSpPr>
            <p:spPr>
              <a:xfrm flipH="1">
                <a:off x="5781478" y="4525434"/>
                <a:ext cx="16212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1 53"/>
              <p:cNvCxnSpPr/>
              <p:nvPr/>
            </p:nvCxnSpPr>
            <p:spPr>
              <a:xfrm flipH="1" flipV="1">
                <a:off x="5832278" y="5181600"/>
                <a:ext cx="96958" cy="76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CasellaDiTesto 67"/>
          <p:cNvSpPr txBox="1"/>
          <p:nvPr/>
        </p:nvSpPr>
        <p:spPr>
          <a:xfrm>
            <a:off x="3308046" y="5179937"/>
            <a:ext cx="54120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prstClr val="white"/>
                </a:solidFill>
                <a:latin typeface="Century Gothic"/>
              </a:rPr>
              <a:t>SEACON cable : 2 optic fibres + 2 e.conductors</a:t>
            </a:r>
          </a:p>
          <a:p>
            <a:r>
              <a:rPr lang="it-IT" b="1" dirty="0" smtClean="0">
                <a:solidFill>
                  <a:prstClr val="white"/>
                </a:solidFill>
                <a:latin typeface="Century Gothic"/>
              </a:rPr>
              <a:t>Delivered by  November:</a:t>
            </a:r>
          </a:p>
          <a:p>
            <a:r>
              <a:rPr lang="it-IT" b="1" dirty="0" smtClean="0">
                <a:solidFill>
                  <a:prstClr val="white"/>
                </a:solidFill>
                <a:latin typeface="Century Gothic"/>
              </a:rPr>
              <a:t>-1000 m  to test  attenuation during unfurling</a:t>
            </a:r>
          </a:p>
          <a:p>
            <a:r>
              <a:rPr lang="it-IT" b="1" dirty="0" smtClean="0">
                <a:solidFill>
                  <a:prstClr val="white"/>
                </a:solidFill>
                <a:latin typeface="Century Gothic"/>
              </a:rPr>
              <a:t>-600 with 2 opt. connectors  to test @ 400 bar </a:t>
            </a:r>
            <a:endParaRPr lang="it-IT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5632146" y="1103416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to point to point connection</a:t>
            </a:r>
            <a:endParaRPr lang="es-CL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8" name="47 Flecha derecha"/>
          <p:cNvSpPr/>
          <p:nvPr/>
        </p:nvSpPr>
        <p:spPr>
          <a:xfrm rot="21057429">
            <a:off x="2355546" y="1617766"/>
            <a:ext cx="321945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39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7522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5"/>
            <a:ext cx="8229600" cy="65484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Detection principle</a:t>
            </a:r>
            <a:endParaRPr lang="en-GB" dirty="0"/>
          </a:p>
        </p:txBody>
      </p:sp>
      <p:grpSp>
        <p:nvGrpSpPr>
          <p:cNvPr id="50232" name="Group 56"/>
          <p:cNvGrpSpPr>
            <a:grpSpLocks/>
          </p:cNvGrpSpPr>
          <p:nvPr/>
        </p:nvGrpSpPr>
        <p:grpSpPr bwMode="auto">
          <a:xfrm>
            <a:off x="-25400" y="555625"/>
            <a:ext cx="9144000" cy="6069013"/>
            <a:chOff x="-24" y="230"/>
            <a:chExt cx="5760" cy="3823"/>
          </a:xfrm>
        </p:grpSpPr>
        <p:sp>
          <p:nvSpPr>
            <p:cNvPr id="50221" name="Rectangle 45"/>
            <p:cNvSpPr>
              <a:spLocks noChangeArrowheads="1"/>
            </p:cNvSpPr>
            <p:nvPr/>
          </p:nvSpPr>
          <p:spPr bwMode="auto">
            <a:xfrm>
              <a:off x="2672" y="381"/>
              <a:ext cx="3064" cy="36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223" name="Group 47"/>
            <p:cNvGrpSpPr>
              <a:grpSpLocks/>
            </p:cNvGrpSpPr>
            <p:nvPr/>
          </p:nvGrpSpPr>
          <p:grpSpPr bwMode="auto">
            <a:xfrm>
              <a:off x="-24" y="868"/>
              <a:ext cx="2712" cy="3185"/>
              <a:chOff x="-24" y="388"/>
              <a:chExt cx="2712" cy="3185"/>
            </a:xfrm>
          </p:grpSpPr>
          <p:sp>
            <p:nvSpPr>
              <p:cNvPr id="50208" name="Text Box 32"/>
              <p:cNvSpPr txBox="1">
                <a:spLocks noChangeArrowheads="1"/>
              </p:cNvSpPr>
              <p:nvPr/>
            </p:nvSpPr>
            <p:spPr bwMode="auto">
              <a:xfrm>
                <a:off x="1474" y="1824"/>
                <a:ext cx="1214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000"/>
                  <a:t>Neutrinos from cosmic sources</a:t>
                </a:r>
              </a:p>
              <a:p>
                <a:pPr algn="ctr"/>
                <a:r>
                  <a:rPr lang="en-GB" sz="1000"/>
                  <a:t>induce 1-100 muon evts/y</a:t>
                </a:r>
              </a:p>
              <a:p>
                <a:pPr algn="ctr"/>
                <a:r>
                  <a:rPr lang="en-GB" sz="1000"/>
                  <a:t> in a km</a:t>
                </a:r>
                <a:r>
                  <a:rPr lang="en-GB" sz="1000" baseline="30000"/>
                  <a:t>3</a:t>
                </a:r>
                <a:r>
                  <a:rPr lang="en-GB" sz="1000"/>
                  <a:t> Neutrino Telescope</a:t>
                </a:r>
              </a:p>
            </p:txBody>
          </p:sp>
          <p:sp>
            <p:nvSpPr>
              <p:cNvPr id="50209" name="Text Box 33"/>
              <p:cNvSpPr txBox="1">
                <a:spLocks noChangeArrowheads="1"/>
              </p:cNvSpPr>
              <p:nvPr/>
            </p:nvSpPr>
            <p:spPr bwMode="auto">
              <a:xfrm>
                <a:off x="-24" y="2240"/>
                <a:ext cx="1144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rgbClr val="FFFF00"/>
                    </a:solidFill>
                  </a:rPr>
                  <a:t>Up-going µ from neutrinos </a:t>
                </a:r>
              </a:p>
              <a:p>
                <a:pPr algn="ctr"/>
                <a:r>
                  <a:rPr lang="en-GB" sz="1000" b="1" dirty="0">
                    <a:solidFill>
                      <a:srgbClr val="FFFF00"/>
                    </a:solidFill>
                  </a:rPr>
                  <a:t>generated in atm. showers</a:t>
                </a:r>
              </a:p>
              <a:p>
                <a:pPr algn="ctr"/>
                <a:r>
                  <a:rPr lang="en-GB" sz="1000" b="1" dirty="0">
                    <a:solidFill>
                      <a:srgbClr val="FFFF00"/>
                    </a:solidFill>
                  </a:rPr>
                  <a:t>S/N ~ 10</a:t>
                </a:r>
                <a:r>
                  <a:rPr lang="en-GB" sz="1000" b="1" baseline="30000" dirty="0">
                    <a:solidFill>
                      <a:srgbClr val="FFFF00"/>
                    </a:solidFill>
                  </a:rPr>
                  <a:t>-4</a:t>
                </a:r>
                <a:endParaRPr lang="en-GB" sz="1000" b="1" dirty="0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50222" name="Group 46"/>
              <p:cNvGrpSpPr>
                <a:grpSpLocks/>
              </p:cNvGrpSpPr>
              <p:nvPr/>
            </p:nvGrpSpPr>
            <p:grpSpPr bwMode="auto">
              <a:xfrm>
                <a:off x="136" y="388"/>
                <a:ext cx="2306" cy="3185"/>
                <a:chOff x="136" y="364"/>
                <a:chExt cx="2306" cy="3185"/>
              </a:xfrm>
            </p:grpSpPr>
            <p:pic>
              <p:nvPicPr>
                <p:cNvPr id="50180" name="Picture 4" descr="earthtrasp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8" t="3024" r="3008" b="3024"/>
                <a:stretch>
                  <a:fillRect/>
                </a:stretch>
              </p:blipFill>
              <p:spPr bwMode="auto">
                <a:xfrm>
                  <a:off x="352" y="608"/>
                  <a:ext cx="1360" cy="1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181" name="Picture 5" descr="AGN_NGC4261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53" t="1691" r="4253"/>
                <a:stretch>
                  <a:fillRect/>
                </a:stretch>
              </p:blipFill>
              <p:spPr bwMode="auto">
                <a:xfrm>
                  <a:off x="1156" y="2153"/>
                  <a:ext cx="821" cy="1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0182" name="Line 6"/>
                <p:cNvSpPr>
                  <a:spLocks noChangeShapeType="1"/>
                </p:cNvSpPr>
                <p:nvPr/>
              </p:nvSpPr>
              <p:spPr bwMode="auto">
                <a:xfrm flipH="1" flipV="1">
                  <a:off x="1220" y="1016"/>
                  <a:ext cx="356" cy="1141"/>
                </a:xfrm>
                <a:prstGeom prst="line">
                  <a:avLst/>
                </a:prstGeom>
                <a:noFill/>
                <a:ln w="19050">
                  <a:solidFill>
                    <a:srgbClr val="7E070A"/>
                  </a:solidFill>
                  <a:round/>
                  <a:headEnd/>
                  <a:tailEnd type="none" w="sm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0193" name="Group 17"/>
                <p:cNvGrpSpPr>
                  <a:grpSpLocks/>
                </p:cNvGrpSpPr>
                <p:nvPr/>
              </p:nvGrpSpPr>
              <p:grpSpPr bwMode="auto">
                <a:xfrm>
                  <a:off x="1484" y="684"/>
                  <a:ext cx="208" cy="120"/>
                  <a:chOff x="1484" y="684"/>
                  <a:chExt cx="208" cy="120"/>
                </a:xfrm>
              </p:grpSpPr>
              <p:sp>
                <p:nvSpPr>
                  <p:cNvPr id="50184" name="Line 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8" y="688"/>
                    <a:ext cx="108" cy="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185" name="Line 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48" y="684"/>
                    <a:ext cx="144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186" name="Line 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24" y="688"/>
                    <a:ext cx="68" cy="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187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48" y="684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188" name="Line 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84" y="684"/>
                    <a:ext cx="208" cy="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0189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1188" y="880"/>
                  <a:ext cx="40" cy="148"/>
                </a:xfrm>
                <a:prstGeom prst="line">
                  <a:avLst/>
                </a:prstGeom>
                <a:noFill/>
                <a:ln w="28575">
                  <a:solidFill>
                    <a:srgbClr val="060A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190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232" y="760"/>
                  <a:ext cx="328" cy="76"/>
                </a:xfrm>
                <a:prstGeom prst="line">
                  <a:avLst/>
                </a:prstGeom>
                <a:noFill/>
                <a:ln w="28575">
                  <a:solidFill>
                    <a:srgbClr val="060A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19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036" y="364"/>
                  <a:ext cx="140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000" b="1" dirty="0">
                      <a:solidFill>
                        <a:srgbClr val="FFFF00"/>
                      </a:solidFill>
                    </a:rPr>
                    <a:t>Down-going µ from atm. showers</a:t>
                  </a:r>
                </a:p>
                <a:p>
                  <a:r>
                    <a:rPr lang="en-GB" sz="1000" b="1" dirty="0">
                      <a:solidFill>
                        <a:srgbClr val="FFFF00"/>
                      </a:solidFill>
                    </a:rPr>
                    <a:t>S/N ~ 10</a:t>
                  </a:r>
                  <a:r>
                    <a:rPr lang="en-GB" sz="1000" b="1" baseline="30000" dirty="0">
                      <a:solidFill>
                        <a:srgbClr val="FFFF00"/>
                      </a:solidFill>
                    </a:rPr>
                    <a:t>-6</a:t>
                  </a:r>
                  <a:r>
                    <a:rPr lang="en-GB" sz="1000" b="1" dirty="0">
                      <a:solidFill>
                        <a:srgbClr val="FFFF00"/>
                      </a:solidFill>
                    </a:rPr>
                    <a:t> at 3500m  </a:t>
                  </a:r>
                  <a:r>
                    <a:rPr lang="en-GB" sz="1000" b="1" dirty="0" err="1">
                      <a:solidFill>
                        <a:srgbClr val="FFFF00"/>
                      </a:solidFill>
                    </a:rPr>
                    <a:t>w.e</a:t>
                  </a:r>
                  <a:r>
                    <a:rPr lang="en-GB" sz="1000" b="1" dirty="0">
                      <a:solidFill>
                        <a:srgbClr val="FFFF00"/>
                      </a:solidFill>
                    </a:rPr>
                    <a:t>. depth</a:t>
                  </a:r>
                </a:p>
              </p:txBody>
            </p:sp>
            <p:sp>
              <p:nvSpPr>
                <p:cNvPr id="50192" name="Freeform 16"/>
                <p:cNvSpPr>
                  <a:spLocks/>
                </p:cNvSpPr>
                <p:nvPr/>
              </p:nvSpPr>
              <p:spPr bwMode="auto">
                <a:xfrm rot="717354">
                  <a:off x="1692" y="628"/>
                  <a:ext cx="400" cy="100"/>
                </a:xfrm>
                <a:custGeom>
                  <a:avLst/>
                  <a:gdLst>
                    <a:gd name="T0" fmla="*/ 0 w 404"/>
                    <a:gd name="T1" fmla="*/ 60 h 60"/>
                    <a:gd name="T2" fmla="*/ 124 w 404"/>
                    <a:gd name="T3" fmla="*/ 0 h 60"/>
                    <a:gd name="T4" fmla="*/ 404 w 404"/>
                    <a:gd name="T5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4" h="60">
                      <a:moveTo>
                        <a:pt x="0" y="60"/>
                      </a:moveTo>
                      <a:cubicBezTo>
                        <a:pt x="28" y="30"/>
                        <a:pt x="57" y="0"/>
                        <a:pt x="124" y="0"/>
                      </a:cubicBezTo>
                      <a:cubicBezTo>
                        <a:pt x="191" y="0"/>
                        <a:pt x="357" y="50"/>
                        <a:pt x="404" y="6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1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568" y="688"/>
                  <a:ext cx="108" cy="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195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548" y="684"/>
                  <a:ext cx="144" cy="1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196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624" y="688"/>
                  <a:ext cx="68" cy="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197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548" y="684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198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484" y="684"/>
                  <a:ext cx="208" cy="5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0204" name="Group 28"/>
                <p:cNvGrpSpPr>
                  <a:grpSpLocks/>
                </p:cNvGrpSpPr>
                <p:nvPr/>
              </p:nvGrpSpPr>
              <p:grpSpPr bwMode="auto">
                <a:xfrm rot="9229190">
                  <a:off x="288" y="1836"/>
                  <a:ext cx="208" cy="120"/>
                  <a:chOff x="460" y="580"/>
                  <a:chExt cx="208" cy="120"/>
                </a:xfrm>
              </p:grpSpPr>
              <p:sp>
                <p:nvSpPr>
                  <p:cNvPr id="50199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44" y="584"/>
                    <a:ext cx="108" cy="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00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4" y="580"/>
                    <a:ext cx="144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01" name="Line 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0" y="584"/>
                    <a:ext cx="68" cy="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02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4" y="580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03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0" y="580"/>
                    <a:ext cx="208" cy="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0205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36" y="1988"/>
                  <a:ext cx="192" cy="2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206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00" y="976"/>
                  <a:ext cx="676" cy="844"/>
                </a:xfrm>
                <a:prstGeom prst="line">
                  <a:avLst/>
                </a:prstGeom>
                <a:noFill/>
                <a:ln w="19050">
                  <a:solidFill>
                    <a:srgbClr val="74080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207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085" y="865"/>
                  <a:ext cx="80" cy="112"/>
                </a:xfrm>
                <a:prstGeom prst="line">
                  <a:avLst/>
                </a:prstGeom>
                <a:noFill/>
                <a:ln w="28575">
                  <a:solidFill>
                    <a:srgbClr val="060A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21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885" y="741"/>
                  <a:ext cx="55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600">
                      <a:latin typeface="Times New Roman" charset="0"/>
                    </a:rPr>
                    <a:t>p, nuclei</a:t>
                  </a:r>
                </a:p>
              </p:txBody>
            </p:sp>
            <p:sp>
              <p:nvSpPr>
                <p:cNvPr id="5021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41" y="2011"/>
                  <a:ext cx="55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600">
                      <a:latin typeface="Times New Roman" charset="0"/>
                    </a:rPr>
                    <a:t>p, nuclei</a:t>
                  </a:r>
                </a:p>
              </p:txBody>
            </p:sp>
          </p:grpSp>
        </p:grpSp>
        <p:graphicFrame>
          <p:nvGraphicFramePr>
            <p:cNvPr id="50213" name="Object 37"/>
            <p:cNvGraphicFramePr>
              <a:graphicFrameLocks noChangeAspect="1"/>
            </p:cNvGraphicFramePr>
            <p:nvPr/>
          </p:nvGraphicFramePr>
          <p:xfrm>
            <a:off x="3257" y="1623"/>
            <a:ext cx="1765" cy="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9" name="Equation" r:id="rId6" imgW="2082800" imgH="419100" progId="Equation.3">
                    <p:embed/>
                  </p:oleObj>
                </mc:Choice>
                <mc:Fallback>
                  <p:oleObj name="Equation" r:id="rId6" imgW="2082800" imgH="419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7" y="1623"/>
                          <a:ext cx="1765" cy="3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14" name="Text Box 38"/>
            <p:cNvSpPr txBox="1">
              <a:spLocks noChangeArrowheads="1"/>
            </p:cNvSpPr>
            <p:nvPr/>
          </p:nvSpPr>
          <p:spPr bwMode="auto">
            <a:xfrm>
              <a:off x="2678" y="413"/>
              <a:ext cx="3002" cy="1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905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FontTx/>
                <a:buChar char="-"/>
              </a:pPr>
              <a:r>
                <a:rPr lang="en-GB" sz="1600" dirty="0"/>
                <a:t> Atmospheric neutrino flux ~ E</a:t>
              </a:r>
              <a:r>
                <a:rPr lang="en-GB" sz="1600" baseline="-25000" dirty="0">
                  <a:sym typeface="Symbol" charset="0"/>
                </a:rPr>
                <a:t></a:t>
              </a:r>
              <a:r>
                <a:rPr lang="en-GB" sz="1600" baseline="30000" dirty="0"/>
                <a:t>-3</a:t>
              </a:r>
              <a:endParaRPr lang="en-GB" sz="1600" dirty="0"/>
            </a:p>
            <a:p>
              <a:pPr>
                <a:buFontTx/>
                <a:buChar char="-"/>
              </a:pPr>
              <a:r>
                <a:rPr lang="en-GB" sz="1600" dirty="0"/>
                <a:t> Neutrinos flux from cosmic sources ~ E</a:t>
              </a:r>
              <a:r>
                <a:rPr lang="en-GB" sz="1600" baseline="-25000" dirty="0">
                  <a:sym typeface="Symbol" charset="0"/>
                </a:rPr>
                <a:t></a:t>
              </a:r>
              <a:r>
                <a:rPr lang="en-GB" sz="1600" baseline="30000" dirty="0"/>
                <a:t>-2</a:t>
              </a:r>
              <a:endParaRPr lang="en-GB" sz="1600" dirty="0"/>
            </a:p>
            <a:p>
              <a:pPr lvl="1">
                <a:buFont typeface="Wingdings" charset="0"/>
                <a:buChar char="§"/>
              </a:pPr>
              <a:r>
                <a:rPr lang="en-GB" sz="1400" dirty="0">
                  <a:solidFill>
                    <a:srgbClr val="74080A"/>
                  </a:solidFill>
                </a:rPr>
                <a:t> Search for neutrinos with E</a:t>
              </a:r>
              <a:r>
                <a:rPr lang="en-GB" sz="1400" baseline="-25000" dirty="0">
                  <a:solidFill>
                    <a:srgbClr val="74080A"/>
                  </a:solidFill>
                  <a:sym typeface="Symbol" charset="0"/>
                </a:rPr>
                <a:t></a:t>
              </a:r>
              <a:r>
                <a:rPr lang="en-GB" sz="1400" dirty="0">
                  <a:solidFill>
                    <a:srgbClr val="74080A"/>
                  </a:solidFill>
                  <a:sym typeface="Symbol" charset="0"/>
                </a:rPr>
                <a:t>&gt;110 </a:t>
              </a:r>
              <a:r>
                <a:rPr lang="en-GB" sz="1400" dirty="0" err="1">
                  <a:solidFill>
                    <a:srgbClr val="74080A"/>
                  </a:solidFill>
                  <a:sym typeface="Symbol" charset="0"/>
                </a:rPr>
                <a:t>TeV</a:t>
              </a:r>
              <a:r>
                <a:rPr lang="en-GB" sz="1600" dirty="0">
                  <a:sym typeface="Symbol" charset="0"/>
                </a:rPr>
                <a:t> </a:t>
              </a:r>
              <a:endParaRPr lang="en-GB" sz="1600" dirty="0"/>
            </a:p>
            <a:p>
              <a:endParaRPr lang="en-GB" sz="1600" dirty="0"/>
            </a:p>
            <a:p>
              <a:pPr>
                <a:buFontTx/>
                <a:buChar char="-"/>
              </a:pPr>
              <a:r>
                <a:rPr lang="en-GB" sz="1600" dirty="0"/>
                <a:t> ~</a:t>
              </a:r>
              <a:r>
                <a:rPr lang="en-GB" sz="1600" dirty="0" err="1"/>
                <a:t>TeV</a:t>
              </a:r>
              <a:r>
                <a:rPr lang="en-GB" sz="1600" dirty="0"/>
                <a:t> </a:t>
              </a:r>
              <a:r>
                <a:rPr lang="en-GB" sz="1600" dirty="0" err="1"/>
                <a:t>muons</a:t>
              </a:r>
              <a:r>
                <a:rPr lang="en-GB" sz="1600" dirty="0"/>
                <a:t> propagate in water for several km</a:t>
              </a:r>
            </a:p>
            <a:p>
              <a:r>
                <a:rPr lang="en-GB" sz="1600" dirty="0"/>
                <a:t>   before being stopped</a:t>
              </a:r>
            </a:p>
            <a:p>
              <a:pPr lvl="1">
                <a:buFontTx/>
                <a:buChar char="•"/>
              </a:pPr>
              <a:r>
                <a:rPr lang="en-GB" sz="1400" dirty="0">
                  <a:solidFill>
                    <a:srgbClr val="74080A"/>
                  </a:solidFill>
                </a:rPr>
                <a:t> go deep to reduce down-going atmospheric µ </a:t>
              </a:r>
              <a:r>
                <a:rPr lang="en-GB" sz="1400" dirty="0" err="1">
                  <a:solidFill>
                    <a:srgbClr val="74080A"/>
                  </a:solidFill>
                </a:rPr>
                <a:t>backg</a:t>
              </a:r>
              <a:r>
                <a:rPr lang="en-GB" sz="1400" dirty="0">
                  <a:solidFill>
                    <a:srgbClr val="74080A"/>
                  </a:solidFill>
                </a:rPr>
                <a:t>.</a:t>
              </a:r>
            </a:p>
            <a:p>
              <a:pPr lvl="1">
                <a:buFontTx/>
                <a:buChar char="•"/>
              </a:pPr>
              <a:r>
                <a:rPr lang="en-GB" sz="1400" dirty="0">
                  <a:solidFill>
                    <a:srgbClr val="74080A"/>
                  </a:solidFill>
                </a:rPr>
                <a:t> long µ tracks allow good angular reconstruction</a:t>
              </a:r>
            </a:p>
          </p:txBody>
        </p:sp>
        <p:pic>
          <p:nvPicPr>
            <p:cNvPr id="50215" name="Picture 39" descr="princip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2" b="28708"/>
            <a:stretch>
              <a:fillRect/>
            </a:stretch>
          </p:blipFill>
          <p:spPr bwMode="auto">
            <a:xfrm>
              <a:off x="2730" y="2025"/>
              <a:ext cx="2947" cy="1985"/>
            </a:xfrm>
            <a:prstGeom prst="rect">
              <a:avLst/>
            </a:prstGeom>
            <a:noFill/>
            <a:ln w="28575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216" name="Text Box 40"/>
            <p:cNvSpPr txBox="1">
              <a:spLocks noChangeArrowheads="1"/>
            </p:cNvSpPr>
            <p:nvPr/>
          </p:nvSpPr>
          <p:spPr bwMode="auto">
            <a:xfrm>
              <a:off x="4675" y="3853"/>
              <a:ext cx="94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000">
                  <a:solidFill>
                    <a:schemeClr val="bg1"/>
                  </a:solidFill>
                </a:rPr>
                <a:t>Picture from ANTARES</a:t>
              </a:r>
            </a:p>
          </p:txBody>
        </p:sp>
        <p:sp>
          <p:nvSpPr>
            <p:cNvPr id="50217" name="Text Box 41"/>
            <p:cNvSpPr txBox="1">
              <a:spLocks noChangeArrowheads="1"/>
            </p:cNvSpPr>
            <p:nvPr/>
          </p:nvSpPr>
          <p:spPr bwMode="auto">
            <a:xfrm>
              <a:off x="3078" y="3816"/>
              <a:ext cx="73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000">
                  <a:solidFill>
                    <a:schemeClr val="bg1"/>
                  </a:solidFill>
                </a:rPr>
                <a:t>up-going neutrino</a:t>
              </a:r>
            </a:p>
          </p:txBody>
        </p:sp>
        <p:sp>
          <p:nvSpPr>
            <p:cNvPr id="50218" name="Text Box 42"/>
            <p:cNvSpPr txBox="1">
              <a:spLocks noChangeArrowheads="1"/>
            </p:cNvSpPr>
            <p:nvPr/>
          </p:nvSpPr>
          <p:spPr bwMode="auto">
            <a:xfrm>
              <a:off x="3467" y="3349"/>
              <a:ext cx="7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1000">
                  <a:solidFill>
                    <a:schemeClr val="bg1"/>
                  </a:solidFill>
                </a:rPr>
                <a:t>µ  and  induced Cherenkov cone</a:t>
              </a:r>
            </a:p>
          </p:txBody>
        </p:sp>
        <p:sp>
          <p:nvSpPr>
            <p:cNvPr id="50219" name="Text Box 43"/>
            <p:cNvSpPr txBox="1">
              <a:spLocks noChangeArrowheads="1"/>
            </p:cNvSpPr>
            <p:nvPr/>
          </p:nvSpPr>
          <p:spPr bwMode="auto">
            <a:xfrm>
              <a:off x="2744" y="2061"/>
              <a:ext cx="1657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en-GB" sz="1000">
                  <a:solidFill>
                    <a:srgbClr val="FDFB4B"/>
                  </a:solidFill>
                </a:rPr>
                <a:t>µ direction reconstructed from the arrival time of Cherenkov photons on the Optical Modules: needed good measurement of PMT hits, </a:t>
              </a:r>
              <a:r>
                <a:rPr lang="en-GB" sz="1000">
                  <a:solidFill>
                    <a:srgbClr val="FDFB4B"/>
                  </a:solidFill>
                  <a:sym typeface="Symbol" charset="0"/>
                </a:rPr>
                <a:t>(t)~1ns, </a:t>
              </a:r>
              <a:r>
                <a:rPr lang="en-GB" sz="1000">
                  <a:solidFill>
                    <a:srgbClr val="FDFB4B"/>
                  </a:solidFill>
                </a:rPr>
                <a:t>and good knowledge of PMT positions (</a:t>
              </a:r>
              <a:r>
                <a:rPr lang="en-GB" sz="1000">
                  <a:solidFill>
                    <a:srgbClr val="FDFB4B"/>
                  </a:solidFill>
                  <a:sym typeface="Symbol" charset="0"/>
                </a:rPr>
                <a:t></a:t>
              </a:r>
              <a:r>
                <a:rPr lang="en-GB" sz="1000">
                  <a:solidFill>
                    <a:srgbClr val="FDFB4B"/>
                  </a:solidFill>
                </a:rPr>
                <a:t> ~10cm)</a:t>
              </a:r>
            </a:p>
          </p:txBody>
        </p:sp>
        <p:sp>
          <p:nvSpPr>
            <p:cNvPr id="50220" name="Text Box 44"/>
            <p:cNvSpPr txBox="1">
              <a:spLocks noChangeArrowheads="1"/>
            </p:cNvSpPr>
            <p:nvPr/>
          </p:nvSpPr>
          <p:spPr bwMode="auto">
            <a:xfrm>
              <a:off x="5024" y="2192"/>
              <a:ext cx="548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>
                  <a:solidFill>
                    <a:srgbClr val="FFFF00"/>
                  </a:solidFill>
                </a:rPr>
                <a:t>Cherenkov</a:t>
              </a:r>
            </a:p>
            <a:p>
              <a:pPr algn="ctr"/>
              <a:r>
                <a:rPr lang="en-GB" sz="1000" dirty="0">
                  <a:solidFill>
                    <a:srgbClr val="FFFF00"/>
                  </a:solidFill>
                </a:rPr>
                <a:t>Neutrino</a:t>
              </a:r>
            </a:p>
            <a:p>
              <a:pPr algn="ctr"/>
              <a:r>
                <a:rPr lang="en-GB" sz="1000" dirty="0">
                  <a:solidFill>
                    <a:srgbClr val="FFFF00"/>
                  </a:solidFill>
                </a:rPr>
                <a:t>Telescope</a:t>
              </a:r>
            </a:p>
          </p:txBody>
        </p:sp>
        <p:grpSp>
          <p:nvGrpSpPr>
            <p:cNvPr id="50226" name="Group 50"/>
            <p:cNvGrpSpPr>
              <a:grpSpLocks/>
            </p:cNvGrpSpPr>
            <p:nvPr/>
          </p:nvGrpSpPr>
          <p:grpSpPr bwMode="auto">
            <a:xfrm>
              <a:off x="110" y="230"/>
              <a:ext cx="2555" cy="404"/>
              <a:chOff x="110" y="182"/>
              <a:chExt cx="2555" cy="404"/>
            </a:xfrm>
          </p:grpSpPr>
          <p:sp>
            <p:nvSpPr>
              <p:cNvPr id="50224" name="Text Box 48"/>
              <p:cNvSpPr txBox="1">
                <a:spLocks noChangeArrowheads="1"/>
              </p:cNvSpPr>
              <p:nvPr/>
            </p:nvSpPr>
            <p:spPr bwMode="auto">
              <a:xfrm>
                <a:off x="110" y="182"/>
                <a:ext cx="2555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dirty="0"/>
                  <a:t>Search for neutrino induced events, mainly                  ,  deep underwater </a:t>
                </a:r>
              </a:p>
            </p:txBody>
          </p:sp>
          <p:graphicFrame>
            <p:nvGraphicFramePr>
              <p:cNvPr id="50225" name="Object 4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2020926"/>
                  </p:ext>
                </p:extLst>
              </p:nvPr>
            </p:nvGraphicFramePr>
            <p:xfrm>
              <a:off x="1209" y="404"/>
              <a:ext cx="645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50" name="Equation" r:id="rId9" imgW="762000" imgH="203200" progId="Equation.3">
                      <p:embed/>
                    </p:oleObj>
                  </mc:Choice>
                  <mc:Fallback>
                    <p:oleObj name="Equation" r:id="rId9" imgW="762000" imgH="203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9" y="404"/>
                            <a:ext cx="645" cy="172"/>
                          </a:xfrm>
                          <a:prstGeom prst="rect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0227" name="Line 51"/>
            <p:cNvSpPr>
              <a:spLocks noChangeShapeType="1"/>
            </p:cNvSpPr>
            <p:nvPr/>
          </p:nvSpPr>
          <p:spPr bwMode="auto">
            <a:xfrm flipV="1">
              <a:off x="4296" y="2696"/>
              <a:ext cx="160" cy="880"/>
            </a:xfrm>
            <a:prstGeom prst="line">
              <a:avLst/>
            </a:prstGeom>
            <a:noFill/>
            <a:ln w="19050">
              <a:solidFill>
                <a:srgbClr val="FDFB4B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8" name="Line 52"/>
            <p:cNvSpPr>
              <a:spLocks noChangeShapeType="1"/>
            </p:cNvSpPr>
            <p:nvPr/>
          </p:nvSpPr>
          <p:spPr bwMode="auto">
            <a:xfrm>
              <a:off x="4536" y="3440"/>
              <a:ext cx="496" cy="192"/>
            </a:xfrm>
            <a:prstGeom prst="line">
              <a:avLst/>
            </a:prstGeom>
            <a:noFill/>
            <a:ln w="19050">
              <a:solidFill>
                <a:srgbClr val="FDFB4B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9" name="Line 53"/>
            <p:cNvSpPr>
              <a:spLocks noChangeShapeType="1"/>
            </p:cNvSpPr>
            <p:nvPr/>
          </p:nvSpPr>
          <p:spPr bwMode="auto">
            <a:xfrm flipV="1">
              <a:off x="4528" y="2792"/>
              <a:ext cx="120" cy="616"/>
            </a:xfrm>
            <a:prstGeom prst="line">
              <a:avLst/>
            </a:prstGeom>
            <a:noFill/>
            <a:ln w="19050">
              <a:solidFill>
                <a:srgbClr val="FDFB4B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0" name="Arc 54"/>
            <p:cNvSpPr>
              <a:spLocks/>
            </p:cNvSpPr>
            <p:nvPr/>
          </p:nvSpPr>
          <p:spPr bwMode="auto">
            <a:xfrm>
              <a:off x="4320" y="3392"/>
              <a:ext cx="12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DFB4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1" name="Text Box 55"/>
            <p:cNvSpPr txBox="1">
              <a:spLocks noChangeArrowheads="1"/>
            </p:cNvSpPr>
            <p:nvPr/>
          </p:nvSpPr>
          <p:spPr bwMode="auto">
            <a:xfrm>
              <a:off x="4299" y="3277"/>
              <a:ext cx="28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1000">
                  <a:solidFill>
                    <a:srgbClr val="FDFB4B"/>
                  </a:solidFill>
                </a:rPr>
                <a:t>43°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543548"/>
            <a:ext cx="2133600" cy="301752"/>
          </a:xfrm>
        </p:spPr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544469"/>
            <a:ext cx="4260056" cy="300831"/>
          </a:xfrm>
        </p:spPr>
        <p:txBody>
          <a:bodyPr/>
          <a:lstStyle/>
          <a:p>
            <a:r>
              <a:rPr lang="es-CL" dirty="0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584573"/>
            <a:ext cx="502920" cy="301752"/>
          </a:xfrm>
        </p:spPr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4</a:t>
            </a:fld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27321" t="17240" r="28265" b="16401"/>
          <a:stretch>
            <a:fillRect/>
          </a:stretch>
        </p:blipFill>
        <p:spPr bwMode="auto">
          <a:xfrm>
            <a:off x="35496" y="2097434"/>
            <a:ext cx="5191824" cy="436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3"/>
          <p:cNvSpPr txBox="1"/>
          <p:nvPr/>
        </p:nvSpPr>
        <p:spPr>
          <a:xfrm>
            <a:off x="517764" y="269463"/>
            <a:ext cx="7285116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New design of the base of the tower </a:t>
            </a:r>
            <a:endParaRPr lang="en-GB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227320" y="1417130"/>
            <a:ext cx="3916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Will be the same as in the JB:</a:t>
            </a:r>
          </a:p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 3 vessel + 1 manyfold </a:t>
            </a:r>
          </a:p>
          <a:p>
            <a:endParaRPr lang="en-GB" smtClean="0">
              <a:solidFill>
                <a:prstClr val="white"/>
              </a:solidFill>
              <a:latin typeface="Century Gothic"/>
            </a:endParaRPr>
          </a:p>
          <a:p>
            <a:endParaRPr lang="en-GB" smtClean="0">
              <a:solidFill>
                <a:prstClr val="white"/>
              </a:solidFill>
              <a:latin typeface="Century Gothic"/>
            </a:endParaRPr>
          </a:p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1 vessel to host optic fibres routing;</a:t>
            </a:r>
          </a:p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1 vessel for control ;</a:t>
            </a:r>
          </a:p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1 vessel for the power  system  in equipressure oil bath;</a:t>
            </a:r>
          </a:p>
          <a:p>
            <a:endParaRPr lang="en-GB" smtClean="0">
              <a:solidFill>
                <a:prstClr val="white"/>
              </a:solidFill>
              <a:latin typeface="Century Gothic"/>
            </a:endParaRPr>
          </a:p>
          <a:p>
            <a:r>
              <a:rPr lang="en-GB" smtClean="0">
                <a:solidFill>
                  <a:prstClr val="white"/>
                </a:solidFill>
                <a:latin typeface="Century Gothic"/>
              </a:rPr>
              <a:t>Improved reliability</a:t>
            </a:r>
          </a:p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40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1405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517764" y="269463"/>
            <a:ext cx="5517276" cy="4616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deployment</a:t>
            </a:r>
            <a:endParaRPr lang="en-US" sz="2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8 Imagen" descr="foto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5131" y="195624"/>
            <a:ext cx="3970214" cy="283311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7828" y="3051392"/>
            <a:ext cx="80555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planned at the end of the integration&amp;tests  by October 20th;</a:t>
            </a:r>
          </a:p>
          <a:p>
            <a:pPr marL="285750" indent="-285750">
              <a:buFont typeface="Arial" pitchFamily="34" charset="0"/>
              <a:buChar char="•"/>
            </a:pPr>
            <a:endParaRPr lang="en-GB" b="1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operated under MECMA consortium agreement: can be stopped according to a long  list of «</a:t>
            </a:r>
            <a:r>
              <a:rPr lang="en-GB" b="1" i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Interruptible Works»;</a:t>
            </a:r>
          </a:p>
          <a:p>
            <a:pPr marL="285750" indent="-285750">
              <a:buFont typeface="Arial" pitchFamily="34" charset="0"/>
              <a:buChar char="•"/>
            </a:pPr>
            <a:endParaRPr lang="en-GB" b="1" i="1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Predive check of the ROV underway ;</a:t>
            </a:r>
          </a:p>
          <a:p>
            <a:pPr marL="285750" indent="-285750">
              <a:buFont typeface="Arial" pitchFamily="34" charset="0"/>
              <a:buChar char="•"/>
            </a:pPr>
            <a:endParaRPr lang="en-GB" b="1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Single operation: CERTAMEN  + ROV + tower:</a:t>
            </a:r>
          </a:p>
          <a:p>
            <a:pPr marL="3486150" lvl="7" indent="-285750">
              <a:buFont typeface="Arial" pitchFamily="34" charset="0"/>
              <a:buChar char="•"/>
            </a:pPr>
            <a:r>
              <a:rPr lang="en-GB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Test of the ROV at 3500 m and cable termination inspection.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b="1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86150" lvl="7" indent="-285750">
              <a:buFont typeface="Arial" pitchFamily="34" charset="0"/>
              <a:buChar char="•"/>
            </a:pPr>
            <a:r>
              <a:rPr lang="en-GB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Deployment &amp;connection of the tower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41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76712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20121004_082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42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21004_082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0" y="218663"/>
            <a:ext cx="9004300" cy="6080537"/>
            <a:chOff x="289842" y="218663"/>
            <a:chExt cx="7964490" cy="6386075"/>
          </a:xfrm>
          <a:solidFill>
            <a:schemeClr val="tx1"/>
          </a:solidFill>
        </p:grpSpPr>
        <p:sp>
          <p:nvSpPr>
            <p:cNvPr id="4" name="CasellaDiTesto 2"/>
            <p:cNvSpPr txBox="1"/>
            <p:nvPr/>
          </p:nvSpPr>
          <p:spPr>
            <a:xfrm>
              <a:off x="289842" y="972428"/>
              <a:ext cx="7964490" cy="56323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GB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The Great effort spent by INFN in the last 15 years finally is close to give the first results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GB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A big European effort is pushing for the construction of the Km3 scale Neutrino Telescope in the Mediterranean Sea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GB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PON funds allow for the construction of a first part of the Telescope</a:t>
              </a:r>
              <a:endParaRPr lang="en-GB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GB" sz="24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The 8 floors tower is completed and ready for the </a:t>
              </a:r>
              <a:r>
                <a:rPr lang="en-GB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deployment, it will allow the final Tower detector concept validation</a:t>
              </a:r>
              <a:endParaRPr lang="en-GB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GB" sz="24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Extensive tests gave positive </a:t>
              </a:r>
              <a:r>
                <a:rPr lang="en-GB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results</a:t>
              </a:r>
              <a:endParaRPr lang="en-GB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GB" sz="24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ROV dive test + deployment  in the site of Capo </a:t>
              </a:r>
              <a:r>
                <a:rPr lang="en-GB" sz="24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Passero</a:t>
              </a:r>
              <a:r>
                <a:rPr lang="en-GB" sz="24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is planned by 2nd November </a:t>
              </a:r>
              <a:r>
                <a:rPr lang="en-GB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GB" sz="24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Design optimisation process completed by end of the </a:t>
              </a:r>
              <a:r>
                <a:rPr lang="en-GB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year</a:t>
              </a:r>
              <a:endParaRPr lang="en-GB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13"/>
            <p:cNvSpPr txBox="1"/>
            <p:nvPr/>
          </p:nvSpPr>
          <p:spPr>
            <a:xfrm>
              <a:off x="420614" y="218663"/>
              <a:ext cx="1763649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SUMMARY</a:t>
              </a:r>
              <a:endParaRPr lang="en-GB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43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oto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8" y="191984"/>
            <a:ext cx="2849886" cy="2128618"/>
          </a:xfrm>
          <a:prstGeom prst="rect">
            <a:avLst/>
          </a:prstGeom>
        </p:spPr>
      </p:pic>
      <p:pic>
        <p:nvPicPr>
          <p:cNvPr id="5" name="4 Imagen" descr="foto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8062" y="191984"/>
            <a:ext cx="2849885" cy="2128618"/>
          </a:xfrm>
          <a:prstGeom prst="rect">
            <a:avLst/>
          </a:prstGeom>
        </p:spPr>
      </p:pic>
      <p:pic>
        <p:nvPicPr>
          <p:cNvPr id="6" name="5 Imagen" descr="foto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2688" y="191985"/>
            <a:ext cx="2849885" cy="2128618"/>
          </a:xfrm>
          <a:prstGeom prst="rect">
            <a:avLst/>
          </a:prstGeom>
        </p:spPr>
      </p:pic>
      <p:pic>
        <p:nvPicPr>
          <p:cNvPr id="7" name="6 Imagen" descr="foto_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49" y="2492896"/>
            <a:ext cx="2675107" cy="1998074"/>
          </a:xfrm>
          <a:prstGeom prst="rect">
            <a:avLst/>
          </a:prstGeom>
        </p:spPr>
      </p:pic>
      <p:pic>
        <p:nvPicPr>
          <p:cNvPr id="9" name="8 Imagen" descr="foto_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1777" y="3504113"/>
            <a:ext cx="3132893" cy="2340000"/>
          </a:xfrm>
          <a:prstGeom prst="rect">
            <a:avLst/>
          </a:prstGeom>
        </p:spPr>
      </p:pic>
      <p:pic>
        <p:nvPicPr>
          <p:cNvPr id="11" name="10 Imagen" descr="foto_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36802" y="3504113"/>
            <a:ext cx="3132893" cy="2340000"/>
          </a:xfrm>
          <a:prstGeom prst="rect">
            <a:avLst/>
          </a:prstGeom>
        </p:spPr>
      </p:pic>
      <p:pic>
        <p:nvPicPr>
          <p:cNvPr id="12" name="11 Imagen" descr="foto_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460" y="4490970"/>
            <a:ext cx="2664296" cy="198999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44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94"/>
            <a:ext cx="8229600" cy="17252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Our Detector concept: a 3D semi-rigid structure holding O.M. in fixed positions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5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9" name="Picture 8" descr="CapoPassero_small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1814984"/>
            <a:ext cx="6750369" cy="505571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300140" y="3562350"/>
            <a:ext cx="1928960" cy="17589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12840" y="6584573"/>
            <a:ext cx="1928960" cy="9562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nemo_tower_unfold"/>
          <p:cNvPicPr>
            <a:picLocks noChangeAspect="1" noChangeArrowheads="1"/>
          </p:cNvPicPr>
          <p:nvPr/>
        </p:nvPicPr>
        <p:blipFill>
          <a:blip r:embed="rId3">
            <a:lum bright="-6000" contrast="10000"/>
          </a:blip>
          <a:srcRect/>
          <a:stretch>
            <a:fillRect/>
          </a:stretch>
        </p:blipFill>
        <p:spPr bwMode="auto">
          <a:xfrm>
            <a:off x="1010296" y="3562350"/>
            <a:ext cx="1289844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138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628900" y="6494462"/>
            <a:ext cx="6278562" cy="365125"/>
          </a:xfrm>
        </p:spPr>
        <p:txBody>
          <a:bodyPr vert="horz" tIns="0" bIns="0" anchor="ctr"/>
          <a:lstStyle/>
          <a:p>
            <a:fld id="{AB49D139-239E-D546-933A-E3A4316E8835}" type="slidenum">
              <a:rPr lang="it-IT"/>
              <a:pPr/>
              <a:t>6</a:t>
            </a:fld>
            <a:endParaRPr lang="it-IT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91600" cy="406400"/>
          </a:xfrm>
        </p:spPr>
        <p:txBody>
          <a:bodyPr>
            <a:normAutofit fontScale="90000"/>
          </a:bodyPr>
          <a:lstStyle/>
          <a:p>
            <a:r>
              <a:rPr lang="en-GB" dirty="0"/>
              <a:t>Point like cosmic Neutrino Sources</a:t>
            </a:r>
          </a:p>
        </p:txBody>
      </p:sp>
      <p:grpSp>
        <p:nvGrpSpPr>
          <p:cNvPr id="40987" name="Group 27"/>
          <p:cNvGrpSpPr>
            <a:grpSpLocks/>
          </p:cNvGrpSpPr>
          <p:nvPr/>
        </p:nvGrpSpPr>
        <p:grpSpPr bwMode="auto">
          <a:xfrm>
            <a:off x="350838" y="592138"/>
            <a:ext cx="4894262" cy="3946525"/>
            <a:chOff x="69" y="637"/>
            <a:chExt cx="3083" cy="2486"/>
          </a:xfrm>
        </p:grpSpPr>
        <p:sp>
          <p:nvSpPr>
            <p:cNvPr id="40964" name="Rectangle 4"/>
            <p:cNvSpPr>
              <a:spLocks noChangeArrowheads="1"/>
            </p:cNvSpPr>
            <p:nvPr/>
          </p:nvSpPr>
          <p:spPr bwMode="auto">
            <a:xfrm>
              <a:off x="69" y="637"/>
              <a:ext cx="3083" cy="2486"/>
            </a:xfrm>
            <a:prstGeom prst="rect">
              <a:avLst/>
            </a:prstGeom>
            <a:solidFill>
              <a:srgbClr val="97E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r>
                <a:rPr lang="en-GB" sz="2400"/>
                <a:t>      </a:t>
              </a:r>
            </a:p>
            <a:p>
              <a:pPr eaLnBrk="1" hangingPunct="1">
                <a:spcBef>
                  <a:spcPct val="20000"/>
                </a:spcBef>
              </a:pPr>
              <a:endParaRPr lang="en-GB" sz="2400"/>
            </a:p>
            <a:p>
              <a:pPr eaLnBrk="1" hangingPunct="1">
                <a:spcBef>
                  <a:spcPct val="20000"/>
                </a:spcBef>
              </a:pPr>
              <a:r>
                <a:rPr lang="en-GB" sz="2400"/>
                <a:t>      </a:t>
              </a:r>
              <a:r>
                <a:rPr lang="en-GB" sz="2400" b="1" i="1">
                  <a:solidFill>
                    <a:srgbClr val="74080A"/>
                  </a:solidFill>
                </a:rPr>
                <a:t>Galactic</a:t>
              </a:r>
              <a:endParaRPr lang="en-GB" sz="2400"/>
            </a:p>
            <a:p>
              <a:pPr algn="ctr" eaLnBrk="1" hangingPunct="1">
                <a:spcBef>
                  <a:spcPct val="20000"/>
                </a:spcBef>
              </a:pPr>
              <a:endParaRPr lang="en-GB" sz="2400"/>
            </a:p>
          </p:txBody>
        </p:sp>
        <p:grpSp>
          <p:nvGrpSpPr>
            <p:cNvPr id="40985" name="Group 25"/>
            <p:cNvGrpSpPr>
              <a:grpSpLocks/>
            </p:cNvGrpSpPr>
            <p:nvPr/>
          </p:nvGrpSpPr>
          <p:grpSpPr bwMode="auto">
            <a:xfrm>
              <a:off x="1606" y="733"/>
              <a:ext cx="1449" cy="1156"/>
              <a:chOff x="1606" y="733"/>
              <a:chExt cx="1449" cy="1156"/>
            </a:xfrm>
          </p:grpSpPr>
          <p:pic>
            <p:nvPicPr>
              <p:cNvPr id="40966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6" y="733"/>
                <a:ext cx="1449" cy="1156"/>
              </a:xfrm>
              <a:prstGeom prst="rect">
                <a:avLst/>
              </a:prstGeom>
              <a:solidFill>
                <a:srgbClr val="97E8E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40967" name="Rectangle 7"/>
              <p:cNvSpPr>
                <a:spLocks noChangeArrowheads="1"/>
              </p:cNvSpPr>
              <p:nvPr/>
            </p:nvSpPr>
            <p:spPr bwMode="auto">
              <a:xfrm>
                <a:off x="1606" y="781"/>
                <a:ext cx="132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7E8E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GB" sz="1400" b="1">
                    <a:solidFill>
                      <a:srgbClr val="FDFB4B"/>
                    </a:solidFill>
                    <a:latin typeface="Times New Roman" charset="0"/>
                  </a:rPr>
                  <a:t>Pulsar Wind Nebula</a:t>
                </a:r>
              </a:p>
            </p:txBody>
          </p:sp>
        </p:grpSp>
        <p:grpSp>
          <p:nvGrpSpPr>
            <p:cNvPr id="40971" name="Group 11"/>
            <p:cNvGrpSpPr>
              <a:grpSpLocks/>
            </p:cNvGrpSpPr>
            <p:nvPr/>
          </p:nvGrpSpPr>
          <p:grpSpPr bwMode="auto">
            <a:xfrm>
              <a:off x="125" y="1929"/>
              <a:ext cx="1449" cy="1157"/>
              <a:chOff x="2544" y="1392"/>
              <a:chExt cx="1449" cy="1157"/>
            </a:xfrm>
          </p:grpSpPr>
          <p:pic>
            <p:nvPicPr>
              <p:cNvPr id="40968" name="Picture 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392"/>
                <a:ext cx="1449" cy="11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7E8E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40969" name="Rectangle 9"/>
              <p:cNvSpPr>
                <a:spLocks noChangeArrowheads="1"/>
              </p:cNvSpPr>
              <p:nvPr/>
            </p:nvSpPr>
            <p:spPr bwMode="auto">
              <a:xfrm>
                <a:off x="2568" y="1440"/>
                <a:ext cx="128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7E8E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GB" sz="1400" b="1">
                    <a:solidFill>
                      <a:srgbClr val="FFFFFF"/>
                    </a:solidFill>
                    <a:latin typeface="Times New Roman" charset="0"/>
                  </a:rPr>
                  <a:t>Supernova Remnants</a:t>
                </a:r>
                <a:endParaRPr lang="en-GB" sz="1400" b="1">
                  <a:solidFill>
                    <a:srgbClr val="FFFFFF"/>
                  </a:solidFill>
                  <a:latin typeface="NimbusSansL-Bold" charset="0"/>
                </a:endParaRPr>
              </a:p>
            </p:txBody>
          </p:sp>
          <p:sp>
            <p:nvSpPr>
              <p:cNvPr id="40970" name="Rectangle 10"/>
              <p:cNvSpPr>
                <a:spLocks noChangeArrowheads="1"/>
              </p:cNvSpPr>
              <p:nvPr/>
            </p:nvSpPr>
            <p:spPr bwMode="auto">
              <a:xfrm>
                <a:off x="2560" y="2256"/>
                <a:ext cx="136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7E8E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GB" sz="1400" b="1">
                    <a:solidFill>
                      <a:srgbClr val="FFFFFF"/>
                    </a:solidFill>
                    <a:latin typeface="Times New Roman" charset="0"/>
                  </a:rPr>
                  <a:t>RX J1713.73946HESS</a:t>
                </a:r>
                <a:endParaRPr lang="en-GB" sz="1400" b="1">
                  <a:solidFill>
                    <a:srgbClr val="FFFFFF"/>
                  </a:solidFill>
                  <a:latin typeface="NimbusSansL-Bold" charset="0"/>
                </a:endParaRPr>
              </a:p>
            </p:txBody>
          </p:sp>
        </p:grpSp>
        <p:grpSp>
          <p:nvGrpSpPr>
            <p:cNvPr id="40975" name="Group 15"/>
            <p:cNvGrpSpPr>
              <a:grpSpLocks/>
            </p:cNvGrpSpPr>
            <p:nvPr/>
          </p:nvGrpSpPr>
          <p:grpSpPr bwMode="auto">
            <a:xfrm>
              <a:off x="1614" y="1930"/>
              <a:ext cx="1440" cy="1156"/>
              <a:chOff x="4032" y="1392"/>
              <a:chExt cx="1440" cy="1129"/>
            </a:xfrm>
          </p:grpSpPr>
          <p:pic>
            <p:nvPicPr>
              <p:cNvPr id="40973" name="Picture 1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1392"/>
                <a:ext cx="1440" cy="11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7E8E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40974" name="Rectangle 14"/>
              <p:cNvSpPr>
                <a:spLocks noChangeArrowheads="1"/>
              </p:cNvSpPr>
              <p:nvPr/>
            </p:nvSpPr>
            <p:spPr bwMode="auto">
              <a:xfrm>
                <a:off x="4224" y="1442"/>
                <a:ext cx="782" cy="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7E8E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sz="1400" b="1">
                    <a:solidFill>
                      <a:srgbClr val="FDFB4B"/>
                    </a:solidFill>
                    <a:latin typeface="Times New Roman" charset="0"/>
                  </a:rPr>
                  <a:t>Microquasars</a:t>
                </a:r>
              </a:p>
            </p:txBody>
          </p:sp>
        </p:grpSp>
      </p:grp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245100" y="592138"/>
            <a:ext cx="3517900" cy="5065712"/>
          </a:xfrm>
          <a:prstGeom prst="rect">
            <a:avLst/>
          </a:prstGeom>
          <a:solidFill>
            <a:srgbClr val="FDF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GB" sz="2400" b="1" i="1">
                <a:solidFill>
                  <a:srgbClr val="74080A"/>
                </a:solidFill>
              </a:rPr>
              <a:t>Extragalactic</a:t>
            </a:r>
            <a:endParaRPr lang="en-GB" sz="2400"/>
          </a:p>
          <a:p>
            <a:pPr algn="ctr" eaLnBrk="1" hangingPunct="1">
              <a:spcBef>
                <a:spcPct val="20000"/>
              </a:spcBef>
            </a:pPr>
            <a:endParaRPr lang="en-GB" sz="2400"/>
          </a:p>
        </p:txBody>
      </p:sp>
      <p:pic>
        <p:nvPicPr>
          <p:cNvPr id="4097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987425"/>
            <a:ext cx="3062288" cy="258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6662738" y="2897188"/>
            <a:ext cx="1873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DFB4B"/>
                </a:solidFill>
                <a:latin typeface="Times New Roman" charset="0"/>
              </a:rPr>
              <a:t>Active Galactic Nuclei</a:t>
            </a:r>
          </a:p>
        </p:txBody>
      </p:sp>
      <p:sp>
        <p:nvSpPr>
          <p:cNvPr id="40983" name="Rectangle 23"/>
          <p:cNvSpPr>
            <a:spLocks noGrp="1" noChangeArrowheads="1"/>
          </p:cNvSpPr>
          <p:nvPr>
            <p:ph type="subTitle" idx="1"/>
          </p:nvPr>
        </p:nvSpPr>
        <p:spPr>
          <a:xfrm>
            <a:off x="350838" y="4538663"/>
            <a:ext cx="4894262" cy="1119187"/>
          </a:xfrm>
          <a:solidFill>
            <a:srgbClr val="DEE3A2"/>
          </a:solidFill>
        </p:spPr>
        <p:txBody>
          <a:bodyPr/>
          <a:lstStyle/>
          <a:p>
            <a:endParaRPr lang="en-GB" sz="400"/>
          </a:p>
          <a:p>
            <a:r>
              <a:rPr lang="en-GB" sz="2000"/>
              <a:t>Their identification requires a detector with accurate angular reconstruction  </a:t>
            </a:r>
          </a:p>
        </p:txBody>
      </p:sp>
      <p:graphicFrame>
        <p:nvGraphicFramePr>
          <p:cNvPr id="40984" name="Object 24"/>
          <p:cNvGraphicFramePr>
            <a:graphicFrameLocks noChangeAspect="1"/>
          </p:cNvGraphicFramePr>
          <p:nvPr/>
        </p:nvGraphicFramePr>
        <p:xfrm>
          <a:off x="1252538" y="5321300"/>
          <a:ext cx="3100387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8" imgW="1638300" imgH="177800" progId="Equation.3">
                  <p:embed/>
                </p:oleObj>
              </mc:Choice>
              <mc:Fallback>
                <p:oleObj name="Equation" r:id="rId8" imgW="1638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5321300"/>
                        <a:ext cx="3100387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89" name="Text Box 29"/>
          <p:cNvSpPr txBox="1">
            <a:spLocks noChangeArrowheads="1"/>
          </p:cNvSpPr>
          <p:nvPr/>
        </p:nvSpPr>
        <p:spPr bwMode="auto">
          <a:xfrm>
            <a:off x="314326" y="5780088"/>
            <a:ext cx="8412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Experimental  signal :    statistical evidence of an excess of events coming from the same direction </a:t>
            </a:r>
          </a:p>
        </p:txBody>
      </p:sp>
      <p:pic>
        <p:nvPicPr>
          <p:cNvPr id="40990" name="Picture 30" descr="GRB990123HS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" b="3342"/>
          <a:stretch>
            <a:fillRect/>
          </a:stretch>
        </p:blipFill>
        <p:spPr bwMode="auto">
          <a:xfrm>
            <a:off x="5472113" y="3727450"/>
            <a:ext cx="3062287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1" name="Text Box 31"/>
          <p:cNvSpPr txBox="1">
            <a:spLocks noChangeArrowheads="1"/>
          </p:cNvSpPr>
          <p:nvPr/>
        </p:nvSpPr>
        <p:spPr bwMode="auto">
          <a:xfrm>
            <a:off x="5473700" y="3976688"/>
            <a:ext cx="1147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Times New Roman" charset="0"/>
              </a:rPr>
              <a:t>GRB 990123</a:t>
            </a:r>
          </a:p>
        </p:txBody>
      </p:sp>
      <p:sp>
        <p:nvSpPr>
          <p:cNvPr id="40993" name="Text Box 33"/>
          <p:cNvSpPr txBox="1">
            <a:spLocks noChangeArrowheads="1"/>
          </p:cNvSpPr>
          <p:nvPr/>
        </p:nvSpPr>
        <p:spPr bwMode="auto">
          <a:xfrm>
            <a:off x="5549900" y="5068888"/>
            <a:ext cx="2928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Times New Roman" charset="0"/>
              </a:rPr>
              <a:t>For transient sources the time meas.</a:t>
            </a:r>
          </a:p>
          <a:p>
            <a:r>
              <a:rPr lang="en-GB" sz="1400" b="1">
                <a:solidFill>
                  <a:schemeClr val="bg1"/>
                </a:solidFill>
                <a:latin typeface="Times New Roman" charset="0"/>
              </a:rPr>
              <a:t>improves the signal detection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10300" y="6494462"/>
            <a:ext cx="952500" cy="365125"/>
          </a:xfrm>
        </p:spPr>
        <p:txBody>
          <a:bodyPr anchor="ctr"/>
          <a:lstStyle/>
          <a:p>
            <a:r>
              <a:rPr lang="en-US" dirty="0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71600" y="6494462"/>
            <a:ext cx="5791200" cy="365125"/>
          </a:xfrm>
        </p:spPr>
        <p:txBody>
          <a:bodyPr anchor="ctr"/>
          <a:lstStyle/>
          <a:p>
            <a:pPr algn="ctr"/>
            <a:r>
              <a:rPr lang="es-CL" dirty="0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94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An example: the ANTARES search for point-like sources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7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5" y="1320800"/>
            <a:ext cx="8817991" cy="510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6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1600" y="749300"/>
            <a:ext cx="8902700" cy="3860800"/>
          </a:xfrm>
        </p:spPr>
        <p:txBody>
          <a:bodyPr>
            <a:normAutofit lnSpcReduction="10000"/>
          </a:bodyPr>
          <a:lstStyle/>
          <a:p>
            <a:pPr marL="177800" indent="-177800" algn="l">
              <a:buFont typeface="Times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 Unresolved AGN</a:t>
            </a:r>
          </a:p>
          <a:p>
            <a:pPr marL="177800" indent="-177800" algn="l">
              <a:buFont typeface="Times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 Neutrinos from "Z-bursts"</a:t>
            </a:r>
          </a:p>
          <a:p>
            <a:pPr marL="177800" indent="-177800" algn="l">
              <a:buFont typeface="Times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 Neutrinos from "GZK like" </a:t>
            </a:r>
            <a:r>
              <a:rPr lang="en-GB" b="1" dirty="0" smtClean="0">
                <a:solidFill>
                  <a:schemeClr val="tx1"/>
                </a:solidFill>
              </a:rPr>
              <a:t>p-</a:t>
            </a:r>
            <a:r>
              <a:rPr lang="en-GB" b="1" dirty="0">
                <a:solidFill>
                  <a:schemeClr val="tx1"/>
                </a:solidFill>
              </a:rPr>
              <a:t>CMB interactions</a:t>
            </a:r>
          </a:p>
          <a:p>
            <a:pPr marL="177800" indent="-177800" algn="l">
              <a:buFont typeface="Times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 Neutrinos foreseen by Top-Down models</a:t>
            </a:r>
          </a:p>
          <a:p>
            <a:pPr marL="177800" indent="-177800" algn="l">
              <a:buFont typeface="Times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 …</a:t>
            </a:r>
            <a:r>
              <a:rPr lang="en-GB" b="1" dirty="0" smtClean="0">
                <a:solidFill>
                  <a:schemeClr val="tx1"/>
                </a:solidFill>
              </a:rPr>
              <a:t>.</a:t>
            </a:r>
          </a:p>
          <a:p>
            <a:pPr marL="88900" algn="l">
              <a:spcAft>
                <a:spcPts val="2400"/>
              </a:spcAft>
              <a:buFont typeface="Times" charset="0"/>
              <a:buNone/>
            </a:pPr>
            <a:r>
              <a:rPr lang="en-GB" sz="2600" b="1" dirty="0" smtClean="0">
                <a:solidFill>
                  <a:schemeClr val="tx1"/>
                </a:solidFill>
              </a:rPr>
              <a:t>Their </a:t>
            </a:r>
            <a:r>
              <a:rPr lang="en-GB" sz="2600" b="1" dirty="0">
                <a:solidFill>
                  <a:schemeClr val="tx1"/>
                </a:solidFill>
              </a:rPr>
              <a:t>identification out of the more intense background of atmospheric neutrinos (and </a:t>
            </a:r>
            <a:r>
              <a:rPr lang="en-GB" sz="2600" b="1" dirty="0" err="1">
                <a:solidFill>
                  <a:schemeClr val="tx1"/>
                </a:solidFill>
              </a:rPr>
              <a:t>muons</a:t>
            </a:r>
            <a:r>
              <a:rPr lang="en-GB" sz="2600" b="1" dirty="0">
                <a:solidFill>
                  <a:schemeClr val="tx1"/>
                </a:solidFill>
              </a:rPr>
              <a:t>) is possible at very high ener</a:t>
            </a:r>
            <a:r>
              <a:rPr lang="en-GB" sz="2600" b="1" dirty="0">
                <a:solidFill>
                  <a:srgbClr val="FFFFFF"/>
                </a:solidFill>
              </a:rPr>
              <a:t>gies </a:t>
            </a:r>
            <a:r>
              <a:rPr lang="en-GB" sz="2600" b="1" dirty="0" smtClean="0">
                <a:solidFill>
                  <a:srgbClr val="FFFFFF"/>
                </a:solidFill>
              </a:rPr>
              <a:t>  (E</a:t>
            </a:r>
            <a:r>
              <a:rPr lang="en-GB" sz="2600" b="1" baseline="30000" dirty="0" smtClean="0">
                <a:solidFill>
                  <a:srgbClr val="FFFFFF"/>
                </a:solidFill>
              </a:rPr>
              <a:t> </a:t>
            </a:r>
            <a:r>
              <a:rPr lang="en-GB" sz="2600" b="1" dirty="0" smtClean="0">
                <a:solidFill>
                  <a:srgbClr val="FFFFFF"/>
                </a:solidFill>
              </a:rPr>
              <a:t>&gt; </a:t>
            </a:r>
            <a:r>
              <a:rPr lang="en-GB" sz="2600" b="1" dirty="0" err="1">
                <a:solidFill>
                  <a:srgbClr val="FFFFFF"/>
                </a:solidFill>
              </a:rPr>
              <a:t>TeV</a:t>
            </a:r>
            <a:r>
              <a:rPr lang="en-GB" sz="2600" b="1" dirty="0">
                <a:solidFill>
                  <a:srgbClr val="FFFFFF"/>
                </a:solidFill>
              </a:rPr>
              <a:t>) and implies accurate energy reconstruction.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8900" y="88900"/>
            <a:ext cx="8991600" cy="673100"/>
          </a:xfrm>
        </p:spPr>
        <p:txBody>
          <a:bodyPr>
            <a:normAutofit fontScale="90000"/>
          </a:bodyPr>
          <a:lstStyle/>
          <a:p>
            <a:r>
              <a:rPr lang="en-GB" dirty="0"/>
              <a:t>Diffuse Cosmic Neutrino Sources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71600" y="6479380"/>
            <a:ext cx="5791200" cy="365125"/>
          </a:xfrm>
        </p:spPr>
        <p:txBody>
          <a:bodyPr anchor="ctr"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71600" y="6479380"/>
            <a:ext cx="5791200" cy="365125"/>
          </a:xfrm>
        </p:spPr>
        <p:txBody>
          <a:bodyPr anchor="ctr"/>
          <a:lstStyle/>
          <a:p>
            <a:pPr algn="ctr"/>
            <a:r>
              <a:rPr lang="es-CL" dirty="0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92247" y="6479380"/>
            <a:ext cx="502920" cy="365125"/>
          </a:xfrm>
        </p:spPr>
        <p:txBody>
          <a:bodyPr anchor="ctr"/>
          <a:lstStyle/>
          <a:p>
            <a:fld id="{0B27B36E-1789-44FF-B677-F03270DE854B}" type="slidenum">
              <a:rPr lang="es-CL" sz="1000" smtClean="0">
                <a:latin typeface="Century Gothic"/>
              </a:rPr>
              <a:pPr/>
              <a:t>8</a:t>
            </a:fld>
            <a:endParaRPr lang="es-CL" sz="1000">
              <a:latin typeface="Century Gothic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" b="391"/>
          <a:stretch>
            <a:fillRect/>
          </a:stretch>
        </p:blipFill>
        <p:spPr bwMode="auto">
          <a:xfrm>
            <a:off x="266700" y="4324697"/>
            <a:ext cx="3001963" cy="240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3300" y="4787900"/>
            <a:ext cx="1806692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Search here !!!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765300" y="5842000"/>
            <a:ext cx="1663700" cy="63738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997200" y="5157232"/>
            <a:ext cx="546100" cy="6847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147" y="4238442"/>
            <a:ext cx="2717800" cy="2124257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511800" y="4889500"/>
            <a:ext cx="533400" cy="2042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63436" y="5003343"/>
            <a:ext cx="1039264" cy="52322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ANTARES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"/>
            <a:ext cx="9144000" cy="104060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Two VHE neutrino events observed by </a:t>
            </a:r>
            <a:r>
              <a:rPr lang="en-US" sz="3200" dirty="0" err="1" smtClean="0"/>
              <a:t>IceCUBE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entury Gothic"/>
              </a:rPr>
              <a:t>28/10/12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Antonio Capone   -    LNS User Meeting</a:t>
            </a:r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solidFill>
                  <a:prstClr val="white"/>
                </a:solidFill>
                <a:latin typeface="Century Gothic"/>
              </a:rPr>
              <a:pPr/>
              <a:t>9</a:t>
            </a:fld>
            <a:endParaRPr lang="es-CL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8794" y="999063"/>
            <a:ext cx="8097012" cy="5515356"/>
            <a:chOff x="558794" y="745063"/>
            <a:chExt cx="8097012" cy="55153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794" y="745063"/>
              <a:ext cx="8097012" cy="55153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759194" y="1574800"/>
              <a:ext cx="1365991" cy="646331"/>
            </a:xfrm>
            <a:prstGeom prst="rect">
              <a:avLst/>
            </a:prstGeom>
            <a:solidFill>
              <a:srgbClr val="FDEADA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T. </a:t>
              </a:r>
              <a:r>
                <a:rPr lang="en-US" dirty="0" err="1" smtClean="0">
                  <a:solidFill>
                    <a:schemeClr val="bg1"/>
                  </a:solidFill>
                </a:rPr>
                <a:t>Stanev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NOW-2012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97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Ond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406</TotalTime>
  <Words>2737</Words>
  <Application>Microsoft Macintosh PowerPoint</Application>
  <PresentationFormat>On-screen Show (4:3)</PresentationFormat>
  <Paragraphs>539</Paragraphs>
  <Slides>44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Verve</vt:lpstr>
      <vt:lpstr>Microsoft Equation</vt:lpstr>
      <vt:lpstr>PowerPoint Presentation</vt:lpstr>
      <vt:lpstr>PowerPoint Presentation</vt:lpstr>
      <vt:lpstr>PowerPoint Presentation</vt:lpstr>
      <vt:lpstr>Detection principle</vt:lpstr>
      <vt:lpstr>Our Detector concept: a 3D semi-rigid structure holding O.M. in fixed positions</vt:lpstr>
      <vt:lpstr>Point like cosmic Neutrino Sources</vt:lpstr>
      <vt:lpstr>An example: the ANTARES search for point-like sources</vt:lpstr>
      <vt:lpstr>Diffuse Cosmic Neutrino Sources</vt:lpstr>
      <vt:lpstr>Two VHE neutrino events observed by IceCUBE</vt:lpstr>
      <vt:lpstr>… not only neutrino astrophysics…  </vt:lpstr>
      <vt:lpstr>The Neutrino Telescope World Map</vt:lpstr>
      <vt:lpstr>Locations for Neutrino Astronomy</vt:lpstr>
      <vt:lpstr>   Mediterranean Sea  Telescope Sky Coverage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Sensitivity at 90% C.L. for 30 Towers at Capo Passero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Physics Department University Sapienza and 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Astrophysical Neutrino Telescope at CapoPassero: status report</dc:title>
  <dc:creator>Antonio Capone</dc:creator>
  <cp:lastModifiedBy>Antonio Capone</cp:lastModifiedBy>
  <cp:revision>44</cp:revision>
  <cp:lastPrinted>2012-10-30T12:49:06Z</cp:lastPrinted>
  <dcterms:created xsi:type="dcterms:W3CDTF">2012-10-28T18:37:08Z</dcterms:created>
  <dcterms:modified xsi:type="dcterms:W3CDTF">2012-10-30T12:49:20Z</dcterms:modified>
</cp:coreProperties>
</file>