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8" r:id="rId3"/>
    <p:sldId id="264" r:id="rId4"/>
    <p:sldId id="260" r:id="rId5"/>
    <p:sldId id="261" r:id="rId6"/>
    <p:sldId id="270" r:id="rId7"/>
    <p:sldId id="262" r:id="rId8"/>
    <p:sldId id="263" r:id="rId9"/>
    <p:sldId id="265" r:id="rId10"/>
    <p:sldId id="266" r:id="rId11"/>
    <p:sldId id="267" r:id="rId12"/>
    <p:sldId id="259" r:id="rId13"/>
    <p:sldId id="268" r:id="rId14"/>
    <p:sldId id="269" r:id="rId15"/>
    <p:sldId id="271" r:id="rId16"/>
    <p:sldId id="272" r:id="rId17"/>
    <p:sldId id="277" r:id="rId18"/>
    <p:sldId id="273" r:id="rId19"/>
    <p:sldId id="274" r:id="rId20"/>
    <p:sldId id="276" r:id="rId21"/>
    <p:sldId id="279" r:id="rId22"/>
    <p:sldId id="280" r:id="rId23"/>
    <p:sldId id="275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B92"/>
    <a:srgbClr val="FF01FF"/>
    <a:srgbClr val="1400FA"/>
    <a:srgbClr val="FFC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19"/>
    <p:restoredTop sz="85442"/>
  </p:normalViewPr>
  <p:slideViewPr>
    <p:cSldViewPr snapToGrid="0">
      <p:cViewPr varScale="1">
        <p:scale>
          <a:sx n="104" d="100"/>
          <a:sy n="104" d="100"/>
        </p:scale>
        <p:origin x="1144" y="200"/>
      </p:cViewPr>
      <p:guideLst>
        <p:guide orient="horz" pos="2160"/>
        <p:guide pos="3143"/>
      </p:guideLst>
    </p:cSldViewPr>
  </p:slideViewPr>
  <p:outlineViewPr>
    <p:cViewPr>
      <p:scale>
        <a:sx n="33" d="100"/>
        <a:sy n="33" d="100"/>
      </p:scale>
      <p:origin x="0" y="-11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60170-8FDE-1C47-BD93-A6BC4A32A145}" type="datetimeFigureOut">
              <a:rPr lang="it-IT" smtClean="0"/>
              <a:t>29/09/22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AA883-346D-5E44-A8DB-F1B134A69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79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107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81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333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079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39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362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921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89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22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076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567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378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737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792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142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839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883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4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297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298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1760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90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288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0342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986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136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22436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939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6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57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67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8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340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601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A883-346D-5E44-A8DB-F1B134A6957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3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398" y="6583680"/>
            <a:ext cx="2228850" cy="269877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/>
              <a:t>Antonio Capone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91523" y="6583680"/>
            <a:ext cx="3343275" cy="269877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83793" y="6583680"/>
            <a:ext cx="2228850" cy="269877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BFE9D6A-BDD6-5A4B-9EB0-894300F0E9B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219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644D542-F041-9ECF-686F-807D14CEB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2398" y="6583680"/>
            <a:ext cx="2228850" cy="269877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/>
              <a:t>Antonio Capone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9C659A2-1B1C-70BA-DE97-851D4B888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583680"/>
            <a:ext cx="3343275" cy="269877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/>
              <a:t>Elba Island (Tuscany, Italy), September 29th, 2022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6F26D85-B093-1943-C770-F6592E3CB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83793" y="6583680"/>
            <a:ext cx="2228850" cy="269877"/>
          </a:xfrm>
          <a:prstGeom prst="rect">
            <a:avLst/>
          </a:prstGeom>
        </p:spPr>
        <p:txBody>
          <a:bodyPr/>
          <a:lstStyle>
            <a:lvl1pPr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BFE9D6A-BDD6-5A4B-9EB0-894300F0E9B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21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emf"/><Relationship Id="rId7" Type="http://schemas.openxmlformats.org/officeDocument/2006/relationships/image" Target="../media/image5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3.jp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ulcano Workshop 2022 - Frontier Objects in Astrophysics and Particle Physics">
            <a:extLst>
              <a:ext uri="{FF2B5EF4-FFF2-40B4-BE49-F238E27FC236}">
                <a16:creationId xmlns:a16="http://schemas.microsoft.com/office/drawing/2014/main" id="{A04126FD-82EB-A454-E273-C90323D3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F342EB-31F2-4489-FC25-C169D3C12F03}"/>
              </a:ext>
            </a:extLst>
          </p:cNvPr>
          <p:cNvSpPr txBox="1"/>
          <p:nvPr/>
        </p:nvSpPr>
        <p:spPr>
          <a:xfrm>
            <a:off x="0" y="1913493"/>
            <a:ext cx="9186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XVIII </a:t>
            </a:r>
            <a:r>
              <a:rPr lang="en-GB" b="1" i="0" u="none" strike="noStrike" dirty="0" err="1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Vulcano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 Workshop on Frontier Objects in Astrophysics and Particle Physics 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DC4C656-5463-694A-9CA6-8009DC559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089" y="596144"/>
            <a:ext cx="1229439" cy="1583940"/>
          </a:xfrm>
          <a:prstGeom prst="rect">
            <a:avLst/>
          </a:prstGeom>
        </p:spPr>
      </p:pic>
      <p:sp>
        <p:nvSpPr>
          <p:cNvPr id="8" name="Segnaposto data 7">
            <a:extLst>
              <a:ext uri="{FF2B5EF4-FFF2-40B4-BE49-F238E27FC236}">
                <a16:creationId xmlns:a16="http://schemas.microsoft.com/office/drawing/2014/main" id="{C1394BCB-2215-8986-2285-69FEAEA34C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304" y="6498450"/>
            <a:ext cx="1804416" cy="369331"/>
          </a:xfrm>
        </p:spPr>
        <p:txBody>
          <a:bodyPr/>
          <a:lstStyle/>
          <a:p>
            <a:r>
              <a:rPr lang="it-IT" b="1">
                <a:solidFill>
                  <a:schemeClr val="accent1">
                    <a:lumMod val="50000"/>
                  </a:schemeClr>
                </a:solidFill>
              </a:rPr>
              <a:t>Antonio Capone</a:t>
            </a:r>
            <a:endParaRPr lang="en-GB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7105C4D-1210-222E-5443-367B04F2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0131" y="6498450"/>
            <a:ext cx="3533965" cy="369331"/>
          </a:xfrm>
        </p:spPr>
        <p:txBody>
          <a:bodyPr/>
          <a:lstStyle/>
          <a:p>
            <a:r>
              <a:rPr lang="en-GB" b="1">
                <a:solidFill>
                  <a:schemeClr val="accent1">
                    <a:lumMod val="50000"/>
                  </a:schemeClr>
                </a:solidFill>
              </a:rPr>
              <a:t>Elba Island (Tuscany, Italy), September 29th, 2022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C18298E1-CD8C-AA5B-7C56-663EC8E40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3121" y="6498450"/>
            <a:ext cx="1430039" cy="369331"/>
          </a:xfrm>
        </p:spPr>
        <p:txBody>
          <a:bodyPr/>
          <a:lstStyle/>
          <a:p>
            <a:fld id="{ABFE9D6A-BDD6-5A4B-9EB0-894300F0E9BF}" type="slidenum">
              <a:rPr lang="en-GB" b="1" smtClean="0">
                <a:solidFill>
                  <a:schemeClr val="accent1">
                    <a:lumMod val="50000"/>
                  </a:schemeClr>
                </a:solidFill>
              </a:rPr>
              <a:t>1</a:t>
            </a:fld>
            <a:endParaRPr lang="en-GB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D05BD9C-BE11-BD90-2A26-53CFC70323CF}"/>
              </a:ext>
            </a:extLst>
          </p:cNvPr>
          <p:cNvSpPr txBox="1"/>
          <p:nvPr/>
        </p:nvSpPr>
        <p:spPr>
          <a:xfrm>
            <a:off x="1011936" y="2348845"/>
            <a:ext cx="80101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accent1">
                    <a:lumMod val="50000"/>
                  </a:schemeClr>
                </a:solidFill>
                <a:effectLst/>
              </a:rPr>
              <a:t>Search for High Energy Astrophysical Neutrinos  Experimental status</a:t>
            </a:r>
          </a:p>
          <a:p>
            <a:pPr algn="ctr"/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accent1">
                    <a:lumMod val="50000"/>
                  </a:schemeClr>
                </a:solidFill>
                <a:effectLst/>
              </a:rPr>
              <a:t>Antonio Capone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73BC2C-F3D3-EFB0-DF13-A8EC3B052C4F}"/>
              </a:ext>
            </a:extLst>
          </p:cNvPr>
          <p:cNvSpPr txBox="1"/>
          <p:nvPr/>
        </p:nvSpPr>
        <p:spPr>
          <a:xfrm>
            <a:off x="6667979" y="3760814"/>
            <a:ext cx="3187607" cy="27084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/>
              <a:t>Astrophysical </a:t>
            </a:r>
            <a:r>
              <a:rPr lang="en-GB" sz="2000">
                <a:latin typeface="Symbol" pitchFamily="2" charset="2"/>
              </a:rPr>
              <a:t>n</a:t>
            </a:r>
            <a:r>
              <a:rPr lang="en-GB" sz="2000"/>
              <a:t> detection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rgbClr val="C00000"/>
                </a:solidFill>
              </a:rPr>
              <a:t>Why ?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rgbClr val="C00000"/>
                </a:solidFill>
              </a:rPr>
              <a:t>How ?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rgbClr val="C00000"/>
                </a:solidFill>
              </a:rPr>
              <a:t>Where ?</a:t>
            </a:r>
          </a:p>
          <a:p>
            <a:r>
              <a:rPr lang="en-GB" sz="2000"/>
              <a:t>The </a:t>
            </a:r>
            <a:r>
              <a:rPr lang="en-GB" sz="2000">
                <a:latin typeface="Symbol" pitchFamily="2" charset="2"/>
              </a:rPr>
              <a:t>n, g</a:t>
            </a:r>
            <a:r>
              <a:rPr lang="en-GB" sz="2000"/>
              <a:t>, HE C.R. connection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rgbClr val="C00000"/>
                </a:solidFill>
              </a:rPr>
              <a:t>Multi-messenger search for H.E. astrophysical sources</a:t>
            </a:r>
          </a:p>
          <a:p>
            <a:r>
              <a:rPr lang="en-GB" sz="2000"/>
              <a:t>Results from Cherenkov </a:t>
            </a:r>
            <a:r>
              <a:rPr lang="en-GB" sz="2000">
                <a:latin typeface="Symbol" pitchFamily="2" charset="2"/>
              </a:rPr>
              <a:t>n</a:t>
            </a:r>
            <a:r>
              <a:rPr lang="en-GB" sz="2000"/>
              <a:t> Telescopes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95CCD7-1DB6-7C18-F08C-7F01FCD6C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5" y="3744095"/>
            <a:ext cx="3154972" cy="270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0ECE541-D4DA-9928-5AC3-0CCC0DB7E56A}"/>
              </a:ext>
            </a:extLst>
          </p:cNvPr>
          <p:cNvSpPr/>
          <p:nvPr/>
        </p:nvSpPr>
        <p:spPr>
          <a:xfrm>
            <a:off x="1382307" y="3936830"/>
            <a:ext cx="1645096" cy="659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284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E22C5D-3434-032D-86D6-7ADE3BD90E90}"/>
              </a:ext>
            </a:extLst>
          </p:cNvPr>
          <p:cNvSpPr txBox="1"/>
          <p:nvPr/>
        </p:nvSpPr>
        <p:spPr>
          <a:xfrm>
            <a:off x="3383032" y="1043688"/>
            <a:ext cx="279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In </a:t>
            </a:r>
            <a:r>
              <a:rPr lang="it-IT" err="1"/>
              <a:t>operation</a:t>
            </a:r>
            <a:r>
              <a:rPr lang="it-IT"/>
              <a:t> 2008 - 2022</a:t>
            </a:r>
          </a:p>
          <a:p>
            <a:pPr algn="ctr"/>
            <a:r>
              <a:rPr lang="it-IT"/>
              <a:t>Sensitive to TeV – 100 TeV </a:t>
            </a:r>
            <a:r>
              <a:rPr lang="it-IT" err="1">
                <a:latin typeface="Symbol" pitchFamily="2" charset="2"/>
              </a:rPr>
              <a:t>n</a:t>
            </a:r>
            <a:endParaRPr lang="it-IT">
              <a:latin typeface="Symbol" pitchFamily="2" charset="2"/>
            </a:endParaRPr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266"/>
            <a:ext cx="9906000" cy="682677"/>
          </a:xfrm>
        </p:spPr>
        <p:txBody>
          <a:bodyPr anchor="ctr">
            <a:normAutofit/>
          </a:bodyPr>
          <a:lstStyle/>
          <a:p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ANTARES: sensitive to the IC "diffuse" 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flux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EF66D1D-FE56-F611-0375-0BC37F5F7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1" y="711550"/>
            <a:ext cx="3375570" cy="232159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78803EA-EA93-86C4-3421-D8F54BDB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242" y="635840"/>
            <a:ext cx="3428991" cy="2321595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0937BF49-C2B3-7A43-1BCA-FD1AE329729E}"/>
              </a:ext>
            </a:extLst>
          </p:cNvPr>
          <p:cNvGrpSpPr/>
          <p:nvPr/>
        </p:nvGrpSpPr>
        <p:grpSpPr>
          <a:xfrm>
            <a:off x="16464" y="2948171"/>
            <a:ext cx="9836001" cy="3730156"/>
            <a:chOff x="16464" y="2944759"/>
            <a:chExt cx="9836001" cy="3730156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E1ECD3CD-D28D-CC23-6FAA-6C4BFD24E52D}"/>
                </a:ext>
              </a:extLst>
            </p:cNvPr>
            <p:cNvGrpSpPr/>
            <p:nvPr/>
          </p:nvGrpSpPr>
          <p:grpSpPr>
            <a:xfrm>
              <a:off x="16464" y="2944759"/>
              <a:ext cx="9836001" cy="3730156"/>
              <a:chOff x="16464" y="2944759"/>
              <a:chExt cx="9836001" cy="3730156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39855D40-B393-7F53-6116-56538BF8A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64" y="3054247"/>
                <a:ext cx="6730326" cy="3442933"/>
              </a:xfrm>
              <a:prstGeom prst="rect">
                <a:avLst/>
              </a:pr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0E649BCA-06BA-D14E-3967-39D6AC120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1470" y="3429000"/>
                <a:ext cx="3220995" cy="2675382"/>
              </a:xfrm>
              <a:prstGeom prst="rect">
                <a:avLst/>
              </a:prstGeom>
            </p:spPr>
          </p:pic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37A64A1-D1CB-5E01-E63B-D547AF6ADE1C}"/>
                  </a:ext>
                </a:extLst>
              </p:cNvPr>
              <p:cNvSpPr txBox="1"/>
              <p:nvPr/>
            </p:nvSpPr>
            <p:spPr>
              <a:xfrm>
                <a:off x="7006287" y="6028584"/>
                <a:ext cx="24987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/>
                  <a:t>Results fully compatible </a:t>
                </a:r>
              </a:p>
              <a:p>
                <a:r>
                  <a:rPr lang="en-GB"/>
                  <a:t>with </a:t>
                </a:r>
                <a:r>
                  <a:rPr lang="en-GB" err="1"/>
                  <a:t>IceCube</a:t>
                </a:r>
                <a:r>
                  <a:rPr lang="en-GB"/>
                  <a:t> diffuse flux</a:t>
                </a: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9498940-FCDC-76F3-92B4-E816B0FE5E22}"/>
                  </a:ext>
                </a:extLst>
              </p:cNvPr>
              <p:cNvSpPr txBox="1"/>
              <p:nvPr/>
            </p:nvSpPr>
            <p:spPr>
              <a:xfrm>
                <a:off x="4448005" y="2944759"/>
                <a:ext cx="279531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err="1"/>
                  <a:t>Ap.J.Lett</a:t>
                </a:r>
                <a:r>
                  <a:rPr lang="it-IT" sz="1200"/>
                  <a:t>. 853 (2018) 1, L7</a:t>
                </a:r>
              </a:p>
              <a:p>
                <a:r>
                  <a:rPr lang="it-IT" sz="1200"/>
                  <a:t>https://</a:t>
                </a:r>
                <a:r>
                  <a:rPr lang="it-IT" sz="1200" err="1"/>
                  <a:t>pos.sissa.it</a:t>
                </a:r>
                <a:r>
                  <a:rPr lang="it-IT" sz="1200"/>
                  <a:t>/358/891/pdf-(ICRC19)</a:t>
                </a:r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23C272C-A175-AB3D-CB80-C5DA8A9A8D44}"/>
                </a:ext>
              </a:extLst>
            </p:cNvPr>
            <p:cNvSpPr txBox="1"/>
            <p:nvPr/>
          </p:nvSpPr>
          <p:spPr>
            <a:xfrm>
              <a:off x="9451999" y="3457801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195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95"/>
            <a:ext cx="9906000" cy="682677"/>
          </a:xfrm>
        </p:spPr>
        <p:txBody>
          <a:bodyPr anchor="ctr">
            <a:noAutofit/>
          </a:bodyPr>
          <a:lstStyle/>
          <a:p>
            <a:r>
              <a:rPr lang="en-GB" sz="28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IceCube</a:t>
            </a:r>
            <a:r>
              <a:rPr lang="en-GB" sz="28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&amp; ANTARES: search for "diffuse" </a:t>
            </a:r>
            <a:r>
              <a:rPr lang="en-GB" sz="28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 </a:t>
            </a:r>
            <a:r>
              <a:rPr lang="en-GB" sz="28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</a:rPr>
              <a:t>flux </a:t>
            </a:r>
            <a:r>
              <a:rPr lang="en-GB" sz="28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from galactic ridge</a:t>
            </a:r>
            <a:endParaRPr lang="it-IT" sz="28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37CC46-B5F6-EFAF-7C53-2327FA1DCEB5}"/>
              </a:ext>
            </a:extLst>
          </p:cNvPr>
          <p:cNvSpPr/>
          <p:nvPr/>
        </p:nvSpPr>
        <p:spPr>
          <a:xfrm>
            <a:off x="6363730" y="6388443"/>
            <a:ext cx="267740" cy="269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C7E1B4D-FB5A-055C-6CE5-128FD373AACC}"/>
              </a:ext>
            </a:extLst>
          </p:cNvPr>
          <p:cNvSpPr/>
          <p:nvPr/>
        </p:nvSpPr>
        <p:spPr>
          <a:xfrm>
            <a:off x="8872151" y="5239265"/>
            <a:ext cx="345990" cy="296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F77A4D79-4707-4049-E0BC-B8A14DFDA140}"/>
              </a:ext>
            </a:extLst>
          </p:cNvPr>
          <p:cNvGrpSpPr/>
          <p:nvPr/>
        </p:nvGrpSpPr>
        <p:grpSpPr>
          <a:xfrm>
            <a:off x="341096" y="2038767"/>
            <a:ext cx="9267836" cy="4484614"/>
            <a:chOff x="501736" y="2038767"/>
            <a:chExt cx="9267836" cy="4484614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B15EDCD-E6F4-7AEF-B988-5D59CD0C3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36" y="2038767"/>
              <a:ext cx="9267836" cy="4484614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011908D0-5F03-D222-5C3C-A6351F70E129}"/>
                </a:ext>
              </a:extLst>
            </p:cNvPr>
            <p:cNvSpPr/>
            <p:nvPr/>
          </p:nvSpPr>
          <p:spPr>
            <a:xfrm>
              <a:off x="8872151" y="6227814"/>
              <a:ext cx="345990" cy="284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83833C82-DF6A-2236-508D-03A1EA77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23" y="615238"/>
            <a:ext cx="2281881" cy="1377569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1696B49-38A7-2DCE-67A7-7AE9B87C41D8}"/>
              </a:ext>
            </a:extLst>
          </p:cNvPr>
          <p:cNvSpPr txBox="1"/>
          <p:nvPr/>
        </p:nvSpPr>
        <p:spPr>
          <a:xfrm>
            <a:off x="3818238" y="815546"/>
            <a:ext cx="589440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/>
              <a:t>Neutrinos carry direct information on CR propagation:</a:t>
            </a:r>
          </a:p>
          <a:p>
            <a:r>
              <a:rPr lang="en-GB"/>
              <a:t>-Non-homogeneous diffusion can enhance</a:t>
            </a:r>
            <a:r>
              <a:rPr lang="en-GB">
                <a:latin typeface="Symbol" pitchFamily="2" charset="2"/>
              </a:rPr>
              <a:t> g</a:t>
            </a:r>
            <a:r>
              <a:rPr lang="en-GB"/>
              <a:t> and </a:t>
            </a:r>
            <a:r>
              <a:rPr lang="en-GB">
                <a:latin typeface="Symbol" pitchFamily="2" charset="2"/>
              </a:rPr>
              <a:t>n</a:t>
            </a:r>
            <a:r>
              <a:rPr lang="en-GB"/>
              <a:t> emission</a:t>
            </a:r>
          </a:p>
          <a:p>
            <a:r>
              <a:rPr lang="en-GB"/>
              <a:t>-Molecular clouds/dense environments boost </a:t>
            </a:r>
            <a:r>
              <a:rPr lang="en-GB">
                <a:latin typeface="Symbol" pitchFamily="2" charset="2"/>
              </a:rPr>
              <a:t>g</a:t>
            </a:r>
            <a:r>
              <a:rPr lang="en-GB"/>
              <a:t> and </a:t>
            </a:r>
            <a:r>
              <a:rPr lang="en-GB">
                <a:latin typeface="Symbol" pitchFamily="2" charset="2"/>
              </a:rPr>
              <a:t>n</a:t>
            </a:r>
            <a:r>
              <a:rPr lang="en-GB"/>
              <a:t> fluxes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8D965CB-0F93-08EC-45EC-C51199BA0283}"/>
              </a:ext>
            </a:extLst>
          </p:cNvPr>
          <p:cNvSpPr txBox="1"/>
          <p:nvPr/>
        </p:nvSpPr>
        <p:spPr>
          <a:xfrm>
            <a:off x="6023919" y="3626569"/>
            <a:ext cx="334327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err="1"/>
              <a:t>Astrophys.J</a:t>
            </a:r>
            <a:r>
              <a:rPr lang="it-IT"/>
              <a:t>. 868 (2018) no.2, L20</a:t>
            </a:r>
          </a:p>
        </p:txBody>
      </p:sp>
    </p:spTree>
    <p:extLst>
      <p:ext uri="{BB962C8B-B14F-4D97-AF65-F5344CB8AC3E}">
        <p14:creationId xmlns:p14="http://schemas.microsoft.com/office/powerpoint/2010/main" val="2395729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F6DA2-E66A-1B34-6B34-EB9EC02E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0B404-18A8-C39B-A4F6-48B87DC2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220D81-ADA5-5781-5E3E-9980F0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8E926A-63C2-08D0-5CD1-86910D8A4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03" y="1333281"/>
            <a:ext cx="8729593" cy="42161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9163F28-45B9-18EA-B799-25B09A240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98" y="5280013"/>
            <a:ext cx="1342707" cy="1173910"/>
          </a:xfrm>
          <a:prstGeom prst="rect">
            <a:avLst/>
          </a:prstGeom>
        </p:spPr>
      </p:pic>
      <p:sp>
        <p:nvSpPr>
          <p:cNvPr id="10" name="Titolo 9">
            <a:extLst>
              <a:ext uri="{FF2B5EF4-FFF2-40B4-BE49-F238E27FC236}">
                <a16:creationId xmlns:a16="http://schemas.microsoft.com/office/drawing/2014/main" id="{4C0AFC97-A791-9CD1-D64B-7BF6AE6B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735"/>
            <a:ext cx="9906000" cy="861449"/>
          </a:xfrm>
        </p:spPr>
        <p:txBody>
          <a:bodyPr anchor="ctr">
            <a:normAutofit/>
          </a:bodyPr>
          <a:lstStyle/>
          <a:p>
            <a:pPr rtl="0" eaLnBrk="1" latinLnBrk="0" hangingPunct="1"/>
            <a:r>
              <a:rPr lang="it-IT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The "diffuse" </a:t>
            </a:r>
            <a:r>
              <a:rPr lang="it-IT" sz="40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01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it-IT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-</a:t>
            </a:r>
            <a:r>
              <a:rPr lang="it-IT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1400F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g</a:t>
            </a:r>
            <a:r>
              <a:rPr lang="it-IT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-</a:t>
            </a:r>
            <a:r>
              <a:rPr lang="it-IT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CR</a:t>
            </a:r>
            <a:r>
              <a:rPr lang="it-IT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it-IT" sz="40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fluxes</a:t>
            </a:r>
            <a:r>
              <a:rPr lang="it-IT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connection </a:t>
            </a:r>
          </a:p>
        </p:txBody>
      </p:sp>
    </p:spTree>
    <p:extLst>
      <p:ext uri="{BB962C8B-B14F-4D97-AF65-F5344CB8AC3E}">
        <p14:creationId xmlns:p14="http://schemas.microsoft.com/office/powerpoint/2010/main" val="20334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95"/>
            <a:ext cx="9906000" cy="682677"/>
          </a:xfrm>
        </p:spPr>
        <p:txBody>
          <a:bodyPr anchor="ctr">
            <a:noAutofit/>
          </a:bodyPr>
          <a:lstStyle/>
          <a:p>
            <a:r>
              <a:rPr lang="en-GB" sz="28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ANTARES: search for point like </a:t>
            </a:r>
            <a:r>
              <a:rPr lang="en-GB" sz="28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28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sources</a:t>
            </a:r>
            <a:endParaRPr lang="it-IT" sz="28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37CC46-B5F6-EFAF-7C53-2327FA1DCEB5}"/>
              </a:ext>
            </a:extLst>
          </p:cNvPr>
          <p:cNvSpPr/>
          <p:nvPr/>
        </p:nvSpPr>
        <p:spPr>
          <a:xfrm>
            <a:off x="6363730" y="6388443"/>
            <a:ext cx="267740" cy="269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C7E1B4D-FB5A-055C-6CE5-128FD373AACC}"/>
              </a:ext>
            </a:extLst>
          </p:cNvPr>
          <p:cNvSpPr/>
          <p:nvPr/>
        </p:nvSpPr>
        <p:spPr>
          <a:xfrm>
            <a:off x="8872151" y="5239265"/>
            <a:ext cx="345990" cy="296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11908D0-5F03-D222-5C3C-A6351F70E129}"/>
              </a:ext>
            </a:extLst>
          </p:cNvPr>
          <p:cNvSpPr/>
          <p:nvPr/>
        </p:nvSpPr>
        <p:spPr>
          <a:xfrm>
            <a:off x="8872151" y="5449330"/>
            <a:ext cx="345990" cy="28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68AACB-606E-3572-EC73-1EB4E34E8A77}"/>
              </a:ext>
            </a:extLst>
          </p:cNvPr>
          <p:cNvSpPr txBox="1"/>
          <p:nvPr/>
        </p:nvSpPr>
        <p:spPr>
          <a:xfrm>
            <a:off x="7570710" y="603549"/>
            <a:ext cx="214193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/>
              <a:t>PRD 96, 082001 (2017) </a:t>
            </a:r>
          </a:p>
          <a:p>
            <a:r>
              <a:rPr lang="it-IT" sz="1600" err="1"/>
              <a:t>PoS</a:t>
            </a:r>
            <a:r>
              <a:rPr lang="it-IT" sz="1600"/>
              <a:t>(ICRC2021)1161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A25F99-5595-DBAC-2A38-7599A9AD8F64}"/>
              </a:ext>
            </a:extLst>
          </p:cNvPr>
          <p:cNvSpPr txBox="1"/>
          <p:nvPr/>
        </p:nvSpPr>
        <p:spPr>
          <a:xfrm>
            <a:off x="316421" y="624087"/>
            <a:ext cx="7164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- 13 years (2007-2020) data sample: 3845 days, 10162 </a:t>
            </a:r>
            <a:r>
              <a:rPr lang="en-GB" err="1"/>
              <a:t>traks</a:t>
            </a:r>
            <a:r>
              <a:rPr lang="en-GB"/>
              <a:t>, 225 showers</a:t>
            </a:r>
          </a:p>
          <a:p>
            <a:r>
              <a:rPr lang="en-GB"/>
              <a:t>- Searching for a statistical excess from given sky point (sources catalogue)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943669F-6292-9033-1D6B-A5D61CAFE6B7}"/>
              </a:ext>
            </a:extLst>
          </p:cNvPr>
          <p:cNvSpPr/>
          <p:nvPr/>
        </p:nvSpPr>
        <p:spPr>
          <a:xfrm>
            <a:off x="8785654" y="5350476"/>
            <a:ext cx="432487" cy="27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9AF6A93-B2F3-5845-2125-6D5F48FEE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61" y="1256039"/>
            <a:ext cx="5041900" cy="1193800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E38CC335-569D-920F-962D-1EED6EB019BF}"/>
              </a:ext>
            </a:extLst>
          </p:cNvPr>
          <p:cNvGrpSpPr/>
          <p:nvPr/>
        </p:nvGrpSpPr>
        <p:grpSpPr>
          <a:xfrm>
            <a:off x="234778" y="2404819"/>
            <a:ext cx="9529677" cy="4131915"/>
            <a:chOff x="234778" y="2404819"/>
            <a:chExt cx="9529677" cy="4131915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D7857C0-717A-0AED-9BEA-BF8CA3BB9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778" y="2404819"/>
              <a:ext cx="9529677" cy="4131915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C20526A-B94C-8709-4A5D-B05D7E07D57F}"/>
                </a:ext>
              </a:extLst>
            </p:cNvPr>
            <p:cNvSpPr/>
            <p:nvPr/>
          </p:nvSpPr>
          <p:spPr>
            <a:xfrm>
              <a:off x="8785654" y="6277232"/>
              <a:ext cx="432487" cy="2595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2863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95"/>
            <a:ext cx="9906000" cy="682677"/>
          </a:xfrm>
        </p:spPr>
        <p:txBody>
          <a:bodyPr anchor="ctr">
            <a:noAutofit/>
          </a:bodyPr>
          <a:lstStyle/>
          <a:p>
            <a:r>
              <a:rPr lang="en-GB" sz="36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IceCube</a:t>
            </a:r>
            <a:r>
              <a:rPr lang="en-GB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&amp; ANTARES: search for point like </a:t>
            </a:r>
            <a:r>
              <a:rPr lang="en-GB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sources</a:t>
            </a:r>
            <a:endParaRPr lang="it-IT" sz="36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37CC46-B5F6-EFAF-7C53-2327FA1DCEB5}"/>
              </a:ext>
            </a:extLst>
          </p:cNvPr>
          <p:cNvSpPr/>
          <p:nvPr/>
        </p:nvSpPr>
        <p:spPr>
          <a:xfrm>
            <a:off x="6363730" y="6388443"/>
            <a:ext cx="267740" cy="269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C7E1B4D-FB5A-055C-6CE5-128FD373AACC}"/>
              </a:ext>
            </a:extLst>
          </p:cNvPr>
          <p:cNvSpPr/>
          <p:nvPr/>
        </p:nvSpPr>
        <p:spPr>
          <a:xfrm>
            <a:off x="8872151" y="5239265"/>
            <a:ext cx="345990" cy="296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11908D0-5F03-D222-5C3C-A6351F70E129}"/>
              </a:ext>
            </a:extLst>
          </p:cNvPr>
          <p:cNvSpPr/>
          <p:nvPr/>
        </p:nvSpPr>
        <p:spPr>
          <a:xfrm>
            <a:off x="8872151" y="5449330"/>
            <a:ext cx="345990" cy="28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F376E9-BA34-83EF-1E50-B2BBF9B57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91" y="1866900"/>
            <a:ext cx="9035092" cy="37338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EDF85D0-3A0E-2DB8-06B1-AC0378F5C525}"/>
              </a:ext>
            </a:extLst>
          </p:cNvPr>
          <p:cNvSpPr/>
          <p:nvPr/>
        </p:nvSpPr>
        <p:spPr>
          <a:xfrm>
            <a:off x="381001" y="715662"/>
            <a:ext cx="9140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err="1">
                <a:solidFill>
                  <a:srgbClr val="7030A0"/>
                </a:solidFill>
                <a:latin typeface="AdvOTf9433e2d" charset="0"/>
              </a:rPr>
              <a:t>Skymap</a:t>
            </a:r>
            <a:r>
              <a:rPr lang="en-GB">
                <a:solidFill>
                  <a:srgbClr val="7030A0"/>
                </a:solidFill>
                <a:latin typeface="AdvOTf9433e2d" charset="0"/>
              </a:rPr>
              <a:t> of pre-trial </a:t>
            </a:r>
            <a:r>
              <a:rPr lang="en-GB">
                <a:solidFill>
                  <a:srgbClr val="7030A0"/>
                </a:solidFill>
                <a:latin typeface="AdvOTb4af3d5d.I" charset="0"/>
              </a:rPr>
              <a:t>p</a:t>
            </a:r>
            <a:r>
              <a:rPr lang="en-GB">
                <a:solidFill>
                  <a:srgbClr val="7030A0"/>
                </a:solidFill>
                <a:latin typeface="AdvOTf9433e2d" charset="0"/>
              </a:rPr>
              <a:t>-values for the combined </a:t>
            </a:r>
          </a:p>
          <a:p>
            <a:pPr algn="ctr"/>
            <a:r>
              <a:rPr lang="en-GB">
                <a:solidFill>
                  <a:srgbClr val="7030A0"/>
                </a:solidFill>
                <a:latin typeface="AdvOTf9433e2d" charset="0"/>
              </a:rPr>
              <a:t>ANTARES 2007</a:t>
            </a:r>
            <a:r>
              <a:rPr lang="en-GB">
                <a:solidFill>
                  <a:srgbClr val="7030A0"/>
                </a:solidFill>
                <a:latin typeface="AdvOTf9433e2d+20" charset="0"/>
              </a:rPr>
              <a:t>/</a:t>
            </a:r>
            <a:r>
              <a:rPr lang="en-GB">
                <a:solidFill>
                  <a:srgbClr val="7030A0"/>
                </a:solidFill>
                <a:latin typeface="AdvOTf9433e2d" charset="0"/>
              </a:rPr>
              <a:t>12 and </a:t>
            </a:r>
            <a:r>
              <a:rPr lang="en-GB" err="1">
                <a:solidFill>
                  <a:srgbClr val="7030A0"/>
                </a:solidFill>
                <a:latin typeface="AdvOTf9433e2d" charset="0"/>
              </a:rPr>
              <a:t>IceCube</a:t>
            </a:r>
            <a:r>
              <a:rPr lang="en-GB">
                <a:solidFill>
                  <a:srgbClr val="7030A0"/>
                </a:solidFill>
                <a:latin typeface="AdvOTf9433e2d" charset="0"/>
              </a:rPr>
              <a:t> 40, 59, 79 </a:t>
            </a:r>
          </a:p>
          <a:p>
            <a:pPr algn="ctr"/>
            <a:r>
              <a:rPr lang="en-GB">
                <a:solidFill>
                  <a:srgbClr val="7030A0"/>
                </a:solidFill>
                <a:latin typeface="AdvOTf9433e2d" charset="0"/>
              </a:rPr>
              <a:t>point-source analyses. </a:t>
            </a:r>
            <a:endParaRPr lang="en-GB">
              <a:solidFill>
                <a:srgbClr val="7030A0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BA1CC88-E0C6-FE02-007C-53CFD7F25770}"/>
              </a:ext>
            </a:extLst>
          </p:cNvPr>
          <p:cNvSpPr/>
          <p:nvPr/>
        </p:nvSpPr>
        <p:spPr>
          <a:xfrm rot="-1200000">
            <a:off x="3522515" y="5175843"/>
            <a:ext cx="4825783" cy="307777"/>
          </a:xfrm>
          <a:prstGeom prst="rect">
            <a:avLst/>
          </a:prstGeom>
          <a:solidFill>
            <a:srgbClr val="FDFB4B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7030A0"/>
                </a:solidFill>
                <a:latin typeface="+mn-lt"/>
              </a:rPr>
              <a:t>The Astrophysical Journal, 823:65 (12pp), 2016 May 20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D765454-508F-ED9B-E9B5-A1E9BACA86AE}"/>
              </a:ext>
            </a:extLst>
          </p:cNvPr>
          <p:cNvSpPr/>
          <p:nvPr/>
        </p:nvSpPr>
        <p:spPr>
          <a:xfrm>
            <a:off x="381000" y="5130052"/>
            <a:ext cx="2790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>
                <a:solidFill>
                  <a:srgbClr val="7030A0"/>
                </a:solidFill>
                <a:latin typeface="AdvOTf9433e2d" charset="0"/>
              </a:rPr>
              <a:t>The red circle indicates the location of the most signi</a:t>
            </a:r>
            <a:r>
              <a:rPr lang="en-GB" sz="1800">
                <a:solidFill>
                  <a:srgbClr val="7030A0"/>
                </a:solidFill>
                <a:latin typeface="AdvOTf9433e2d+fb" charset="0"/>
              </a:rPr>
              <a:t>fi</a:t>
            </a:r>
            <a:r>
              <a:rPr lang="en-GB" sz="1800">
                <a:solidFill>
                  <a:srgbClr val="7030A0"/>
                </a:solidFill>
                <a:latin typeface="AdvOTf9433e2d" charset="0"/>
              </a:rPr>
              <a:t>cant cluster:</a:t>
            </a:r>
          </a:p>
          <a:p>
            <a:r>
              <a:rPr lang="en-GB" sz="1800">
                <a:solidFill>
                  <a:srgbClr val="7030A0"/>
                </a:solidFill>
                <a:latin typeface="AdvOTb0c9bf5d" charset="0"/>
              </a:rPr>
              <a:t>(</a:t>
            </a:r>
            <a:r>
              <a:rPr lang="en-GB" sz="1800">
                <a:solidFill>
                  <a:srgbClr val="7030A0"/>
                </a:solidFill>
                <a:latin typeface="AdvOTf9433e2d" charset="0"/>
              </a:rPr>
              <a:t>0.7</a:t>
            </a:r>
            <a:r>
              <a:rPr lang="en-GB" sz="1800">
                <a:solidFill>
                  <a:srgbClr val="7030A0"/>
                </a:solidFill>
                <a:latin typeface="AdvTTec1d2308.I+03" charset="0"/>
              </a:rPr>
              <a:t>σ </a:t>
            </a:r>
            <a:r>
              <a:rPr lang="en-GB" sz="1600">
                <a:solidFill>
                  <a:srgbClr val="7030A0"/>
                </a:solidFill>
                <a:latin typeface="AdvOTf9433e2d" charset="0"/>
              </a:rPr>
              <a:t>post-trial signi</a:t>
            </a:r>
            <a:r>
              <a:rPr lang="en-GB" sz="1600">
                <a:solidFill>
                  <a:srgbClr val="7030A0"/>
                </a:solidFill>
                <a:latin typeface="AdvOTf9433e2d+fb" charset="0"/>
              </a:rPr>
              <a:t>fi</a:t>
            </a:r>
            <a:r>
              <a:rPr lang="en-GB" sz="1600">
                <a:solidFill>
                  <a:srgbClr val="7030A0"/>
                </a:solidFill>
                <a:latin typeface="AdvOTf9433e2d" charset="0"/>
              </a:rPr>
              <a:t>cance</a:t>
            </a:r>
            <a:r>
              <a:rPr lang="en-GB" sz="1800">
                <a:solidFill>
                  <a:srgbClr val="7030A0"/>
                </a:solidFill>
                <a:latin typeface="AdvOTf9433e2d" charset="0"/>
              </a:rPr>
              <a:t>) </a:t>
            </a:r>
            <a:endParaRPr lang="en-GB" sz="1800">
              <a:solidFill>
                <a:srgbClr val="7030A0"/>
              </a:solidFill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AC55032-30A4-8A85-0D3F-1A8A8036133D}"/>
              </a:ext>
            </a:extLst>
          </p:cNvPr>
          <p:cNvCxnSpPr/>
          <p:nvPr/>
        </p:nvCxnSpPr>
        <p:spPr bwMode="auto">
          <a:xfrm flipV="1">
            <a:off x="1397000" y="4368801"/>
            <a:ext cx="723900" cy="76125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7F0B7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4239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95"/>
            <a:ext cx="9906000" cy="682677"/>
          </a:xfrm>
        </p:spPr>
        <p:txBody>
          <a:bodyPr anchor="ctr">
            <a:noAutofit/>
          </a:bodyPr>
          <a:lstStyle/>
          <a:p>
            <a:r>
              <a:rPr lang="en-GB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ANTARES: search for point like </a:t>
            </a:r>
            <a:r>
              <a:rPr lang="en-GB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sources</a:t>
            </a:r>
            <a:endParaRPr lang="it-IT" sz="36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37CC46-B5F6-EFAF-7C53-2327FA1DCEB5}"/>
              </a:ext>
            </a:extLst>
          </p:cNvPr>
          <p:cNvSpPr/>
          <p:nvPr/>
        </p:nvSpPr>
        <p:spPr>
          <a:xfrm>
            <a:off x="6363730" y="6388443"/>
            <a:ext cx="267740" cy="269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D99B6EA-B378-0D72-5B1C-11D4B549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" r="49195"/>
          <a:stretch/>
        </p:blipFill>
        <p:spPr>
          <a:xfrm>
            <a:off x="1374177" y="939867"/>
            <a:ext cx="7075558" cy="492232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6EF4E00-BF81-166A-1323-DC4B377595F1}"/>
              </a:ext>
            </a:extLst>
          </p:cNvPr>
          <p:cNvSpPr txBox="1"/>
          <p:nvPr/>
        </p:nvSpPr>
        <p:spPr>
          <a:xfrm>
            <a:off x="7441131" y="5637199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sin </a:t>
            </a:r>
            <a:r>
              <a:rPr lang="it-IT" dirty="0">
                <a:latin typeface="Symbol" pitchFamily="2" charset="2"/>
              </a:rPr>
              <a:t>d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93FE696-0DAB-A38A-FB95-149E6B8C4D9C}"/>
              </a:ext>
            </a:extLst>
          </p:cNvPr>
          <p:cNvSpPr txBox="1"/>
          <p:nvPr/>
        </p:nvSpPr>
        <p:spPr>
          <a:xfrm>
            <a:off x="3931593" y="5923464"/>
            <a:ext cx="2164734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/>
              <a:t>POS(ICRC2021)1161</a:t>
            </a:r>
          </a:p>
        </p:txBody>
      </p:sp>
    </p:spTree>
    <p:extLst>
      <p:ext uri="{BB962C8B-B14F-4D97-AF65-F5344CB8AC3E}">
        <p14:creationId xmlns:p14="http://schemas.microsoft.com/office/powerpoint/2010/main" val="491333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906000" cy="706935"/>
          </a:xfrm>
        </p:spPr>
        <p:txBody>
          <a:bodyPr anchor="ctr">
            <a:noAutofit/>
          </a:bodyPr>
          <a:lstStyle/>
          <a:p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Point like 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sources with a multi-messengers approach</a:t>
            </a:r>
            <a:endParaRPr lang="it-IT" sz="32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37CC46-B5F6-EFAF-7C53-2327FA1DCEB5}"/>
              </a:ext>
            </a:extLst>
          </p:cNvPr>
          <p:cNvSpPr/>
          <p:nvPr/>
        </p:nvSpPr>
        <p:spPr>
          <a:xfrm>
            <a:off x="6363730" y="6388443"/>
            <a:ext cx="267740" cy="269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546C151-DC91-56A1-5FA9-FE8172BE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759" y="1590755"/>
            <a:ext cx="7074434" cy="164174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DE13C5F-7D08-34B4-F2C6-8CD79E00A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759" y="4920982"/>
            <a:ext cx="7074434" cy="15912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3C9171-309B-6304-2B0F-5FEE6BEDCE46}"/>
              </a:ext>
            </a:extLst>
          </p:cNvPr>
          <p:cNvSpPr txBox="1"/>
          <p:nvPr/>
        </p:nvSpPr>
        <p:spPr>
          <a:xfrm>
            <a:off x="1272746" y="729037"/>
            <a:ext cx="7908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For steady sources (AGN, ...): signal and background integrated over long time </a:t>
            </a:r>
          </a:p>
          <a:p>
            <a:pPr marL="285750" indent="-285750">
              <a:buFontTx/>
              <a:buChar char="-"/>
            </a:pPr>
            <a:r>
              <a:rPr lang="en-GB"/>
              <a:t>search for a statistical evidence in the distribution of tracks around the source</a:t>
            </a:r>
          </a:p>
          <a:p>
            <a:pPr marL="285750" indent="-285750">
              <a:buFontTx/>
              <a:buChar char="-"/>
            </a:pPr>
            <a:r>
              <a:rPr lang="en-GB"/>
              <a:t>S/B favoured at high energy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50929C-5EFF-24ED-29D3-B4603F55AF97}"/>
              </a:ext>
            </a:extLst>
          </p:cNvPr>
          <p:cNvSpPr txBox="1"/>
          <p:nvPr/>
        </p:nvSpPr>
        <p:spPr>
          <a:xfrm>
            <a:off x="1264507" y="3538162"/>
            <a:ext cx="79083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For transient sources (GW, flaring blazars, GRBs, ...) : signal and background integrated over emission time: </a:t>
            </a:r>
          </a:p>
          <a:p>
            <a:pPr marL="285750" indent="-285750">
              <a:buFontTx/>
              <a:buChar char="-"/>
            </a:pPr>
            <a:r>
              <a:rPr lang="en-GB"/>
              <a:t>e.g.:   negligible background for GRB neutrinos</a:t>
            </a:r>
          </a:p>
          <a:p>
            <a:pPr marL="285750" indent="-285750">
              <a:buFontTx/>
              <a:buChar char="-"/>
            </a:pPr>
            <a:r>
              <a:rPr lang="en-GB"/>
              <a:t>relaxed selection criteria, increased efficiency for neutrinos</a:t>
            </a:r>
          </a:p>
          <a:p>
            <a:pPr marL="285750" indent="-285750">
              <a:buFontTx/>
              <a:buChar char="-"/>
            </a:pPr>
            <a:r>
              <a:rPr lang="en-GB"/>
              <a:t>need for an external trigger </a:t>
            </a:r>
          </a:p>
        </p:txBody>
      </p:sp>
    </p:spTree>
    <p:extLst>
      <p:ext uri="{BB962C8B-B14F-4D97-AF65-F5344CB8AC3E}">
        <p14:creationId xmlns:p14="http://schemas.microsoft.com/office/powerpoint/2010/main" val="3769383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906000" cy="706935"/>
          </a:xfrm>
        </p:spPr>
        <p:txBody>
          <a:bodyPr anchor="ctr">
            <a:noAutofit/>
          </a:bodyPr>
          <a:lstStyle/>
          <a:p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The multi-messengers search program with ANTARES</a:t>
            </a:r>
            <a:endParaRPr lang="it-IT" sz="32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37CC46-B5F6-EFAF-7C53-2327FA1DCEB5}"/>
              </a:ext>
            </a:extLst>
          </p:cNvPr>
          <p:cNvSpPr/>
          <p:nvPr/>
        </p:nvSpPr>
        <p:spPr>
          <a:xfrm>
            <a:off x="6363730" y="6388443"/>
            <a:ext cx="267740" cy="269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id="{DA06E18E-379B-CADD-7BC7-799920426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3295650"/>
            <a:ext cx="3532188" cy="2592388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90169A33-8D6D-B8BD-A9A3-21FB16911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1051" y="3319464"/>
            <a:ext cx="2316163" cy="297338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Rectangle 35">
            <a:extLst>
              <a:ext uri="{FF2B5EF4-FFF2-40B4-BE49-F238E27FC236}">
                <a16:creationId xmlns:a16="http://schemas.microsoft.com/office/drawing/2014/main" id="{1FB60913-E020-DEEF-9817-C3EBA870E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1236663"/>
            <a:ext cx="2862262" cy="1935162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id="{AB0DA745-89DB-BC74-94D7-DCBF3A6CA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281363"/>
            <a:ext cx="3744912" cy="299561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2157496C-E9D2-670A-E164-4A10F6769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764" y="4821238"/>
            <a:ext cx="2351087" cy="579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>
            <a:spAutoFit/>
          </a:bodyPr>
          <a:lstStyle/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fr-FR" sz="1800">
                <a:latin typeface="+mn-lt"/>
                <a:ea typeface="Arial" pitchFamily="-112" charset="0"/>
                <a:cs typeface="Arial" pitchFamily="-112" charset="0"/>
              </a:rPr>
              <a:t>GCN </a:t>
            </a:r>
            <a:r>
              <a:rPr lang="fr-FR" sz="1400">
                <a:latin typeface="+mn-lt"/>
                <a:ea typeface="Arial" pitchFamily="-112" charset="0"/>
                <a:cs typeface="Arial" pitchFamily="-112" charset="0"/>
              </a:rPr>
              <a:t>(Gamma-ray</a:t>
            </a:r>
          </a:p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fr-FR" sz="1400">
                <a:latin typeface="+mn-lt"/>
                <a:ea typeface="Arial" pitchFamily="-112" charset="0"/>
                <a:cs typeface="Arial" pitchFamily="-112" charset="0"/>
              </a:rPr>
              <a:t> Coordination Network)</a:t>
            </a:r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95D61762-507F-861F-A304-BF5ABBE7A1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9476" y="2211388"/>
            <a:ext cx="900113" cy="0"/>
          </a:xfrm>
          <a:prstGeom prst="line">
            <a:avLst/>
          </a:prstGeom>
          <a:noFill/>
          <a:ln w="7200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CD70EBCC-DAA2-3E92-BC87-223FFE55B0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76888" y="2428876"/>
            <a:ext cx="1543050" cy="1304925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1A62DE19-37AB-B879-A176-CD773EB7F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3909" b="23462"/>
          <a:stretch>
            <a:fillRect/>
          </a:stretch>
        </p:blipFill>
        <p:spPr bwMode="auto">
          <a:xfrm>
            <a:off x="7286626" y="3402014"/>
            <a:ext cx="19542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51A283F3-093A-EC49-410B-51E944BB7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1"/>
          <a:stretch>
            <a:fillRect/>
          </a:stretch>
        </p:blipFill>
        <p:spPr bwMode="auto">
          <a:xfrm>
            <a:off x="3359151" y="3411538"/>
            <a:ext cx="16557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8" descr="logo_huge_trans2">
            <a:extLst>
              <a:ext uri="{FF2B5EF4-FFF2-40B4-BE49-F238E27FC236}">
                <a16:creationId xmlns:a16="http://schemas.microsoft.com/office/drawing/2014/main" id="{24F8EFD5-362F-405A-98CD-E1A38ECC0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568451"/>
            <a:ext cx="13827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8">
            <a:extLst>
              <a:ext uri="{FF2B5EF4-FFF2-40B4-BE49-F238E27FC236}">
                <a16:creationId xmlns:a16="http://schemas.microsoft.com/office/drawing/2014/main" id="{CFA77D48-7F01-BDB2-357F-8D956F1976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1" y="2765425"/>
            <a:ext cx="352425" cy="579438"/>
          </a:xfrm>
          <a:prstGeom prst="line">
            <a:avLst/>
          </a:prstGeom>
          <a:noFill/>
          <a:ln w="72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BD27149A-5BFE-0969-9A25-2E60A30F6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197100"/>
            <a:ext cx="966788" cy="0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CC136E16-BE3F-9C46-3434-136A7B00E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1" y="3259138"/>
            <a:ext cx="2259013" cy="7802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>
            <a:spAutoFit/>
          </a:bodyPr>
          <a:lstStyle/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800">
                <a:latin typeface="+mn-lt"/>
                <a:ea typeface="Arial" pitchFamily="-112" charset="0"/>
                <a:cs typeface="Arial" pitchFamily="-112" charset="0"/>
              </a:rPr>
              <a:t>TAToO </a:t>
            </a:r>
          </a:p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400">
                <a:latin typeface="+mn-lt"/>
                <a:ea typeface="Arial" pitchFamily="-112" charset="0"/>
                <a:cs typeface="Arial" pitchFamily="-112" charset="0"/>
              </a:rPr>
              <a:t>(Telescopes – ANTARES Target of Opportunity)</a:t>
            </a:r>
          </a:p>
        </p:txBody>
      </p:sp>
      <p:sp>
        <p:nvSpPr>
          <p:cNvPr id="24" name="Text Box 16">
            <a:extLst>
              <a:ext uri="{FF2B5EF4-FFF2-40B4-BE49-F238E27FC236}">
                <a16:creationId xmlns:a16="http://schemas.microsoft.com/office/drawing/2014/main" id="{C6B7CDD3-BFD2-9524-03B4-EA8E48E00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488" y="4043364"/>
            <a:ext cx="2068512" cy="11237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73224" rIns="90000" bIns="45000">
            <a:spAutoFit/>
          </a:bodyPr>
          <a:lstStyle/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400">
                <a:latin typeface="+mn-lt"/>
                <a:ea typeface="Arial" pitchFamily="-112" charset="0"/>
                <a:cs typeface="Arial" pitchFamily="-112" charset="0"/>
              </a:rPr>
              <a:t>Optical follow-up of neutrino alerts for transient source search (GRBs, SNae).</a:t>
            </a:r>
          </a:p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400">
                <a:latin typeface="+mn-lt"/>
                <a:ea typeface="Arial" pitchFamily="-112" charset="0"/>
                <a:cs typeface="Arial" pitchFamily="-112" charset="0"/>
              </a:rPr>
              <a:t>Analysis in progress!</a:t>
            </a:r>
          </a:p>
        </p:txBody>
      </p:sp>
      <p:sp>
        <p:nvSpPr>
          <p:cNvPr id="25" name="CasellaDiTesto 34">
            <a:extLst>
              <a:ext uri="{FF2B5EF4-FFF2-40B4-BE49-F238E27FC236}">
                <a16:creationId xmlns:a16="http://schemas.microsoft.com/office/drawing/2014/main" id="{419B15C3-8144-C549-B9CE-06D2EA3BE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4" y="5470525"/>
            <a:ext cx="11611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FF0000"/>
                </a:solidFill>
              </a:rPr>
              <a:t>ANTARES</a:t>
            </a:r>
          </a:p>
        </p:txBody>
      </p:sp>
      <p:sp>
        <p:nvSpPr>
          <p:cNvPr id="26" name="Doppia parentesi quadra 25">
            <a:extLst>
              <a:ext uri="{FF2B5EF4-FFF2-40B4-BE49-F238E27FC236}">
                <a16:creationId xmlns:a16="http://schemas.microsoft.com/office/drawing/2014/main" id="{4C2EBB2A-C6C8-96AD-BF85-8188F46B2FCB}"/>
              </a:ext>
            </a:extLst>
          </p:cNvPr>
          <p:cNvSpPr/>
          <p:nvPr/>
        </p:nvSpPr>
        <p:spPr>
          <a:xfrm>
            <a:off x="3370264" y="5338764"/>
            <a:ext cx="3621087" cy="600075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Freccia bidirezionale orizzontale 26">
            <a:extLst>
              <a:ext uri="{FF2B5EF4-FFF2-40B4-BE49-F238E27FC236}">
                <a16:creationId xmlns:a16="http://schemas.microsoft.com/office/drawing/2014/main" id="{A53E668B-55B9-E8B9-5DB0-EFBF5ECEE009}"/>
              </a:ext>
            </a:extLst>
          </p:cNvPr>
          <p:cNvSpPr>
            <a:spLocks/>
          </p:cNvSpPr>
          <p:nvPr/>
        </p:nvSpPr>
        <p:spPr>
          <a:xfrm>
            <a:off x="4462464" y="5548314"/>
            <a:ext cx="358775" cy="193675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CasellaDiTesto 37">
            <a:extLst>
              <a:ext uri="{FF2B5EF4-FFF2-40B4-BE49-F238E27FC236}">
                <a16:creationId xmlns:a16="http://schemas.microsoft.com/office/drawing/2014/main" id="{B5F18873-D8BB-577C-4FAF-6AF373A5F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1" y="5321300"/>
            <a:ext cx="20396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FF0000"/>
                </a:solidFill>
              </a:rPr>
              <a:t>Optical Telescopes</a:t>
            </a:r>
          </a:p>
        </p:txBody>
      </p:sp>
      <p:sp>
        <p:nvSpPr>
          <p:cNvPr id="29" name="Rettangolo 38">
            <a:extLst>
              <a:ext uri="{FF2B5EF4-FFF2-40B4-BE49-F238E27FC236}">
                <a16:creationId xmlns:a16="http://schemas.microsoft.com/office/drawing/2014/main" id="{B35EF36C-2121-0C68-1FCA-2DB7697C5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1" y="5583239"/>
            <a:ext cx="23289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F0000"/>
                </a:solidFill>
              </a:rPr>
              <a:t>TAROT &amp; ROSTE + more </a:t>
            </a:r>
          </a:p>
        </p:txBody>
      </p:sp>
      <p:sp>
        <p:nvSpPr>
          <p:cNvPr id="30" name="Rectangle 35">
            <a:extLst>
              <a:ext uri="{FF2B5EF4-FFF2-40B4-BE49-F238E27FC236}">
                <a16:creationId xmlns:a16="http://schemas.microsoft.com/office/drawing/2014/main" id="{2BED6C63-FE1C-71FA-B48F-64E17177D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671639"/>
            <a:ext cx="2982912" cy="264953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" name="Group 10">
            <a:extLst>
              <a:ext uri="{FF2B5EF4-FFF2-40B4-BE49-F238E27FC236}">
                <a16:creationId xmlns:a16="http://schemas.microsoft.com/office/drawing/2014/main" id="{ACA4A694-083A-A2B1-740F-1D953A509498}"/>
              </a:ext>
            </a:extLst>
          </p:cNvPr>
          <p:cNvGrpSpPr>
            <a:grpSpLocks/>
          </p:cNvGrpSpPr>
          <p:nvPr/>
        </p:nvGrpSpPr>
        <p:grpSpPr bwMode="auto">
          <a:xfrm>
            <a:off x="954089" y="1746250"/>
            <a:ext cx="1958975" cy="1339850"/>
            <a:chOff x="120" y="2025"/>
            <a:chExt cx="1030" cy="675"/>
          </a:xfrm>
        </p:grpSpPr>
        <p:pic>
          <p:nvPicPr>
            <p:cNvPr id="32" name="Picture 11">
              <a:extLst>
                <a:ext uri="{FF2B5EF4-FFF2-40B4-BE49-F238E27FC236}">
                  <a16:creationId xmlns:a16="http://schemas.microsoft.com/office/drawing/2014/main" id="{AAF749ED-D68C-C2D9-48D9-9EE7DF775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" y="2025"/>
              <a:ext cx="1031" cy="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3" name="Text Box 12">
              <a:extLst>
                <a:ext uri="{FF2B5EF4-FFF2-40B4-BE49-F238E27FC236}">
                  <a16:creationId xmlns:a16="http://schemas.microsoft.com/office/drawing/2014/main" id="{04024716-A9F0-FD89-9A34-D0D01C7033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" y="2193"/>
              <a:ext cx="553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fr-FR"/>
            </a:p>
          </p:txBody>
        </p:sp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9688082C-3DDC-9282-458B-8015FB88F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2077"/>
              <a:ext cx="595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35" name="Gruppo 49">
            <a:extLst>
              <a:ext uri="{FF2B5EF4-FFF2-40B4-BE49-F238E27FC236}">
                <a16:creationId xmlns:a16="http://schemas.microsoft.com/office/drawing/2014/main" id="{6E20FDEB-088C-7174-188D-F8824648DEDA}"/>
              </a:ext>
            </a:extLst>
          </p:cNvPr>
          <p:cNvGrpSpPr>
            <a:grpSpLocks/>
          </p:cNvGrpSpPr>
          <p:nvPr/>
        </p:nvGrpSpPr>
        <p:grpSpPr bwMode="auto">
          <a:xfrm>
            <a:off x="736600" y="3019425"/>
            <a:ext cx="2395538" cy="584200"/>
            <a:chOff x="256499" y="3365831"/>
            <a:chExt cx="2395985" cy="584776"/>
          </a:xfrm>
        </p:grpSpPr>
        <p:sp>
          <p:nvSpPr>
            <p:cNvPr id="36" name="CasellaDiTesto 24">
              <a:extLst>
                <a:ext uri="{FF2B5EF4-FFF2-40B4-BE49-F238E27FC236}">
                  <a16:creationId xmlns:a16="http://schemas.microsoft.com/office/drawing/2014/main" id="{DD12917D-26F5-AD84-AF3B-34F016656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499" y="3483476"/>
              <a:ext cx="1283475" cy="369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800">
                  <a:solidFill>
                    <a:srgbClr val="FF0000"/>
                  </a:solidFill>
                </a:rPr>
                <a:t>ANTARES</a:t>
              </a:r>
            </a:p>
          </p:txBody>
        </p:sp>
        <p:sp>
          <p:nvSpPr>
            <p:cNvPr id="37" name="Doppia parentesi quadra 36">
              <a:extLst>
                <a:ext uri="{FF2B5EF4-FFF2-40B4-BE49-F238E27FC236}">
                  <a16:creationId xmlns:a16="http://schemas.microsoft.com/office/drawing/2014/main" id="{44E07163-2786-74BF-2AE5-09AC2707CAAF}"/>
                </a:ext>
              </a:extLst>
            </p:cNvPr>
            <p:cNvSpPr/>
            <p:nvPr/>
          </p:nvSpPr>
          <p:spPr>
            <a:xfrm>
              <a:off x="289843" y="3410325"/>
              <a:ext cx="2362641" cy="540282"/>
            </a:xfrm>
            <a:prstGeom prst="bracketPair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Freccia bidirezionale orizzontale 37">
              <a:extLst>
                <a:ext uri="{FF2B5EF4-FFF2-40B4-BE49-F238E27FC236}">
                  <a16:creationId xmlns:a16="http://schemas.microsoft.com/office/drawing/2014/main" id="{8558609C-E1EF-2854-A99E-948B67655AB0}"/>
                </a:ext>
              </a:extLst>
            </p:cNvPr>
            <p:cNvSpPr>
              <a:spLocks/>
            </p:cNvSpPr>
            <p:nvPr/>
          </p:nvSpPr>
          <p:spPr>
            <a:xfrm>
              <a:off x="1467988" y="3566053"/>
              <a:ext cx="360429" cy="193866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9" name="CasellaDiTesto 27">
              <a:extLst>
                <a:ext uri="{FF2B5EF4-FFF2-40B4-BE49-F238E27FC236}">
                  <a16:creationId xmlns:a16="http://schemas.microsoft.com/office/drawing/2014/main" id="{39865325-1E8C-F688-A904-0B7681482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3838" y="3365831"/>
              <a:ext cx="84590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600">
                  <a:solidFill>
                    <a:srgbClr val="FF0000"/>
                  </a:solidFill>
                </a:rPr>
                <a:t>VIRGO</a:t>
              </a:r>
            </a:p>
            <a:p>
              <a:r>
                <a:rPr lang="en-GB" sz="1600">
                  <a:solidFill>
                    <a:srgbClr val="FF0000"/>
                  </a:solidFill>
                </a:rPr>
                <a:t>LIGO</a:t>
              </a:r>
            </a:p>
          </p:txBody>
        </p:sp>
      </p:grpSp>
      <p:sp>
        <p:nvSpPr>
          <p:cNvPr id="40" name="Text Box 16">
            <a:extLst>
              <a:ext uri="{FF2B5EF4-FFF2-40B4-BE49-F238E27FC236}">
                <a16:creationId xmlns:a16="http://schemas.microsoft.com/office/drawing/2014/main" id="{C6539215-0217-037A-673D-C7404B352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3557588"/>
            <a:ext cx="3135313" cy="7229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>
            <a:spAutoFit/>
          </a:bodyPr>
          <a:lstStyle/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400">
                <a:latin typeface="+mn-lt"/>
                <a:ea typeface="Arial" pitchFamily="-112" charset="0"/>
                <a:cs typeface="Arial" pitchFamily="-112" charset="0"/>
              </a:rPr>
              <a:t>common working group (GWHEN)</a:t>
            </a:r>
          </a:p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400">
                <a:latin typeface="Calibri"/>
              </a:rPr>
              <a:t>S. </a:t>
            </a:r>
            <a:r>
              <a:rPr lang="en-GB" sz="1400" err="1">
                <a:latin typeface="Calibri"/>
              </a:rPr>
              <a:t>Adrián-Martínez</a:t>
            </a:r>
            <a:r>
              <a:rPr lang="en-GB" sz="1400">
                <a:latin typeface="Calibri"/>
              </a:rPr>
              <a:t> et al.,</a:t>
            </a:r>
          </a:p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400">
                <a:latin typeface="Calibri"/>
              </a:rPr>
              <a:t> JCAP 06 (2013) 008</a:t>
            </a:r>
          </a:p>
        </p:txBody>
      </p:sp>
      <p:sp>
        <p:nvSpPr>
          <p:cNvPr id="41" name="Text Box 16">
            <a:extLst>
              <a:ext uri="{FF2B5EF4-FFF2-40B4-BE49-F238E27FC236}">
                <a16:creationId xmlns:a16="http://schemas.microsoft.com/office/drawing/2014/main" id="{56928721-AB6F-4C12-F522-AFBB6A10A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339" y="1189039"/>
            <a:ext cx="2682875" cy="866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73224" rIns="90000" bIns="45000">
            <a:spAutoFit/>
          </a:bodyPr>
          <a:lstStyle/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2000">
                <a:solidFill>
                  <a:srgbClr val="000066"/>
                </a:solidFill>
                <a:latin typeface="+mn-lt"/>
                <a:ea typeface="Arial" pitchFamily="-112" charset="0"/>
                <a:cs typeface="Arial" pitchFamily="-112" charset="0"/>
              </a:rPr>
              <a:t>Flaring Sources</a:t>
            </a:r>
          </a:p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1600">
                <a:solidFill>
                  <a:srgbClr val="000066"/>
                </a:solidFill>
                <a:latin typeface="+mn-lt"/>
                <a:ea typeface="Arial" pitchFamily="-112" charset="0"/>
                <a:cs typeface="Arial" pitchFamily="-112" charset="0"/>
              </a:rPr>
              <a:t>(</a:t>
            </a:r>
            <a:r>
              <a:rPr lang="en-GB" sz="1600">
                <a:solidFill>
                  <a:srgbClr val="000066"/>
                </a:solidFill>
                <a:latin typeface="Symbol" charset="2"/>
                <a:cs typeface="Symbol" charset="2"/>
              </a:rPr>
              <a:t>n</a:t>
            </a:r>
            <a:r>
              <a:rPr lang="en-GB" sz="1600">
                <a:solidFill>
                  <a:srgbClr val="000066"/>
                </a:solidFill>
              </a:rPr>
              <a:t> emission from </a:t>
            </a:r>
            <a:r>
              <a:rPr lang="en-GB" sz="1600">
                <a:solidFill>
                  <a:srgbClr val="000066"/>
                </a:solidFill>
                <a:latin typeface="Symbol" charset="2"/>
                <a:cs typeface="Symbol" charset="2"/>
              </a:rPr>
              <a:t>g</a:t>
            </a:r>
            <a:r>
              <a:rPr lang="en-GB" sz="1600">
                <a:solidFill>
                  <a:srgbClr val="000066"/>
                </a:solidFill>
              </a:rPr>
              <a:t>-flaring blazars/</a:t>
            </a:r>
            <a:r>
              <a:rPr lang="en-GB" sz="1600">
                <a:solidFill>
                  <a:srgbClr val="000066"/>
                </a:solidFill>
                <a:latin typeface="Symbol" charset="2"/>
                <a:cs typeface="Symbol" charset="2"/>
              </a:rPr>
              <a:t>m</a:t>
            </a:r>
            <a:r>
              <a:rPr lang="en-GB" sz="1600">
                <a:solidFill>
                  <a:srgbClr val="000066"/>
                </a:solidFill>
              </a:rPr>
              <a:t>Quasars</a:t>
            </a:r>
            <a:r>
              <a:rPr lang="en-GB" sz="1600">
                <a:solidFill>
                  <a:srgbClr val="000066"/>
                </a:solidFill>
                <a:latin typeface="+mn-lt"/>
                <a:ea typeface="Arial" pitchFamily="-112" charset="0"/>
                <a:cs typeface="Arial" pitchFamily="-112" charset="0"/>
              </a:rPr>
              <a:t>)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D35B479-D73A-6BDB-CA7E-333944AD0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5" y="2128839"/>
            <a:ext cx="1271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FF0000"/>
                </a:solidFill>
              </a:rPr>
              <a:t>ANTARES</a:t>
            </a:r>
          </a:p>
        </p:txBody>
      </p:sp>
      <p:sp>
        <p:nvSpPr>
          <p:cNvPr id="43" name="Doppia parentesi quadra 42">
            <a:extLst>
              <a:ext uri="{FF2B5EF4-FFF2-40B4-BE49-F238E27FC236}">
                <a16:creationId xmlns:a16="http://schemas.microsoft.com/office/drawing/2014/main" id="{CBF84D01-1B72-0D68-F506-A728638B8DED}"/>
              </a:ext>
            </a:extLst>
          </p:cNvPr>
          <p:cNvSpPr/>
          <p:nvPr/>
        </p:nvSpPr>
        <p:spPr>
          <a:xfrm>
            <a:off x="6665913" y="2035175"/>
            <a:ext cx="2743200" cy="603250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4" name="Freccia bidirezionale orizzontale 43">
            <a:extLst>
              <a:ext uri="{FF2B5EF4-FFF2-40B4-BE49-F238E27FC236}">
                <a16:creationId xmlns:a16="http://schemas.microsoft.com/office/drawing/2014/main" id="{5805DB70-DCC6-BD54-D9FF-B85AE948C99D}"/>
              </a:ext>
            </a:extLst>
          </p:cNvPr>
          <p:cNvSpPr>
            <a:spLocks/>
          </p:cNvSpPr>
          <p:nvPr/>
        </p:nvSpPr>
        <p:spPr>
          <a:xfrm>
            <a:off x="7840663" y="2228851"/>
            <a:ext cx="360362" cy="193675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5" name="CasellaDiTesto 46">
            <a:extLst>
              <a:ext uri="{FF2B5EF4-FFF2-40B4-BE49-F238E27FC236}">
                <a16:creationId xmlns:a16="http://schemas.microsoft.com/office/drawing/2014/main" id="{B278BA76-50B4-A589-9387-B8DF73509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9" y="5472113"/>
            <a:ext cx="21302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FF0000"/>
                </a:solidFill>
              </a:rPr>
              <a:t>ANTARES         GCN</a:t>
            </a:r>
          </a:p>
        </p:txBody>
      </p:sp>
      <p:sp>
        <p:nvSpPr>
          <p:cNvPr id="46" name="Doppia parentesi quadra 45">
            <a:extLst>
              <a:ext uri="{FF2B5EF4-FFF2-40B4-BE49-F238E27FC236}">
                <a16:creationId xmlns:a16="http://schemas.microsoft.com/office/drawing/2014/main" id="{06716C6A-32CF-C54F-53A6-F226B9C6453A}"/>
              </a:ext>
            </a:extLst>
          </p:cNvPr>
          <p:cNvSpPr/>
          <p:nvPr/>
        </p:nvSpPr>
        <p:spPr>
          <a:xfrm>
            <a:off x="7207250" y="5395913"/>
            <a:ext cx="2133600" cy="461962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7" name="Freccia bidirezionale orizzontale 46">
            <a:extLst>
              <a:ext uri="{FF2B5EF4-FFF2-40B4-BE49-F238E27FC236}">
                <a16:creationId xmlns:a16="http://schemas.microsoft.com/office/drawing/2014/main" id="{5E41EF01-8B7B-079E-F482-C054798F7A17}"/>
              </a:ext>
            </a:extLst>
          </p:cNvPr>
          <p:cNvSpPr>
            <a:spLocks/>
          </p:cNvSpPr>
          <p:nvPr/>
        </p:nvSpPr>
        <p:spPr>
          <a:xfrm>
            <a:off x="8310563" y="5561014"/>
            <a:ext cx="360362" cy="193675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793B00C5-CA8E-7D7F-9516-9276D25E5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726" y="6005127"/>
            <a:ext cx="3859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GB" sz="1200"/>
              <a:t>Ageron </a:t>
            </a:r>
            <a:r>
              <a:rPr lang="en-GB" sz="1200" i="1"/>
              <a:t>et al.</a:t>
            </a:r>
            <a:r>
              <a:rPr lang="en-GB" sz="1200"/>
              <a:t>, </a:t>
            </a:r>
            <a:r>
              <a:rPr lang="en-GB" sz="1200" i="1"/>
              <a:t>Astrop.Phys </a:t>
            </a:r>
            <a:r>
              <a:rPr lang="en-GB" sz="1200"/>
              <a:t>35 (2012) 530-536</a:t>
            </a:r>
          </a:p>
        </p:txBody>
      </p:sp>
      <p:pic>
        <p:nvPicPr>
          <p:cNvPr id="49" name="Immagine 54">
            <a:extLst>
              <a:ext uri="{FF2B5EF4-FFF2-40B4-BE49-F238E27FC236}">
                <a16:creationId xmlns:a16="http://schemas.microsoft.com/office/drawing/2014/main" id="{3FA2E76E-1788-84F6-568E-AE62C5494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0" t="14919" r="5762" b="17406"/>
          <a:stretch>
            <a:fillRect/>
          </a:stretch>
        </p:blipFill>
        <p:spPr bwMode="auto">
          <a:xfrm>
            <a:off x="552451" y="4908550"/>
            <a:ext cx="7477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asellaDiTesto 55">
            <a:extLst>
              <a:ext uri="{FF2B5EF4-FFF2-40B4-BE49-F238E27FC236}">
                <a16:creationId xmlns:a16="http://schemas.microsoft.com/office/drawing/2014/main" id="{38B4FF1E-A1BF-5A63-ABDF-1A2F3139E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9" y="4375150"/>
            <a:ext cx="2557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FF0000"/>
                </a:solidFill>
              </a:rPr>
              <a:t>ANTARES       AUGER</a:t>
            </a:r>
          </a:p>
        </p:txBody>
      </p:sp>
      <p:sp>
        <p:nvSpPr>
          <p:cNvPr id="51" name="Doppia parentesi quadra 50">
            <a:extLst>
              <a:ext uri="{FF2B5EF4-FFF2-40B4-BE49-F238E27FC236}">
                <a16:creationId xmlns:a16="http://schemas.microsoft.com/office/drawing/2014/main" id="{10B65CD5-8460-5D20-5E22-21AB808B9E84}"/>
              </a:ext>
            </a:extLst>
          </p:cNvPr>
          <p:cNvSpPr/>
          <p:nvPr/>
        </p:nvSpPr>
        <p:spPr>
          <a:xfrm>
            <a:off x="673100" y="4375151"/>
            <a:ext cx="2565400" cy="461963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2" name="Freccia bidirezionale orizzontale 51">
            <a:extLst>
              <a:ext uri="{FF2B5EF4-FFF2-40B4-BE49-F238E27FC236}">
                <a16:creationId xmlns:a16="http://schemas.microsoft.com/office/drawing/2014/main" id="{DF9B1C22-B6B7-A310-7D55-AEF094B5B30F}"/>
              </a:ext>
            </a:extLst>
          </p:cNvPr>
          <p:cNvSpPr>
            <a:spLocks/>
          </p:cNvSpPr>
          <p:nvPr/>
        </p:nvSpPr>
        <p:spPr>
          <a:xfrm>
            <a:off x="1898651" y="4489451"/>
            <a:ext cx="360363" cy="193675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3" name="CasellaDiTesto 2">
            <a:extLst>
              <a:ext uri="{FF2B5EF4-FFF2-40B4-BE49-F238E27FC236}">
                <a16:creationId xmlns:a16="http://schemas.microsoft.com/office/drawing/2014/main" id="{64F2192E-5C8D-14E4-64F8-2FD9A852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64" y="5788025"/>
            <a:ext cx="2039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A&amp;A 559, A9 (2013),</a:t>
            </a:r>
          </a:p>
          <a:p>
            <a:r>
              <a:rPr lang="en-US" sz="1400"/>
              <a:t>JCAP 1303 (2013) 006</a:t>
            </a:r>
          </a:p>
        </p:txBody>
      </p:sp>
      <p:sp>
        <p:nvSpPr>
          <p:cNvPr id="54" name="Rettangolo 59">
            <a:extLst>
              <a:ext uri="{FF2B5EF4-FFF2-40B4-BE49-F238E27FC236}">
                <a16:creationId xmlns:a16="http://schemas.microsoft.com/office/drawing/2014/main" id="{88EEFDC5-CA87-AD35-93E7-25EDCCF59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9" y="4789489"/>
            <a:ext cx="211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n-GB" sz="1400">
                <a:solidFill>
                  <a:srgbClr val="FFFFFF"/>
                </a:solidFill>
              </a:rPr>
              <a:t>Adrian-Martinez et al.,</a:t>
            </a:r>
          </a:p>
          <a:p>
            <a:pPr defTabSz="457200"/>
            <a:r>
              <a:rPr lang="en-GB" sz="1400" err="1">
                <a:solidFill>
                  <a:srgbClr val="FFFFFF"/>
                </a:solidFill>
              </a:rPr>
              <a:t>ApJ</a:t>
            </a:r>
            <a:r>
              <a:rPr lang="en-GB" sz="1400">
                <a:solidFill>
                  <a:srgbClr val="FFFFFF"/>
                </a:solidFill>
              </a:rPr>
              <a:t> 774 (2013) 008</a:t>
            </a:r>
          </a:p>
        </p:txBody>
      </p:sp>
      <p:sp>
        <p:nvSpPr>
          <p:cNvPr id="55" name="CasellaDiTesto 63">
            <a:extLst>
              <a:ext uri="{FF2B5EF4-FFF2-40B4-BE49-F238E27FC236}">
                <a16:creationId xmlns:a16="http://schemas.microsoft.com/office/drawing/2014/main" id="{F1275010-4DDC-38B0-4F00-D84F263E5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2925" y="2051051"/>
            <a:ext cx="1360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>
                <a:solidFill>
                  <a:srgbClr val="FF0000"/>
                </a:solidFill>
              </a:rPr>
              <a:t>Gamma-Rays</a:t>
            </a:r>
          </a:p>
          <a:p>
            <a:r>
              <a:rPr lang="en-GB" sz="1400">
                <a:solidFill>
                  <a:srgbClr val="FF0000"/>
                </a:solidFill>
              </a:rPr>
              <a:t>X-Rays</a:t>
            </a:r>
          </a:p>
        </p:txBody>
      </p:sp>
      <p:sp>
        <p:nvSpPr>
          <p:cNvPr id="56" name="CasellaDiTesto 9">
            <a:extLst>
              <a:ext uri="{FF2B5EF4-FFF2-40B4-BE49-F238E27FC236}">
                <a16:creationId xmlns:a16="http://schemas.microsoft.com/office/drawing/2014/main" id="{33CAA025-26EB-FAB3-3F31-CC64DF4EB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2638425"/>
            <a:ext cx="2978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>
                <a:solidFill>
                  <a:srgbClr val="7030A0"/>
                </a:solidFill>
              </a:rPr>
              <a:t>blazars:      APP 36 (2012) 304; </a:t>
            </a:r>
          </a:p>
          <a:p>
            <a:r>
              <a:rPr lang="en-GB" sz="1400" err="1">
                <a:solidFill>
                  <a:srgbClr val="7030A0"/>
                </a:solidFill>
                <a:latin typeface="Symbol" charset="0"/>
                <a:cs typeface="Symbol" charset="0"/>
              </a:rPr>
              <a:t>m</a:t>
            </a:r>
            <a:r>
              <a:rPr lang="en-GB" sz="1400" err="1">
                <a:solidFill>
                  <a:srgbClr val="7030A0"/>
                </a:solidFill>
              </a:rPr>
              <a:t>Quasars</a:t>
            </a:r>
            <a:r>
              <a:rPr lang="en-GB" sz="1400">
                <a:solidFill>
                  <a:srgbClr val="7030A0"/>
                </a:solidFill>
              </a:rPr>
              <a:t>: </a:t>
            </a:r>
            <a:r>
              <a:rPr lang="en-GB" sz="1400" u="sng" err="1">
                <a:solidFill>
                  <a:srgbClr val="7030A0"/>
                </a:solidFill>
              </a:rPr>
              <a:t>JHEAp</a:t>
            </a:r>
            <a:r>
              <a:rPr lang="en-GB" sz="1400">
                <a:solidFill>
                  <a:srgbClr val="7030A0"/>
                </a:solidFill>
              </a:rPr>
              <a:t>, 3-4 (2014) 9-7</a:t>
            </a:r>
          </a:p>
        </p:txBody>
      </p:sp>
      <p:pic>
        <p:nvPicPr>
          <p:cNvPr id="57" name="Picture 8" descr="logo_huge_trans2">
            <a:extLst>
              <a:ext uri="{FF2B5EF4-FFF2-40B4-BE49-F238E27FC236}">
                <a16:creationId xmlns:a16="http://schemas.microsoft.com/office/drawing/2014/main" id="{21584564-F0F6-5A31-4971-2EC7CE611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889000"/>
            <a:ext cx="36036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8" descr="logo_huge_trans2">
            <a:extLst>
              <a:ext uri="{FF2B5EF4-FFF2-40B4-BE49-F238E27FC236}">
                <a16:creationId xmlns:a16="http://schemas.microsoft.com/office/drawing/2014/main" id="{FA76788B-1369-DCA6-9C28-315E45C83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8726"/>
            <a:ext cx="3603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e 24">
            <a:extLst>
              <a:ext uri="{FF2B5EF4-FFF2-40B4-BE49-F238E27FC236}">
                <a16:creationId xmlns:a16="http://schemas.microsoft.com/office/drawing/2014/main" id="{9D992DDE-8520-5A7C-417E-00C611C26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926" y="1409700"/>
            <a:ext cx="900113" cy="0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6">
            <a:extLst>
              <a:ext uri="{FF2B5EF4-FFF2-40B4-BE49-F238E27FC236}">
                <a16:creationId xmlns:a16="http://schemas.microsoft.com/office/drawing/2014/main" id="{2849A9BA-1B2A-27C3-3A23-14F4DE3A695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33451" y="1063625"/>
            <a:ext cx="900113" cy="0"/>
          </a:xfrm>
          <a:prstGeom prst="line">
            <a:avLst/>
          </a:prstGeom>
          <a:noFill/>
          <a:ln w="72000">
            <a:solidFill>
              <a:srgbClr val="0000FF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0544C9A8-42CA-BC63-D612-B1A22704AFF5}"/>
              </a:ext>
            </a:extLst>
          </p:cNvPr>
          <p:cNvSpPr txBox="1"/>
          <p:nvPr/>
        </p:nvSpPr>
        <p:spPr>
          <a:xfrm>
            <a:off x="1803401" y="842963"/>
            <a:ext cx="25445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7030A0"/>
                </a:solidFill>
                <a:latin typeface="+mj-lt"/>
              </a:rPr>
              <a:t>Neutrinos trigger others</a:t>
            </a:r>
          </a:p>
          <a:p>
            <a:pPr>
              <a:defRPr/>
            </a:pPr>
            <a:endParaRPr lang="en-GB" sz="800">
              <a:solidFill>
                <a:srgbClr val="7030A0"/>
              </a:solidFill>
              <a:latin typeface="+mj-lt"/>
            </a:endParaRPr>
          </a:p>
          <a:p>
            <a:pPr>
              <a:defRPr/>
            </a:pPr>
            <a:r>
              <a:rPr lang="en-GB" sz="1600">
                <a:solidFill>
                  <a:srgbClr val="7030A0"/>
                </a:solidFill>
                <a:latin typeface="+mj-lt"/>
              </a:rPr>
              <a:t>Others trigger neutrinos</a:t>
            </a:r>
          </a:p>
        </p:txBody>
      </p:sp>
      <p:sp>
        <p:nvSpPr>
          <p:cNvPr id="62" name="Line 6">
            <a:extLst>
              <a:ext uri="{FF2B5EF4-FFF2-40B4-BE49-F238E27FC236}">
                <a16:creationId xmlns:a16="http://schemas.microsoft.com/office/drawing/2014/main" id="{CCCAE042-A4F1-577F-5DC9-5544ECD383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7200" y="2457449"/>
            <a:ext cx="1341438" cy="1962150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0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4714"/>
            <a:ext cx="9906000" cy="1087395"/>
          </a:xfrm>
        </p:spPr>
        <p:txBody>
          <a:bodyPr anchor="ctr">
            <a:noAutofit/>
          </a:bodyPr>
          <a:lstStyle/>
          <a:p>
            <a:r>
              <a:rPr lang="en-GB" sz="32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IceCube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&amp; FERMI a 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triggered observation of </a:t>
            </a:r>
            <a:r>
              <a:rPr lang="it-IT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TXS 0506+056 blazar </a:t>
            </a:r>
            <a:r>
              <a:rPr lang="it-IT" sz="32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emission</a:t>
            </a:r>
            <a:endParaRPr lang="it-IT" sz="32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37CC46-B5F6-EFAF-7C53-2327FA1DCEB5}"/>
              </a:ext>
            </a:extLst>
          </p:cNvPr>
          <p:cNvSpPr/>
          <p:nvPr/>
        </p:nvSpPr>
        <p:spPr>
          <a:xfrm>
            <a:off x="6363730" y="6388443"/>
            <a:ext cx="267740" cy="269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4B0BD5A-11EC-AAC4-F9A2-F8704B12F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17" y="889962"/>
            <a:ext cx="5440680" cy="30370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E368057-7DDA-B452-C5FA-D40328A1D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10" y="2344410"/>
            <a:ext cx="1761480" cy="3250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2" name="Picture 4" descr="science">
            <a:extLst>
              <a:ext uri="{FF2B5EF4-FFF2-40B4-BE49-F238E27FC236}">
                <a16:creationId xmlns:a16="http://schemas.microsoft.com/office/drawing/2014/main" id="{7645856A-CBF1-FB6D-96EF-E232E2EF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855" y="654025"/>
            <a:ext cx="2532371" cy="2299239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6D7C7BE-2AA3-1374-D815-7EC356DF7C0D}"/>
              </a:ext>
            </a:extLst>
          </p:cNvPr>
          <p:cNvSpPr txBox="1"/>
          <p:nvPr/>
        </p:nvSpPr>
        <p:spPr>
          <a:xfrm>
            <a:off x="7058554" y="3003351"/>
            <a:ext cx="295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Very H.E. (</a:t>
            </a:r>
            <a:r>
              <a:rPr lang="en-GB" sz="1600" dirty="0">
                <a:latin typeface="Symbol" pitchFamily="2" charset="2"/>
              </a:rPr>
              <a:t>~</a:t>
            </a:r>
            <a:r>
              <a:rPr lang="en-GB" sz="1600" dirty="0"/>
              <a:t>290 </a:t>
            </a:r>
            <a:r>
              <a:rPr lang="en-GB" sz="1600" dirty="0" err="1"/>
              <a:t>TeV</a:t>
            </a:r>
            <a:r>
              <a:rPr lang="en-GB" sz="1600" dirty="0"/>
              <a:t>) event announced by </a:t>
            </a:r>
            <a:r>
              <a:rPr lang="en-GB" sz="1600" dirty="0" err="1"/>
              <a:t>IceCube</a:t>
            </a:r>
            <a:r>
              <a:rPr lang="en-GB" sz="1600" dirty="0"/>
              <a:t> with a GCN notice 43s after the trigger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F2E29E4-0B61-4A70-E097-0327EFB11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38" y="3862219"/>
            <a:ext cx="4056388" cy="26125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9899DC2E-047C-1C98-06E9-03B23DA9D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029" y="3872216"/>
            <a:ext cx="2954969" cy="229627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F0B1CA0A-8A3A-E0E5-3A7B-80C3D68131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855" y="3909946"/>
            <a:ext cx="2630251" cy="212541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1A065C5-425C-CF70-9858-204A12001129}"/>
              </a:ext>
            </a:extLst>
          </p:cNvPr>
          <p:cNvSpPr txBox="1"/>
          <p:nvPr/>
        </p:nvSpPr>
        <p:spPr>
          <a:xfrm>
            <a:off x="5325762" y="4035896"/>
            <a:ext cx="8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MAGIC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BC0EB4-A9DB-CA39-728C-531290BA5ADF}"/>
              </a:ext>
            </a:extLst>
          </p:cNvPr>
          <p:cNvSpPr txBox="1"/>
          <p:nvPr/>
        </p:nvSpPr>
        <p:spPr>
          <a:xfrm>
            <a:off x="8144746" y="52572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FERMI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D2B381F-63E2-4B02-090A-0A724082DD94}"/>
              </a:ext>
            </a:extLst>
          </p:cNvPr>
          <p:cNvSpPr txBox="1"/>
          <p:nvPr/>
        </p:nvSpPr>
        <p:spPr>
          <a:xfrm>
            <a:off x="7552459" y="6030978"/>
            <a:ext cx="217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2060"/>
                </a:solidFill>
              </a:rPr>
              <a:t>Observed a blazar with </a:t>
            </a:r>
            <a:r>
              <a:rPr lang="en-GB">
                <a:solidFill>
                  <a:srgbClr val="002060"/>
                </a:solidFill>
                <a:latin typeface="Symbol" pitchFamily="2" charset="2"/>
              </a:rPr>
              <a:t>Dq~</a:t>
            </a:r>
            <a:r>
              <a:rPr lang="en-GB">
                <a:solidFill>
                  <a:srgbClr val="002060"/>
                </a:solidFill>
              </a:rPr>
              <a:t>0.06</a:t>
            </a:r>
            <a:r>
              <a:rPr lang="en-GB" baseline="30000">
                <a:solidFill>
                  <a:srgbClr val="002060"/>
                </a:solidFill>
              </a:rPr>
              <a:t>0</a:t>
            </a:r>
            <a:endParaRPr lang="en-GB">
              <a:solidFill>
                <a:srgbClr val="00206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F9D967F-450C-3A13-B4CC-65EA742C6E3D}"/>
              </a:ext>
            </a:extLst>
          </p:cNvPr>
          <p:cNvSpPr txBox="1"/>
          <p:nvPr/>
        </p:nvSpPr>
        <p:spPr>
          <a:xfrm>
            <a:off x="4424617" y="6016160"/>
            <a:ext cx="295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2060"/>
                </a:solidFill>
              </a:rPr>
              <a:t>Observed </a:t>
            </a:r>
            <a:r>
              <a:rPr lang="en-GB">
                <a:solidFill>
                  <a:srgbClr val="002060"/>
                </a:solidFill>
                <a:latin typeface="Symbol" pitchFamily="2" charset="2"/>
              </a:rPr>
              <a:t>g</a:t>
            </a:r>
            <a:r>
              <a:rPr lang="en-GB">
                <a:solidFill>
                  <a:srgbClr val="002060"/>
                </a:solidFill>
              </a:rPr>
              <a:t> in time coincidence with </a:t>
            </a:r>
            <a:r>
              <a:rPr lang="en-GB" err="1">
                <a:solidFill>
                  <a:srgbClr val="002060"/>
                </a:solidFill>
                <a:latin typeface="Symbol" pitchFamily="2" charset="2"/>
              </a:rPr>
              <a:t>E</a:t>
            </a:r>
            <a:r>
              <a:rPr lang="en-GB" baseline="-25000" err="1">
                <a:solidFill>
                  <a:srgbClr val="002060"/>
                </a:solidFill>
                <a:latin typeface="Symbol" pitchFamily="2" charset="2"/>
              </a:rPr>
              <a:t>g</a:t>
            </a:r>
            <a:r>
              <a:rPr lang="en-GB">
                <a:solidFill>
                  <a:srgbClr val="002060"/>
                </a:solidFill>
                <a:latin typeface="Symbol" pitchFamily="2" charset="2"/>
              </a:rPr>
              <a:t> &gt;</a:t>
            </a:r>
            <a:r>
              <a:rPr lang="en-GB">
                <a:solidFill>
                  <a:srgbClr val="002060"/>
                </a:solidFill>
              </a:rPr>
              <a:t>100GeV</a:t>
            </a:r>
          </a:p>
        </p:txBody>
      </p:sp>
    </p:spTree>
    <p:extLst>
      <p:ext uri="{BB962C8B-B14F-4D97-AF65-F5344CB8AC3E}">
        <p14:creationId xmlns:p14="http://schemas.microsoft.com/office/powerpoint/2010/main" val="17229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4714"/>
            <a:ext cx="9906000" cy="894151"/>
          </a:xfrm>
        </p:spPr>
        <p:txBody>
          <a:bodyPr anchor="ctr">
            <a:noAutofit/>
          </a:bodyPr>
          <a:lstStyle/>
          <a:p>
            <a:r>
              <a:rPr lang="en-GB" sz="32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IceCube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: searching for  other 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 from </a:t>
            </a:r>
            <a:r>
              <a:rPr lang="it-IT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TXS 0506+056 blazar</a:t>
            </a:r>
          </a:p>
        </p:txBody>
      </p:sp>
      <p:sp>
        <p:nvSpPr>
          <p:cNvPr id="2" name="More neutrinos (~10) emission from the direction of the blazar TXS 0506+056 IceCube-170922A alert”, IceCube Collaboration: M.G. Aartsen et al. Science 361, 147-151 (2018). pointing to TXS0506+056">
            <a:extLst>
              <a:ext uri="{FF2B5EF4-FFF2-40B4-BE49-F238E27FC236}">
                <a16:creationId xmlns:a16="http://schemas.microsoft.com/office/drawing/2014/main" id="{424D5470-58D6-B89F-9273-238467AAFD15}"/>
              </a:ext>
            </a:extLst>
          </p:cNvPr>
          <p:cNvSpPr txBox="1">
            <a:spLocks/>
          </p:cNvSpPr>
          <p:nvPr/>
        </p:nvSpPr>
        <p:spPr>
          <a:xfrm>
            <a:off x="713224" y="1096249"/>
            <a:ext cx="8591413" cy="57270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3657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>
                <a:solidFill>
                  <a:schemeClr val="bg1"/>
                </a:solidFill>
              </a:rPr>
              <a:t>More neutrinos (</a:t>
            </a:r>
            <a:r>
              <a:rPr lang="en-GB" sz="1600">
                <a:solidFill>
                  <a:schemeClr val="bg1"/>
                </a:solidFill>
                <a:latin typeface="Symbol" pitchFamily="2" charset="2"/>
              </a:rPr>
              <a:t>~</a:t>
            </a:r>
            <a:r>
              <a:rPr lang="en-GB" sz="1600">
                <a:solidFill>
                  <a:schemeClr val="bg1"/>
                </a:solidFill>
              </a:rPr>
              <a:t>10) emission from the direction of the blazar TXS 0506+056 IceCube-170922A alert”, </a:t>
            </a:r>
            <a:r>
              <a:rPr lang="en-GB" sz="1600" err="1">
                <a:solidFill>
                  <a:schemeClr val="bg1"/>
                </a:solidFill>
              </a:rPr>
              <a:t>IceCube</a:t>
            </a:r>
            <a:r>
              <a:rPr lang="en-GB" sz="1600">
                <a:solidFill>
                  <a:schemeClr val="bg1"/>
                </a:solidFill>
              </a:rPr>
              <a:t> Collaboration: M.G. </a:t>
            </a:r>
            <a:r>
              <a:rPr lang="en-GB" sz="1600" err="1">
                <a:solidFill>
                  <a:schemeClr val="bg1"/>
                </a:solidFill>
              </a:rPr>
              <a:t>Aartsen</a:t>
            </a:r>
            <a:r>
              <a:rPr lang="en-GB" sz="1600">
                <a:solidFill>
                  <a:schemeClr val="bg1"/>
                </a:solidFill>
              </a:rPr>
              <a:t> et al. Science 361, 147-151 (2018). pointing to TXS0506+056</a:t>
            </a:r>
          </a:p>
        </p:txBody>
      </p:sp>
      <p:sp>
        <p:nvSpPr>
          <p:cNvPr id="3" name="3.5σ evidence (a-priori following predefined tests procedures)">
            <a:extLst>
              <a:ext uri="{FF2B5EF4-FFF2-40B4-BE49-F238E27FC236}">
                <a16:creationId xmlns:a16="http://schemas.microsoft.com/office/drawing/2014/main" id="{FB9DFAF1-CDDA-2395-2665-1A0B6BB33A89}"/>
              </a:ext>
            </a:extLst>
          </p:cNvPr>
          <p:cNvSpPr txBox="1"/>
          <p:nvPr/>
        </p:nvSpPr>
        <p:spPr>
          <a:xfrm>
            <a:off x="2149588" y="5314333"/>
            <a:ext cx="7328044" cy="307777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584200">
              <a:spcBef>
                <a:spcPts val="2400"/>
              </a:spcBef>
              <a:defRPr sz="1800">
                <a:solidFill>
                  <a:schemeClr val="accent4">
                    <a:lumOff val="24901"/>
                  </a:schemeClr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</a:lstStyle>
          <a:p>
            <a:r>
              <a:rPr sz="2000">
                <a:solidFill>
                  <a:schemeClr val="bg1"/>
                </a:solidFill>
              </a:rPr>
              <a:t>3.5σ evidence (a-priori following predefined tests procedures) </a:t>
            </a:r>
          </a:p>
        </p:txBody>
      </p:sp>
      <p:pic>
        <p:nvPicPr>
          <p:cNvPr id="8" name="Screen Shot 2018-07-04 at 09.55.17.png" descr="Screen Shot 2018-07-04 at 09.55.17.png">
            <a:extLst>
              <a:ext uri="{FF2B5EF4-FFF2-40B4-BE49-F238E27FC236}">
                <a16:creationId xmlns:a16="http://schemas.microsoft.com/office/drawing/2014/main" id="{CEFD18AB-DBC2-15E0-0DF0-A84C29116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97274">
            <a:off x="2931865" y="3896263"/>
            <a:ext cx="5387254" cy="1426039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</p:pic>
      <p:pic>
        <p:nvPicPr>
          <p:cNvPr id="9" name="Screen Shot 2017-06-29 at 12.13.04.png" descr="Screen Shot 2017-06-29 at 12.13.04.png">
            <a:extLst>
              <a:ext uri="{FF2B5EF4-FFF2-40B4-BE49-F238E27FC236}">
                <a16:creationId xmlns:a16="http://schemas.microsoft.com/office/drawing/2014/main" id="{870116BD-46FA-F7CF-D4F1-56A2A7019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05" y="1831007"/>
            <a:ext cx="3194881" cy="2163945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</p:pic>
      <p:sp>
        <p:nvSpPr>
          <p:cNvPr id="22" name="E. Resconi | RICAP-2022">
            <a:extLst>
              <a:ext uri="{FF2B5EF4-FFF2-40B4-BE49-F238E27FC236}">
                <a16:creationId xmlns:a16="http://schemas.microsoft.com/office/drawing/2014/main" id="{B9A09624-C006-3081-B937-CEAB22B26A76}"/>
              </a:ext>
            </a:extLst>
          </p:cNvPr>
          <p:cNvSpPr txBox="1"/>
          <p:nvPr/>
        </p:nvSpPr>
        <p:spPr>
          <a:xfrm>
            <a:off x="272375" y="5657165"/>
            <a:ext cx="1771775" cy="177801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accent5">
                    <a:satOff val="-34733"/>
                    <a:lumOff val="34999"/>
                  </a:schemeClr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</a:lstStyle>
          <a:p>
            <a:r>
              <a:t>E. Resconi | RICAP-2022 </a:t>
            </a:r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70B204C7-5AEB-739F-3AB2-6301E078DA19}"/>
              </a:ext>
            </a:extLst>
          </p:cNvPr>
          <p:cNvSpPr/>
          <p:nvPr/>
        </p:nvSpPr>
        <p:spPr>
          <a:xfrm flipH="1" flipV="1">
            <a:off x="3178481" y="2572832"/>
            <a:ext cx="164877" cy="1565470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8C49AFED-B263-A3E2-14B7-C8F964C5D56D}"/>
              </a:ext>
            </a:extLst>
          </p:cNvPr>
          <p:cNvSpPr/>
          <p:nvPr/>
        </p:nvSpPr>
        <p:spPr>
          <a:xfrm flipH="1" flipV="1">
            <a:off x="3157931" y="2572602"/>
            <a:ext cx="4842549" cy="1565931"/>
          </a:xfrm>
          <a:prstGeom prst="line">
            <a:avLst/>
          </a:prstGeom>
          <a:ln w="12700">
            <a:solidFill>
              <a:schemeClr val="accent1"/>
            </a:solidFill>
            <a:prstDash val="sysDot"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26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F6DA2-E66A-1B34-6B34-EB9EC02E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0B404-18A8-C39B-A4F6-48B87DC2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220D81-ADA5-5781-5E3E-9980F0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3137B49-F53F-82B2-2449-B5908710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4" y="79453"/>
            <a:ext cx="4273029" cy="3787627"/>
          </a:xfrm>
          <a:prstGeom prst="rect">
            <a:avLst/>
          </a:prstGeom>
        </p:spPr>
      </p:pic>
      <p:grpSp>
        <p:nvGrpSpPr>
          <p:cNvPr id="22" name="Group 42">
            <a:extLst>
              <a:ext uri="{FF2B5EF4-FFF2-40B4-BE49-F238E27FC236}">
                <a16:creationId xmlns:a16="http://schemas.microsoft.com/office/drawing/2014/main" id="{A1287842-4D26-226B-C011-96EC7FA188E1}"/>
              </a:ext>
            </a:extLst>
          </p:cNvPr>
          <p:cNvGrpSpPr/>
          <p:nvPr/>
        </p:nvGrpSpPr>
        <p:grpSpPr>
          <a:xfrm>
            <a:off x="4965701" y="672165"/>
            <a:ext cx="4466213" cy="1948377"/>
            <a:chOff x="4858675" y="3300051"/>
            <a:chExt cx="4687324" cy="2177074"/>
          </a:xfrm>
        </p:grpSpPr>
        <p:pic>
          <p:nvPicPr>
            <p:cNvPr id="23" name="Picture 4" descr="galaxies">
              <a:extLst>
                <a:ext uri="{FF2B5EF4-FFF2-40B4-BE49-F238E27FC236}">
                  <a16:creationId xmlns:a16="http://schemas.microsoft.com/office/drawing/2014/main" id="{471B9472-1978-75C2-FC18-EE97836B6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17717"/>
            <a:stretch>
              <a:fillRect/>
            </a:stretch>
          </p:blipFill>
          <p:spPr bwMode="auto">
            <a:xfrm>
              <a:off x="4858675" y="3300051"/>
              <a:ext cx="4687324" cy="2177074"/>
            </a:xfrm>
            <a:prstGeom prst="rect">
              <a:avLst/>
            </a:prstGeom>
            <a:noFill/>
          </p:spPr>
        </p:pic>
        <p:grpSp>
          <p:nvGrpSpPr>
            <p:cNvPr id="24" name="Group 41">
              <a:extLst>
                <a:ext uri="{FF2B5EF4-FFF2-40B4-BE49-F238E27FC236}">
                  <a16:creationId xmlns:a16="http://schemas.microsoft.com/office/drawing/2014/main" id="{650A4024-0D79-F4C1-28B7-A1762DE2AF4C}"/>
                </a:ext>
              </a:extLst>
            </p:cNvPr>
            <p:cNvGrpSpPr/>
            <p:nvPr/>
          </p:nvGrpSpPr>
          <p:grpSpPr>
            <a:xfrm>
              <a:off x="5023773" y="3463408"/>
              <a:ext cx="4505684" cy="1980484"/>
              <a:chOff x="5023773" y="3463408"/>
              <a:chExt cx="4505684" cy="1980484"/>
            </a:xfrm>
          </p:grpSpPr>
          <p:pic>
            <p:nvPicPr>
              <p:cNvPr id="25" name="Picture 6" descr="earthtrasp">
                <a:extLst>
                  <a:ext uri="{FF2B5EF4-FFF2-40B4-BE49-F238E27FC236}">
                    <a16:creationId xmlns:a16="http://schemas.microsoft.com/office/drawing/2014/main" id="{9EC14665-3BA2-FF78-A1FB-5C559B0050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3008" t="3024" r="3008" b="3024"/>
              <a:stretch>
                <a:fillRect/>
              </a:stretch>
            </p:blipFill>
            <p:spPr bwMode="auto">
              <a:xfrm>
                <a:off x="5077152" y="3592579"/>
                <a:ext cx="575636" cy="72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7" descr="agn3">
                <a:extLst>
                  <a:ext uri="{FF2B5EF4-FFF2-40B4-BE49-F238E27FC236}">
                    <a16:creationId xmlns:a16="http://schemas.microsoft.com/office/drawing/2014/main" id="{5B445A10-D339-385A-48D2-5F49B75AD6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572087" y="3748239"/>
                <a:ext cx="945688" cy="731817"/>
              </a:xfrm>
              <a:prstGeom prst="rect">
                <a:avLst/>
              </a:prstGeom>
              <a:noFill/>
            </p:spPr>
          </p:pic>
          <p:pic>
            <p:nvPicPr>
              <p:cNvPr id="27" name="Picture 8" descr="crab">
                <a:extLst>
                  <a:ext uri="{FF2B5EF4-FFF2-40B4-BE49-F238E27FC236}">
                    <a16:creationId xmlns:a16="http://schemas.microsoft.com/office/drawing/2014/main" id="{5497B100-F12C-3314-ED5C-3E119A6275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557360" y="3660680"/>
                <a:ext cx="631315" cy="813971"/>
              </a:xfrm>
              <a:prstGeom prst="rect">
                <a:avLst/>
              </a:prstGeom>
              <a:noFill/>
            </p:spPr>
          </p:pic>
          <p:sp>
            <p:nvSpPr>
              <p:cNvPr id="28" name="Line 9">
                <a:extLst>
                  <a:ext uri="{FF2B5EF4-FFF2-40B4-BE49-F238E27FC236}">
                    <a16:creationId xmlns:a16="http://schemas.microsoft.com/office/drawing/2014/main" id="{5B44E56C-7859-BC6C-8D1F-CB093FE36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32996" y="4111445"/>
                <a:ext cx="1397974" cy="51887"/>
              </a:xfrm>
              <a:prstGeom prst="line">
                <a:avLst/>
              </a:prstGeom>
              <a:noFill/>
              <a:ln w="28575">
                <a:solidFill>
                  <a:srgbClr val="FFCC0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55BA275E-32BA-D6D9-2EF9-16E62EF5D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9438" y="4353582"/>
                <a:ext cx="3001532" cy="847481"/>
              </a:xfrm>
              <a:custGeom>
                <a:avLst/>
                <a:gdLst/>
                <a:ahLst/>
                <a:cxnLst>
                  <a:cxn ang="0">
                    <a:pos x="3504" y="0"/>
                  </a:cxn>
                  <a:cxn ang="0">
                    <a:pos x="1920" y="96"/>
                  </a:cxn>
                  <a:cxn ang="0">
                    <a:pos x="1296" y="288"/>
                  </a:cxn>
                  <a:cxn ang="0">
                    <a:pos x="864" y="576"/>
                  </a:cxn>
                  <a:cxn ang="0">
                    <a:pos x="528" y="768"/>
                  </a:cxn>
                  <a:cxn ang="0">
                    <a:pos x="240" y="480"/>
                  </a:cxn>
                  <a:cxn ang="0">
                    <a:pos x="0" y="0"/>
                  </a:cxn>
                </a:cxnLst>
                <a:rect l="0" t="0" r="r" b="b"/>
                <a:pathLst>
                  <a:path w="3504" h="784">
                    <a:moveTo>
                      <a:pt x="3504" y="0"/>
                    </a:moveTo>
                    <a:cubicBezTo>
                      <a:pt x="2896" y="24"/>
                      <a:pt x="2288" y="48"/>
                      <a:pt x="1920" y="96"/>
                    </a:cubicBezTo>
                    <a:cubicBezTo>
                      <a:pt x="1552" y="144"/>
                      <a:pt x="1472" y="208"/>
                      <a:pt x="1296" y="288"/>
                    </a:cubicBezTo>
                    <a:cubicBezTo>
                      <a:pt x="1120" y="368"/>
                      <a:pt x="992" y="496"/>
                      <a:pt x="864" y="576"/>
                    </a:cubicBezTo>
                    <a:cubicBezTo>
                      <a:pt x="736" y="656"/>
                      <a:pt x="632" y="784"/>
                      <a:pt x="528" y="768"/>
                    </a:cubicBezTo>
                    <a:cubicBezTo>
                      <a:pt x="424" y="752"/>
                      <a:pt x="328" y="608"/>
                      <a:pt x="240" y="480"/>
                    </a:cubicBezTo>
                    <a:cubicBezTo>
                      <a:pt x="152" y="352"/>
                      <a:pt x="76" y="176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 type="none" w="med" len="med"/>
                <a:tailEnd type="triangl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30" name="Text Box 12">
                <a:extLst>
                  <a:ext uri="{FF2B5EF4-FFF2-40B4-BE49-F238E27FC236}">
                    <a16:creationId xmlns:a16="http://schemas.microsoft.com/office/drawing/2014/main" id="{9606B46A-BF8C-F3A4-A152-7B7E533825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43170" y="4119011"/>
                <a:ext cx="2343662" cy="245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GB" sz="900" b="1">
                    <a:solidFill>
                      <a:srgbClr val="FFCC00"/>
                    </a:solidFill>
                    <a:latin typeface="Tahoma" charset="0"/>
                  </a:rPr>
                  <a:t>Gamma rays  (0.01 - 1 Mpc)</a:t>
                </a:r>
                <a:endParaRPr lang="en-GB" sz="1000">
                  <a:solidFill>
                    <a:prstClr val="white"/>
                  </a:solidFill>
                  <a:latin typeface="Times New Roman" charset="0"/>
                </a:endParaRPr>
              </a:p>
            </p:txBody>
          </p:sp>
          <p:sp>
            <p:nvSpPr>
              <p:cNvPr id="31" name="Text Box 13">
                <a:extLst>
                  <a:ext uri="{FF2B5EF4-FFF2-40B4-BE49-F238E27FC236}">
                    <a16:creationId xmlns:a16="http://schemas.microsoft.com/office/drawing/2014/main" id="{EE7CBAC9-B327-F102-81D6-4E2D352D17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773" y="5215093"/>
                <a:ext cx="2386492" cy="228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GB" sz="800" b="1">
                    <a:solidFill>
                      <a:srgbClr val="FFFF00"/>
                    </a:solidFill>
                    <a:latin typeface="Tahoma" charset="0"/>
                  </a:rPr>
                  <a:t>1 parsec (pc) = 3.26 light years (</a:t>
                </a:r>
                <a:r>
                  <a:rPr lang="en-GB" sz="800" b="1" err="1">
                    <a:solidFill>
                      <a:srgbClr val="FFFF00"/>
                    </a:solidFill>
                    <a:latin typeface="Tahoma" charset="0"/>
                  </a:rPr>
                  <a:t>ly</a:t>
                </a:r>
                <a:r>
                  <a:rPr lang="en-GB" sz="800" b="1">
                    <a:solidFill>
                      <a:srgbClr val="FFFF00"/>
                    </a:solidFill>
                    <a:latin typeface="Tahoma" charset="0"/>
                  </a:rPr>
                  <a:t>)</a:t>
                </a:r>
              </a:p>
            </p:txBody>
          </p:sp>
          <p:pic>
            <p:nvPicPr>
              <p:cNvPr id="32" name="Picture 14" descr="M27">
                <a:extLst>
                  <a:ext uri="{FF2B5EF4-FFF2-40B4-BE49-F238E27FC236}">
                    <a16:creationId xmlns:a16="http://schemas.microsoft.com/office/drawing/2014/main" id="{4211B5D6-99FF-5DA2-B31A-A4B177C829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228425" y="3592579"/>
                <a:ext cx="452286" cy="356720"/>
              </a:xfrm>
              <a:prstGeom prst="rect">
                <a:avLst/>
              </a:prstGeom>
              <a:noFill/>
            </p:spPr>
          </p:pic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A238973-C5E0-EBF3-7C55-0A32E24A2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477" y="3852012"/>
                <a:ext cx="1932493" cy="103773"/>
              </a:xfrm>
              <a:custGeom>
                <a:avLst/>
                <a:gdLst/>
                <a:ahLst/>
                <a:cxnLst>
                  <a:cxn ang="0">
                    <a:pos x="2304" y="576"/>
                  </a:cxn>
                  <a:cxn ang="0">
                    <a:pos x="912" y="480"/>
                  </a:cxn>
                  <a:cxn ang="0">
                    <a:pos x="0" y="0"/>
                  </a:cxn>
                </a:cxnLst>
                <a:rect l="0" t="0" r="r" b="b"/>
                <a:pathLst>
                  <a:path w="2304" h="576">
                    <a:moveTo>
                      <a:pt x="2304" y="576"/>
                    </a:moveTo>
                    <a:cubicBezTo>
                      <a:pt x="1800" y="576"/>
                      <a:pt x="1296" y="576"/>
                      <a:pt x="912" y="480"/>
                    </a:cubicBezTo>
                    <a:cubicBezTo>
                      <a:pt x="528" y="384"/>
                      <a:pt x="264" y="192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rgbClr val="00FF0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/>
                <a:endParaRPr lang="en-US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34" name="Text Box 16">
                <a:extLst>
                  <a:ext uri="{FF2B5EF4-FFF2-40B4-BE49-F238E27FC236}">
                    <a16:creationId xmlns:a16="http://schemas.microsoft.com/office/drawing/2014/main" id="{792E4EDC-5552-892D-0DB0-A388BE2D7F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10127" y="4439257"/>
                <a:ext cx="1212947" cy="41268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914400"/>
                <a:r>
                  <a:rPr lang="en-GB" sz="900" b="1">
                    <a:solidFill>
                      <a:srgbClr val="FF3300"/>
                    </a:solidFill>
                    <a:latin typeface="Tahoma" charset="0"/>
                  </a:rPr>
                  <a:t>AGN, SNR, </a:t>
                </a:r>
                <a:r>
                  <a:rPr lang="en-GB" sz="900" b="1" err="1">
                    <a:solidFill>
                      <a:srgbClr val="FF3300"/>
                    </a:solidFill>
                    <a:latin typeface="Tahoma" charset="0"/>
                  </a:rPr>
                  <a:t>Microquasars</a:t>
                </a:r>
                <a:r>
                  <a:rPr lang="en-GB" sz="900" b="1">
                    <a:solidFill>
                      <a:srgbClr val="FF3300"/>
                    </a:solidFill>
                    <a:latin typeface="Tahoma" charset="0"/>
                  </a:rPr>
                  <a:t>, …</a:t>
                </a:r>
                <a:endParaRPr lang="en-GB" sz="1000">
                  <a:solidFill>
                    <a:srgbClr val="FF3300"/>
                  </a:solidFill>
                  <a:latin typeface="Times New Roman" charset="0"/>
                </a:endParaRPr>
              </a:p>
            </p:txBody>
          </p:sp>
          <p:sp>
            <p:nvSpPr>
              <p:cNvPr id="35" name="Text Box 17">
                <a:extLst>
                  <a:ext uri="{FF2B5EF4-FFF2-40B4-BE49-F238E27FC236}">
                    <a16:creationId xmlns:a16="http://schemas.microsoft.com/office/drawing/2014/main" id="{5C68E114-618A-0666-8235-B31F158DE7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32996" y="4504918"/>
                <a:ext cx="1356857" cy="245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GB" sz="900" b="1">
                    <a:solidFill>
                      <a:srgbClr val="00FF00"/>
                    </a:solidFill>
                    <a:latin typeface="Tahoma" charset="0"/>
                  </a:rPr>
                  <a:t>protons E&lt;10</a:t>
                </a:r>
                <a:r>
                  <a:rPr lang="en-GB" sz="900" b="1" baseline="30000">
                    <a:solidFill>
                      <a:srgbClr val="00FF00"/>
                    </a:solidFill>
                    <a:latin typeface="Tahoma" charset="0"/>
                  </a:rPr>
                  <a:t>19</a:t>
                </a:r>
                <a:r>
                  <a:rPr lang="en-GB" sz="900" b="1">
                    <a:solidFill>
                      <a:srgbClr val="00FF00"/>
                    </a:solidFill>
                    <a:latin typeface="Tahoma" charset="0"/>
                  </a:rPr>
                  <a:t> eV</a:t>
                </a:r>
                <a:endParaRPr lang="en-GB" sz="1000">
                  <a:solidFill>
                    <a:prstClr val="white"/>
                  </a:solidFill>
                  <a:latin typeface="Times New Roman" charset="0"/>
                </a:endParaRPr>
              </a:p>
            </p:txBody>
          </p:sp>
          <p:sp>
            <p:nvSpPr>
              <p:cNvPr id="36" name="Text Box 18">
                <a:extLst>
                  <a:ext uri="{FF2B5EF4-FFF2-40B4-BE49-F238E27FC236}">
                    <a16:creationId xmlns:a16="http://schemas.microsoft.com/office/drawing/2014/main" id="{B4395F77-0D8C-3E48-98A7-44024C528D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3905" y="3955785"/>
                <a:ext cx="863454" cy="245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GB" sz="900" b="1">
                    <a:solidFill>
                      <a:srgbClr val="FF3300"/>
                    </a:solidFill>
                    <a:latin typeface="Tahoma" charset="0"/>
                  </a:rPr>
                  <a:t>neutrinos</a:t>
                </a:r>
                <a:endParaRPr lang="en-GB" sz="1000">
                  <a:solidFill>
                    <a:srgbClr val="FF3300"/>
                  </a:solidFill>
                  <a:latin typeface="Times New Roman" charset="0"/>
                </a:endParaRPr>
              </a:p>
            </p:txBody>
          </p:sp>
          <p:sp>
            <p:nvSpPr>
              <p:cNvPr id="37" name="Text Box 19">
                <a:extLst>
                  <a:ext uri="{FF2B5EF4-FFF2-40B4-BE49-F238E27FC236}">
                    <a16:creationId xmlns:a16="http://schemas.microsoft.com/office/drawing/2014/main" id="{82664A47-BBD1-BE25-4806-CB2F14DA0B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19301" y="3502558"/>
                <a:ext cx="1110156" cy="392226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914400"/>
                <a:r>
                  <a:rPr lang="en-GB" sz="900" b="1">
                    <a:solidFill>
                      <a:srgbClr val="FF3300"/>
                    </a:solidFill>
                    <a:latin typeface="Tahoma" charset="0"/>
                  </a:rPr>
                  <a:t>Cosmic accelerator</a:t>
                </a:r>
              </a:p>
            </p:txBody>
          </p:sp>
          <p:sp>
            <p:nvSpPr>
              <p:cNvPr id="38" name="Line 20">
                <a:extLst>
                  <a:ext uri="{FF2B5EF4-FFF2-40B4-BE49-F238E27FC236}">
                    <a16:creationId xmlns:a16="http://schemas.microsoft.com/office/drawing/2014/main" id="{6E8EAA1C-2E0B-DCB8-D48F-35461103C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652789" y="3903898"/>
                <a:ext cx="2878181" cy="15566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914400"/>
                <a:endParaRPr lang="en-GB" sz="1800">
                  <a:solidFill>
                    <a:prstClr val="white"/>
                  </a:solidFill>
                  <a:latin typeface="Century Gothic"/>
                </a:endParaRPr>
              </a:p>
            </p:txBody>
          </p:sp>
          <p:sp>
            <p:nvSpPr>
              <p:cNvPr id="39" name="Text Box 11">
                <a:extLst>
                  <a:ext uri="{FF2B5EF4-FFF2-40B4-BE49-F238E27FC236}">
                    <a16:creationId xmlns:a16="http://schemas.microsoft.com/office/drawing/2014/main" id="{3239191E-30B7-A649-6EA2-EDFC9CB9EE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6560" y="3463408"/>
                <a:ext cx="1932493" cy="245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GB" sz="900" b="1">
                    <a:solidFill>
                      <a:srgbClr val="00FF00"/>
                    </a:solidFill>
                    <a:latin typeface="Tahoma" charset="0"/>
                  </a:rPr>
                  <a:t>protons E&gt;10</a:t>
                </a:r>
                <a:r>
                  <a:rPr lang="en-GB" sz="900" b="1" baseline="30000">
                    <a:solidFill>
                      <a:srgbClr val="00FF00"/>
                    </a:solidFill>
                    <a:latin typeface="Tahoma" charset="0"/>
                  </a:rPr>
                  <a:t>19</a:t>
                </a:r>
                <a:r>
                  <a:rPr lang="en-GB" sz="900" b="1">
                    <a:solidFill>
                      <a:srgbClr val="00FF00"/>
                    </a:solidFill>
                    <a:latin typeface="Tahoma" charset="0"/>
                  </a:rPr>
                  <a:t> eV (10 </a:t>
                </a:r>
                <a:r>
                  <a:rPr lang="en-GB" sz="900" b="1" err="1">
                    <a:solidFill>
                      <a:srgbClr val="00FF00"/>
                    </a:solidFill>
                    <a:latin typeface="Tahoma" charset="0"/>
                  </a:rPr>
                  <a:t>Mpc</a:t>
                </a:r>
                <a:r>
                  <a:rPr lang="en-GB" sz="900" b="1">
                    <a:solidFill>
                      <a:srgbClr val="00FF00"/>
                    </a:solidFill>
                    <a:latin typeface="Tahoma" charset="0"/>
                  </a:rPr>
                  <a:t>)</a:t>
                </a:r>
                <a:endParaRPr lang="en-GB" sz="1000">
                  <a:solidFill>
                    <a:prstClr val="white"/>
                  </a:solidFill>
                  <a:latin typeface="Times New Roman" charset="0"/>
                </a:endParaRPr>
              </a:p>
            </p:txBody>
          </p:sp>
        </p:grpSp>
      </p:grpSp>
      <p:pic>
        <p:nvPicPr>
          <p:cNvPr id="40" name="Picture 4">
            <a:extLst>
              <a:ext uri="{FF2B5EF4-FFF2-40B4-BE49-F238E27FC236}">
                <a16:creationId xmlns:a16="http://schemas.microsoft.com/office/drawing/2014/main" id="{670E9D71-02D0-770F-3C51-7F152DB4A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" b="391"/>
          <a:stretch>
            <a:fillRect/>
          </a:stretch>
        </p:blipFill>
        <p:spPr bwMode="auto">
          <a:xfrm>
            <a:off x="4693263" y="2736035"/>
            <a:ext cx="4785194" cy="38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" name="TextBox 2">
            <a:extLst>
              <a:ext uri="{FF2B5EF4-FFF2-40B4-BE49-F238E27FC236}">
                <a16:creationId xmlns:a16="http://schemas.microsoft.com/office/drawing/2014/main" id="{E1B56391-2E1E-40CC-4B7D-AA746AE1A9C9}"/>
              </a:ext>
            </a:extLst>
          </p:cNvPr>
          <p:cNvSpPr txBox="1"/>
          <p:nvPr/>
        </p:nvSpPr>
        <p:spPr>
          <a:xfrm>
            <a:off x="8305140" y="4940300"/>
            <a:ext cx="1087181" cy="1169551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7030A0"/>
                </a:solidFill>
                <a:latin typeface="Century Gothic"/>
                <a:ea typeface="+mn-ea"/>
                <a:cs typeface="+mn-cs"/>
              </a:rPr>
              <a:t>This is our region of interest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7030A0"/>
              </a:solidFill>
              <a:latin typeface="Century Gothic"/>
              <a:ea typeface="+mn-ea"/>
              <a:cs typeface="+mn-cs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7030A0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42" name="Right Arrow 3">
            <a:extLst>
              <a:ext uri="{FF2B5EF4-FFF2-40B4-BE49-F238E27FC236}">
                <a16:creationId xmlns:a16="http://schemas.microsoft.com/office/drawing/2014/main" id="{94A7B57F-6912-8DE2-0A41-20F19236F22F}"/>
              </a:ext>
            </a:extLst>
          </p:cNvPr>
          <p:cNvSpPr/>
          <p:nvPr/>
        </p:nvSpPr>
        <p:spPr>
          <a:xfrm>
            <a:off x="7745509" y="5572989"/>
            <a:ext cx="446399" cy="147014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030A0"/>
              </a:solidFill>
              <a:latin typeface="Century Gothic"/>
            </a:endParaRPr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6D15BB29-3F2E-6842-A30B-A4B8CA0873A3}"/>
              </a:ext>
            </a:extLst>
          </p:cNvPr>
          <p:cNvSpPr/>
          <p:nvPr/>
        </p:nvSpPr>
        <p:spPr>
          <a:xfrm>
            <a:off x="149687" y="1901770"/>
            <a:ext cx="4383386" cy="19483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Titolo 44">
            <a:extLst>
              <a:ext uri="{FF2B5EF4-FFF2-40B4-BE49-F238E27FC236}">
                <a16:creationId xmlns:a16="http://schemas.microsoft.com/office/drawing/2014/main" id="{66B26C79-84B9-54BC-234C-633326C5C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6831" y="186399"/>
            <a:ext cx="5489581" cy="351332"/>
          </a:xfrm>
          <a:solidFill>
            <a:srgbClr val="FFFF00"/>
          </a:solidFill>
        </p:spPr>
        <p:txBody>
          <a:bodyPr>
            <a:noAutofit/>
          </a:bodyPr>
          <a:lstStyle/>
          <a:p>
            <a:pPr rtl="0" eaLnBrk="1" latinLnBrk="0" hangingPunct="1"/>
            <a:r>
              <a:rPr lang="en-GB" sz="2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Motivations for High Energy Neutrino Astrophysics</a:t>
            </a:r>
            <a:endParaRPr lang="it-IT" sz="6600" dirty="0">
              <a:effectLst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5E62E3-23AB-CC22-4E29-77C4F73AC8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543" y="3883824"/>
            <a:ext cx="4105530" cy="27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4714"/>
            <a:ext cx="9906000" cy="1149179"/>
          </a:xfrm>
        </p:spPr>
        <p:txBody>
          <a:bodyPr anchor="ctr">
            <a:noAutofit/>
          </a:bodyPr>
          <a:lstStyle/>
          <a:p>
            <a:r>
              <a:rPr lang="en-GB" sz="40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IceCube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&amp; ANTARES: search for </a:t>
            </a:r>
            <a:b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</a:b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en-US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– Radio bright blazars</a:t>
            </a:r>
            <a:endParaRPr lang="it-IT" sz="40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D3BE4C-882D-597D-D5C8-75E15279AC15}"/>
              </a:ext>
            </a:extLst>
          </p:cNvPr>
          <p:cNvSpPr txBox="1"/>
          <p:nvPr/>
        </p:nvSpPr>
        <p:spPr>
          <a:xfrm>
            <a:off x="243491" y="1521125"/>
            <a:ext cx="4150542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err="1"/>
              <a:t>Search</a:t>
            </a:r>
            <a:r>
              <a:rPr lang="it-IT" sz="2000"/>
              <a:t> for </a:t>
            </a:r>
            <a:r>
              <a:rPr lang="it-IT" sz="2000" err="1"/>
              <a:t>spatial</a:t>
            </a:r>
            <a:r>
              <a:rPr lang="it-IT" sz="2000"/>
              <a:t> and </a:t>
            </a:r>
            <a:r>
              <a:rPr lang="it-IT" sz="2000" err="1"/>
              <a:t>temporal</a:t>
            </a:r>
            <a:r>
              <a:rPr lang="it-IT" sz="2000"/>
              <a:t> </a:t>
            </a:r>
            <a:r>
              <a:rPr lang="it-IT" sz="2000" err="1"/>
              <a:t>coincidence</a:t>
            </a:r>
            <a:r>
              <a:rPr lang="it-IT" sz="2000"/>
              <a:t> of </a:t>
            </a:r>
            <a:r>
              <a:rPr lang="it-IT" sz="2000" err="1"/>
              <a:t>neutrinos</a:t>
            </a:r>
            <a:r>
              <a:rPr lang="it-IT" sz="2000"/>
              <a:t> with radio blazars</a:t>
            </a:r>
          </a:p>
          <a:p>
            <a:endParaRPr lang="it-IT" sz="2000"/>
          </a:p>
          <a:p>
            <a:endParaRPr lang="it-IT" sz="2000"/>
          </a:p>
          <a:p>
            <a:r>
              <a:rPr lang="it-IT" sz="2000"/>
              <a:t>2774 radio-</a:t>
            </a:r>
            <a:r>
              <a:rPr lang="it-IT" sz="2000" err="1"/>
              <a:t>bright</a:t>
            </a:r>
            <a:r>
              <a:rPr lang="it-IT" sz="2000"/>
              <a:t> blazars </a:t>
            </a:r>
            <a:r>
              <a:rPr lang="it-IT" sz="2000" err="1"/>
              <a:t>investigated</a:t>
            </a:r>
            <a:r>
              <a:rPr lang="it-IT" sz="2000"/>
              <a:t>.</a:t>
            </a:r>
          </a:p>
          <a:p>
            <a:endParaRPr lang="it-IT" sz="2000"/>
          </a:p>
          <a:p>
            <a:endParaRPr lang="it-IT" sz="2000"/>
          </a:p>
          <a:p>
            <a:r>
              <a:rPr lang="it-IT" sz="2000"/>
              <a:t>No </a:t>
            </a:r>
            <a:r>
              <a:rPr lang="it-IT" sz="2000" err="1"/>
              <a:t>significant</a:t>
            </a:r>
            <a:r>
              <a:rPr lang="it-IT" sz="2000"/>
              <a:t> </a:t>
            </a:r>
            <a:r>
              <a:rPr lang="it-IT" sz="2000" err="1"/>
              <a:t>evidence</a:t>
            </a:r>
            <a:r>
              <a:rPr lang="it-IT" sz="2000"/>
              <a:t> of neutrino </a:t>
            </a:r>
            <a:r>
              <a:rPr lang="it-IT" sz="2000" err="1"/>
              <a:t>flare</a:t>
            </a:r>
            <a:r>
              <a:rPr lang="it-IT" sz="2000"/>
              <a:t> </a:t>
            </a:r>
            <a:r>
              <a:rPr lang="it-IT" sz="2000" err="1"/>
              <a:t>found</a:t>
            </a:r>
            <a:r>
              <a:rPr lang="it-IT" sz="2000"/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35AD0E6-0FC4-2B2D-08E9-B3784C710B33}"/>
              </a:ext>
            </a:extLst>
          </p:cNvPr>
          <p:cNvSpPr txBox="1"/>
          <p:nvPr/>
        </p:nvSpPr>
        <p:spPr>
          <a:xfrm>
            <a:off x="276264" y="5291461"/>
            <a:ext cx="316950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/>
              <a:t>G. Illuminati @Neutrino2022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8175E83-762B-532E-C58E-385117392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643" y="1119322"/>
            <a:ext cx="4819142" cy="489252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0D9112-7E03-21AD-0AC9-8FBACF05A34C}"/>
              </a:ext>
            </a:extLst>
          </p:cNvPr>
          <p:cNvSpPr txBox="1"/>
          <p:nvPr/>
        </p:nvSpPr>
        <p:spPr>
          <a:xfrm>
            <a:off x="132399" y="5968422"/>
            <a:ext cx="66267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err="1"/>
              <a:t>Notable</a:t>
            </a:r>
            <a:r>
              <a:rPr lang="it-IT" sz="2000"/>
              <a:t> case of </a:t>
            </a:r>
            <a:r>
              <a:rPr lang="it-IT" sz="2000" b="1"/>
              <a:t>J0242+1101 (PKS 0239+108) </a:t>
            </a:r>
          </a:p>
          <a:p>
            <a:r>
              <a:rPr lang="it-IT" sz="2000"/>
              <a:t>Post-trial </a:t>
            </a:r>
            <a:r>
              <a:rPr lang="it-IT" sz="2000" err="1"/>
              <a:t>p-value</a:t>
            </a:r>
            <a:r>
              <a:rPr lang="it-IT" sz="2000"/>
              <a:t> of 56% (40%) for the </a:t>
            </a:r>
            <a:r>
              <a:rPr lang="it-IT" sz="2000" err="1"/>
              <a:t>Gaussian</a:t>
            </a:r>
            <a:r>
              <a:rPr lang="it-IT" sz="2000"/>
              <a:t> (Box) </a:t>
            </a:r>
            <a:r>
              <a:rPr lang="it-IT" sz="2000" err="1"/>
              <a:t>shape</a:t>
            </a:r>
            <a:r>
              <a:rPr lang="it-IT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7293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906000" cy="894151"/>
          </a:xfrm>
        </p:spPr>
        <p:txBody>
          <a:bodyPr anchor="ctr">
            <a:noAutofit/>
          </a:bodyPr>
          <a:lstStyle/>
          <a:p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ANTARES: </a:t>
            </a:r>
            <a:r>
              <a:rPr lang="en-GB" sz="32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multimessenger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search for 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 GRBs</a:t>
            </a:r>
            <a:endParaRPr lang="it-IT" sz="32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1" name="Picture 2" descr="timing">
            <a:extLst>
              <a:ext uri="{FF2B5EF4-FFF2-40B4-BE49-F238E27FC236}">
                <a16:creationId xmlns:a16="http://schemas.microsoft.com/office/drawing/2014/main" id="{F00A0ED5-6912-250D-F7BE-100A2DFF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4360" y="894151"/>
            <a:ext cx="5354477" cy="5491994"/>
          </a:xfrm>
          <a:prstGeom prst="rect">
            <a:avLst/>
          </a:prstGeom>
        </p:spPr>
      </p:pic>
      <p:sp>
        <p:nvSpPr>
          <p:cNvPr id="32" name="Text Box 8">
            <a:extLst>
              <a:ext uri="{FF2B5EF4-FFF2-40B4-BE49-F238E27FC236}">
                <a16:creationId xmlns:a16="http://schemas.microsoft.com/office/drawing/2014/main" id="{8C559C7F-2D53-A43A-4D71-79E7A1307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03" y="3309100"/>
            <a:ext cx="885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solidFill>
                  <a:srgbClr val="C00000"/>
                </a:solidFill>
                <a:latin typeface="Comic Sans MS" charset="0"/>
              </a:rPr>
              <a:t>t =    0 s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823EED05-F8FD-6368-9F24-8A3534BDB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03" y="4410610"/>
            <a:ext cx="885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solidFill>
                  <a:srgbClr val="C00000"/>
                </a:solidFill>
                <a:latin typeface="Comic Sans MS" charset="0"/>
              </a:rPr>
              <a:t> </a:t>
            </a:r>
            <a:r>
              <a:rPr lang="fr-FR" sz="1400" err="1">
                <a:solidFill>
                  <a:srgbClr val="C00000"/>
                </a:solidFill>
                <a:latin typeface="Comic Sans MS" charset="0"/>
              </a:rPr>
              <a:t>t</a:t>
            </a:r>
            <a:r>
              <a:rPr lang="fr-FR" sz="1400">
                <a:solidFill>
                  <a:srgbClr val="C00000"/>
                </a:solidFill>
                <a:latin typeface="Comic Sans MS" charset="0"/>
              </a:rPr>
              <a:t> = 20 s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29F48E11-61D3-E2F2-FC2F-71A101589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03" y="2122640"/>
            <a:ext cx="10005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fr-FR" sz="1400" err="1">
                <a:solidFill>
                  <a:srgbClr val="C00000"/>
                </a:solidFill>
                <a:latin typeface="Comic Sans MS" charset="0"/>
              </a:rPr>
              <a:t>t</a:t>
            </a:r>
            <a:r>
              <a:rPr lang="fr-FR" sz="1400">
                <a:solidFill>
                  <a:srgbClr val="C00000"/>
                </a:solidFill>
                <a:latin typeface="Comic Sans MS" charset="0"/>
              </a:rPr>
              <a:t> =-250 s</a:t>
            </a:r>
          </a:p>
        </p:txBody>
      </p:sp>
      <p:sp>
        <p:nvSpPr>
          <p:cNvPr id="35" name="Text Box 15">
            <a:extLst>
              <a:ext uri="{FF2B5EF4-FFF2-40B4-BE49-F238E27FC236}">
                <a16:creationId xmlns:a16="http://schemas.microsoft.com/office/drawing/2014/main" id="{A17B57D9-A2C1-7A99-B6A1-BEB392169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03" y="5416995"/>
            <a:ext cx="1141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>
                <a:solidFill>
                  <a:srgbClr val="C00000"/>
                </a:solidFill>
                <a:latin typeface="Comic Sans MS" charset="0"/>
              </a:rPr>
              <a:t>t = 200 s</a:t>
            </a:r>
          </a:p>
        </p:txBody>
      </p:sp>
      <p:sp>
        <p:nvSpPr>
          <p:cNvPr id="36" name="Text Box 20">
            <a:extLst>
              <a:ext uri="{FF2B5EF4-FFF2-40B4-BE49-F238E27FC236}">
                <a16:creationId xmlns:a16="http://schemas.microsoft.com/office/drawing/2014/main" id="{BBC535D3-EAAD-DE99-FEA6-710F36D3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03" y="6098848"/>
            <a:ext cx="708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err="1">
                <a:solidFill>
                  <a:srgbClr val="C00000"/>
                </a:solidFill>
                <a:latin typeface="Comic Sans MS" charset="0"/>
              </a:rPr>
              <a:t>t</a:t>
            </a:r>
            <a:r>
              <a:rPr lang="fr-FR" sz="1400">
                <a:solidFill>
                  <a:srgbClr val="C00000"/>
                </a:solidFill>
                <a:latin typeface="Comic Sans MS" charset="0"/>
              </a:rPr>
              <a:t> = 1 h</a:t>
            </a:r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id="{DF96B563-0C06-0C86-5B54-82918BA16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117" y="3951918"/>
            <a:ext cx="6589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5" charset="0"/>
                <a:ea typeface="ＭＳ Ｐゴシック" pitchFamily="-105" charset="-128"/>
                <a:cs typeface="ＭＳ Ｐゴシック" pitchFamily="-105" charset="-128"/>
              </a:rPr>
              <a:t>Data taking </a:t>
            </a:r>
            <a:r>
              <a:rPr lang="en-GB" sz="1600" b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5" charset="0"/>
                <a:ea typeface="ＭＳ Ｐゴシック" pitchFamily="-105" charset="-128"/>
                <a:cs typeface="ＭＳ Ｐゴシック" pitchFamily="-105" charset="-128"/>
              </a:rPr>
              <a:t>triggered by a satellite</a:t>
            </a:r>
            <a:r>
              <a:rPr lang="en-GB" sz="1600" b="0">
                <a:solidFill>
                  <a:srgbClr val="FF0066"/>
                </a:solidFill>
                <a:latin typeface="Comic Sans MS" pitchFamily="-105" charset="0"/>
                <a:ea typeface="ＭＳ Ｐゴシック" pitchFamily="-105" charset="-128"/>
                <a:cs typeface="ＭＳ Ｐゴシック" pitchFamily="-105" charset="-128"/>
              </a:rPr>
              <a:t> (FERMI; SWIFT, INTEGRAL)</a:t>
            </a:r>
          </a:p>
        </p:txBody>
      </p:sp>
      <p:grpSp>
        <p:nvGrpSpPr>
          <p:cNvPr id="38" name="Group 16">
            <a:extLst>
              <a:ext uri="{FF2B5EF4-FFF2-40B4-BE49-F238E27FC236}">
                <a16:creationId xmlns:a16="http://schemas.microsoft.com/office/drawing/2014/main" id="{A86A9EBB-B5DF-EE92-447E-8E7D10D99AF6}"/>
              </a:ext>
            </a:extLst>
          </p:cNvPr>
          <p:cNvGrpSpPr/>
          <p:nvPr/>
        </p:nvGrpSpPr>
        <p:grpSpPr>
          <a:xfrm>
            <a:off x="6449944" y="4576364"/>
            <a:ext cx="2560363" cy="444659"/>
            <a:chOff x="6193747" y="4276045"/>
            <a:chExt cx="2560363" cy="482229"/>
          </a:xfrm>
        </p:grpSpPr>
        <p:sp>
          <p:nvSpPr>
            <p:cNvPr id="39" name="Line 12">
              <a:extLst>
                <a:ext uri="{FF2B5EF4-FFF2-40B4-BE49-F238E27FC236}">
                  <a16:creationId xmlns:a16="http://schemas.microsoft.com/office/drawing/2014/main" id="{84904E28-E6EE-D843-D381-128635A85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5847" y="4758274"/>
              <a:ext cx="858263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 b="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0" name="Text Box 13">
              <a:extLst>
                <a:ext uri="{FF2B5EF4-FFF2-40B4-BE49-F238E27FC236}">
                  <a16:creationId xmlns:a16="http://schemas.microsoft.com/office/drawing/2014/main" id="{50A654B3-B2DD-BCE8-F05E-FE263CAE2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3747" y="4276045"/>
              <a:ext cx="24225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0">
                  <a:solidFill>
                    <a:srgbClr val="FF0066"/>
                  </a:solidFill>
                  <a:latin typeface="Comic Sans MS" charset="0"/>
                </a:rPr>
                <a:t>All data written to disk</a:t>
              </a:r>
            </a:p>
          </p:txBody>
        </p:sp>
      </p:grpSp>
      <p:sp>
        <p:nvSpPr>
          <p:cNvPr id="41" name="Text Box 18">
            <a:extLst>
              <a:ext uri="{FF2B5EF4-FFF2-40B4-BE49-F238E27FC236}">
                <a16:creationId xmlns:a16="http://schemas.microsoft.com/office/drawing/2014/main" id="{1856E622-E920-33C1-5C7B-98B303444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491" y="5218735"/>
            <a:ext cx="292850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5" charset="0"/>
                <a:ea typeface="ＭＳ Ｐゴシック" pitchFamily="-105" charset="-128"/>
                <a:cs typeface="ＭＳ Ｐゴシック" pitchFamily="-105" charset="-128"/>
              </a:rPr>
              <a:t>Specific data filtering and reconstruction </a:t>
            </a:r>
            <a:r>
              <a:rPr lang="en-GB" sz="1600" b="0">
                <a:solidFill>
                  <a:srgbClr val="FF0066"/>
                </a:solidFill>
                <a:latin typeface="Comic Sans MS" pitchFamily="-105" charset="0"/>
                <a:ea typeface="ＭＳ Ｐゴシック" pitchFamily="-105" charset="-128"/>
                <a:cs typeface="ＭＳ Ｐゴシック" pitchFamily="-105" charset="-128"/>
              </a:rPr>
              <a:t>by searching </a:t>
            </a:r>
          </a:p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0">
                <a:solidFill>
                  <a:srgbClr val="FF0066"/>
                </a:solidFill>
                <a:latin typeface="Comic Sans MS" pitchFamily="-105" charset="0"/>
                <a:ea typeface="ＭＳ Ｐゴシック" pitchFamily="-105" charset="-128"/>
                <a:cs typeface="ＭＳ Ｐゴシック" pitchFamily="-105" charset="-128"/>
              </a:rPr>
              <a:t>for an excess of events in the GRB direction (offline)</a:t>
            </a:r>
          </a:p>
        </p:txBody>
      </p:sp>
      <p:sp>
        <p:nvSpPr>
          <p:cNvPr id="43" name="Rectangle 74">
            <a:extLst>
              <a:ext uri="{FF2B5EF4-FFF2-40B4-BE49-F238E27FC236}">
                <a16:creationId xmlns:a16="http://schemas.microsoft.com/office/drawing/2014/main" id="{35AF9928-ED84-28BC-9B27-561E88E90E36}"/>
              </a:ext>
            </a:extLst>
          </p:cNvPr>
          <p:cNvSpPr/>
          <p:nvPr/>
        </p:nvSpPr>
        <p:spPr>
          <a:xfrm>
            <a:off x="7484533" y="1938873"/>
            <a:ext cx="204046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>
                <a:solidFill>
                  <a:srgbClr val="FF0000"/>
                </a:solidFill>
                <a:latin typeface="Century Gothic"/>
                <a:ea typeface="ＭＳ Ｐゴシック" charset="-128"/>
                <a:cs typeface="ＭＳ Ｐゴシック" charset="-128"/>
              </a:rPr>
              <a:t>GCN</a:t>
            </a:r>
            <a:r>
              <a:rPr lang="en-US" sz="1200" b="0">
                <a:solidFill>
                  <a:prstClr val="white"/>
                </a:solidFill>
                <a:latin typeface="Century Gothic"/>
                <a:ea typeface="ＭＳ Ｐゴシック" charset="-128"/>
                <a:cs typeface="ＭＳ Ｐゴシック" charset="-128"/>
              </a:rPr>
              <a:t>=</a:t>
            </a:r>
            <a:r>
              <a:rPr lang="en-US" sz="1200" b="0">
                <a:solidFill>
                  <a:srgbClr val="FF0000"/>
                </a:solidFill>
                <a:latin typeface="Century Gothic"/>
                <a:ea typeface="ＭＳ Ｐゴシック" charset="-128"/>
                <a:cs typeface="ＭＳ Ｐゴシック" charset="-128"/>
              </a:rPr>
              <a:t>G</a:t>
            </a:r>
            <a:r>
              <a:rPr lang="en-US" sz="1200" b="0">
                <a:solidFill>
                  <a:prstClr val="white"/>
                </a:solidFill>
                <a:latin typeface="Century Gothic"/>
                <a:ea typeface="ＭＳ Ｐゴシック" charset="-128"/>
                <a:cs typeface="ＭＳ Ｐゴシック" charset="-128"/>
              </a:rPr>
              <a:t>amma Ray Burst </a:t>
            </a:r>
            <a:r>
              <a:rPr lang="en-US" sz="1200" b="0">
                <a:solidFill>
                  <a:srgbClr val="FF0000"/>
                </a:solidFill>
                <a:latin typeface="Century Gothic"/>
                <a:ea typeface="ＭＳ Ｐゴシック" charset="-128"/>
                <a:cs typeface="ＭＳ Ｐゴシック" charset="-128"/>
              </a:rPr>
              <a:t>C</a:t>
            </a:r>
            <a:r>
              <a:rPr lang="en-US" sz="1200" b="0">
                <a:solidFill>
                  <a:prstClr val="white"/>
                </a:solidFill>
                <a:latin typeface="Century Gothic"/>
                <a:ea typeface="ＭＳ Ｐゴシック" charset="-128"/>
                <a:cs typeface="ＭＳ Ｐゴシック" charset="-128"/>
              </a:rPr>
              <a:t>oordination </a:t>
            </a:r>
            <a:r>
              <a:rPr lang="en-US" sz="1200" b="0">
                <a:solidFill>
                  <a:srgbClr val="FF0000"/>
                </a:solidFill>
                <a:latin typeface="Century Gothic"/>
                <a:ea typeface="ＭＳ Ｐゴシック" charset="-128"/>
                <a:cs typeface="ＭＳ Ｐゴシック" charset="-128"/>
              </a:rPr>
              <a:t>N</a:t>
            </a:r>
            <a:r>
              <a:rPr lang="en-US" sz="1200" b="0">
                <a:solidFill>
                  <a:prstClr val="white"/>
                </a:solidFill>
                <a:latin typeface="Century Gothic"/>
                <a:ea typeface="ＭＳ Ｐゴシック" charset="-128"/>
                <a:cs typeface="ＭＳ Ｐゴシック" charset="-128"/>
              </a:rPr>
              <a:t>etwork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7F790FB-5853-B692-9F4E-A782666A7C5C}"/>
              </a:ext>
            </a:extLst>
          </p:cNvPr>
          <p:cNvSpPr txBox="1"/>
          <p:nvPr/>
        </p:nvSpPr>
        <p:spPr>
          <a:xfrm>
            <a:off x="3549709" y="852762"/>
            <a:ext cx="495505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8104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>
                <a:solidFill>
                  <a:srgbClr val="FF0000"/>
                </a:solidFill>
                <a:latin typeface="Tahoma" charset="0"/>
                <a:ea typeface="+mn-ea"/>
                <a:cs typeface="Tahoma" charset="0"/>
              </a:rPr>
              <a:t>GCN alerts </a:t>
            </a:r>
            <a:r>
              <a:rPr lang="en-GB" sz="1800" b="0">
                <a:solidFill>
                  <a:srgbClr val="3333FF"/>
                </a:solidFill>
                <a:latin typeface="Tahoma" charset="0"/>
                <a:ea typeface="+mn-ea"/>
                <a:cs typeface="Tahoma" charset="0"/>
              </a:rPr>
              <a:t>trigger the</a:t>
            </a:r>
            <a:r>
              <a:rPr lang="en-GB" sz="1800" b="0">
                <a:solidFill>
                  <a:srgbClr val="FF0000"/>
                </a:solidFill>
                <a:latin typeface="Tahoma" charset="0"/>
                <a:ea typeface="+mn-ea"/>
                <a:cs typeface="Tahoma" charset="0"/>
              </a:rPr>
              <a:t> recording </a:t>
            </a:r>
            <a:r>
              <a:rPr lang="en-GB" sz="1800" b="0">
                <a:solidFill>
                  <a:srgbClr val="3333FF"/>
                </a:solidFill>
                <a:latin typeface="Tahoma" charset="0"/>
                <a:ea typeface="+mn-ea"/>
                <a:cs typeface="Tahoma" charset="0"/>
              </a:rPr>
              <a:t>of all the </a:t>
            </a:r>
            <a:r>
              <a:rPr lang="en-GB" sz="1800" b="0">
                <a:solidFill>
                  <a:srgbClr val="FF0000"/>
                </a:solidFill>
                <a:latin typeface="Tahoma" charset="0"/>
                <a:ea typeface="+mn-ea"/>
                <a:cs typeface="Tahoma" charset="0"/>
              </a:rPr>
              <a:t>low level triggers</a:t>
            </a:r>
            <a:r>
              <a:rPr lang="en-GB" sz="1800" b="0">
                <a:solidFill>
                  <a:srgbClr val="3333FF"/>
                </a:solidFill>
                <a:latin typeface="Tahoma" charset="0"/>
                <a:ea typeface="+mn-ea"/>
                <a:cs typeface="Tahoma" charset="0"/>
              </a:rPr>
              <a:t>. A </a:t>
            </a:r>
            <a:r>
              <a:rPr lang="en-GB" sz="1800" b="0">
                <a:solidFill>
                  <a:srgbClr val="FF0000"/>
                </a:solidFill>
                <a:latin typeface="Tahoma" charset="0"/>
                <a:ea typeface="+mn-ea"/>
                <a:cs typeface="Tahoma" charset="0"/>
              </a:rPr>
              <a:t>continuous buffer </a:t>
            </a:r>
            <a:r>
              <a:rPr lang="en-GB" sz="1800" b="0">
                <a:solidFill>
                  <a:srgbClr val="3333FF"/>
                </a:solidFill>
                <a:latin typeface="Tahoma" charset="0"/>
                <a:ea typeface="+mn-ea"/>
                <a:cs typeface="Tahoma" charset="0"/>
              </a:rPr>
              <a:t>ensures the availability of the data before the alert</a:t>
            </a:r>
          </a:p>
        </p:txBody>
      </p:sp>
    </p:spTree>
    <p:extLst>
      <p:ext uri="{BB962C8B-B14F-4D97-AF65-F5344CB8AC3E}">
        <p14:creationId xmlns:p14="http://schemas.microsoft.com/office/powerpoint/2010/main" val="518213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906000" cy="894151"/>
          </a:xfrm>
        </p:spPr>
        <p:txBody>
          <a:bodyPr anchor="ctr">
            <a:noAutofit/>
          </a:bodyPr>
          <a:lstStyle/>
          <a:p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ANTARES: searching for 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from 784 GRBs (10 years)</a:t>
            </a:r>
            <a:endParaRPr lang="it-IT" sz="32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9C1558B-36C8-5C1F-78D1-40498B50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53" y="770580"/>
            <a:ext cx="4126945" cy="2880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37722B-F409-59F6-A22E-89176C164164}"/>
              </a:ext>
            </a:extLst>
          </p:cNvPr>
          <p:cNvSpPr txBox="1"/>
          <p:nvPr/>
        </p:nvSpPr>
        <p:spPr>
          <a:xfrm>
            <a:off x="500451" y="3763247"/>
            <a:ext cx="3330149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200" i="1">
                <a:effectLst/>
                <a:latin typeface="Helvetica" pitchFamily="2" charset="0"/>
              </a:rPr>
              <a:t>ANTARES, MNRAS 500, 5614–5628 (2021) </a:t>
            </a:r>
            <a:endParaRPr lang="it-IT" sz="1200">
              <a:effectLst/>
              <a:latin typeface="Helvetica" pitchFamily="2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9A0D119-D8A7-A4B8-83A6-21E791419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299" y="770580"/>
            <a:ext cx="4366885" cy="2880000"/>
          </a:xfrm>
          <a:prstGeom prst="rect">
            <a:avLst/>
          </a:prstGeom>
        </p:spPr>
      </p:pic>
      <p:sp>
        <p:nvSpPr>
          <p:cNvPr id="9" name="Freccia destra 8">
            <a:extLst>
              <a:ext uri="{FF2B5EF4-FFF2-40B4-BE49-F238E27FC236}">
                <a16:creationId xmlns:a16="http://schemas.microsoft.com/office/drawing/2014/main" id="{7D7CD8F3-27D8-CFAF-7A46-39FE23410BD3}"/>
              </a:ext>
            </a:extLst>
          </p:cNvPr>
          <p:cNvSpPr/>
          <p:nvPr/>
        </p:nvSpPr>
        <p:spPr>
          <a:xfrm>
            <a:off x="4720281" y="1816443"/>
            <a:ext cx="624018" cy="790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D1B3D7-837A-10B0-BD0C-F0CC8210265B}"/>
              </a:ext>
            </a:extLst>
          </p:cNvPr>
          <p:cNvSpPr txBox="1"/>
          <p:nvPr/>
        </p:nvSpPr>
        <p:spPr>
          <a:xfrm>
            <a:off x="58258" y="4544113"/>
            <a:ext cx="4721744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Search for spatial &amp; temporal coincidence with gamma-ray emission: </a:t>
            </a:r>
          </a:p>
          <a:p>
            <a:endParaRPr lang="en-GB" sz="2000" b="1" dirty="0"/>
          </a:p>
          <a:p>
            <a:r>
              <a:rPr lang="en-GB" sz="2000" b="1" dirty="0"/>
              <a:t>NO neutrino event found in coincidence with the prompt phase of the long GRB sample </a:t>
            </a:r>
            <a:endParaRPr lang="en-GB" sz="2000" dirty="0"/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E6CC68D6-34AD-26CC-3FF6-9754A572EAC9}"/>
              </a:ext>
            </a:extLst>
          </p:cNvPr>
          <p:cNvSpPr/>
          <p:nvPr/>
        </p:nvSpPr>
        <p:spPr>
          <a:xfrm rot="72000000">
            <a:off x="4596260" y="3669123"/>
            <a:ext cx="1025578" cy="652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CC4E532D-1935-7E77-6E75-94679D263889}"/>
              </a:ext>
            </a:extLst>
          </p:cNvPr>
          <p:cNvSpPr/>
          <p:nvPr/>
        </p:nvSpPr>
        <p:spPr>
          <a:xfrm>
            <a:off x="4829432" y="4964304"/>
            <a:ext cx="624018" cy="790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D0EBF5D-C0AE-68C0-2DB9-386276A93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645" y="3656763"/>
            <a:ext cx="3636000" cy="238730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3B54E37-EF18-1D20-4AB4-E412A610919C}"/>
              </a:ext>
            </a:extLst>
          </p:cNvPr>
          <p:cNvSpPr txBox="1"/>
          <p:nvPr/>
        </p:nvSpPr>
        <p:spPr>
          <a:xfrm>
            <a:off x="5527778" y="5958797"/>
            <a:ext cx="3999281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>
                <a:latin typeface="Times" pitchFamily="2" charset="0"/>
              </a:rPr>
              <a:t>For </a:t>
            </a:r>
            <a:r>
              <a:rPr lang="en-GB" err="1">
                <a:latin typeface="Times" pitchFamily="2" charset="0"/>
              </a:rPr>
              <a:t>E</a:t>
            </a:r>
            <a:r>
              <a:rPr lang="en-GB" baseline="-25000" err="1">
                <a:latin typeface="Symbol" pitchFamily="2" charset="2"/>
              </a:rPr>
              <a:t>n</a:t>
            </a:r>
            <a:r>
              <a:rPr lang="en-GB">
                <a:latin typeface="Times" pitchFamily="2" charset="0"/>
              </a:rPr>
              <a:t> </a:t>
            </a:r>
            <a:r>
              <a:rPr lang="en-GB">
                <a:latin typeface="Symbol" pitchFamily="2" charset="2"/>
              </a:rPr>
              <a:t>~</a:t>
            </a:r>
            <a:r>
              <a:rPr lang="en-GB">
                <a:effectLst/>
                <a:latin typeface="Times" pitchFamily="2" charset="0"/>
              </a:rPr>
              <a:t> 100 </a:t>
            </a:r>
            <a:r>
              <a:rPr lang="en-GB" err="1">
                <a:effectLst/>
                <a:latin typeface="Times" pitchFamily="2" charset="0"/>
              </a:rPr>
              <a:t>TeV</a:t>
            </a:r>
            <a:r>
              <a:rPr lang="en-GB">
                <a:effectLst/>
                <a:latin typeface="Times" pitchFamily="2" charset="0"/>
              </a:rPr>
              <a:t> GRBs do contribute by  ≤10% </a:t>
            </a:r>
            <a:r>
              <a:rPr lang="en-GB">
                <a:latin typeface="Times" pitchFamily="2" charset="0"/>
              </a:rPr>
              <a:t>to the </a:t>
            </a:r>
            <a:r>
              <a:rPr lang="en-GB" err="1">
                <a:latin typeface="Times" pitchFamily="2" charset="0"/>
              </a:rPr>
              <a:t>IceCube</a:t>
            </a:r>
            <a:r>
              <a:rPr lang="en-GB">
                <a:latin typeface="Times" pitchFamily="2" charset="0"/>
              </a:rPr>
              <a:t> flux of diffuse </a:t>
            </a:r>
            <a:r>
              <a:rPr lang="en-GB">
                <a:latin typeface="Symbol" pitchFamily="2" charset="2"/>
              </a:rPr>
              <a:t>n</a:t>
            </a:r>
            <a:endParaRPr lang="en-GB">
              <a:effectLst/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51357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4714"/>
            <a:ext cx="9906000" cy="823291"/>
          </a:xfrm>
        </p:spPr>
        <p:txBody>
          <a:bodyPr anchor="ctr">
            <a:noAutofit/>
          </a:bodyPr>
          <a:lstStyle/>
          <a:p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Search for 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en-US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from the source of 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GW170817</a:t>
            </a:r>
            <a:r>
              <a:rPr lang="en-US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</a:t>
            </a:r>
            <a:endParaRPr lang="it-IT" sz="40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A8B5E2D-9199-89D7-704A-FEC868B13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1"/>
          <a:stretch/>
        </p:blipFill>
        <p:spPr>
          <a:xfrm>
            <a:off x="5625610" y="1369846"/>
            <a:ext cx="1174148" cy="115672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BA9B668-182D-FA78-9C42-156496995552}"/>
              </a:ext>
            </a:extLst>
          </p:cNvPr>
          <p:cNvSpPr txBox="1"/>
          <p:nvPr/>
        </p:nvSpPr>
        <p:spPr>
          <a:xfrm>
            <a:off x="320168" y="685791"/>
            <a:ext cx="631463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2000">
                <a:effectLst/>
              </a:rPr>
              <a:t>ANTARES/</a:t>
            </a:r>
            <a:r>
              <a:rPr lang="en-GB" sz="2000" err="1">
                <a:effectLst/>
              </a:rPr>
              <a:t>IceCube</a:t>
            </a:r>
            <a:r>
              <a:rPr lang="en-GB" sz="2000">
                <a:effectLst/>
              </a:rPr>
              <a:t>/</a:t>
            </a:r>
            <a:r>
              <a:rPr lang="en-GB" sz="2000" err="1">
                <a:effectLst/>
              </a:rPr>
              <a:t>LigoSC</a:t>
            </a:r>
            <a:r>
              <a:rPr lang="en-GB" sz="2000">
                <a:effectLst/>
              </a:rPr>
              <a:t>/Virgo/Auger </a:t>
            </a:r>
            <a:r>
              <a:rPr lang="en-GB" sz="2000"/>
              <a:t>"follow-up" </a:t>
            </a:r>
            <a:r>
              <a:rPr lang="en-GB" sz="2000">
                <a:effectLst/>
              </a:rPr>
              <a:t>analysis </a:t>
            </a:r>
            <a:endParaRPr lang="it-IT" sz="2000"/>
          </a:p>
        </p:txBody>
      </p:sp>
      <p:sp>
        <p:nvSpPr>
          <p:cNvPr id="19" name="Segnaposto contenuto 9">
            <a:extLst>
              <a:ext uri="{FF2B5EF4-FFF2-40B4-BE49-F238E27FC236}">
                <a16:creationId xmlns:a16="http://schemas.microsoft.com/office/drawing/2014/main" id="{C5C050FD-60FF-A6F6-448B-3EBA3DCDAA86}"/>
              </a:ext>
            </a:extLst>
          </p:cNvPr>
          <p:cNvSpPr txBox="1">
            <a:spLocks/>
          </p:cNvSpPr>
          <p:nvPr/>
        </p:nvSpPr>
        <p:spPr>
          <a:xfrm>
            <a:off x="132398" y="4215398"/>
            <a:ext cx="9580245" cy="245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/>
              <a:t>Advanced LIGO and Advanced Virgo observatories reported GW170817 (binary neutron star </a:t>
            </a:r>
            <a:r>
              <a:rPr lang="en-GB" sz="1800" err="1"/>
              <a:t>inspiral</a:t>
            </a:r>
            <a:r>
              <a:rPr lang="en-GB" sz="1800"/>
              <a:t>). </a:t>
            </a:r>
          </a:p>
          <a:p>
            <a:pPr algn="l"/>
            <a:r>
              <a:rPr lang="en-GB" sz="1800"/>
              <a:t>A short gamma-ray burst (GRB) that followed the merger of  this binary was also recorded by the Fermi-GBM  and INTEGRAL. </a:t>
            </a:r>
          </a:p>
          <a:p>
            <a:pPr algn="l"/>
            <a:r>
              <a:rPr lang="en-GB" sz="1800"/>
              <a:t>ANTARES, </a:t>
            </a:r>
            <a:r>
              <a:rPr lang="en-GB" sz="1800" err="1"/>
              <a:t>IceCube</a:t>
            </a:r>
            <a:r>
              <a:rPr lang="en-GB" sz="1800"/>
              <a:t>, and Pierre Auger Observatories searched for high-energy neutrinos from the merger in the GeV–</a:t>
            </a:r>
            <a:r>
              <a:rPr lang="en-GB" sz="1800" err="1"/>
              <a:t>EeV</a:t>
            </a:r>
            <a:r>
              <a:rPr lang="en-GB" sz="1800"/>
              <a:t> energy range . </a:t>
            </a:r>
          </a:p>
          <a:p>
            <a:pPr algn="l"/>
            <a:r>
              <a:rPr lang="en-GB" sz="1800"/>
              <a:t>No neutrinos directionally coincident with the source were detected within ±500 s around the merger time. Additionally, no MeV neutrino burst signal was detected coincident with the merger. No neutrino found in an extended search in the direction within the 14-day period following the merger. 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0141953-3757-DEB1-E4AE-384A5FCD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801" y="611246"/>
            <a:ext cx="3047859" cy="371536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2E06B5C-60FE-3099-D363-E462865E6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857" y="1096861"/>
            <a:ext cx="5746851" cy="2770803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F715FA9-A8F8-F4C4-8DF3-879F67CC7B7F}"/>
              </a:ext>
            </a:extLst>
          </p:cNvPr>
          <p:cNvSpPr txBox="1"/>
          <p:nvPr/>
        </p:nvSpPr>
        <p:spPr>
          <a:xfrm>
            <a:off x="132398" y="3817483"/>
            <a:ext cx="576401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600"/>
              <a:t>The </a:t>
            </a:r>
            <a:r>
              <a:rPr lang="it-IT" sz="1600" err="1"/>
              <a:t>Astrophysical</a:t>
            </a:r>
            <a:r>
              <a:rPr lang="it-IT" sz="1600"/>
              <a:t> Journal </a:t>
            </a:r>
            <a:r>
              <a:rPr lang="it-IT" sz="1600" err="1"/>
              <a:t>Letters</a:t>
            </a:r>
            <a:r>
              <a:rPr lang="it-IT" sz="1600"/>
              <a:t>, 848:L12 (59pp), 2017 </a:t>
            </a:r>
            <a:r>
              <a:rPr lang="it-IT" sz="1600" err="1"/>
              <a:t>October</a:t>
            </a:r>
            <a:r>
              <a:rPr lang="it-IT" sz="1600"/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1827103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4714"/>
            <a:ext cx="9906000" cy="823291"/>
          </a:xfrm>
        </p:spPr>
        <p:txBody>
          <a:bodyPr anchor="ctr">
            <a:noAutofit/>
          </a:bodyPr>
          <a:lstStyle/>
          <a:p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ANTARES: search for 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en-US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– GW common sources</a:t>
            </a:r>
            <a:endParaRPr lang="it-IT" sz="40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D3BE4C-882D-597D-D5C8-75E15279AC15}"/>
              </a:ext>
            </a:extLst>
          </p:cNvPr>
          <p:cNvSpPr txBox="1"/>
          <p:nvPr/>
        </p:nvSpPr>
        <p:spPr>
          <a:xfrm>
            <a:off x="704332" y="963825"/>
            <a:ext cx="642551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/>
              <a:t>39 </a:t>
            </a:r>
            <a:r>
              <a:rPr lang="it-IT" err="1"/>
              <a:t>gravitational</a:t>
            </a:r>
            <a:r>
              <a:rPr lang="it-IT"/>
              <a:t> </a:t>
            </a:r>
            <a:r>
              <a:rPr lang="it-IT" err="1"/>
              <a:t>wave</a:t>
            </a:r>
            <a:r>
              <a:rPr lang="it-IT"/>
              <a:t> sources in GWTC-2 </a:t>
            </a:r>
            <a:r>
              <a:rPr lang="it-IT" err="1"/>
              <a:t>catalog</a:t>
            </a:r>
            <a:endParaRPr lang="it-IT"/>
          </a:p>
          <a:p>
            <a:pPr marL="285750" indent="-285750">
              <a:buFontTx/>
              <a:buChar char="-"/>
            </a:pPr>
            <a:r>
              <a:rPr lang="it-IT"/>
              <a:t>37 sources </a:t>
            </a:r>
            <a:r>
              <a:rPr lang="it-IT" err="1"/>
              <a:t>followed</a:t>
            </a:r>
            <a:r>
              <a:rPr lang="it-IT"/>
              <a:t> with ANTARES data (2 </a:t>
            </a:r>
            <a:r>
              <a:rPr lang="it-IT" err="1"/>
              <a:t>during</a:t>
            </a:r>
            <a:r>
              <a:rPr lang="it-IT"/>
              <a:t> </a:t>
            </a:r>
            <a:r>
              <a:rPr lang="it-IT" err="1"/>
              <a:t>downtime</a:t>
            </a:r>
            <a:r>
              <a:rPr lang="it-IT"/>
              <a:t>)</a:t>
            </a:r>
          </a:p>
          <a:p>
            <a:pPr marL="285750" indent="-285750">
              <a:buFontTx/>
              <a:buChar char="-"/>
            </a:pPr>
            <a:r>
              <a:rPr lang="it-IT"/>
              <a:t>Total </a:t>
            </a:r>
            <a:r>
              <a:rPr lang="it-IT" err="1"/>
              <a:t>expected</a:t>
            </a:r>
            <a:r>
              <a:rPr lang="it-IT"/>
              <a:t> background: ~0.38 events over the 37 </a:t>
            </a:r>
            <a:r>
              <a:rPr lang="it-IT" err="1"/>
              <a:t>GWs</a:t>
            </a:r>
            <a:endParaRPr lang="it-IT"/>
          </a:p>
          <a:p>
            <a:pPr marL="285750" indent="-285750">
              <a:buFontTx/>
              <a:buChar char="-"/>
            </a:pPr>
            <a:r>
              <a:rPr lang="it-IT" err="1"/>
              <a:t>Observed</a:t>
            </a:r>
            <a:r>
              <a:rPr lang="it-IT"/>
              <a:t> </a:t>
            </a:r>
            <a:r>
              <a:rPr lang="it-IT" err="1"/>
              <a:t>number</a:t>
            </a:r>
            <a:r>
              <a:rPr lang="it-IT"/>
              <a:t> of events: 0 for </a:t>
            </a:r>
            <a:r>
              <a:rPr lang="it-IT" err="1"/>
              <a:t>all</a:t>
            </a:r>
            <a:r>
              <a:rPr lang="it-IT"/>
              <a:t> sources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35AD0E6-0FC4-2B2D-08E9-B3784C710B33}"/>
              </a:ext>
            </a:extLst>
          </p:cNvPr>
          <p:cNvSpPr txBox="1"/>
          <p:nvPr/>
        </p:nvSpPr>
        <p:spPr>
          <a:xfrm>
            <a:off x="4429897" y="5233771"/>
            <a:ext cx="316950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/>
              <a:t>M. </a:t>
            </a:r>
            <a:r>
              <a:rPr lang="it-IT" err="1"/>
              <a:t>Lamoureux</a:t>
            </a:r>
            <a:r>
              <a:rPr lang="it-IT"/>
              <a:t> @Neutrino2022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A8B5E2D-9199-89D7-704A-FEC868B13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1"/>
          <a:stretch/>
        </p:blipFill>
        <p:spPr>
          <a:xfrm>
            <a:off x="7599405" y="858789"/>
            <a:ext cx="1986427" cy="19569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19C5FE7-8D03-5887-D273-B59707C95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5" y="2327555"/>
            <a:ext cx="7772400" cy="24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14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13" y="39429"/>
            <a:ext cx="9906000" cy="823291"/>
          </a:xfrm>
        </p:spPr>
        <p:txBody>
          <a:bodyPr anchor="ctr">
            <a:noAutofit/>
          </a:bodyPr>
          <a:lstStyle/>
          <a:p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en-US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… not only neutrino astrophysics… </a:t>
            </a:r>
            <a:endParaRPr lang="it-IT" sz="40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F22A61E-632A-42A5-41A5-40F647151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82" y="889000"/>
            <a:ext cx="7586662" cy="4838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7E070A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14990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</a:pPr>
            <a:r>
              <a:rPr lang="en-US" b="0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… also open problems in particle physics …</a:t>
            </a:r>
            <a:endParaRPr lang="en-US" b="0" ker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kern="0">
                <a:solidFill>
                  <a:srgbClr val="7030A0"/>
                </a:solidFill>
                <a:latin typeface="Times New Roman" charset="0"/>
                <a:ea typeface="ＭＳ Ｐゴシック" charset="0"/>
              </a:rPr>
              <a:t>Dark Matter searches:</a:t>
            </a:r>
          </a:p>
          <a:p>
            <a:pPr lvl="2" eaLnBrk="1" hangingPunct="1"/>
            <a:r>
              <a:rPr lang="en-US" b="0" kern="0">
                <a:latin typeface="Times New Roman" charset="0"/>
                <a:ea typeface="ＭＳ Ｐゴシック" charset="0"/>
              </a:rPr>
              <a:t>Neutralino annihilation in Sun, Earth, Galactic Center</a:t>
            </a:r>
          </a:p>
          <a:p>
            <a:pPr lvl="1" eaLnBrk="1" hangingPunct="1"/>
            <a:r>
              <a:rPr lang="en-US" b="0" kern="0">
                <a:latin typeface="Times New Roman" charset="0"/>
                <a:ea typeface="ＭＳ Ｐゴシック" charset="0"/>
              </a:rPr>
              <a:t>Magnetic Monopoles</a:t>
            </a:r>
          </a:p>
          <a:p>
            <a:pPr lvl="1" eaLnBrk="1" hangingPunct="1"/>
            <a:r>
              <a:rPr lang="en-US" b="0" kern="0">
                <a:latin typeface="Times New Roman" charset="0"/>
                <a:ea typeface="ＭＳ Ｐゴシック" charset="0"/>
              </a:rPr>
              <a:t>Particle acceleration mechanisms</a:t>
            </a:r>
          </a:p>
          <a:p>
            <a:pPr lvl="1" eaLnBrk="1" hangingPunct="1"/>
            <a:r>
              <a:rPr lang="en-US" kern="0">
                <a:solidFill>
                  <a:srgbClr val="7030A0"/>
                </a:solidFill>
                <a:latin typeface="Times New Roman" charset="0"/>
                <a:ea typeface="ＭＳ Ｐゴシック" charset="0"/>
              </a:rPr>
              <a:t>Multi-messenger searches</a:t>
            </a:r>
          </a:p>
          <a:p>
            <a:pPr lvl="1" eaLnBrk="1" hangingPunct="1"/>
            <a:r>
              <a:rPr lang="en-US" b="0" kern="0">
                <a:latin typeface="Times New Roman" charset="0"/>
                <a:ea typeface="ＭＳ Ｐゴシック" charset="0"/>
              </a:rPr>
              <a:t>Neutrino Oscillations</a:t>
            </a:r>
          </a:p>
          <a:p>
            <a:pPr lvl="1" eaLnBrk="1" hangingPunct="1"/>
            <a:r>
              <a:rPr lang="en-US" b="0" kern="0">
                <a:latin typeface="Times New Roman" charset="0"/>
                <a:ea typeface="ＭＳ Ｐゴシック" charset="0"/>
              </a:rPr>
              <a:t>Search for Sterile Neutrinos </a:t>
            </a:r>
          </a:p>
          <a:p>
            <a:pPr lvl="1" eaLnBrk="1" hangingPunct="1"/>
            <a:r>
              <a:rPr lang="en-US" b="0" kern="0">
                <a:latin typeface="Times New Roman" charset="0"/>
                <a:ea typeface="ＭＳ Ｐゴシック" charset="0"/>
              </a:rPr>
              <a:t>…</a:t>
            </a: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17DEEE6A-6CE5-756E-9462-AB9F540AB2CB}"/>
              </a:ext>
            </a:extLst>
          </p:cNvPr>
          <p:cNvGrpSpPr>
            <a:grpSpLocks/>
          </p:cNvGrpSpPr>
          <p:nvPr/>
        </p:nvGrpSpPr>
        <p:grpSpPr bwMode="auto">
          <a:xfrm>
            <a:off x="5791201" y="3034448"/>
            <a:ext cx="3508375" cy="3044825"/>
            <a:chOff x="3537" y="780"/>
            <a:chExt cx="2040" cy="1918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994876BC-4CAE-FDBC-BC65-774120F91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780"/>
              <a:ext cx="2040" cy="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1FE7C3CC-32B3-ED3E-316E-30F8219575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2465"/>
              <a:ext cx="195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hlink"/>
                  </a:solidFill>
                </a:rPr>
                <a:t>Neutralino search: </a:t>
              </a:r>
              <a:r>
                <a:rPr lang="en-US" sz="1800">
                  <a:solidFill>
                    <a:schemeClr val="hlink"/>
                  </a:solidFill>
                  <a:sym typeface="Symbol" charset="0"/>
                </a:rPr>
                <a:t> </a:t>
              </a:r>
              <a:r>
                <a:rPr lang="en-US" sz="1800">
                  <a:solidFill>
                    <a:schemeClr val="hlink"/>
                  </a:solidFill>
                  <a:latin typeface="Times New Roman" charset="0"/>
                  <a:cs typeface="Times New Roman" charset="0"/>
                  <a:sym typeface="Symbol" charset="0"/>
                </a:rPr>
                <a:t>→ </a:t>
              </a:r>
              <a:r>
                <a:rPr lang="en-US" sz="1800">
                  <a:solidFill>
                    <a:schemeClr val="hlink"/>
                  </a:solidFill>
                  <a:sym typeface="Symbol" charset="0"/>
                </a:rPr>
                <a:t>+…</a:t>
              </a: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89545893-E99B-364C-45AD-A7123EB9C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027" y="4619257"/>
            <a:ext cx="2844311" cy="1961198"/>
          </a:xfrm>
          <a:prstGeom prst="rect">
            <a:avLst/>
          </a:prstGeom>
          <a:noFill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4D73EB-77D4-ABD6-D111-B6859AA0D7F4}"/>
              </a:ext>
            </a:extLst>
          </p:cNvPr>
          <p:cNvSpPr txBox="1"/>
          <p:nvPr/>
        </p:nvSpPr>
        <p:spPr>
          <a:xfrm>
            <a:off x="1977503" y="4367714"/>
            <a:ext cx="399821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7030A0"/>
                </a:solidFill>
              </a:rPr>
              <a:t>search for excess observed over the expected </a:t>
            </a:r>
            <a:r>
              <a:rPr lang="en-GB" sz="1400" err="1">
                <a:solidFill>
                  <a:srgbClr val="7030A0"/>
                </a:solidFill>
              </a:rPr>
              <a:t>backg</a:t>
            </a:r>
            <a:r>
              <a:rPr lang="en-GB" sz="1400">
                <a:solidFill>
                  <a:srgbClr val="7030A0"/>
                </a:solidFill>
              </a:rPr>
              <a:t>.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2E79CCE-58B9-8EC1-67F5-289E2ADB2C13}"/>
              </a:ext>
            </a:extLst>
          </p:cNvPr>
          <p:cNvCxnSpPr/>
          <p:nvPr/>
        </p:nvCxnSpPr>
        <p:spPr bwMode="auto">
          <a:xfrm flipH="1">
            <a:off x="3233684" y="5003133"/>
            <a:ext cx="520672" cy="690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15CD2069-F252-B5F5-44DD-7F1BD22F8630}"/>
              </a:ext>
            </a:extLst>
          </p:cNvPr>
          <p:cNvCxnSpPr/>
          <p:nvPr/>
        </p:nvCxnSpPr>
        <p:spPr bwMode="auto">
          <a:xfrm flipV="1">
            <a:off x="3264043" y="4494050"/>
            <a:ext cx="4372433" cy="11905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Arco 17">
            <a:extLst>
              <a:ext uri="{FF2B5EF4-FFF2-40B4-BE49-F238E27FC236}">
                <a16:creationId xmlns:a16="http://schemas.microsoft.com/office/drawing/2014/main" id="{6D2B4DC4-5903-37FB-A469-B28AD0EF66C5}"/>
              </a:ext>
            </a:extLst>
          </p:cNvPr>
          <p:cNvSpPr/>
          <p:nvPr/>
        </p:nvSpPr>
        <p:spPr bwMode="auto">
          <a:xfrm>
            <a:off x="2786875" y="5206818"/>
            <a:ext cx="914400" cy="914400"/>
          </a:xfrm>
          <a:prstGeom prst="arc">
            <a:avLst>
              <a:gd name="adj1" fmla="val 18428803"/>
              <a:gd name="adj2" fmla="val 20768853"/>
            </a:avLst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 sz="1800">
              <a:solidFill>
                <a:srgbClr val="7E070A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11CE9D4-A67A-775C-78DF-BC901F9B1DD9}"/>
              </a:ext>
            </a:extLst>
          </p:cNvPr>
          <p:cNvSpPr txBox="1"/>
          <p:nvPr/>
        </p:nvSpPr>
        <p:spPr>
          <a:xfrm flipH="1">
            <a:off x="3264042" y="5026551"/>
            <a:ext cx="29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endParaRPr lang="it-IT" i="1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6578AF2-3033-8389-28FC-7072D66F90F2}"/>
              </a:ext>
            </a:extLst>
          </p:cNvPr>
          <p:cNvSpPr txBox="1"/>
          <p:nvPr/>
        </p:nvSpPr>
        <p:spPr>
          <a:xfrm>
            <a:off x="3602902" y="5196665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413442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13" y="39429"/>
            <a:ext cx="9676130" cy="981256"/>
          </a:xfrm>
        </p:spPr>
        <p:txBody>
          <a:bodyPr anchor="ctr">
            <a:noAutofit/>
          </a:bodyPr>
          <a:lstStyle/>
          <a:p>
            <a:r>
              <a:rPr lang="en-GB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en-US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Indirect searches from Dark Matter: </a:t>
            </a:r>
            <a:r>
              <a:rPr lang="en-US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US" sz="36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from massive bodies (Sun, Galactic center, ...) </a:t>
            </a:r>
            <a:endParaRPr lang="it-IT" sz="36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FE7E8D7-6D97-16DF-826E-E136CEC1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2" y="1935974"/>
            <a:ext cx="4616212" cy="434467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95CD61F-294D-62EB-D9DD-39F29868C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565" y="1475263"/>
            <a:ext cx="4987253" cy="314616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C106300-6BFF-4B5F-DF4B-2B053CE208C9}"/>
              </a:ext>
            </a:extLst>
          </p:cNvPr>
          <p:cNvSpPr txBox="1"/>
          <p:nvPr/>
        </p:nvSpPr>
        <p:spPr>
          <a:xfrm>
            <a:off x="6175751" y="4385290"/>
            <a:ext cx="30991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err="1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tt</a:t>
            </a:r>
            <a:r>
              <a:rPr lang="it-IT" sz="2000" b="1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 </a:t>
            </a:r>
            <a:r>
              <a:rPr lang="it-IT" sz="2000"/>
              <a:t> </a:t>
            </a:r>
            <a:r>
              <a:rPr lang="it-IT" sz="2000" b="1">
                <a:solidFill>
                  <a:srgbClr val="FF0000"/>
                </a:solidFill>
              </a:rPr>
              <a:t>WW</a:t>
            </a:r>
            <a:r>
              <a:rPr lang="it-IT" sz="2000"/>
              <a:t>  </a:t>
            </a:r>
            <a:r>
              <a:rPr lang="it-IT" sz="2000" b="1" err="1">
                <a:solidFill>
                  <a:schemeClr val="accent5">
                    <a:lumMod val="75000"/>
                  </a:schemeClr>
                </a:solidFill>
              </a:rPr>
              <a:t>bb</a:t>
            </a:r>
            <a:endParaRPr lang="it-IT" sz="2000" b="1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sz="2000"/>
              <a:t>Solid lines: ANTARES </a:t>
            </a:r>
          </a:p>
          <a:p>
            <a:r>
              <a:rPr lang="it-IT" sz="2000" err="1"/>
              <a:t>Dashed</a:t>
            </a:r>
            <a:r>
              <a:rPr lang="it-IT" sz="2000"/>
              <a:t>: </a:t>
            </a:r>
            <a:r>
              <a:rPr lang="it-IT" sz="2000" err="1"/>
              <a:t>IceCube</a:t>
            </a:r>
            <a:r>
              <a:rPr lang="it-IT" sz="2000"/>
              <a:t> </a:t>
            </a:r>
          </a:p>
          <a:p>
            <a:r>
              <a:rPr lang="it-IT" sz="2000"/>
              <a:t>Dot-</a:t>
            </a:r>
            <a:r>
              <a:rPr lang="it-IT" sz="2000" err="1"/>
              <a:t>Dashed</a:t>
            </a:r>
            <a:r>
              <a:rPr lang="it-IT" sz="2000"/>
              <a:t>: </a:t>
            </a:r>
            <a:r>
              <a:rPr lang="it-IT" sz="2000" err="1"/>
              <a:t>SuperK</a:t>
            </a:r>
            <a:endParaRPr lang="it-IT" sz="20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36D26BA-09E9-6A8C-2127-0D6F87EC958F}"/>
              </a:ext>
            </a:extLst>
          </p:cNvPr>
          <p:cNvSpPr txBox="1"/>
          <p:nvPr/>
        </p:nvSpPr>
        <p:spPr>
          <a:xfrm>
            <a:off x="720522" y="6165761"/>
            <a:ext cx="334327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err="1"/>
              <a:t>Phys</a:t>
            </a:r>
            <a:r>
              <a:rPr lang="it-IT"/>
              <a:t>. Rev. D 102, 082002 (2020)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F7A5CF3-A94F-394C-5650-23252C020CA4}"/>
              </a:ext>
            </a:extLst>
          </p:cNvPr>
          <p:cNvSpPr txBox="1"/>
          <p:nvPr/>
        </p:nvSpPr>
        <p:spPr>
          <a:xfrm>
            <a:off x="234552" y="1007372"/>
            <a:ext cx="4973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err="1"/>
              <a:t>Galactic</a:t>
            </a:r>
            <a:r>
              <a:rPr lang="it-IT"/>
              <a:t> Centre  → </a:t>
            </a:r>
            <a:r>
              <a:rPr lang="it-IT" err="1"/>
              <a:t>annihilation</a:t>
            </a:r>
            <a:r>
              <a:rPr lang="it-IT"/>
              <a:t> cross-</a:t>
            </a:r>
            <a:r>
              <a:rPr lang="it-IT" err="1"/>
              <a:t>section</a:t>
            </a:r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29ACA00-4BD5-EE20-9E84-A68809924B79}"/>
                  </a:ext>
                </a:extLst>
              </p:cNvPr>
              <p:cNvSpPr txBox="1"/>
              <p:nvPr/>
            </p:nvSpPr>
            <p:spPr>
              <a:xfrm>
                <a:off x="562298" y="1475498"/>
                <a:ext cx="3855781" cy="53559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𝚽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𝝂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𝝁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𝝂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𝝁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𝑬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𝝂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𝝁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𝝂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𝝁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mr-IN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&lt;</m:t>
                        </m:r>
                        <m:r>
                          <a:rPr lang="mr-IN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𝝈𝝂</m:t>
                        </m:r>
                        <m:r>
                          <a:rPr lang="mr-IN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&gt;</m:t>
                        </m:r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𝑾𝑰𝑴𝑷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lang="mr-IN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mr-IN" i="1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f>
                      <m:fPr>
                        <m:ctrlPr>
                          <a:rPr lang="mr-IN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𝑵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𝝂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𝝁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𝝂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𝝁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𝑬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𝝂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𝝁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𝝂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𝝁</m:t>
                                </m:r>
                              </m:sub>
                            </m:sSub>
                          </m:sub>
                        </m:sSub>
                      </m:den>
                    </m:f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𝑱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𝒊𝒏𝒕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𝚫𝛀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GB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29ACA00-4BD5-EE20-9E84-A6880992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98" y="1475498"/>
                <a:ext cx="3855781" cy="535596"/>
              </a:xfrm>
              <a:prstGeom prst="rect">
                <a:avLst/>
              </a:prstGeom>
              <a:blipFill>
                <a:blip r:embed="rId5"/>
                <a:stretch>
                  <a:fillRect l="-1645" b="-69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76B7A22-6A67-044C-0A25-1AC9AB43239C}"/>
              </a:ext>
            </a:extLst>
          </p:cNvPr>
          <p:cNvSpPr txBox="1"/>
          <p:nvPr/>
        </p:nvSpPr>
        <p:spPr>
          <a:xfrm>
            <a:off x="5810214" y="1001490"/>
            <a:ext cx="3347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Sun   → scattering cross-</a:t>
            </a:r>
            <a:r>
              <a:rPr lang="it-IT" err="1"/>
              <a:t>section</a:t>
            </a:r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3D7D9E2-E10B-F2A9-D88B-827DB19F7925}"/>
              </a:ext>
            </a:extLst>
          </p:cNvPr>
          <p:cNvSpPr txBox="1"/>
          <p:nvPr/>
        </p:nvSpPr>
        <p:spPr>
          <a:xfrm>
            <a:off x="6901249" y="5943688"/>
            <a:ext cx="247547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/>
              <a:t>C. Poiré@Neutrino2022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697C20A-0117-464F-6B35-A60568A718BF}"/>
              </a:ext>
            </a:extLst>
          </p:cNvPr>
          <p:cNvSpPr txBox="1"/>
          <p:nvPr/>
        </p:nvSpPr>
        <p:spPr>
          <a:xfrm>
            <a:off x="6190124" y="3561380"/>
            <a:ext cx="1204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accent6"/>
                </a:solidFill>
              </a:rPr>
              <a:t>Xenon 1T</a:t>
            </a:r>
          </a:p>
        </p:txBody>
      </p:sp>
    </p:spTree>
    <p:extLst>
      <p:ext uri="{BB962C8B-B14F-4D97-AF65-F5344CB8AC3E}">
        <p14:creationId xmlns:p14="http://schemas.microsoft.com/office/powerpoint/2010/main" val="4212130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EA099E-ED31-71F2-176D-9E4491D2F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83" y="234778"/>
            <a:ext cx="8802809" cy="64604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81161D-2FA7-209C-6BE4-4C24DDC03D29}"/>
              </a:ext>
            </a:extLst>
          </p:cNvPr>
          <p:cNvSpPr txBox="1"/>
          <p:nvPr/>
        </p:nvSpPr>
        <p:spPr>
          <a:xfrm>
            <a:off x="896196" y="5962819"/>
            <a:ext cx="293010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/>
              <a:t>by </a:t>
            </a:r>
            <a:r>
              <a:rPr lang="en-GB" dirty="0"/>
              <a:t>courtesy</a:t>
            </a:r>
            <a:r>
              <a:rPr lang="it-IT" dirty="0"/>
              <a:t> of </a:t>
            </a:r>
            <a:r>
              <a:rPr lang="it-IT" dirty="0" err="1"/>
              <a:t>Koljia</a:t>
            </a:r>
            <a:r>
              <a:rPr lang="it-IT" dirty="0"/>
              <a:t> </a:t>
            </a:r>
            <a:r>
              <a:rPr lang="it-IT" dirty="0" err="1"/>
              <a:t>Budnev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7774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81161D-2FA7-209C-6BE4-4C24DDC03D29}"/>
              </a:ext>
            </a:extLst>
          </p:cNvPr>
          <p:cNvSpPr txBox="1"/>
          <p:nvPr/>
        </p:nvSpPr>
        <p:spPr>
          <a:xfrm>
            <a:off x="132398" y="5868359"/>
            <a:ext cx="293010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/>
              <a:t>by </a:t>
            </a:r>
            <a:r>
              <a:rPr lang="en-GB" dirty="0"/>
              <a:t>courtesy</a:t>
            </a:r>
            <a:r>
              <a:rPr lang="it-IT" dirty="0"/>
              <a:t> of </a:t>
            </a:r>
            <a:r>
              <a:rPr lang="it-IT" dirty="0" err="1"/>
              <a:t>Koljia</a:t>
            </a:r>
            <a:r>
              <a:rPr lang="it-IT" dirty="0"/>
              <a:t> </a:t>
            </a:r>
            <a:r>
              <a:rPr lang="it-IT" dirty="0" err="1"/>
              <a:t>Budnev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1DE24E-46B7-E849-8B3B-1E656CD6C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" y="203987"/>
            <a:ext cx="5153563" cy="32250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DA2CCC2-0AE3-689F-6FDD-C437A8730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265" y="203986"/>
            <a:ext cx="4276378" cy="32250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0BD5497-BB8D-7D2A-5D2A-99A6C9201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149" y="3463659"/>
            <a:ext cx="4455195" cy="319035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01555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1573" y="28889"/>
            <a:ext cx="9906000" cy="714368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KM3NeT the future of </a:t>
            </a:r>
            <a:r>
              <a:rPr lang="en-US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US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astronomy in the Mediterranean</a:t>
            </a:r>
            <a:endParaRPr lang="it-IT" sz="32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26" name="Afbeelding 7">
            <a:extLst>
              <a:ext uri="{FF2B5EF4-FFF2-40B4-BE49-F238E27FC236}">
                <a16:creationId xmlns:a16="http://schemas.microsoft.com/office/drawing/2014/main" id="{335A0754-EEF9-AB2E-FDD7-3D528F912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31" y="2536266"/>
            <a:ext cx="5145148" cy="3153241"/>
          </a:xfrm>
          <a:prstGeom prst="rect">
            <a:avLst/>
          </a:prstGeom>
        </p:spPr>
      </p:pic>
      <p:pic>
        <p:nvPicPr>
          <p:cNvPr id="27" name="Picture 54" descr="Picture 54">
            <a:extLst>
              <a:ext uri="{FF2B5EF4-FFF2-40B4-BE49-F238E27FC236}">
                <a16:creationId xmlns:a16="http://schemas.microsoft.com/office/drawing/2014/main" id="{1D935B84-985D-C295-C326-6700D934E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958" y="3179864"/>
            <a:ext cx="2358240" cy="1898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13" descr="Picture 13">
            <a:extLst>
              <a:ext uri="{FF2B5EF4-FFF2-40B4-BE49-F238E27FC236}">
                <a16:creationId xmlns:a16="http://schemas.microsoft.com/office/drawing/2014/main" id="{C1BA2F57-BC44-6463-C493-32AE2B024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09" t="2762" r="1910" b="3600"/>
          <a:stretch>
            <a:fillRect/>
          </a:stretch>
        </p:blipFill>
        <p:spPr>
          <a:xfrm>
            <a:off x="5785172" y="840812"/>
            <a:ext cx="2394996" cy="160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58" descr="Picture 58">
            <a:extLst>
              <a:ext uri="{FF2B5EF4-FFF2-40B4-BE49-F238E27FC236}">
                <a16:creationId xmlns:a16="http://schemas.microsoft.com/office/drawing/2014/main" id="{10C21BF8-112A-C5AC-7713-E9D9AA371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085" y="2123022"/>
            <a:ext cx="271932" cy="281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60" descr="Picture 60">
            <a:extLst>
              <a:ext uri="{FF2B5EF4-FFF2-40B4-BE49-F238E27FC236}">
                <a16:creationId xmlns:a16="http://schemas.microsoft.com/office/drawing/2014/main" id="{C77859FB-B331-16B0-1EFE-2B0E6C312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017" y="4148233"/>
            <a:ext cx="271932" cy="28145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extBox 61">
            <a:extLst>
              <a:ext uri="{FF2B5EF4-FFF2-40B4-BE49-F238E27FC236}">
                <a16:creationId xmlns:a16="http://schemas.microsoft.com/office/drawing/2014/main" id="{B626B06A-BB6F-F00A-FF4A-35F710AF0AF8}"/>
              </a:ext>
            </a:extLst>
          </p:cNvPr>
          <p:cNvSpPr txBox="1"/>
          <p:nvPr/>
        </p:nvSpPr>
        <p:spPr>
          <a:xfrm>
            <a:off x="7569116" y="2057521"/>
            <a:ext cx="600996" cy="3693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dirty="0"/>
              <a:t>ORCA</a:t>
            </a:r>
          </a:p>
        </p:txBody>
      </p:sp>
      <p:sp>
        <p:nvSpPr>
          <p:cNvPr id="32" name="TextBox 62">
            <a:extLst>
              <a:ext uri="{FF2B5EF4-FFF2-40B4-BE49-F238E27FC236}">
                <a16:creationId xmlns:a16="http://schemas.microsoft.com/office/drawing/2014/main" id="{EC35EF8E-D765-37AE-61E2-91A36FDD4241}"/>
              </a:ext>
            </a:extLst>
          </p:cNvPr>
          <p:cNvSpPr txBox="1"/>
          <p:nvPr/>
        </p:nvSpPr>
        <p:spPr>
          <a:xfrm>
            <a:off x="7578734" y="4675948"/>
            <a:ext cx="581760" cy="3693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dirty="0"/>
              <a:t>ARCA</a:t>
            </a:r>
          </a:p>
        </p:txBody>
      </p:sp>
      <p:sp>
        <p:nvSpPr>
          <p:cNvPr id="33" name="TextBox 66">
            <a:extLst>
              <a:ext uri="{FF2B5EF4-FFF2-40B4-BE49-F238E27FC236}">
                <a16:creationId xmlns:a16="http://schemas.microsoft.com/office/drawing/2014/main" id="{D9032A0A-3A58-A433-CF7B-5CE90453ACAF}"/>
              </a:ext>
            </a:extLst>
          </p:cNvPr>
          <p:cNvSpPr txBox="1"/>
          <p:nvPr/>
        </p:nvSpPr>
        <p:spPr>
          <a:xfrm>
            <a:off x="2267031" y="5011467"/>
            <a:ext cx="388246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 sz="900"/>
              <a:t>Naples</a:t>
            </a:r>
          </a:p>
        </p:txBody>
      </p:sp>
      <p:sp>
        <p:nvSpPr>
          <p:cNvPr id="34" name="TextBox 47">
            <a:extLst>
              <a:ext uri="{FF2B5EF4-FFF2-40B4-BE49-F238E27FC236}">
                <a16:creationId xmlns:a16="http://schemas.microsoft.com/office/drawing/2014/main" id="{828C96B0-BDFB-1955-7431-CF24C456F926}"/>
              </a:ext>
            </a:extLst>
          </p:cNvPr>
          <p:cNvSpPr txBox="1"/>
          <p:nvPr/>
        </p:nvSpPr>
        <p:spPr>
          <a:xfrm>
            <a:off x="2569251" y="4924886"/>
            <a:ext cx="253594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 sz="900"/>
              <a:t>Bari</a:t>
            </a:r>
          </a:p>
        </p:txBody>
      </p:sp>
      <p:pic>
        <p:nvPicPr>
          <p:cNvPr id="35" name="Picture 4" descr="Picture 4">
            <a:extLst>
              <a:ext uri="{FF2B5EF4-FFF2-40B4-BE49-F238E27FC236}">
                <a16:creationId xmlns:a16="http://schemas.microsoft.com/office/drawing/2014/main" id="{199EBFDA-CD24-18C3-72C1-95AF447F0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6162" y="5737152"/>
            <a:ext cx="1785190" cy="666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59" descr="Picture 59">
            <a:extLst>
              <a:ext uri="{FF2B5EF4-FFF2-40B4-BE49-F238E27FC236}">
                <a16:creationId xmlns:a16="http://schemas.microsoft.com/office/drawing/2014/main" id="{69AB393F-BD48-9662-A9CD-3A9805B69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544" y="4814776"/>
            <a:ext cx="241543" cy="251675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CasellaDiTesto 25">
            <a:extLst>
              <a:ext uri="{FF2B5EF4-FFF2-40B4-BE49-F238E27FC236}">
                <a16:creationId xmlns:a16="http://schemas.microsoft.com/office/drawing/2014/main" id="{3505882B-D6AD-6ACF-D500-683696DE9AA4}"/>
              </a:ext>
            </a:extLst>
          </p:cNvPr>
          <p:cNvSpPr txBox="1"/>
          <p:nvPr/>
        </p:nvSpPr>
        <p:spPr>
          <a:xfrm>
            <a:off x="242227" y="2292062"/>
            <a:ext cx="1395644" cy="646331"/>
          </a:xfrm>
          <a:prstGeom prst="rect">
            <a:avLst/>
          </a:prstGeom>
          <a:solidFill>
            <a:srgbClr val="009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1200">
                <a:solidFill>
                  <a:srgbClr val="FFFFFF"/>
                </a:solidFill>
              </a:defRPr>
            </a:pPr>
            <a:r>
              <a:rPr sz="1400" dirty="0"/>
              <a:t>250 scientists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sz="1400" dirty="0"/>
              <a:t>5</a:t>
            </a:r>
            <a:r>
              <a:rPr lang="en-US" sz="1400" dirty="0"/>
              <a:t>7</a:t>
            </a:r>
            <a:r>
              <a:rPr sz="1400" dirty="0"/>
              <a:t> institutes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sz="1400" dirty="0"/>
              <a:t>1</a:t>
            </a:r>
            <a:r>
              <a:rPr lang="en-US" sz="1400" dirty="0"/>
              <a:t>6</a:t>
            </a:r>
            <a:r>
              <a:rPr sz="1400" dirty="0"/>
              <a:t> </a:t>
            </a:r>
            <a:r>
              <a:rPr dirty="0"/>
              <a:t>countries</a:t>
            </a:r>
            <a:endParaRPr sz="1400" dirty="0"/>
          </a:p>
        </p:txBody>
      </p:sp>
      <p:sp>
        <p:nvSpPr>
          <p:cNvPr id="38" name="Ovale 31">
            <a:extLst>
              <a:ext uri="{FF2B5EF4-FFF2-40B4-BE49-F238E27FC236}">
                <a16:creationId xmlns:a16="http://schemas.microsoft.com/office/drawing/2014/main" id="{6EA7FF07-0D72-5073-7342-73A16DD7A0CA}"/>
              </a:ext>
            </a:extLst>
          </p:cNvPr>
          <p:cNvSpPr/>
          <p:nvPr/>
        </p:nvSpPr>
        <p:spPr>
          <a:xfrm>
            <a:off x="2520450" y="4529973"/>
            <a:ext cx="44225" cy="44734"/>
          </a:xfrm>
          <a:prstGeom prst="ellipse">
            <a:avLst/>
          </a:prstGeom>
          <a:solidFill>
            <a:srgbClr val="F5EF1B"/>
          </a:solidFill>
          <a:ln w="12700">
            <a:miter lim="400000"/>
          </a:ln>
        </p:spPr>
        <p:txBody>
          <a:bodyPr lIns="34289" rIns="34289"/>
          <a:lstStyle/>
          <a:p>
            <a:pPr defTabSz="6858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" name="Straight Arrow Connector 2">
            <a:extLst>
              <a:ext uri="{FF2B5EF4-FFF2-40B4-BE49-F238E27FC236}">
                <a16:creationId xmlns:a16="http://schemas.microsoft.com/office/drawing/2014/main" id="{60E478BF-5AC3-98B9-621A-8B1ED34C5E46}"/>
              </a:ext>
            </a:extLst>
          </p:cNvPr>
          <p:cNvSpPr/>
          <p:nvPr/>
        </p:nvSpPr>
        <p:spPr>
          <a:xfrm flipV="1">
            <a:off x="2587650" y="2057521"/>
            <a:ext cx="3174818" cy="2609444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4289" rIns="34289"/>
          <a:lstStyle/>
          <a:p>
            <a:endParaRPr sz="1350"/>
          </a:p>
        </p:txBody>
      </p:sp>
      <p:sp>
        <p:nvSpPr>
          <p:cNvPr id="40" name="Straight Arrow Connector 29">
            <a:extLst>
              <a:ext uri="{FF2B5EF4-FFF2-40B4-BE49-F238E27FC236}">
                <a16:creationId xmlns:a16="http://schemas.microsoft.com/office/drawing/2014/main" id="{2ADAB840-B099-23F4-3326-3FA133EF23A7}"/>
              </a:ext>
            </a:extLst>
          </p:cNvPr>
          <p:cNvSpPr/>
          <p:nvPr/>
        </p:nvSpPr>
        <p:spPr>
          <a:xfrm flipV="1">
            <a:off x="3309956" y="3640551"/>
            <a:ext cx="2426206" cy="1601748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4289" rIns="34289"/>
          <a:lstStyle/>
          <a:p>
            <a:endParaRPr sz="1350"/>
          </a:p>
        </p:txBody>
      </p:sp>
      <p:sp>
        <p:nvSpPr>
          <p:cNvPr id="43" name="Rectangle 38">
            <a:extLst>
              <a:ext uri="{FF2B5EF4-FFF2-40B4-BE49-F238E27FC236}">
                <a16:creationId xmlns:a16="http://schemas.microsoft.com/office/drawing/2014/main" id="{988496FD-4AEC-541A-2E45-110D20FC622B}"/>
              </a:ext>
            </a:extLst>
          </p:cNvPr>
          <p:cNvSpPr txBox="1"/>
          <p:nvPr/>
        </p:nvSpPr>
        <p:spPr>
          <a:xfrm>
            <a:off x="1031955" y="5724140"/>
            <a:ext cx="37962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 algn="ctr">
              <a:defRPr sz="1400"/>
            </a:pPr>
            <a:r>
              <a:rPr sz="1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 action="ppaction://noaction"/>
              </a:rPr>
              <a:t>KM3NeT 2.0: Letter of Intent</a:t>
            </a:r>
          </a:p>
          <a:p>
            <a:pPr algn="ctr">
              <a:defRPr sz="1400">
                <a:solidFill>
                  <a:srgbClr val="129355"/>
                </a:solidFill>
              </a:defRPr>
            </a:pPr>
            <a:r>
              <a:rPr sz="1600" dirty="0"/>
              <a:t>J. Phys. G: </a:t>
            </a:r>
            <a:r>
              <a:rPr sz="1600" dirty="0" err="1"/>
              <a:t>Nucl</a:t>
            </a:r>
            <a:r>
              <a:rPr sz="1600" dirty="0"/>
              <a:t>. Part. Phys. 43 (2016) 084001</a:t>
            </a: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A79F0B04-88D2-35FB-957A-BCA19D508950}"/>
              </a:ext>
            </a:extLst>
          </p:cNvPr>
          <p:cNvSpPr txBox="1"/>
          <p:nvPr/>
        </p:nvSpPr>
        <p:spPr>
          <a:xfrm>
            <a:off x="6577887" y="2107396"/>
            <a:ext cx="72167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2470m</a:t>
            </a:r>
          </a:p>
        </p:txBody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id="{83BCB3A0-F2D2-13E8-2FB4-D55F2D87C029}"/>
              </a:ext>
            </a:extLst>
          </p:cNvPr>
          <p:cNvSpPr txBox="1"/>
          <p:nvPr/>
        </p:nvSpPr>
        <p:spPr>
          <a:xfrm>
            <a:off x="7223759" y="4282965"/>
            <a:ext cx="72167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3400m</a:t>
            </a:r>
          </a:p>
        </p:txBody>
      </p:sp>
      <p:sp>
        <p:nvSpPr>
          <p:cNvPr id="46" name="Tekstvak 1">
            <a:extLst>
              <a:ext uri="{FF2B5EF4-FFF2-40B4-BE49-F238E27FC236}">
                <a16:creationId xmlns:a16="http://schemas.microsoft.com/office/drawing/2014/main" id="{13CB3013-AD43-F6B5-782A-9D0D947444A0}"/>
              </a:ext>
            </a:extLst>
          </p:cNvPr>
          <p:cNvSpPr txBox="1"/>
          <p:nvPr/>
        </p:nvSpPr>
        <p:spPr>
          <a:xfrm>
            <a:off x="57444" y="849818"/>
            <a:ext cx="5454122" cy="1392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 sz="2400">
                <a:solidFill>
                  <a:srgbClr val="3366FF"/>
                </a:solidFill>
              </a:defRPr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Multi-site, deep-sea neutrino telescope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 sz="2400">
                <a:solidFill>
                  <a:srgbClr val="3366FF"/>
                </a:solidFill>
              </a:defRPr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Selected by ESFRI roadmap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defRPr sz="2400">
                <a:solidFill>
                  <a:srgbClr val="3366FF"/>
                </a:solidFill>
              </a:defRPr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Single collaboration, Single technology 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5B99549D-9CB3-DA3F-6EF0-062E2CCCA94D}"/>
              </a:ext>
            </a:extLst>
          </p:cNvPr>
          <p:cNvSpPr txBox="1"/>
          <p:nvPr/>
        </p:nvSpPr>
        <p:spPr>
          <a:xfrm>
            <a:off x="5785172" y="2403941"/>
            <a:ext cx="250750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defRPr b="1">
                <a:solidFill>
                  <a:srgbClr val="3366FF"/>
                </a:solidFill>
              </a:defRPr>
            </a:pPr>
            <a:r>
              <a:rPr sz="1600" dirty="0">
                <a:solidFill>
                  <a:srgbClr val="FF0000"/>
                </a:solidFill>
              </a:rPr>
              <a:t>O</a:t>
            </a:r>
            <a:r>
              <a:rPr sz="1600" dirty="0"/>
              <a:t>scillation </a:t>
            </a:r>
            <a:r>
              <a:rPr sz="1600" dirty="0">
                <a:solidFill>
                  <a:srgbClr val="FF0000"/>
                </a:solidFill>
              </a:rPr>
              <a:t>R</a:t>
            </a:r>
            <a:r>
              <a:rPr sz="1600" dirty="0"/>
              <a:t>esearch</a:t>
            </a:r>
          </a:p>
          <a:p>
            <a:pPr>
              <a:defRPr>
                <a:solidFill>
                  <a:srgbClr val="3366FF"/>
                </a:solidFill>
              </a:defRPr>
            </a:pPr>
            <a:r>
              <a:rPr sz="1600" dirty="0"/>
              <a:t>with </a:t>
            </a:r>
            <a:r>
              <a:rPr sz="1600" b="1" dirty="0" err="1">
                <a:solidFill>
                  <a:srgbClr val="FF0000"/>
                </a:solidFill>
              </a:rPr>
              <a:t>C</a:t>
            </a:r>
            <a:r>
              <a:rPr sz="1600" dirty="0" err="1"/>
              <a:t>osmics</a:t>
            </a:r>
            <a:r>
              <a:rPr sz="1600" dirty="0"/>
              <a:t> In the </a:t>
            </a:r>
            <a:r>
              <a:rPr sz="1600" b="1" dirty="0">
                <a:solidFill>
                  <a:srgbClr val="FF0000"/>
                </a:solidFill>
              </a:rPr>
              <a:t>A</a:t>
            </a:r>
            <a:r>
              <a:rPr sz="1600" dirty="0"/>
              <a:t>byss</a:t>
            </a:r>
          </a:p>
        </p:txBody>
      </p:sp>
      <p:sp>
        <p:nvSpPr>
          <p:cNvPr id="48" name="TextBox 68">
            <a:extLst>
              <a:ext uri="{FF2B5EF4-FFF2-40B4-BE49-F238E27FC236}">
                <a16:creationId xmlns:a16="http://schemas.microsoft.com/office/drawing/2014/main" id="{98D86896-477F-EC20-99F7-389D768A7590}"/>
              </a:ext>
            </a:extLst>
          </p:cNvPr>
          <p:cNvSpPr txBox="1"/>
          <p:nvPr/>
        </p:nvSpPr>
        <p:spPr>
          <a:xfrm>
            <a:off x="5824958" y="5084389"/>
            <a:ext cx="2604371" cy="5847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defRPr b="1">
                <a:solidFill>
                  <a:srgbClr val="3366FF"/>
                </a:solidFill>
              </a:defRPr>
            </a:pPr>
            <a:r>
              <a:rPr sz="1600" dirty="0" err="1">
                <a:solidFill>
                  <a:srgbClr val="FF0000"/>
                </a:solidFill>
              </a:rPr>
              <a:t>A</a:t>
            </a:r>
            <a:r>
              <a:rPr sz="1600" dirty="0" err="1"/>
              <a:t>stroparticle</a:t>
            </a:r>
            <a:r>
              <a:rPr sz="1600" dirty="0"/>
              <a:t> </a:t>
            </a:r>
            <a:r>
              <a:rPr sz="1600" dirty="0">
                <a:solidFill>
                  <a:srgbClr val="FF0000"/>
                </a:solidFill>
              </a:rPr>
              <a:t>R</a:t>
            </a:r>
            <a:r>
              <a:rPr sz="1600" dirty="0"/>
              <a:t>esearch</a:t>
            </a:r>
          </a:p>
          <a:p>
            <a:pPr>
              <a:defRPr>
                <a:solidFill>
                  <a:srgbClr val="3366FF"/>
                </a:solidFill>
              </a:defRPr>
            </a:pPr>
            <a:r>
              <a:rPr sz="1600" dirty="0"/>
              <a:t>with </a:t>
            </a:r>
            <a:r>
              <a:rPr sz="1600" b="1" dirty="0" err="1">
                <a:solidFill>
                  <a:srgbClr val="FF0000"/>
                </a:solidFill>
              </a:rPr>
              <a:t>C</a:t>
            </a:r>
            <a:r>
              <a:rPr sz="1600" dirty="0" err="1"/>
              <a:t>osmics</a:t>
            </a:r>
            <a:r>
              <a:rPr sz="1600" dirty="0"/>
              <a:t> In the </a:t>
            </a:r>
            <a:r>
              <a:rPr sz="1600" b="1" dirty="0">
                <a:solidFill>
                  <a:srgbClr val="FF0000"/>
                </a:solidFill>
              </a:rPr>
              <a:t>A</a:t>
            </a:r>
            <a:r>
              <a:rPr sz="1600" dirty="0"/>
              <a:t>byss</a:t>
            </a: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AEFBC0A8-BBAC-EE47-3553-E40BB385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959" y="846274"/>
            <a:ext cx="1481801" cy="133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ep 29">
            <a:extLst>
              <a:ext uri="{FF2B5EF4-FFF2-40B4-BE49-F238E27FC236}">
                <a16:creationId xmlns:a16="http://schemas.microsoft.com/office/drawing/2014/main" id="{3407167D-9B48-645C-2EE0-99BE7C0A3EA6}"/>
              </a:ext>
            </a:extLst>
          </p:cNvPr>
          <p:cNvGrpSpPr/>
          <p:nvPr/>
        </p:nvGrpSpPr>
        <p:grpSpPr>
          <a:xfrm>
            <a:off x="8350768" y="2734793"/>
            <a:ext cx="1477361" cy="3574122"/>
            <a:chOff x="3936025" y="843558"/>
            <a:chExt cx="1022478" cy="3096343"/>
          </a:xfrm>
        </p:grpSpPr>
        <p:sp>
          <p:nvSpPr>
            <p:cNvPr id="51" name="Rechthoek 7">
              <a:extLst>
                <a:ext uri="{FF2B5EF4-FFF2-40B4-BE49-F238E27FC236}">
                  <a16:creationId xmlns:a16="http://schemas.microsoft.com/office/drawing/2014/main" id="{9823C019-9B99-6BA4-49E1-8C3F6C4919F5}"/>
                </a:ext>
              </a:extLst>
            </p:cNvPr>
            <p:cNvSpPr/>
            <p:nvPr/>
          </p:nvSpPr>
          <p:spPr>
            <a:xfrm>
              <a:off x="3936025" y="843558"/>
              <a:ext cx="538706" cy="30963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8">
              <a:extLst>
                <a:ext uri="{FF2B5EF4-FFF2-40B4-BE49-F238E27FC236}">
                  <a16:creationId xmlns:a16="http://schemas.microsoft.com/office/drawing/2014/main" id="{0AAE6687-73B0-1CC4-BB53-0762D121A877}"/>
                </a:ext>
              </a:extLst>
            </p:cNvPr>
            <p:cNvSpPr txBox="1"/>
            <p:nvPr/>
          </p:nvSpPr>
          <p:spPr>
            <a:xfrm rot="5400000">
              <a:off x="3980127" y="2288427"/>
              <a:ext cx="1585911" cy="370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  </a:ext>
            </a:extLst>
          </p:spPr>
          <p:txBody>
            <a:bodyPr wrap="none" lIns="45719" rIns="45719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914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371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8288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22860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743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3200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3657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~ </a:t>
              </a:r>
              <a:r>
                <a:rPr dirty="0">
                  <a:latin typeface="+mj-lt"/>
                  <a:ea typeface="+mj-ea"/>
                  <a:cs typeface="+mj-cs"/>
                  <a:sym typeface="Calibri"/>
                </a:rPr>
                <a:t>700 or 200  m</a:t>
              </a:r>
            </a:p>
          </p:txBody>
        </p:sp>
        <p:sp>
          <p:nvSpPr>
            <p:cNvPr id="53" name="Straight Connector 6">
              <a:extLst>
                <a:ext uri="{FF2B5EF4-FFF2-40B4-BE49-F238E27FC236}">
                  <a16:creationId xmlns:a16="http://schemas.microsoft.com/office/drawing/2014/main" id="{413210B1-2141-A690-6EC9-50D74C485430}"/>
                </a:ext>
              </a:extLst>
            </p:cNvPr>
            <p:cNvSpPr/>
            <p:nvPr/>
          </p:nvSpPr>
          <p:spPr>
            <a:xfrm flipH="1">
              <a:off x="4585451" y="1051034"/>
              <a:ext cx="1" cy="85585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914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371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8288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22860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743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3200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3657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endParaRPr/>
            </a:p>
          </p:txBody>
        </p:sp>
        <p:sp>
          <p:nvSpPr>
            <p:cNvPr id="54" name="Straight Connector 7">
              <a:extLst>
                <a:ext uri="{FF2B5EF4-FFF2-40B4-BE49-F238E27FC236}">
                  <a16:creationId xmlns:a16="http://schemas.microsoft.com/office/drawing/2014/main" id="{DA1B3F6B-EAE7-F679-828C-EDFB2A148929}"/>
                </a:ext>
              </a:extLst>
            </p:cNvPr>
            <p:cNvSpPr/>
            <p:nvPr/>
          </p:nvSpPr>
          <p:spPr>
            <a:xfrm flipH="1">
              <a:off x="4580068" y="2820900"/>
              <a:ext cx="1" cy="85585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914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371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8288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22860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743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3200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3657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endParaRPr/>
            </a:p>
          </p:txBody>
        </p:sp>
        <p:pic>
          <p:nvPicPr>
            <p:cNvPr id="55" name="Picture 19" descr="Picture 19">
              <a:extLst>
                <a:ext uri="{FF2B5EF4-FFF2-40B4-BE49-F238E27FC236}">
                  <a16:creationId xmlns:a16="http://schemas.microsoft.com/office/drawing/2014/main" id="{BACCD2B7-617A-021E-07F8-482CA08CF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75877" y="2862920"/>
              <a:ext cx="475435" cy="987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20" descr="Picture 20">
              <a:extLst>
                <a:ext uri="{FF2B5EF4-FFF2-40B4-BE49-F238E27FC236}">
                  <a16:creationId xmlns:a16="http://schemas.microsoft.com/office/drawing/2014/main" id="{78B7FFBC-EE77-7EAF-3604-86D2BC1E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90889" y="871377"/>
              <a:ext cx="428907" cy="1991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8590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809982-3B07-879E-FA29-FDFF0F5D6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36156C-D69D-B1D4-4550-F8E04109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68E01F-3594-DC2D-FC00-E599FF89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5E88C1F8-A80C-2B3A-5DF1-56679E509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"/>
            <a:ext cx="8420100" cy="753761"/>
          </a:xfrm>
        </p:spPr>
        <p:txBody>
          <a:bodyPr anchor="ctr"/>
          <a:lstStyle/>
          <a:p>
            <a:pPr rtl="0" eaLnBrk="1" latinLnBrk="0" hangingPunct="1"/>
            <a:r>
              <a:rPr lang="en-US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Detecting neutrinos in H</a:t>
            </a:r>
            <a:r>
              <a:rPr lang="en-US" sz="4000" b="1" baseline="-250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2</a:t>
            </a:r>
            <a:r>
              <a:rPr lang="en-US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O</a:t>
            </a:r>
            <a:endParaRPr lang="it-IT" sz="40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4CD8FE-A0F6-5C7E-0580-D3489A176E24}"/>
              </a:ext>
            </a:extLst>
          </p:cNvPr>
          <p:cNvGrpSpPr/>
          <p:nvPr/>
        </p:nvGrpSpPr>
        <p:grpSpPr>
          <a:xfrm>
            <a:off x="292100" y="762000"/>
            <a:ext cx="9309100" cy="5617522"/>
            <a:chOff x="292100" y="762000"/>
            <a:chExt cx="9309100" cy="5617522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3B286ECD-A519-E39B-FAC3-A978B50E6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100" y="1427209"/>
              <a:ext cx="9309100" cy="4927600"/>
            </a:xfrm>
            <a:prstGeom prst="rect">
              <a:avLst/>
            </a:prstGeom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8D310A93-314F-5DA0-3FCE-70E706A4D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9500" y="762000"/>
              <a:ext cx="5664200" cy="406400"/>
            </a:xfrm>
            <a:prstGeom prst="rect">
              <a:avLst/>
            </a:prstGeom>
          </p:spPr>
        </p:pic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D26F6724-49B0-32D8-9AA8-7457004F854D}"/>
                </a:ext>
              </a:extLst>
            </p:cNvPr>
            <p:cNvSpPr/>
            <p:nvPr/>
          </p:nvSpPr>
          <p:spPr bwMode="auto">
            <a:xfrm>
              <a:off x="3892377" y="5646353"/>
              <a:ext cx="5659737" cy="7331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ea typeface="ＭＳ Ｐゴシック" charset="0"/>
                </a:rPr>
                <a:t>Neutrinos must interact to be detected: use water as target</a:t>
              </a:r>
              <a:r>
                <a:rPr kumimoji="0" lang="en-US" sz="2000" b="0" u="none" strike="noStrike" cap="none" normalizeH="0">
                  <a:ln>
                    <a:noFill/>
                  </a:ln>
                  <a:solidFill>
                    <a:srgbClr val="FF0000"/>
                  </a:solidFill>
                  <a:effectLst/>
                  <a:ea typeface="ＭＳ Ｐゴシック" charset="0"/>
                </a:rPr>
                <a:t> and Cherenkov radiator, use PMT as detectors</a:t>
              </a:r>
              <a:endParaRPr kumimoji="0" lang="en-US" sz="2000" b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ea typeface="ＭＳ Ｐゴシック" charset="0"/>
              </a:endParaRP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2C8C77B-CF2E-F473-DD37-B52DA4FFAB37}"/>
              </a:ext>
            </a:extLst>
          </p:cNvPr>
          <p:cNvSpPr txBox="1"/>
          <p:nvPr/>
        </p:nvSpPr>
        <p:spPr>
          <a:xfrm>
            <a:off x="7127784" y="5252307"/>
            <a:ext cx="19565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/>
              <a:t>ANTARES, KM3NeT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3326539-A21E-3F25-B03A-91AB2B5A2B0E}"/>
              </a:ext>
            </a:extLst>
          </p:cNvPr>
          <p:cNvSpPr txBox="1"/>
          <p:nvPr/>
        </p:nvSpPr>
        <p:spPr>
          <a:xfrm>
            <a:off x="4323029" y="5242005"/>
            <a:ext cx="15488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err="1"/>
              <a:t>IceCube</a:t>
            </a:r>
            <a:r>
              <a:rPr lang="it-IT"/>
              <a:t>, Gen2</a:t>
            </a:r>
          </a:p>
        </p:txBody>
      </p:sp>
    </p:spTree>
    <p:extLst>
      <p:ext uri="{BB962C8B-B14F-4D97-AF65-F5344CB8AC3E}">
        <p14:creationId xmlns:p14="http://schemas.microsoft.com/office/powerpoint/2010/main" val="3475756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1573" y="28889"/>
            <a:ext cx="9906000" cy="714368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ORCA and ARCA schematic view</a:t>
            </a:r>
            <a:endParaRPr lang="it-IT" sz="32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2" name="Tijdelijke aanduiding voor inhoud 5">
            <a:extLst>
              <a:ext uri="{FF2B5EF4-FFF2-40B4-BE49-F238E27FC236}">
                <a16:creationId xmlns:a16="http://schemas.microsoft.com/office/drawing/2014/main" id="{1B5AEC3A-73D6-7CA1-048C-CEE085374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4" y="906088"/>
            <a:ext cx="9314117" cy="5210084"/>
          </a:xfrm>
          <a:prstGeom prst="rect">
            <a:avLst/>
          </a:prstGeom>
        </p:spPr>
      </p:pic>
      <p:sp>
        <p:nvSpPr>
          <p:cNvPr id="3" name="Tekstvak 6">
            <a:extLst>
              <a:ext uri="{FF2B5EF4-FFF2-40B4-BE49-F238E27FC236}">
                <a16:creationId xmlns:a16="http://schemas.microsoft.com/office/drawing/2014/main" id="{D0C246B2-A275-D395-E592-834B68924C6A}"/>
              </a:ext>
            </a:extLst>
          </p:cNvPr>
          <p:cNvSpPr txBox="1"/>
          <p:nvPr/>
        </p:nvSpPr>
        <p:spPr>
          <a:xfrm>
            <a:off x="7146068" y="2056091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9 or 36 m</a:t>
            </a:r>
          </a:p>
        </p:txBody>
      </p:sp>
      <p:cxnSp>
        <p:nvCxnSpPr>
          <p:cNvPr id="7" name="Rechte verbindingslijn met pijl 10">
            <a:extLst>
              <a:ext uri="{FF2B5EF4-FFF2-40B4-BE49-F238E27FC236}">
                <a16:creationId xmlns:a16="http://schemas.microsoft.com/office/drawing/2014/main" id="{E0E8DF03-AD3E-3C8A-715D-6B25721894F7}"/>
              </a:ext>
            </a:extLst>
          </p:cNvPr>
          <p:cNvCxnSpPr/>
          <p:nvPr/>
        </p:nvCxnSpPr>
        <p:spPr>
          <a:xfrm>
            <a:off x="7057790" y="3461454"/>
            <a:ext cx="1008112" cy="43204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Rechte verbindingslijn met pijl 16">
            <a:extLst>
              <a:ext uri="{FF2B5EF4-FFF2-40B4-BE49-F238E27FC236}">
                <a16:creationId xmlns:a16="http://schemas.microsoft.com/office/drawing/2014/main" id="{6DF42670-B4AC-43E1-1122-AF842380ECFB}"/>
              </a:ext>
            </a:extLst>
          </p:cNvPr>
          <p:cNvCxnSpPr/>
          <p:nvPr/>
        </p:nvCxnSpPr>
        <p:spPr>
          <a:xfrm>
            <a:off x="6956248" y="2158117"/>
            <a:ext cx="0" cy="115932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kstvak 17">
            <a:extLst>
              <a:ext uri="{FF2B5EF4-FFF2-40B4-BE49-F238E27FC236}">
                <a16:creationId xmlns:a16="http://schemas.microsoft.com/office/drawing/2014/main" id="{5B4484C1-D187-3AEE-F3E4-18173ED9985C}"/>
              </a:ext>
            </a:extLst>
          </p:cNvPr>
          <p:cNvSpPr txBox="1"/>
          <p:nvPr/>
        </p:nvSpPr>
        <p:spPr>
          <a:xfrm>
            <a:off x="7282608" y="321989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20 or 90 m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4200D157-5FCD-546C-7D6D-A503A54FC551}"/>
              </a:ext>
            </a:extLst>
          </p:cNvPr>
          <p:cNvGrpSpPr/>
          <p:nvPr/>
        </p:nvGrpSpPr>
        <p:grpSpPr>
          <a:xfrm>
            <a:off x="404853" y="594978"/>
            <a:ext cx="2865191" cy="3494497"/>
            <a:chOff x="404853" y="1138686"/>
            <a:chExt cx="2865191" cy="3494497"/>
          </a:xfrm>
        </p:grpSpPr>
        <p:pic>
          <p:nvPicPr>
            <p:cNvPr id="10" name="Picture 28" descr="Picture 28">
              <a:extLst>
                <a:ext uri="{FF2B5EF4-FFF2-40B4-BE49-F238E27FC236}">
                  <a16:creationId xmlns:a16="http://schemas.microsoft.com/office/drawing/2014/main" id="{D95C5A97-BCEA-3A75-CB0E-854C6A5D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723" y="1138686"/>
              <a:ext cx="2857321" cy="21429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BDFB3FE-6073-5FAB-D3C0-3ACF79ED967A}"/>
                </a:ext>
              </a:extLst>
            </p:cNvPr>
            <p:cNvSpPr txBox="1"/>
            <p:nvPr/>
          </p:nvSpPr>
          <p:spPr>
            <a:xfrm>
              <a:off x="404853" y="3317438"/>
              <a:ext cx="2857321" cy="13157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69875" indent="-269875">
                <a:lnSpc>
                  <a:spcPct val="90000"/>
                </a:lnSpc>
                <a:spcBef>
                  <a:spcPts val="300"/>
                </a:spcBef>
                <a:buSzPct val="100000"/>
                <a:buFont typeface="Arial"/>
                <a:buChar char="‒"/>
                <a:defRPr sz="1500"/>
              </a:pPr>
              <a:r>
                <a:rPr lang="it-IT" sz="1600" dirty="0">
                  <a:solidFill>
                    <a:srgbClr val="C00000"/>
                  </a:solidFill>
                </a:rPr>
                <a:t>Rapid deployment</a:t>
              </a:r>
            </a:p>
            <a:p>
              <a:pPr marL="269875" indent="-269875">
                <a:lnSpc>
                  <a:spcPct val="90000"/>
                </a:lnSpc>
                <a:spcBef>
                  <a:spcPts val="300"/>
                </a:spcBef>
                <a:buSzPct val="100000"/>
                <a:buFont typeface="Arial"/>
                <a:buChar char="‒"/>
                <a:defRPr sz="1500"/>
              </a:pPr>
              <a:r>
                <a:rPr lang="it-IT" sz="1600" dirty="0">
                  <a:solidFill>
                    <a:srgbClr val="C00000"/>
                  </a:solidFill>
                </a:rPr>
                <a:t>Multiple </a:t>
              </a:r>
              <a:r>
                <a:rPr lang="it-IT" sz="1600" dirty="0" err="1">
                  <a:solidFill>
                    <a:srgbClr val="C00000"/>
                  </a:solidFill>
                </a:rPr>
                <a:t>strings</a:t>
              </a:r>
              <a:r>
                <a:rPr lang="it-IT" sz="1600" dirty="0">
                  <a:solidFill>
                    <a:srgbClr val="C00000"/>
                  </a:solidFill>
                </a:rPr>
                <a:t>/</a:t>
              </a:r>
              <a:r>
                <a:rPr lang="it-IT" sz="1600" dirty="0" err="1">
                  <a:solidFill>
                    <a:srgbClr val="C00000"/>
                  </a:solidFill>
                </a:rPr>
                <a:t>sea</a:t>
              </a:r>
              <a:r>
                <a:rPr lang="it-IT" sz="1600" dirty="0">
                  <a:solidFill>
                    <a:srgbClr val="C00000"/>
                  </a:solidFill>
                </a:rPr>
                <a:t> </a:t>
              </a:r>
              <a:r>
                <a:rPr lang="it-IT" sz="1600" dirty="0" err="1">
                  <a:solidFill>
                    <a:srgbClr val="C00000"/>
                  </a:solidFill>
                </a:rPr>
                <a:t>campaign</a:t>
              </a:r>
              <a:endParaRPr lang="it-IT" sz="1600" dirty="0">
                <a:solidFill>
                  <a:srgbClr val="C00000"/>
                </a:solidFill>
              </a:endParaRPr>
            </a:p>
            <a:p>
              <a:pPr marL="269875" indent="-269875">
                <a:lnSpc>
                  <a:spcPct val="90000"/>
                </a:lnSpc>
                <a:spcBef>
                  <a:spcPts val="300"/>
                </a:spcBef>
                <a:buSzPct val="100000"/>
                <a:buFont typeface="Arial"/>
                <a:buChar char="‒"/>
                <a:defRPr sz="1500"/>
              </a:pPr>
              <a:r>
                <a:rPr lang="it-IT" sz="1600" dirty="0" err="1">
                  <a:solidFill>
                    <a:srgbClr val="C00000"/>
                  </a:solidFill>
                </a:rPr>
                <a:t>Autonomous</a:t>
              </a:r>
              <a:r>
                <a:rPr lang="it-IT" sz="1600" dirty="0">
                  <a:solidFill>
                    <a:srgbClr val="C00000"/>
                  </a:solidFill>
                </a:rPr>
                <a:t>/ROV </a:t>
              </a:r>
              <a:r>
                <a:rPr lang="it-IT" sz="1600" dirty="0" err="1">
                  <a:solidFill>
                    <a:srgbClr val="C00000"/>
                  </a:solidFill>
                </a:rPr>
                <a:t>unfurling</a:t>
              </a:r>
              <a:endParaRPr lang="it-IT" sz="1600" dirty="0">
                <a:solidFill>
                  <a:srgbClr val="C00000"/>
                </a:solidFill>
              </a:endParaRPr>
            </a:p>
            <a:p>
              <a:pPr marL="269875" indent="-269875" defTabSz="914400">
                <a:lnSpc>
                  <a:spcPct val="90000"/>
                </a:lnSpc>
                <a:spcBef>
                  <a:spcPts val="300"/>
                </a:spcBef>
                <a:buSzPct val="100000"/>
                <a:buFont typeface="Arial"/>
                <a:buChar char="‒"/>
                <a:defRPr sz="1500"/>
              </a:pPr>
              <a:r>
                <a:rPr lang="it-IT" sz="1600" dirty="0" err="1">
                  <a:solidFill>
                    <a:srgbClr val="C00000"/>
                  </a:solidFill>
                </a:rPr>
                <a:t>Reusable</a:t>
              </a:r>
              <a:endParaRPr lang="it-IT" sz="1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9A688D09-6E1D-250D-F61C-0E72012F9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57" y="4120033"/>
            <a:ext cx="3701778" cy="250551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B583D1F-D456-F052-28FA-6A1C838D1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039" y="3317438"/>
            <a:ext cx="2614391" cy="3354750"/>
          </a:xfrm>
          <a:prstGeom prst="rect">
            <a:avLst/>
          </a:prstGeom>
        </p:spPr>
      </p:pic>
      <p:grpSp>
        <p:nvGrpSpPr>
          <p:cNvPr id="18" name="Groep 29">
            <a:extLst>
              <a:ext uri="{FF2B5EF4-FFF2-40B4-BE49-F238E27FC236}">
                <a16:creationId xmlns:a16="http://schemas.microsoft.com/office/drawing/2014/main" id="{AA37803D-5535-779E-99B3-D0D049EDE0EA}"/>
              </a:ext>
            </a:extLst>
          </p:cNvPr>
          <p:cNvGrpSpPr/>
          <p:nvPr/>
        </p:nvGrpSpPr>
        <p:grpSpPr>
          <a:xfrm>
            <a:off x="9008989" y="420890"/>
            <a:ext cx="916800" cy="3354751"/>
            <a:chOff x="3936025" y="843558"/>
            <a:chExt cx="1022478" cy="3096343"/>
          </a:xfrm>
        </p:grpSpPr>
        <p:sp>
          <p:nvSpPr>
            <p:cNvPr id="19" name="Rechthoek 7">
              <a:extLst>
                <a:ext uri="{FF2B5EF4-FFF2-40B4-BE49-F238E27FC236}">
                  <a16:creationId xmlns:a16="http://schemas.microsoft.com/office/drawing/2014/main" id="{297CB7E9-3D89-E7D3-F7EA-A8638C697121}"/>
                </a:ext>
              </a:extLst>
            </p:cNvPr>
            <p:cNvSpPr/>
            <p:nvPr/>
          </p:nvSpPr>
          <p:spPr>
            <a:xfrm>
              <a:off x="3936025" y="843558"/>
              <a:ext cx="538706" cy="30963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A34D6779-5FFE-4995-D76A-B898419637BB}"/>
                </a:ext>
              </a:extLst>
            </p:cNvPr>
            <p:cNvSpPr txBox="1"/>
            <p:nvPr/>
          </p:nvSpPr>
          <p:spPr>
            <a:xfrm rot="5400000">
              <a:off x="3980127" y="2288427"/>
              <a:ext cx="1585911" cy="3708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  </a:ext>
            </a:extLst>
          </p:spPr>
          <p:txBody>
            <a:bodyPr wrap="none" lIns="45719" rIns="45719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914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371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8288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22860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743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3200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3657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~ </a:t>
              </a:r>
              <a:r>
                <a:rPr dirty="0">
                  <a:latin typeface="+mj-lt"/>
                  <a:ea typeface="+mj-ea"/>
                  <a:cs typeface="+mj-cs"/>
                  <a:sym typeface="Calibri"/>
                </a:rPr>
                <a:t>700 or 200  m</a:t>
              </a:r>
            </a:p>
          </p:txBody>
        </p:sp>
        <p:sp>
          <p:nvSpPr>
            <p:cNvPr id="21" name="Straight Connector 6">
              <a:extLst>
                <a:ext uri="{FF2B5EF4-FFF2-40B4-BE49-F238E27FC236}">
                  <a16:creationId xmlns:a16="http://schemas.microsoft.com/office/drawing/2014/main" id="{335916E4-2CFE-B18A-06CC-7EF95D3FA6B6}"/>
                </a:ext>
              </a:extLst>
            </p:cNvPr>
            <p:cNvSpPr/>
            <p:nvPr/>
          </p:nvSpPr>
          <p:spPr>
            <a:xfrm flipH="1">
              <a:off x="4585451" y="1051034"/>
              <a:ext cx="1" cy="85585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914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371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8288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22860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743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3200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3657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endParaRPr/>
            </a:p>
          </p:txBody>
        </p:sp>
        <p:sp>
          <p:nvSpPr>
            <p:cNvPr id="22" name="Straight Connector 7">
              <a:extLst>
                <a:ext uri="{FF2B5EF4-FFF2-40B4-BE49-F238E27FC236}">
                  <a16:creationId xmlns:a16="http://schemas.microsoft.com/office/drawing/2014/main" id="{E9C7FB78-8354-CB4E-5031-97E7B424D739}"/>
                </a:ext>
              </a:extLst>
            </p:cNvPr>
            <p:cNvSpPr/>
            <p:nvPr/>
          </p:nvSpPr>
          <p:spPr>
            <a:xfrm flipH="1">
              <a:off x="4580068" y="2820900"/>
              <a:ext cx="1" cy="85585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1pPr>
              <a:lvl2pPr marL="0" marR="0" indent="457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2pPr>
              <a:lvl3pPr marL="0" marR="0" indent="914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3pPr>
              <a:lvl4pPr marL="0" marR="0" indent="1371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4pPr>
              <a:lvl5pPr marL="0" marR="0" indent="18288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5pPr>
              <a:lvl6pPr marL="0" marR="0" indent="22860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0" marR="0" indent="27432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0" marR="0" indent="32004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0" marR="0" indent="36576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endParaRPr/>
            </a:p>
          </p:txBody>
        </p:sp>
        <p:pic>
          <p:nvPicPr>
            <p:cNvPr id="23" name="Picture 19" descr="Picture 19">
              <a:extLst>
                <a:ext uri="{FF2B5EF4-FFF2-40B4-BE49-F238E27FC236}">
                  <a16:creationId xmlns:a16="http://schemas.microsoft.com/office/drawing/2014/main" id="{F53C5B8C-1838-C14B-FC34-3F65867E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5877" y="2862920"/>
              <a:ext cx="475435" cy="987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Picture 20" descr="Picture 20">
              <a:extLst>
                <a:ext uri="{FF2B5EF4-FFF2-40B4-BE49-F238E27FC236}">
                  <a16:creationId xmlns:a16="http://schemas.microsoft.com/office/drawing/2014/main" id="{F6806BAE-D2E3-96E6-4875-E4AC2543C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0889" y="871377"/>
              <a:ext cx="428907" cy="1991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B79F3CB1-5BEB-54A6-6614-C0A5966DA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7385" y="4352494"/>
            <a:ext cx="2588370" cy="231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1573" y="28889"/>
            <a:ext cx="9906000" cy="714368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ARCA construction phase</a:t>
            </a:r>
            <a:endParaRPr lang="it-IT" sz="32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ED7208E-7638-43F4-F78E-B88C2BC81C7D}"/>
              </a:ext>
            </a:extLst>
          </p:cNvPr>
          <p:cNvGrpSpPr/>
          <p:nvPr/>
        </p:nvGrpSpPr>
        <p:grpSpPr>
          <a:xfrm>
            <a:off x="1066800" y="717698"/>
            <a:ext cx="7772400" cy="5422604"/>
            <a:chOff x="1066800" y="717698"/>
            <a:chExt cx="7772400" cy="542260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2A89F8B-6F30-DFCF-A12B-F530F4D5A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00" y="717698"/>
              <a:ext cx="7772400" cy="5422604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B19A35F3-1C2A-FD26-6105-DABE504CBC21}"/>
                </a:ext>
              </a:extLst>
            </p:cNvPr>
            <p:cNvSpPr/>
            <p:nvPr/>
          </p:nvSpPr>
          <p:spPr>
            <a:xfrm>
              <a:off x="1248032" y="743257"/>
              <a:ext cx="5572898" cy="5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" name="ORCA10_3MU1NU_caXNJl.mp4" descr="ORCA10_3MU1NU_caXNJl.mp4">
            <a:hlinkClick r:id="" action="ppaction://media"/>
            <a:extLst>
              <a:ext uri="{FF2B5EF4-FFF2-40B4-BE49-F238E27FC236}">
                <a16:creationId xmlns:a16="http://schemas.microsoft.com/office/drawing/2014/main" id="{A66E3FA3-BE45-D8E6-4077-A9721BC9E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4798" y="3047663"/>
            <a:ext cx="2557355" cy="31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1573" y="28889"/>
            <a:ext cx="9906000" cy="714368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ARCA</a:t>
            </a:r>
            <a:r>
              <a:rPr lang="it-IT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</a:t>
            </a:r>
            <a:r>
              <a:rPr lang="it-IT" sz="3200" b="1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Reconstruction</a:t>
            </a:r>
            <a:r>
              <a:rPr lang="it-IT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Performances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D69A963-E117-8642-8A56-6FECDFAF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34" y="630195"/>
            <a:ext cx="9042844" cy="57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42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1573" y="28889"/>
            <a:ext cx="9906000" cy="714368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ARCA very preliminary results</a:t>
            </a:r>
            <a:endParaRPr lang="it-IT" sz="32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F50780-C743-3E9A-3ED0-544AA20D8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6" y="743257"/>
            <a:ext cx="3569369" cy="378496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09F6479-2389-6F42-508B-AECDAA6B254C}"/>
              </a:ext>
            </a:extLst>
          </p:cNvPr>
          <p:cNvSpPr txBox="1"/>
          <p:nvPr/>
        </p:nvSpPr>
        <p:spPr>
          <a:xfrm>
            <a:off x="279430" y="4603137"/>
            <a:ext cx="3445799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111111"/>
                </a:solidFill>
                <a:effectLst/>
                <a:latin typeface="Helvetica" pitchFamily="2" charset="0"/>
              </a:rPr>
              <a:t>Eur. </a:t>
            </a:r>
            <a:r>
              <a:rPr lang="it-IT" sz="2000" dirty="0" err="1">
                <a:solidFill>
                  <a:srgbClr val="111111"/>
                </a:solidFill>
                <a:effectLst/>
                <a:latin typeface="Helvetica" pitchFamily="2" charset="0"/>
              </a:rPr>
              <a:t>Phys</a:t>
            </a:r>
            <a:r>
              <a:rPr lang="it-IT" sz="2000" dirty="0">
                <a:solidFill>
                  <a:srgbClr val="111111"/>
                </a:solidFill>
                <a:effectLst/>
                <a:latin typeface="Helvetica" pitchFamily="2" charset="0"/>
              </a:rPr>
              <a:t>. </a:t>
            </a:r>
            <a:r>
              <a:rPr lang="it-IT" sz="2000" dirty="0" err="1">
                <a:solidFill>
                  <a:srgbClr val="111111"/>
                </a:solidFill>
                <a:effectLst/>
                <a:latin typeface="Helvetica" pitchFamily="2" charset="0"/>
              </a:rPr>
              <a:t>J</a:t>
            </a:r>
            <a:r>
              <a:rPr lang="it-IT" sz="2000" dirty="0">
                <a:solidFill>
                  <a:srgbClr val="111111"/>
                </a:solidFill>
                <a:effectLst/>
                <a:latin typeface="Helvetica" pitchFamily="2" charset="0"/>
              </a:rPr>
              <a:t>. C 80 (2020) 99 </a:t>
            </a:r>
            <a:endParaRPr lang="it-IT" sz="2000" dirty="0">
              <a:effectLst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9CD814C-E099-991F-B2AC-A0EFA253B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085" y="743257"/>
            <a:ext cx="5791127" cy="515320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3F15A7-D1C6-3375-8FEE-BC92D13B2632}"/>
              </a:ext>
            </a:extLst>
          </p:cNvPr>
          <p:cNvSpPr txBox="1"/>
          <p:nvPr/>
        </p:nvSpPr>
        <p:spPr>
          <a:xfrm>
            <a:off x="6283124" y="3429000"/>
            <a:ext cx="2315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With only 6 ARCA lines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97A775-B89F-9E07-CF51-4E7FC4538F1D}"/>
              </a:ext>
            </a:extLst>
          </p:cNvPr>
          <p:cNvSpPr txBox="1"/>
          <p:nvPr/>
        </p:nvSpPr>
        <p:spPr>
          <a:xfrm>
            <a:off x="206540" y="5823073"/>
            <a:ext cx="834773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At present taking data with 21 lines. </a:t>
            </a:r>
          </a:p>
          <a:p>
            <a:r>
              <a:rPr lang="en-GB" sz="2000" b="1" dirty="0">
                <a:solidFill>
                  <a:srgbClr val="C00000"/>
                </a:solidFill>
              </a:rPr>
              <a:t>Funding assured, procurement and construction in progress, for </a:t>
            </a:r>
            <a:r>
              <a:rPr lang="en-GB" sz="2000" b="1" dirty="0">
                <a:solidFill>
                  <a:srgbClr val="C00000"/>
                </a:solidFill>
                <a:latin typeface="Symbol" pitchFamily="2" charset="2"/>
              </a:rPr>
              <a:t>~</a:t>
            </a:r>
            <a:r>
              <a:rPr lang="en-GB" sz="2000" b="1" dirty="0">
                <a:solidFill>
                  <a:srgbClr val="C00000"/>
                </a:solidFill>
              </a:rPr>
              <a:t>130 strings </a:t>
            </a:r>
          </a:p>
        </p:txBody>
      </p:sp>
    </p:spTree>
    <p:extLst>
      <p:ext uri="{BB962C8B-B14F-4D97-AF65-F5344CB8AC3E}">
        <p14:creationId xmlns:p14="http://schemas.microsoft.com/office/powerpoint/2010/main" val="391534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1573" y="28889"/>
            <a:ext cx="9906000" cy="714368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ORCA very preliminary results</a:t>
            </a:r>
            <a:endParaRPr lang="it-IT" sz="3200" b="1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DEE20CA-E430-F480-1125-82BA63939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41997"/>
            <a:ext cx="8847438" cy="566633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E4327B-0F8E-1ECF-B5E7-F2B15C5A3021}"/>
              </a:ext>
            </a:extLst>
          </p:cNvPr>
          <p:cNvSpPr txBox="1"/>
          <p:nvPr/>
        </p:nvSpPr>
        <p:spPr>
          <a:xfrm>
            <a:off x="5998923" y="4850031"/>
            <a:ext cx="2315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12700" cap="flat" cmpd="sng" algn="ctr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With only 6 ORCA lines</a:t>
            </a:r>
            <a:endParaRPr lang="it-IT" dirty="0">
              <a:ln w="12700" cap="flat" cmpd="sng" algn="ctr">
                <a:solidFill>
                  <a:srgbClr val="FF0000"/>
                </a:solidFill>
                <a:prstDash val="solid"/>
                <a:round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12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F6DA2-E66A-1B34-6B34-EB9EC02E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0B404-18A8-C39B-A4F6-48B87DC2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220D81-ADA5-5781-5E3E-9980F0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22" name="Titolo 21">
            <a:extLst>
              <a:ext uri="{FF2B5EF4-FFF2-40B4-BE49-F238E27FC236}">
                <a16:creationId xmlns:a16="http://schemas.microsoft.com/office/drawing/2014/main" id="{4E28E63B-FFB8-BE47-4A42-0C9A3C165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906000" cy="831168"/>
          </a:xfrm>
        </p:spPr>
        <p:txBody>
          <a:bodyPr anchor="ctr"/>
          <a:lstStyle/>
          <a:p>
            <a:pPr rtl="0" eaLnBrk="1" latinLnBrk="0" hangingPunct="1"/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n-ea"/>
                <a:cs typeface="+mn-cs"/>
              </a:rPr>
              <a:t>Summary</a:t>
            </a:r>
            <a:endParaRPr lang="it-IT" dirty="0">
              <a:effectLst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A903B9-014C-25C0-EE07-B3AEDFDA4500}"/>
              </a:ext>
            </a:extLst>
          </p:cNvPr>
          <p:cNvSpPr txBox="1"/>
          <p:nvPr/>
        </p:nvSpPr>
        <p:spPr>
          <a:xfrm>
            <a:off x="803191" y="706603"/>
            <a:ext cx="869915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High Energy Neutrino astrophysics has an important role in the Multi-messenger contest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Absolute and precise pointing to the source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Wider horizon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Provides information:</a:t>
            </a:r>
          </a:p>
          <a:p>
            <a:pPr marL="1200150" lvl="2" indent="-285750">
              <a:buFontTx/>
              <a:buChar char="-"/>
            </a:pPr>
            <a:r>
              <a:rPr lang="en-GB" sz="2400" dirty="0"/>
              <a:t>On the nature of the source (Hadronic ??, Leptonic ??)</a:t>
            </a:r>
          </a:p>
          <a:p>
            <a:pPr marL="1200150" lvl="2" indent="-285750">
              <a:buFontTx/>
              <a:buChar char="-"/>
            </a:pPr>
            <a:r>
              <a:rPr lang="en-GB" sz="2400" dirty="0"/>
              <a:t>On the acceleration of parent particle</a:t>
            </a:r>
          </a:p>
          <a:p>
            <a:pPr lvl="1"/>
            <a:endParaRPr lang="en-GB" sz="2400" dirty="0"/>
          </a:p>
          <a:p>
            <a:r>
              <a:rPr lang="en-GB" sz="2400" dirty="0"/>
              <a:t>High Energy neutrino astrophysics started: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Diffuse </a:t>
            </a:r>
            <a:r>
              <a:rPr lang="en-GB" sz="2400" dirty="0">
                <a:latin typeface="Symbol" pitchFamily="2" charset="2"/>
              </a:rPr>
              <a:t>n</a:t>
            </a:r>
            <a:r>
              <a:rPr lang="en-GB" sz="2400" dirty="0"/>
              <a:t> flux measured</a:t>
            </a:r>
          </a:p>
          <a:p>
            <a:pPr marL="742950" lvl="1" indent="-285750">
              <a:buFontTx/>
              <a:buChar char="-"/>
            </a:pPr>
            <a:r>
              <a:rPr lang="en-GB" sz="2400" dirty="0"/>
              <a:t>H.E. </a:t>
            </a:r>
            <a:r>
              <a:rPr lang="en-GB" sz="2400" dirty="0">
                <a:latin typeface="Symbol" pitchFamily="2" charset="2"/>
              </a:rPr>
              <a:t>n</a:t>
            </a:r>
            <a:r>
              <a:rPr lang="en-GB" sz="2400" dirty="0"/>
              <a:t>  events (</a:t>
            </a:r>
            <a:r>
              <a:rPr lang="en-GB" sz="2400" dirty="0" err="1"/>
              <a:t>IceCube</a:t>
            </a:r>
            <a:r>
              <a:rPr lang="en-GB" sz="2400" dirty="0"/>
              <a:t>) associated with known gamma sources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r>
              <a:rPr lang="en-GB" sz="2400" dirty="0"/>
              <a:t>New large and high resolution detectors (KM3NeT, </a:t>
            </a:r>
            <a:r>
              <a:rPr lang="en-GB" sz="2400" dirty="0" err="1"/>
              <a:t>IceCube</a:t>
            </a:r>
            <a:r>
              <a:rPr lang="en-GB" sz="2400" dirty="0"/>
              <a:t> Gen2, BAIKAL/GVD) in construction (or under project: P-One ?) ready to work in a Multi-messenger framework </a:t>
            </a:r>
          </a:p>
        </p:txBody>
      </p:sp>
    </p:spTree>
    <p:extLst>
      <p:ext uri="{BB962C8B-B14F-4D97-AF65-F5344CB8AC3E}">
        <p14:creationId xmlns:p14="http://schemas.microsoft.com/office/powerpoint/2010/main" val="222341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2854D7-4598-7BE8-CCAB-D2BCA597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04728B-FDCB-7E9C-A2F3-2B4B3EEF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F02942-779C-C5F6-4793-3289804D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D4A70121-2B0E-C552-01DE-418476948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63"/>
            <a:ext cx="9906000" cy="681037"/>
          </a:xfrm>
        </p:spPr>
        <p:txBody>
          <a:bodyPr>
            <a:normAutofit/>
          </a:bodyPr>
          <a:lstStyle/>
          <a:p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j-ea"/>
                <a:cs typeface="+mj-cs"/>
              </a:rPr>
              <a:t>Neutrino Telescopes: signal and background 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E76DF87-FE51-5F65-7ADC-8A8C78B517EF}"/>
              </a:ext>
            </a:extLst>
          </p:cNvPr>
          <p:cNvGrpSpPr/>
          <p:nvPr/>
        </p:nvGrpSpPr>
        <p:grpSpPr>
          <a:xfrm>
            <a:off x="23854" y="810277"/>
            <a:ext cx="9785164" cy="5550112"/>
            <a:chOff x="23854" y="810277"/>
            <a:chExt cx="9785164" cy="555011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2D84999-BBA6-031C-0313-91D1871A4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7578" y="835889"/>
              <a:ext cx="6858000" cy="5524500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07853B3-EE1D-A6D8-C6E0-9E0B2F736C53}"/>
                </a:ext>
              </a:extLst>
            </p:cNvPr>
            <p:cNvSpPr txBox="1"/>
            <p:nvPr/>
          </p:nvSpPr>
          <p:spPr>
            <a:xfrm>
              <a:off x="6408357" y="810277"/>
              <a:ext cx="2954797" cy="92333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Calibri" panose="020F0502020204030204" pitchFamily="34" charset="0"/>
                </a:rPr>
                <a:t>Atmospheric </a:t>
              </a:r>
              <a:r>
                <a:rPr lang="en-GB">
                  <a:latin typeface="Symbol" pitchFamily="2" charset="2"/>
                </a:rPr>
                <a:t>m</a:t>
              </a:r>
              <a:r>
                <a:rPr lang="en-GB">
                  <a:latin typeface="Calibri" panose="020F0502020204030204" pitchFamily="34" charset="0"/>
                </a:rPr>
                <a:t>‘s dominate by many order of magnitude the muons  induced by neutrinos</a:t>
              </a:r>
              <a:endParaRPr lang="en-GB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AC91BE6-373C-1167-4411-C1DB60A687FA}"/>
                </a:ext>
              </a:extLst>
            </p:cNvPr>
            <p:cNvSpPr txBox="1"/>
            <p:nvPr/>
          </p:nvSpPr>
          <p:spPr>
            <a:xfrm>
              <a:off x="7437371" y="2125602"/>
              <a:ext cx="2371647" cy="147732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Calibri" panose="020F0502020204030204" pitchFamily="34" charset="0"/>
                </a:rPr>
                <a:t>Upward-going particles are the preferred signature for extra-terrestrial neutrino interactions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56084F2-4A86-12FD-51BD-96FC4D142D38}"/>
                </a:ext>
              </a:extLst>
            </p:cNvPr>
            <p:cNvSpPr txBox="1"/>
            <p:nvPr/>
          </p:nvSpPr>
          <p:spPr>
            <a:xfrm>
              <a:off x="23854" y="3928884"/>
              <a:ext cx="2530419" cy="120032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>
                  <a:latin typeface="Calibri" panose="020F0502020204030204" pitchFamily="34" charset="0"/>
                </a:rPr>
                <a:t>Upgoing muons from atmospheric neutrinos represent the irreducible background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C9F6419C-1071-22A3-AA08-F2577562E125}"/>
                </a:ext>
              </a:extLst>
            </p:cNvPr>
            <p:cNvCxnSpPr/>
            <p:nvPr/>
          </p:nvCxnSpPr>
          <p:spPr>
            <a:xfrm flipH="1">
              <a:off x="5184119" y="1271942"/>
              <a:ext cx="1224238" cy="8536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7CE2493E-4BF4-7763-DEB0-AF1A5CB8F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6578" y="2842160"/>
              <a:ext cx="2340793" cy="221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29586AB2-019D-FD68-2B07-361D9DACE0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4273" y="2951300"/>
              <a:ext cx="2027799" cy="15777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FFA8CE0-346F-63D0-972D-C6586D69C690}"/>
                  </a:ext>
                </a:extLst>
              </p:cNvPr>
              <p:cNvSpPr txBox="1"/>
              <p:nvPr/>
            </p:nvSpPr>
            <p:spPr>
              <a:xfrm>
                <a:off x="159217" y="1249628"/>
                <a:ext cx="2954797" cy="96795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GB"/>
                  <a:t>- for 1 astrophysical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/>
                  <a:t>event:</a:t>
                </a:r>
              </a:p>
              <a:p>
                <a:r>
                  <a:rPr lang="en-GB">
                    <a:sym typeface="Wingdings" pitchFamily="2" charset="2"/>
                  </a:rPr>
                  <a:t> ~ 100 atm.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/>
                  <a:t> events</a:t>
                </a:r>
              </a:p>
              <a:p>
                <a:r>
                  <a:rPr lang="en-GB">
                    <a:sym typeface="Wingdings" pitchFamily="2" charset="2"/>
                  </a:rPr>
                  <a:t> ~ 10</a:t>
                </a:r>
                <a:r>
                  <a:rPr lang="en-GB" baseline="30000">
                    <a:sym typeface="Wingdings" pitchFamily="2" charset="2"/>
                  </a:rPr>
                  <a:t>8 </a:t>
                </a:r>
                <a:r>
                  <a:rPr lang="en-GB">
                    <a:sym typeface="Wingdings" pitchFamily="2" charset="2"/>
                  </a:rPr>
                  <a:t>atmospheric muons</a:t>
                </a:r>
                <a:endParaRPr lang="en-GB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FFA8CE0-346F-63D0-972D-C6586D69C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17" y="1249628"/>
                <a:ext cx="2954797" cy="967957"/>
              </a:xfrm>
              <a:prstGeom prst="rect">
                <a:avLst/>
              </a:prstGeom>
              <a:blipFill>
                <a:blip r:embed="rId4"/>
                <a:stretch>
                  <a:fillRect l="-1709" t="-2597" b="-103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597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F6DA2-E66A-1B34-6B34-EB9EC02E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0B404-18A8-C39B-A4F6-48B87DC2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220D81-ADA5-5781-5E3E-9980F0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738929-3CAA-202C-98DF-3C4BE9CFA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13" y="0"/>
            <a:ext cx="8969693" cy="677863"/>
          </a:xfrm>
        </p:spPr>
        <p:txBody>
          <a:bodyPr>
            <a:norm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j-ea"/>
                <a:cs typeface="+mj-cs"/>
              </a:rPr>
              <a:t>Cherenkov </a:t>
            </a: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j-ea"/>
                <a:cs typeface="+mj-cs"/>
              </a:rPr>
              <a:t> Telescope: Detection principle </a:t>
            </a:r>
            <a:endParaRPr lang="it-IT" sz="4000" b="1" kern="1200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  <a:ea typeface="+mj-ea"/>
              <a:cs typeface="+mj-cs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97546FE2-2E92-446E-CBCD-5DCD0DC9E9E0}"/>
              </a:ext>
            </a:extLst>
          </p:cNvPr>
          <p:cNvGrpSpPr/>
          <p:nvPr/>
        </p:nvGrpSpPr>
        <p:grpSpPr>
          <a:xfrm>
            <a:off x="4780858" y="744539"/>
            <a:ext cx="4870452" cy="5761037"/>
            <a:chOff x="4264025" y="795339"/>
            <a:chExt cx="4870452" cy="5761037"/>
          </a:xfrm>
        </p:grpSpPr>
        <p:sp>
          <p:nvSpPr>
            <p:cNvPr id="10" name="Rectangle 45">
              <a:extLst>
                <a:ext uri="{FF2B5EF4-FFF2-40B4-BE49-F238E27FC236}">
                  <a16:creationId xmlns:a16="http://schemas.microsoft.com/office/drawing/2014/main" id="{1FB82534-5D39-C87C-3DA2-8AFF02D18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76" y="795339"/>
              <a:ext cx="4864101" cy="57578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graphicFrame>
          <p:nvGraphicFramePr>
            <p:cNvPr id="11" name="Object 37">
              <a:extLst>
                <a:ext uri="{FF2B5EF4-FFF2-40B4-BE49-F238E27FC236}">
                  <a16:creationId xmlns:a16="http://schemas.microsoft.com/office/drawing/2014/main" id="{D5AACBCC-488D-D757-1263-C10793397A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8274712"/>
                </p:ext>
              </p:extLst>
            </p:nvPr>
          </p:nvGraphicFramePr>
          <p:xfrm>
            <a:off x="5183188" y="2793519"/>
            <a:ext cx="2801938" cy="563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082800" imgH="419100" progId="Equation.3">
                    <p:embed/>
                  </p:oleObj>
                </mc:Choice>
                <mc:Fallback>
                  <p:oleObj name="Equation" r:id="rId3" imgW="2082800" imgH="419100" progId="Equation.3">
                    <p:embed/>
                    <p:pic>
                      <p:nvPicPr>
                        <p:cNvPr id="9" name="Object 37">
                          <a:extLst>
                            <a:ext uri="{FF2B5EF4-FFF2-40B4-BE49-F238E27FC236}">
                              <a16:creationId xmlns:a16="http://schemas.microsoft.com/office/drawing/2014/main" id="{3C94B963-2319-9C45-8D25-79DDC08FA4A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3188" y="2793519"/>
                          <a:ext cx="2801938" cy="5635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 Box 38">
              <a:extLst>
                <a:ext uri="{FF2B5EF4-FFF2-40B4-BE49-F238E27FC236}">
                  <a16:creationId xmlns:a16="http://schemas.microsoft.com/office/drawing/2014/main" id="{21A06C4B-3B7C-F39E-4F69-B4FE841F3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025" y="846139"/>
              <a:ext cx="4765676" cy="2000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905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600" b="0">
                  <a:solidFill>
                    <a:prstClr val="white"/>
                  </a:solidFill>
                </a:rPr>
                <a:t> Atmospheric neutrino flux ~ E</a:t>
              </a:r>
              <a:r>
                <a:rPr lang="en-GB" sz="1600" b="0" baseline="-25000">
                  <a:solidFill>
                    <a:prstClr val="white"/>
                  </a:solidFill>
                  <a:sym typeface="Symbol" charset="0"/>
                </a:rPr>
                <a:t></a:t>
              </a:r>
              <a:r>
                <a:rPr lang="en-GB" sz="1600" b="0" baseline="30000">
                  <a:solidFill>
                    <a:prstClr val="white"/>
                  </a:solidFill>
                </a:rPr>
                <a:t>-3</a:t>
              </a:r>
              <a:endParaRPr lang="en-GB" sz="1600" b="0">
                <a:solidFill>
                  <a:prstClr val="white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600" b="0">
                  <a:solidFill>
                    <a:prstClr val="white"/>
                  </a:solidFill>
                </a:rPr>
                <a:t> Neutrino flux from cosmic sources ~ E</a:t>
              </a:r>
              <a:r>
                <a:rPr lang="en-GB" sz="1600" b="0" baseline="-25000">
                  <a:solidFill>
                    <a:prstClr val="white"/>
                  </a:solidFill>
                  <a:sym typeface="Symbol" charset="0"/>
                </a:rPr>
                <a:t></a:t>
              </a:r>
              <a:r>
                <a:rPr lang="en-GB" sz="1600" b="0" baseline="30000">
                  <a:solidFill>
                    <a:prstClr val="white"/>
                  </a:solidFill>
                </a:rPr>
                <a:t>-2</a:t>
              </a:r>
              <a:endParaRPr lang="en-GB" sz="1600" b="0">
                <a:solidFill>
                  <a:prstClr val="white"/>
                </a:solidFill>
              </a:endParaRPr>
            </a:p>
            <a:p>
              <a:pPr lvl="1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charset="0"/>
                <a:buChar char="§"/>
              </a:pPr>
              <a:r>
                <a:rPr lang="en-GB" sz="1400" b="0">
                  <a:solidFill>
                    <a:srgbClr val="FFFF00"/>
                  </a:solidFill>
                  <a:cs typeface="+mn-cs"/>
                </a:rPr>
                <a:t> Search for neutrinos with E</a:t>
              </a:r>
              <a:r>
                <a:rPr lang="en-GB" sz="1400" b="0" baseline="-25000">
                  <a:solidFill>
                    <a:srgbClr val="FFFF00"/>
                  </a:solidFill>
                  <a:cs typeface="+mn-cs"/>
                  <a:sym typeface="Symbol" charset="0"/>
                </a:rPr>
                <a:t></a:t>
              </a:r>
              <a:r>
                <a:rPr lang="en-GB" sz="1400" b="0">
                  <a:solidFill>
                    <a:srgbClr val="FFFF00"/>
                  </a:solidFill>
                  <a:cs typeface="+mn-cs"/>
                  <a:sym typeface="Symbol" charset="0"/>
                </a:rPr>
                <a:t>&gt;110 </a:t>
              </a:r>
              <a:r>
                <a:rPr lang="en-GB" sz="1400" b="0" err="1">
                  <a:solidFill>
                    <a:srgbClr val="FFFF00"/>
                  </a:solidFill>
                  <a:cs typeface="+mn-cs"/>
                  <a:sym typeface="Symbol" charset="0"/>
                </a:rPr>
                <a:t>TeV</a:t>
              </a:r>
              <a:r>
                <a:rPr lang="en-GB" sz="1600" b="0">
                  <a:solidFill>
                    <a:srgbClr val="FFFF00"/>
                  </a:solidFill>
                  <a:cs typeface="+mn-cs"/>
                  <a:sym typeface="Symbol" charset="0"/>
                </a:rPr>
                <a:t> </a:t>
              </a:r>
              <a:endParaRPr lang="en-GB" sz="1600" b="0">
                <a:solidFill>
                  <a:srgbClr val="FFFF00"/>
                </a:solidFill>
                <a:cs typeface="+mn-cs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600" b="0">
                <a:solidFill>
                  <a:prstClr val="white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GB" sz="1600" b="0">
                  <a:solidFill>
                    <a:prstClr val="white"/>
                  </a:solidFill>
                </a:rPr>
                <a:t> ~</a:t>
              </a:r>
              <a:r>
                <a:rPr lang="en-GB" sz="1600" b="0" err="1">
                  <a:solidFill>
                    <a:prstClr val="white"/>
                  </a:solidFill>
                </a:rPr>
                <a:t>TeV</a:t>
              </a:r>
              <a:r>
                <a:rPr lang="en-GB" sz="1600" b="0">
                  <a:solidFill>
                    <a:prstClr val="white"/>
                  </a:solidFill>
                </a:rPr>
                <a:t> muons propagate in water for several km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0">
                  <a:solidFill>
                    <a:prstClr val="white"/>
                  </a:solidFill>
                </a:rPr>
                <a:t>   before being stopped</a:t>
              </a:r>
            </a:p>
            <a:p>
              <a:pPr lvl="1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•"/>
              </a:pPr>
              <a:r>
                <a:rPr lang="en-GB" sz="1400" b="0">
                  <a:solidFill>
                    <a:srgbClr val="FFFF00"/>
                  </a:solidFill>
                  <a:cs typeface="+mn-cs"/>
                </a:rPr>
                <a:t> go deep to reduce down-going atmospheric µ </a:t>
              </a:r>
              <a:r>
                <a:rPr lang="en-GB" sz="1400" b="0" err="1">
                  <a:solidFill>
                    <a:srgbClr val="FFFF00"/>
                  </a:solidFill>
                  <a:cs typeface="+mn-cs"/>
                </a:rPr>
                <a:t>backg</a:t>
              </a:r>
              <a:r>
                <a:rPr lang="en-GB" sz="1400" b="0">
                  <a:solidFill>
                    <a:srgbClr val="FFFF00"/>
                  </a:solidFill>
                  <a:cs typeface="+mn-cs"/>
                </a:rPr>
                <a:t>.</a:t>
              </a:r>
            </a:p>
            <a:p>
              <a:pPr lvl="1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•"/>
              </a:pPr>
              <a:r>
                <a:rPr lang="en-GB" sz="1400" b="0">
                  <a:solidFill>
                    <a:srgbClr val="FFFF00"/>
                  </a:solidFill>
                  <a:cs typeface="+mn-cs"/>
                </a:rPr>
                <a:t> long µ tracks allow good angular reconstruction</a:t>
              </a:r>
            </a:p>
          </p:txBody>
        </p:sp>
        <p:pic>
          <p:nvPicPr>
            <p:cNvPr id="13" name="Picture 39" descr="princip1">
              <a:extLst>
                <a:ext uri="{FF2B5EF4-FFF2-40B4-BE49-F238E27FC236}">
                  <a16:creationId xmlns:a16="http://schemas.microsoft.com/office/drawing/2014/main" id="{B0C9A232-FA2E-B1C3-C44F-CDEE65BD6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2" b="28708"/>
            <a:stretch>
              <a:fillRect/>
            </a:stretch>
          </p:blipFill>
          <p:spPr bwMode="auto">
            <a:xfrm>
              <a:off x="4346576" y="3405188"/>
              <a:ext cx="4678363" cy="3151188"/>
            </a:xfrm>
            <a:prstGeom prst="rect">
              <a:avLst/>
            </a:prstGeom>
            <a:noFill/>
            <a:ln w="28575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40">
              <a:extLst>
                <a:ext uri="{FF2B5EF4-FFF2-40B4-BE49-F238E27FC236}">
                  <a16:creationId xmlns:a16="http://schemas.microsoft.com/office/drawing/2014/main" id="{0D643B67-DF48-DEAF-711B-B81E7E7546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4265" y="6307140"/>
              <a:ext cx="150488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b="0">
                  <a:solidFill>
                    <a:prstClr val="black"/>
                  </a:solidFill>
                  <a:latin typeface="Century Gothic"/>
                  <a:ea typeface="+mn-ea"/>
                  <a:cs typeface="+mn-cs"/>
                </a:rPr>
                <a:t>Picture from ANTARES</a:t>
              </a:r>
            </a:p>
          </p:txBody>
        </p:sp>
        <p:sp>
          <p:nvSpPr>
            <p:cNvPr id="15" name="Text Box 41">
              <a:extLst>
                <a:ext uri="{FF2B5EF4-FFF2-40B4-BE49-F238E27FC236}">
                  <a16:creationId xmlns:a16="http://schemas.microsoft.com/office/drawing/2014/main" id="{72B051F4-0838-A130-C39E-A4A5A6F48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5158" y="6214534"/>
              <a:ext cx="129800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b="0">
                  <a:solidFill>
                    <a:schemeClr val="bg1"/>
                  </a:solidFill>
                  <a:latin typeface="Century Gothic"/>
                  <a:ea typeface="+mn-ea"/>
                  <a:cs typeface="+mn-cs"/>
                </a:rPr>
                <a:t>up-going neutrino</a:t>
              </a:r>
            </a:p>
          </p:txBody>
        </p:sp>
        <p:sp>
          <p:nvSpPr>
            <p:cNvPr id="16" name="Text Box 42">
              <a:extLst>
                <a:ext uri="{FF2B5EF4-FFF2-40B4-BE49-F238E27FC236}">
                  <a16:creationId xmlns:a16="http://schemas.microsoft.com/office/drawing/2014/main" id="{9739782A-D79D-0B22-0CC5-4290C7EDB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6528" y="5737743"/>
              <a:ext cx="32014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b="0">
                  <a:solidFill>
                    <a:srgbClr val="31B6FD">
                      <a:lumMod val="75000"/>
                    </a:srgbClr>
                  </a:solidFill>
                  <a:latin typeface="Century Gothic"/>
                  <a:ea typeface="+mn-ea"/>
                  <a:cs typeface="+mn-cs"/>
                </a:rPr>
                <a:t>µ</a:t>
              </a:r>
            </a:p>
          </p:txBody>
        </p:sp>
        <p:sp>
          <p:nvSpPr>
            <p:cNvPr id="17" name="Text Box 43">
              <a:extLst>
                <a:ext uri="{FF2B5EF4-FFF2-40B4-BE49-F238E27FC236}">
                  <a16:creationId xmlns:a16="http://schemas.microsoft.com/office/drawing/2014/main" id="{C0AF2409-DEF2-3078-C38B-8DBB59F8F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801" y="3462340"/>
              <a:ext cx="2630488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50" b="0">
                  <a:solidFill>
                    <a:srgbClr val="FDFB4B"/>
                  </a:solidFill>
                  <a:latin typeface="Century Gothic"/>
                  <a:ea typeface="+mn-ea"/>
                  <a:cs typeface="+mn-cs"/>
                </a:rPr>
                <a:t>µ direction reconstructed from the arrival time of Cherenkov photons on the Optical Modules: needed good measurement of PMT hits, </a:t>
              </a:r>
              <a:r>
                <a:rPr lang="en-GB" sz="1050" b="0">
                  <a:solidFill>
                    <a:srgbClr val="FDFB4B"/>
                  </a:solidFill>
                  <a:latin typeface="Century Gothic"/>
                  <a:ea typeface="+mn-ea"/>
                  <a:cs typeface="+mn-cs"/>
                  <a:sym typeface="Symbol" charset="0"/>
                </a:rPr>
                <a:t>(t)~1ns, </a:t>
              </a:r>
              <a:r>
                <a:rPr lang="en-GB" sz="1050" b="0">
                  <a:solidFill>
                    <a:srgbClr val="FDFB4B"/>
                  </a:solidFill>
                  <a:latin typeface="Century Gothic"/>
                  <a:ea typeface="+mn-ea"/>
                  <a:cs typeface="+mn-cs"/>
                </a:rPr>
                <a:t>and good knowledge of PMT positions: (</a:t>
              </a:r>
              <a:r>
                <a:rPr lang="en-GB" sz="1050" b="0">
                  <a:solidFill>
                    <a:srgbClr val="FDFB4B"/>
                  </a:solidFill>
                  <a:latin typeface="Century Gothic"/>
                  <a:ea typeface="+mn-ea"/>
                  <a:cs typeface="+mn-cs"/>
                  <a:sym typeface="Symbol" charset="0"/>
                </a:rPr>
                <a:t></a:t>
              </a:r>
              <a:r>
                <a:rPr lang="en-GB" sz="1050" b="0">
                  <a:solidFill>
                    <a:srgbClr val="FDFB4B"/>
                  </a:solidFill>
                  <a:latin typeface="Century Gothic"/>
                  <a:ea typeface="+mn-ea"/>
                  <a:cs typeface="+mn-cs"/>
                </a:rPr>
                <a:t> ~10cm)</a:t>
              </a:r>
            </a:p>
          </p:txBody>
        </p:sp>
        <p:sp>
          <p:nvSpPr>
            <p:cNvPr id="18" name="Text Box 44">
              <a:extLst>
                <a:ext uri="{FF2B5EF4-FFF2-40B4-BE49-F238E27FC236}">
                  <a16:creationId xmlns:a16="http://schemas.microsoft.com/office/drawing/2014/main" id="{89C3FDD1-37B6-1AD4-5E46-A91C932C2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8521" y="3670300"/>
              <a:ext cx="869511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b="0">
                  <a:solidFill>
                    <a:srgbClr val="FFFF00"/>
                  </a:solidFill>
                  <a:latin typeface="Century Gothic"/>
                  <a:ea typeface="+mn-ea"/>
                  <a:cs typeface="+mn-cs"/>
                </a:rPr>
                <a:t>Cherenkov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b="0">
                  <a:solidFill>
                    <a:srgbClr val="FFFF00"/>
                  </a:solidFill>
                  <a:latin typeface="Century Gothic"/>
                  <a:ea typeface="+mn-ea"/>
                  <a:cs typeface="+mn-cs"/>
                </a:rPr>
                <a:t>Neutrino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b="0">
                  <a:solidFill>
                    <a:srgbClr val="FFFF00"/>
                  </a:solidFill>
                  <a:latin typeface="Century Gothic"/>
                  <a:ea typeface="+mn-ea"/>
                  <a:cs typeface="+mn-cs"/>
                </a:rPr>
                <a:t>Telescope</a:t>
              </a:r>
            </a:p>
          </p:txBody>
        </p:sp>
        <p:sp>
          <p:nvSpPr>
            <p:cNvPr id="19" name="Line 51">
              <a:extLst>
                <a:ext uri="{FF2B5EF4-FFF2-40B4-BE49-F238E27FC236}">
                  <a16:creationId xmlns:a16="http://schemas.microsoft.com/office/drawing/2014/main" id="{4C951EAA-F085-5B5E-3FD9-309F0F188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2601" y="4470400"/>
              <a:ext cx="254000" cy="1397000"/>
            </a:xfrm>
            <a:prstGeom prst="line">
              <a:avLst/>
            </a:prstGeom>
            <a:noFill/>
            <a:ln w="19050">
              <a:solidFill>
                <a:srgbClr val="FDFB4B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0" name="Line 52">
              <a:extLst>
                <a:ext uri="{FF2B5EF4-FFF2-40B4-BE49-F238E27FC236}">
                  <a16:creationId xmlns:a16="http://schemas.microsoft.com/office/drawing/2014/main" id="{01A20629-3D15-1874-B48C-FF40462122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3601" y="5651500"/>
              <a:ext cx="787400" cy="304800"/>
            </a:xfrm>
            <a:prstGeom prst="line">
              <a:avLst/>
            </a:prstGeom>
            <a:noFill/>
            <a:ln w="19050">
              <a:solidFill>
                <a:srgbClr val="FDFB4B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1" name="Line 53">
              <a:extLst>
                <a:ext uri="{FF2B5EF4-FFF2-40B4-BE49-F238E27FC236}">
                  <a16:creationId xmlns:a16="http://schemas.microsoft.com/office/drawing/2014/main" id="{60805CE2-EC5B-FB63-90D3-4C5CD6271E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0901" y="4622800"/>
              <a:ext cx="190500" cy="977900"/>
            </a:xfrm>
            <a:prstGeom prst="line">
              <a:avLst/>
            </a:prstGeom>
            <a:noFill/>
            <a:ln w="19050">
              <a:solidFill>
                <a:srgbClr val="FDFB4B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2" name="Arc 54">
              <a:extLst>
                <a:ext uri="{FF2B5EF4-FFF2-40B4-BE49-F238E27FC236}">
                  <a16:creationId xmlns:a16="http://schemas.microsoft.com/office/drawing/2014/main" id="{E89D4070-5253-6F0C-595C-70EDC1B8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702" y="5575300"/>
              <a:ext cx="203200" cy="152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DFB4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3" name="Text Box 55">
              <a:extLst>
                <a:ext uri="{FF2B5EF4-FFF2-40B4-BE49-F238E27FC236}">
                  <a16:creationId xmlns:a16="http://schemas.microsoft.com/office/drawing/2014/main" id="{F70B5A8D-095C-FB28-D17A-97B74E100B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7363" y="5392740"/>
              <a:ext cx="4460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00" b="0">
                  <a:solidFill>
                    <a:srgbClr val="FDFB4B"/>
                  </a:solidFill>
                  <a:latin typeface="Century Gothic"/>
                  <a:ea typeface="+mn-ea"/>
                  <a:cs typeface="+mn-cs"/>
                </a:rPr>
                <a:t>43°</a:t>
              </a: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70B64826-9A49-C402-2575-C009F4C9173D}"/>
                </a:ext>
              </a:extLst>
            </p:cNvPr>
            <p:cNvSpPr/>
            <p:nvPr/>
          </p:nvSpPr>
          <p:spPr>
            <a:xfrm>
              <a:off x="8133545" y="5761573"/>
              <a:ext cx="9137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0"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water/ice</a:t>
              </a:r>
              <a:endParaRPr lang="en-US" sz="1200" b="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5" name="Rectangle 60">
              <a:extLst>
                <a:ext uri="{FF2B5EF4-FFF2-40B4-BE49-F238E27FC236}">
                  <a16:creationId xmlns:a16="http://schemas.microsoft.com/office/drawing/2014/main" id="{110B5E18-410E-734C-0301-30127EE00F9E}"/>
                </a:ext>
              </a:extLst>
            </p:cNvPr>
            <p:cNvSpPr/>
            <p:nvPr/>
          </p:nvSpPr>
          <p:spPr>
            <a:xfrm>
              <a:off x="8336461" y="6083313"/>
              <a:ext cx="5079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0">
                  <a:solidFill>
                    <a:prstClr val="white"/>
                  </a:solidFill>
                  <a:latin typeface="Century Gothic"/>
                  <a:ea typeface="+mn-ea"/>
                  <a:cs typeface="+mn-cs"/>
                </a:rPr>
                <a:t>rock</a:t>
              </a:r>
              <a:endParaRPr lang="en-US" sz="1200" b="0">
                <a:solidFill>
                  <a:prstClr val="white"/>
                </a:solidFill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Cloud 7">
              <a:extLst>
                <a:ext uri="{FF2B5EF4-FFF2-40B4-BE49-F238E27FC236}">
                  <a16:creationId xmlns:a16="http://schemas.microsoft.com/office/drawing/2014/main" id="{B199BE44-10E1-D02A-C59C-FFE73A801592}"/>
                </a:ext>
              </a:extLst>
            </p:cNvPr>
            <p:cNvSpPr/>
            <p:nvPr/>
          </p:nvSpPr>
          <p:spPr>
            <a:xfrm rot="19740000">
              <a:off x="6253726" y="6014216"/>
              <a:ext cx="636278" cy="146917"/>
            </a:xfrm>
            <a:prstGeom prst="cloud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00" b="0">
                <a:solidFill>
                  <a:prstClr val="white"/>
                </a:solidFill>
                <a:latin typeface="Century Gothic"/>
              </a:endParaRPr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5BDFDEBE-CFF4-C555-DC39-61C28CB00E36}"/>
                </a:ext>
              </a:extLst>
            </p:cNvPr>
            <p:cNvSpPr/>
            <p:nvPr/>
          </p:nvSpPr>
          <p:spPr>
            <a:xfrm>
              <a:off x="5059403" y="5508162"/>
              <a:ext cx="13068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200" b="0">
                  <a:solidFill>
                    <a:srgbClr val="FFFF00"/>
                  </a:solidFill>
                  <a:latin typeface="Century Gothic"/>
                  <a:ea typeface="+mn-ea"/>
                  <a:cs typeface="+mn-cs"/>
                </a:rPr>
                <a:t>charge current</a:t>
              </a:r>
            </a:p>
            <a:p>
              <a:pPr algn="ctr" defTabSz="81043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>
                  <a:solidFill>
                    <a:srgbClr val="FFFF00"/>
                  </a:solidFill>
                  <a:latin typeface="Century Gothic"/>
                  <a:ea typeface="+mn-ea"/>
                  <a:cs typeface="+mn-cs"/>
                </a:rPr>
                <a:t>interactions</a:t>
              </a:r>
            </a:p>
          </p:txBody>
        </p:sp>
        <p:cxnSp>
          <p:nvCxnSpPr>
            <p:cNvPr id="28" name="Straight Arrow Connector 9">
              <a:extLst>
                <a:ext uri="{FF2B5EF4-FFF2-40B4-BE49-F238E27FC236}">
                  <a16:creationId xmlns:a16="http://schemas.microsoft.com/office/drawing/2014/main" id="{BAE5B8F6-F8BC-DE7D-D129-69749FAF7139}"/>
                </a:ext>
              </a:extLst>
            </p:cNvPr>
            <p:cNvCxnSpPr>
              <a:endCxn id="26" idx="3"/>
            </p:cNvCxnSpPr>
            <p:nvPr/>
          </p:nvCxnSpPr>
          <p:spPr>
            <a:xfrm>
              <a:off x="6163734" y="5761573"/>
              <a:ext cx="374623" cy="270335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79105FEB-7214-F36C-D66A-AA35A1D7462A}"/>
              </a:ext>
            </a:extLst>
          </p:cNvPr>
          <p:cNvGrpSpPr/>
          <p:nvPr/>
        </p:nvGrpSpPr>
        <p:grpSpPr>
          <a:xfrm>
            <a:off x="296379" y="657225"/>
            <a:ext cx="4332288" cy="5916613"/>
            <a:chOff x="-34924" y="708025"/>
            <a:chExt cx="4332288" cy="5916613"/>
          </a:xfrm>
        </p:grpSpPr>
        <p:grpSp>
          <p:nvGrpSpPr>
            <p:cNvPr id="30" name="Group 47">
              <a:extLst>
                <a:ext uri="{FF2B5EF4-FFF2-40B4-BE49-F238E27FC236}">
                  <a16:creationId xmlns:a16="http://schemas.microsoft.com/office/drawing/2014/main" id="{3B3F382A-94A0-C1F6-4854-2A55B00605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34924" y="1568450"/>
              <a:ext cx="4332288" cy="5056188"/>
              <a:chOff x="-30" y="388"/>
              <a:chExt cx="2729" cy="3185"/>
            </a:xfrm>
          </p:grpSpPr>
          <p:sp>
            <p:nvSpPr>
              <p:cNvPr id="34" name="Text Box 32">
                <a:extLst>
                  <a:ext uri="{FF2B5EF4-FFF2-40B4-BE49-F238E27FC236}">
                    <a16:creationId xmlns:a16="http://schemas.microsoft.com/office/drawing/2014/main" id="{0CC9DC90-B39B-843E-FE7F-80C9E61859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9" y="1730"/>
                <a:ext cx="12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eaLnBrk="1" fontAlgn="auto" hangingPunct="1">
                  <a:spcBef>
                    <a:spcPts val="0"/>
                  </a:spcBef>
                  <a:spcAft>
                    <a:spcPts val="0"/>
                  </a:spcAft>
                  <a:defRPr sz="1600" b="0">
                    <a:solidFill>
                      <a:schemeClr val="tx2">
                        <a:lumMod val="50000"/>
                      </a:schemeClr>
                    </a:solidFill>
                    <a:latin typeface="Times New Roman" charset="0"/>
                    <a:ea typeface="+mn-ea"/>
                    <a:cs typeface="+mn-cs"/>
                  </a:defRPr>
                </a:lvl1pPr>
              </a:lstStyle>
              <a:p>
                <a:r>
                  <a:rPr lang="en-GB" sz="1100"/>
                  <a:t>Neutrinos from cosmic sources</a:t>
                </a:r>
              </a:p>
              <a:p>
                <a:r>
                  <a:rPr lang="en-GB" sz="1100"/>
                  <a:t>induce 1-100 </a:t>
                </a:r>
                <a:r>
                  <a:rPr lang="en-GB" sz="1100" err="1"/>
                  <a:t>muon</a:t>
                </a:r>
                <a:r>
                  <a:rPr lang="en-GB" sz="1100"/>
                  <a:t> </a:t>
                </a:r>
                <a:r>
                  <a:rPr lang="en-GB" sz="1100" err="1"/>
                  <a:t>evts</a:t>
                </a:r>
                <a:r>
                  <a:rPr lang="en-GB" sz="1100"/>
                  <a:t>/y</a:t>
                </a:r>
              </a:p>
              <a:p>
                <a:r>
                  <a:rPr lang="en-GB" sz="1100"/>
                  <a:t> in a km</a:t>
                </a:r>
                <a:r>
                  <a:rPr lang="en-GB" sz="1100" baseline="30000"/>
                  <a:t>3</a:t>
                </a:r>
                <a:r>
                  <a:rPr lang="en-GB" sz="1100"/>
                  <a:t> Neutrino Telescope</a:t>
                </a:r>
              </a:p>
            </p:txBody>
          </p:sp>
          <p:sp>
            <p:nvSpPr>
              <p:cNvPr id="35" name="Text Box 33">
                <a:extLst>
                  <a:ext uri="{FF2B5EF4-FFF2-40B4-BE49-F238E27FC236}">
                    <a16:creationId xmlns:a16="http://schemas.microsoft.com/office/drawing/2014/main" id="{0B173546-3238-8F46-23A3-76B2F420A4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0" y="2240"/>
                <a:ext cx="1155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000">
                    <a:solidFill>
                      <a:srgbClr val="C00000"/>
                    </a:solidFill>
                    <a:latin typeface="Century Gothic"/>
                    <a:ea typeface="+mn-ea"/>
                    <a:cs typeface="+mn-cs"/>
                  </a:rPr>
                  <a:t>Up-going µ from neutrinos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000">
                    <a:solidFill>
                      <a:srgbClr val="C00000"/>
                    </a:solidFill>
                    <a:latin typeface="Century Gothic"/>
                    <a:ea typeface="+mn-ea"/>
                    <a:cs typeface="+mn-cs"/>
                  </a:rPr>
                  <a:t>generated in atm. showers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000">
                    <a:solidFill>
                      <a:srgbClr val="C00000"/>
                    </a:solidFill>
                    <a:latin typeface="Century Gothic"/>
                    <a:ea typeface="+mn-ea"/>
                    <a:cs typeface="+mn-cs"/>
                  </a:rPr>
                  <a:t>S/N ~ 10</a:t>
                </a:r>
                <a:r>
                  <a:rPr lang="en-GB" sz="1000" baseline="30000">
                    <a:solidFill>
                      <a:srgbClr val="C00000"/>
                    </a:solidFill>
                    <a:latin typeface="Century Gothic"/>
                    <a:ea typeface="+mn-ea"/>
                    <a:cs typeface="+mn-cs"/>
                  </a:rPr>
                  <a:t>-4</a:t>
                </a:r>
                <a:endParaRPr lang="en-GB" sz="1000">
                  <a:solidFill>
                    <a:srgbClr val="C00000"/>
                  </a:solidFill>
                  <a:latin typeface="Century Gothic"/>
                  <a:ea typeface="+mn-ea"/>
                  <a:cs typeface="+mn-cs"/>
                </a:endParaRPr>
              </a:p>
            </p:txBody>
          </p:sp>
          <p:grpSp>
            <p:nvGrpSpPr>
              <p:cNvPr id="36" name="Group 46">
                <a:extLst>
                  <a:ext uri="{FF2B5EF4-FFF2-40B4-BE49-F238E27FC236}">
                    <a16:creationId xmlns:a16="http://schemas.microsoft.com/office/drawing/2014/main" id="{A044EE4A-A5FE-A36A-0795-1278733C05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6" y="388"/>
                <a:ext cx="2310" cy="3185"/>
                <a:chOff x="136" y="364"/>
                <a:chExt cx="2310" cy="3185"/>
              </a:xfrm>
            </p:grpSpPr>
            <p:pic>
              <p:nvPicPr>
                <p:cNvPr id="37" name="Picture 4" descr="earthtrasp">
                  <a:extLst>
                    <a:ext uri="{FF2B5EF4-FFF2-40B4-BE49-F238E27FC236}">
                      <a16:creationId xmlns:a16="http://schemas.microsoft.com/office/drawing/2014/main" id="{29433547-8BAE-B163-DECA-EAA3DC2938E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8" t="3024" r="3008" b="3024"/>
                <a:stretch>
                  <a:fillRect/>
                </a:stretch>
              </p:blipFill>
              <p:spPr bwMode="auto">
                <a:xfrm>
                  <a:off x="352" y="608"/>
                  <a:ext cx="1360" cy="1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5" descr="AGN_NGC4261">
                  <a:extLst>
                    <a:ext uri="{FF2B5EF4-FFF2-40B4-BE49-F238E27FC236}">
                      <a16:creationId xmlns:a16="http://schemas.microsoft.com/office/drawing/2014/main" id="{A125EFA9-19A2-F19F-1A6A-D148907653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53" t="1691" r="4253"/>
                <a:stretch>
                  <a:fillRect/>
                </a:stretch>
              </p:blipFill>
              <p:spPr bwMode="auto">
                <a:xfrm>
                  <a:off x="1156" y="2153"/>
                  <a:ext cx="821" cy="1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" name="Line 6">
                  <a:extLst>
                    <a:ext uri="{FF2B5EF4-FFF2-40B4-BE49-F238E27FC236}">
                      <a16:creationId xmlns:a16="http://schemas.microsoft.com/office/drawing/2014/main" id="{31061F3C-0E3E-385C-0983-ACDB14840C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20" y="1016"/>
                  <a:ext cx="356" cy="1141"/>
                </a:xfrm>
                <a:prstGeom prst="line">
                  <a:avLst/>
                </a:prstGeom>
                <a:noFill/>
                <a:ln w="19050">
                  <a:solidFill>
                    <a:srgbClr val="7E070A"/>
                  </a:solidFill>
                  <a:round/>
                  <a:headEnd/>
                  <a:tailEnd type="none" w="sm" len="lg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" name="Group 17">
                  <a:extLst>
                    <a:ext uri="{FF2B5EF4-FFF2-40B4-BE49-F238E27FC236}">
                      <a16:creationId xmlns:a16="http://schemas.microsoft.com/office/drawing/2014/main" id="{CCCC20DC-B115-126D-3266-50C53EBAA5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84" y="684"/>
                  <a:ext cx="208" cy="120"/>
                  <a:chOff x="1484" y="684"/>
                  <a:chExt cx="208" cy="120"/>
                </a:xfrm>
              </p:grpSpPr>
              <p:sp>
                <p:nvSpPr>
                  <p:cNvPr id="61" name="Line 8">
                    <a:extLst>
                      <a:ext uri="{FF2B5EF4-FFF2-40B4-BE49-F238E27FC236}">
                        <a16:creationId xmlns:a16="http://schemas.microsoft.com/office/drawing/2014/main" id="{7B2D49F1-52B7-E477-6C31-FCBB17461A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8" y="688"/>
                    <a:ext cx="108" cy="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Line 9">
                    <a:extLst>
                      <a:ext uri="{FF2B5EF4-FFF2-40B4-BE49-F238E27FC236}">
                        <a16:creationId xmlns:a16="http://schemas.microsoft.com/office/drawing/2014/main" id="{4B4D59DD-E24C-F33A-54E1-FB16625B39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48" y="684"/>
                    <a:ext cx="144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Line 10">
                    <a:extLst>
                      <a:ext uri="{FF2B5EF4-FFF2-40B4-BE49-F238E27FC236}">
                        <a16:creationId xmlns:a16="http://schemas.microsoft.com/office/drawing/2014/main" id="{F0B41BE6-C576-E7D1-878D-1197E0F5C5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24" y="688"/>
                    <a:ext cx="68" cy="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Line 11">
                    <a:extLst>
                      <a:ext uri="{FF2B5EF4-FFF2-40B4-BE49-F238E27FC236}">
                        <a16:creationId xmlns:a16="http://schemas.microsoft.com/office/drawing/2014/main" id="{D2CC3F62-0856-2E27-171C-D0DE1F51A7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48" y="684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Line 12">
                    <a:extLst>
                      <a:ext uri="{FF2B5EF4-FFF2-40B4-BE49-F238E27FC236}">
                        <a16:creationId xmlns:a16="http://schemas.microsoft.com/office/drawing/2014/main" id="{A0E2DDBD-2D25-2B6A-BE9B-BBA380E800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84" y="684"/>
                    <a:ext cx="208" cy="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" name="Line 13">
                  <a:extLst>
                    <a:ext uri="{FF2B5EF4-FFF2-40B4-BE49-F238E27FC236}">
                      <a16:creationId xmlns:a16="http://schemas.microsoft.com/office/drawing/2014/main" id="{CA64CA2E-F5AD-2CE1-62E4-537C605E29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188" y="880"/>
                  <a:ext cx="40" cy="148"/>
                </a:xfrm>
                <a:prstGeom prst="line">
                  <a:avLst/>
                </a:prstGeom>
                <a:noFill/>
                <a:ln w="28575">
                  <a:solidFill>
                    <a:srgbClr val="060A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Line 14">
                  <a:extLst>
                    <a:ext uri="{FF2B5EF4-FFF2-40B4-BE49-F238E27FC236}">
                      <a16:creationId xmlns:a16="http://schemas.microsoft.com/office/drawing/2014/main" id="{82892584-DBDC-512F-4B9D-6633EF34B3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32" y="760"/>
                  <a:ext cx="328" cy="76"/>
                </a:xfrm>
                <a:prstGeom prst="line">
                  <a:avLst/>
                </a:prstGeom>
                <a:noFill/>
                <a:ln w="28575">
                  <a:solidFill>
                    <a:srgbClr val="060A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Text Box 15">
                  <a:extLst>
                    <a:ext uri="{FF2B5EF4-FFF2-40B4-BE49-F238E27FC236}">
                      <a16:creationId xmlns:a16="http://schemas.microsoft.com/office/drawing/2014/main" id="{2FFA1E81-8F5B-3CC7-B1F6-228976CC85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36" y="364"/>
                  <a:ext cx="140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>
                      <a:solidFill>
                        <a:srgbClr val="C00000"/>
                      </a:solidFill>
                      <a:latin typeface="Century Gothic"/>
                      <a:ea typeface="+mn-ea"/>
                      <a:cs typeface="+mn-cs"/>
                    </a:rPr>
                    <a:t>Down-going µ from atm. showers</a:t>
                  </a: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000">
                      <a:solidFill>
                        <a:srgbClr val="C00000"/>
                      </a:solidFill>
                      <a:latin typeface="Century Gothic"/>
                      <a:ea typeface="+mn-ea"/>
                      <a:cs typeface="+mn-cs"/>
                    </a:rPr>
                    <a:t>S/N ~ 10</a:t>
                  </a:r>
                  <a:r>
                    <a:rPr lang="en-GB" sz="1000" baseline="30000">
                      <a:solidFill>
                        <a:srgbClr val="C00000"/>
                      </a:solidFill>
                      <a:latin typeface="Century Gothic"/>
                      <a:ea typeface="+mn-ea"/>
                      <a:cs typeface="+mn-cs"/>
                    </a:rPr>
                    <a:t>-6</a:t>
                  </a:r>
                  <a:r>
                    <a:rPr lang="en-GB" sz="1000">
                      <a:solidFill>
                        <a:srgbClr val="C00000"/>
                      </a:solidFill>
                      <a:latin typeface="Century Gothic"/>
                      <a:ea typeface="+mn-ea"/>
                      <a:cs typeface="+mn-cs"/>
                    </a:rPr>
                    <a:t> at 3500m  </a:t>
                  </a:r>
                  <a:r>
                    <a:rPr lang="en-GB" sz="1000" err="1">
                      <a:solidFill>
                        <a:srgbClr val="C00000"/>
                      </a:solidFill>
                      <a:latin typeface="Century Gothic"/>
                      <a:ea typeface="+mn-ea"/>
                      <a:cs typeface="+mn-cs"/>
                    </a:rPr>
                    <a:t>w.e</a:t>
                  </a:r>
                  <a:r>
                    <a:rPr lang="en-GB" sz="1000">
                      <a:solidFill>
                        <a:srgbClr val="C00000"/>
                      </a:solidFill>
                      <a:latin typeface="Century Gothic"/>
                      <a:ea typeface="+mn-ea"/>
                      <a:cs typeface="+mn-cs"/>
                    </a:rPr>
                    <a:t>. depth</a:t>
                  </a:r>
                </a:p>
              </p:txBody>
            </p:sp>
            <p:sp>
              <p:nvSpPr>
                <p:cNvPr id="44" name="Freeform 16">
                  <a:extLst>
                    <a:ext uri="{FF2B5EF4-FFF2-40B4-BE49-F238E27FC236}">
                      <a16:creationId xmlns:a16="http://schemas.microsoft.com/office/drawing/2014/main" id="{7B860C1A-05C4-F118-9521-CF3E6CEE6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17354">
                  <a:off x="1692" y="628"/>
                  <a:ext cx="400" cy="100"/>
                </a:xfrm>
                <a:custGeom>
                  <a:avLst/>
                  <a:gdLst>
                    <a:gd name="T0" fmla="*/ 0 w 404"/>
                    <a:gd name="T1" fmla="*/ 60 h 60"/>
                    <a:gd name="T2" fmla="*/ 124 w 404"/>
                    <a:gd name="T3" fmla="*/ 0 h 60"/>
                    <a:gd name="T4" fmla="*/ 404 w 404"/>
                    <a:gd name="T5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4" h="60">
                      <a:moveTo>
                        <a:pt x="0" y="60"/>
                      </a:moveTo>
                      <a:cubicBezTo>
                        <a:pt x="28" y="30"/>
                        <a:pt x="57" y="0"/>
                        <a:pt x="124" y="0"/>
                      </a:cubicBezTo>
                      <a:cubicBezTo>
                        <a:pt x="191" y="0"/>
                        <a:pt x="357" y="50"/>
                        <a:pt x="404" y="60"/>
                      </a:cubicBez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Line 18">
                  <a:extLst>
                    <a:ext uri="{FF2B5EF4-FFF2-40B4-BE49-F238E27FC236}">
                      <a16:creationId xmlns:a16="http://schemas.microsoft.com/office/drawing/2014/main" id="{07FB3585-4D78-723C-23A6-CA339C7315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68" y="688"/>
                  <a:ext cx="108" cy="7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Line 19">
                  <a:extLst>
                    <a:ext uri="{FF2B5EF4-FFF2-40B4-BE49-F238E27FC236}">
                      <a16:creationId xmlns:a16="http://schemas.microsoft.com/office/drawing/2014/main" id="{26F33F29-B16A-3C61-E118-B597230BDB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48" y="684"/>
                  <a:ext cx="144" cy="12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Line 20">
                  <a:extLst>
                    <a:ext uri="{FF2B5EF4-FFF2-40B4-BE49-F238E27FC236}">
                      <a16:creationId xmlns:a16="http://schemas.microsoft.com/office/drawing/2014/main" id="{66083BD8-F644-EC89-C171-8EFB1DDD61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24" y="688"/>
                  <a:ext cx="68" cy="11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Line 21">
                  <a:extLst>
                    <a:ext uri="{FF2B5EF4-FFF2-40B4-BE49-F238E27FC236}">
                      <a16:creationId xmlns:a16="http://schemas.microsoft.com/office/drawing/2014/main" id="{006B27D5-6416-817F-5964-4C614364A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48" y="684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Line 22">
                  <a:extLst>
                    <a:ext uri="{FF2B5EF4-FFF2-40B4-BE49-F238E27FC236}">
                      <a16:creationId xmlns:a16="http://schemas.microsoft.com/office/drawing/2014/main" id="{7DB653EB-26D6-11CB-FB47-0BD5EC2F2F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4" y="684"/>
                  <a:ext cx="208" cy="5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grpSp>
              <p:nvGrpSpPr>
                <p:cNvPr id="50" name="Group 28">
                  <a:extLst>
                    <a:ext uri="{FF2B5EF4-FFF2-40B4-BE49-F238E27FC236}">
                      <a16:creationId xmlns:a16="http://schemas.microsoft.com/office/drawing/2014/main" id="{04E7BD62-4A70-15C5-A046-FEB5EA7608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9229190">
                  <a:off x="288" y="1836"/>
                  <a:ext cx="208" cy="120"/>
                  <a:chOff x="460" y="580"/>
                  <a:chExt cx="208" cy="120"/>
                </a:xfrm>
              </p:grpSpPr>
              <p:sp>
                <p:nvSpPr>
                  <p:cNvPr id="56" name="Line 23">
                    <a:extLst>
                      <a:ext uri="{FF2B5EF4-FFF2-40B4-BE49-F238E27FC236}">
                        <a16:creationId xmlns:a16="http://schemas.microsoft.com/office/drawing/2014/main" id="{A7FC41EA-01A7-7FE8-4FC6-978F217A12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4" y="584"/>
                    <a:ext cx="108" cy="7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Line 24">
                    <a:extLst>
                      <a:ext uri="{FF2B5EF4-FFF2-40B4-BE49-F238E27FC236}">
                        <a16:creationId xmlns:a16="http://schemas.microsoft.com/office/drawing/2014/main" id="{F4420A56-1DC0-20D7-F4A5-5BEA32A274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4" y="580"/>
                    <a:ext cx="144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Line 25">
                    <a:extLst>
                      <a:ext uri="{FF2B5EF4-FFF2-40B4-BE49-F238E27FC236}">
                        <a16:creationId xmlns:a16="http://schemas.microsoft.com/office/drawing/2014/main" id="{AD3A34B2-CE68-B7CA-3AFF-A659A34A8B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0" y="584"/>
                    <a:ext cx="68" cy="112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Line 26">
                    <a:extLst>
                      <a:ext uri="{FF2B5EF4-FFF2-40B4-BE49-F238E27FC236}">
                        <a16:creationId xmlns:a16="http://schemas.microsoft.com/office/drawing/2014/main" id="{6077DCC6-B1B1-FFD7-F185-0C48C42B09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4" y="58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Line 27">
                    <a:extLst>
                      <a:ext uri="{FF2B5EF4-FFF2-40B4-BE49-F238E27FC236}">
                        <a16:creationId xmlns:a16="http://schemas.microsoft.com/office/drawing/2014/main" id="{1CA01700-47C6-B9BC-5C33-13BBAAB417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0" y="580"/>
                    <a:ext cx="208" cy="56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b="0">
                      <a:solidFill>
                        <a:schemeClr val="tx2">
                          <a:lumMod val="50000"/>
                        </a:schemeClr>
                      </a:solidFill>
                      <a:latin typeface="Century Gothic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1" name="Line 29">
                  <a:extLst>
                    <a:ext uri="{FF2B5EF4-FFF2-40B4-BE49-F238E27FC236}">
                      <a16:creationId xmlns:a16="http://schemas.microsoft.com/office/drawing/2014/main" id="{2C34AB8A-B9D3-0701-C12B-EB21B9C989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6" y="1988"/>
                  <a:ext cx="192" cy="248"/>
                </a:xfrm>
                <a:prstGeom prst="line">
                  <a:avLst/>
                </a:prstGeom>
                <a:noFill/>
                <a:ln w="9525">
                  <a:solidFill>
                    <a:srgbClr val="C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ine 30">
                  <a:extLst>
                    <a:ext uri="{FF2B5EF4-FFF2-40B4-BE49-F238E27FC236}">
                      <a16:creationId xmlns:a16="http://schemas.microsoft.com/office/drawing/2014/main" id="{EAD13D79-4990-567A-67F0-2460EC37D4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0" y="976"/>
                  <a:ext cx="676" cy="844"/>
                </a:xfrm>
                <a:prstGeom prst="line">
                  <a:avLst/>
                </a:prstGeom>
                <a:noFill/>
                <a:ln w="19050">
                  <a:solidFill>
                    <a:srgbClr val="74080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Line 31">
                  <a:extLst>
                    <a:ext uri="{FF2B5EF4-FFF2-40B4-BE49-F238E27FC236}">
                      <a16:creationId xmlns:a16="http://schemas.microsoft.com/office/drawing/2014/main" id="{6DE75CF1-312B-EFDB-EF1D-D19688BCBB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85" y="865"/>
                  <a:ext cx="80" cy="112"/>
                </a:xfrm>
                <a:prstGeom prst="line">
                  <a:avLst/>
                </a:prstGeom>
                <a:noFill/>
                <a:ln w="28575">
                  <a:solidFill>
                    <a:srgbClr val="060A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Text Box 34">
                  <a:extLst>
                    <a:ext uri="{FF2B5EF4-FFF2-40B4-BE49-F238E27FC236}">
                      <a16:creationId xmlns:a16="http://schemas.microsoft.com/office/drawing/2014/main" id="{B73B7CBF-46FF-9652-F8F8-8E9B91758F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85" y="741"/>
                  <a:ext cx="561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600" b="0">
                      <a:solidFill>
                        <a:schemeClr val="tx2">
                          <a:lumMod val="50000"/>
                        </a:schemeClr>
                      </a:solidFill>
                      <a:latin typeface="Times New Roman" charset="0"/>
                      <a:ea typeface="+mn-ea"/>
                      <a:cs typeface="+mn-cs"/>
                    </a:rPr>
                    <a:t>p, nuclei</a:t>
                  </a:r>
                </a:p>
              </p:txBody>
            </p:sp>
            <p:sp>
              <p:nvSpPr>
                <p:cNvPr id="55" name="Text Box 35">
                  <a:extLst>
                    <a:ext uri="{FF2B5EF4-FFF2-40B4-BE49-F238E27FC236}">
                      <a16:creationId xmlns:a16="http://schemas.microsoft.com/office/drawing/2014/main" id="{F9192895-195B-200E-982C-76F5F4EC12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1" y="2011"/>
                  <a:ext cx="561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600" b="0">
                      <a:solidFill>
                        <a:schemeClr val="tx2">
                          <a:lumMod val="50000"/>
                        </a:schemeClr>
                      </a:solidFill>
                      <a:latin typeface="Times New Roman" charset="0"/>
                      <a:ea typeface="+mn-ea"/>
                      <a:cs typeface="+mn-cs"/>
                    </a:rPr>
                    <a:t>p, nuclei</a:t>
                  </a:r>
                </a:p>
              </p:txBody>
            </p:sp>
          </p:grpSp>
        </p:grpSp>
        <p:grpSp>
          <p:nvGrpSpPr>
            <p:cNvPr id="31" name="Group 50">
              <a:extLst>
                <a:ext uri="{FF2B5EF4-FFF2-40B4-BE49-F238E27FC236}">
                  <a16:creationId xmlns:a16="http://schemas.microsoft.com/office/drawing/2014/main" id="{5F367123-0B1A-C96F-0BCD-9AA79F98CE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325" y="708025"/>
              <a:ext cx="4056063" cy="923925"/>
              <a:chOff x="110" y="278"/>
              <a:chExt cx="2555" cy="582"/>
            </a:xfrm>
          </p:grpSpPr>
          <p:sp>
            <p:nvSpPr>
              <p:cNvPr id="32" name="Text Box 48">
                <a:extLst>
                  <a:ext uri="{FF2B5EF4-FFF2-40B4-BE49-F238E27FC236}">
                    <a16:creationId xmlns:a16="http://schemas.microsoft.com/office/drawing/2014/main" id="{9C8CC290-6D27-4CA5-79BC-4BA842E767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" y="278"/>
                <a:ext cx="2555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b="0">
                    <a:solidFill>
                      <a:schemeClr val="tx2">
                        <a:lumMod val="50000"/>
                      </a:schemeClr>
                    </a:solidFill>
                    <a:latin typeface="Century Gothic"/>
                    <a:ea typeface="+mn-ea"/>
                    <a:cs typeface="+mn-cs"/>
                  </a:rPr>
                  <a:t>Search for neutrino induced events, mainly                  ,  deep underwater </a:t>
                </a:r>
              </a:p>
            </p:txBody>
          </p:sp>
          <p:graphicFrame>
            <p:nvGraphicFramePr>
              <p:cNvPr id="33" name="Object 49">
                <a:extLst>
                  <a:ext uri="{FF2B5EF4-FFF2-40B4-BE49-F238E27FC236}">
                    <a16:creationId xmlns:a16="http://schemas.microsoft.com/office/drawing/2014/main" id="{1BB24C90-41C7-55DC-B715-6D6A6DDA82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0126391"/>
                  </p:ext>
                </p:extLst>
              </p:nvPr>
            </p:nvGraphicFramePr>
            <p:xfrm>
              <a:off x="1225" y="516"/>
              <a:ext cx="645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762000" imgH="203200" progId="Equation.3">
                      <p:embed/>
                    </p:oleObj>
                  </mc:Choice>
                  <mc:Fallback>
                    <p:oleObj name="Equation" r:id="rId8" imgW="762000" imgH="203200" progId="Equation.3">
                      <p:embed/>
                      <p:pic>
                        <p:nvPicPr>
                          <p:cNvPr id="31" name="Object 49">
                            <a:extLst>
                              <a:ext uri="{FF2B5EF4-FFF2-40B4-BE49-F238E27FC236}">
                                <a16:creationId xmlns:a16="http://schemas.microsoft.com/office/drawing/2014/main" id="{FBECBACF-6172-0D41-BCE6-6F0C5080468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25" y="516"/>
                            <a:ext cx="645" cy="172"/>
                          </a:xfrm>
                          <a:prstGeom prst="rect">
                            <a:avLst/>
                          </a:prstGeom>
                          <a:solidFill>
                            <a:srgbClr val="E2F9F6"/>
                          </a:solidFill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947341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95"/>
            <a:ext cx="9906000" cy="682677"/>
          </a:xfrm>
        </p:spPr>
        <p:txBody>
          <a:bodyPr anchor="ctr">
            <a:noAutofit/>
          </a:bodyPr>
          <a:lstStyle/>
          <a:p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High</a:t>
            </a:r>
            <a:r>
              <a:rPr lang="en-GB" sz="4000" b="1" baseline="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Energy </a:t>
            </a:r>
            <a:r>
              <a:rPr lang="en-GB" sz="4000" b="1" baseline="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4000" b="1" baseline="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Telescopes world map</a:t>
            </a:r>
            <a:endParaRPr lang="it-IT" sz="40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137CC46-B5F6-EFAF-7C53-2327FA1DCEB5}"/>
              </a:ext>
            </a:extLst>
          </p:cNvPr>
          <p:cNvSpPr/>
          <p:nvPr/>
        </p:nvSpPr>
        <p:spPr>
          <a:xfrm>
            <a:off x="6363730" y="6388443"/>
            <a:ext cx="267740" cy="269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56F8C33-350B-82AA-21F2-52181BD49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54" y="967607"/>
            <a:ext cx="9636176" cy="460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24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F6DA2-E66A-1B34-6B34-EB9EC02E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0B404-18A8-C39B-A4F6-48B87DC2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220D81-ADA5-5781-5E3E-9980F0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738929-3CAA-202C-98DF-3C4BE9CFA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13" y="0"/>
            <a:ext cx="8969693" cy="677863"/>
          </a:xfrm>
        </p:spPr>
        <p:txBody>
          <a:bodyPr>
            <a:norm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j-ea"/>
                <a:cs typeface="+mj-cs"/>
              </a:rPr>
              <a:t>Cherenkov </a:t>
            </a: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j-ea"/>
                <a:cs typeface="+mj-cs"/>
              </a:rPr>
              <a:t> Telescope: science goals </a:t>
            </a:r>
            <a:endParaRPr lang="it-IT" sz="4000" b="1" kern="1200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3" name="Segnaposto contenuto 7">
            <a:extLst>
              <a:ext uri="{FF2B5EF4-FFF2-40B4-BE49-F238E27FC236}">
                <a16:creationId xmlns:a16="http://schemas.microsoft.com/office/drawing/2014/main" id="{C70689FA-7AB7-DB48-2951-1B1F6161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38" y="1597749"/>
            <a:ext cx="2193090" cy="16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7C1654-B731-3B4E-7798-6595C2EA3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935" y="1597749"/>
            <a:ext cx="1748138" cy="162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03B3C20-62AE-24C8-1FD6-539A5ED13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251" y="1714500"/>
            <a:ext cx="2207743" cy="1620000"/>
          </a:xfrm>
          <a:prstGeom prst="rect">
            <a:avLst/>
          </a:prstGeom>
        </p:spPr>
      </p:pic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4FF1D27B-704B-655C-5DB9-F47E5B370079}"/>
              </a:ext>
            </a:extLst>
          </p:cNvPr>
          <p:cNvSpPr txBox="1"/>
          <p:nvPr/>
        </p:nvSpPr>
        <p:spPr>
          <a:xfrm>
            <a:off x="132398" y="3622673"/>
            <a:ext cx="9684701" cy="677108"/>
          </a:xfrm>
          <a:prstGeom prst="rect">
            <a:avLst/>
          </a:prstGeom>
          <a:gradFill flip="none" rotWithShape="1">
            <a:gsLst>
              <a:gs pos="0">
                <a:srgbClr val="A6EFB4"/>
              </a:gs>
              <a:gs pos="50000">
                <a:srgbClr val="F6B78A"/>
              </a:gs>
              <a:gs pos="100000">
                <a:srgbClr val="F0AAFF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B050"/>
                </a:solidFill>
              </a:rPr>
              <a:t>  CC –SN </a:t>
            </a:r>
            <a:r>
              <a:rPr lang="en-GB">
                <a:solidFill>
                  <a:srgbClr val="00B050"/>
                </a:solidFill>
                <a:latin typeface="Symbol" pitchFamily="2" charset="2"/>
              </a:rPr>
              <a:t>n</a:t>
            </a:r>
            <a:r>
              <a:rPr lang="en-GB">
                <a:solidFill>
                  <a:srgbClr val="00B050"/>
                </a:solidFill>
              </a:rPr>
              <a:t>	          </a:t>
            </a:r>
            <a:r>
              <a:rPr lang="en-GB">
                <a:solidFill>
                  <a:srgbClr val="00B050"/>
                </a:solidFill>
                <a:latin typeface="Symbol" pitchFamily="2" charset="2"/>
              </a:rPr>
              <a:t>n</a:t>
            </a:r>
            <a:r>
              <a:rPr lang="en-GB">
                <a:solidFill>
                  <a:srgbClr val="00B050"/>
                </a:solidFill>
              </a:rPr>
              <a:t> Oscillations           Indirect D.M search          </a:t>
            </a:r>
            <a:r>
              <a:rPr lang="en-GB" err="1">
                <a:solidFill>
                  <a:srgbClr val="7030A0"/>
                </a:solidFill>
              </a:rPr>
              <a:t>Astroph</a:t>
            </a:r>
            <a:r>
              <a:rPr lang="en-GB">
                <a:solidFill>
                  <a:srgbClr val="7030A0"/>
                </a:solidFill>
              </a:rPr>
              <a:t>. Sources                 GZK </a:t>
            </a:r>
            <a:r>
              <a:rPr lang="en-GB">
                <a:solidFill>
                  <a:srgbClr val="7030A0"/>
                </a:solidFill>
                <a:latin typeface="Symbol" pitchFamily="2" charset="2"/>
              </a:rPr>
              <a:t>n</a:t>
            </a:r>
            <a:r>
              <a:rPr lang="en-GB">
                <a:solidFill>
                  <a:srgbClr val="7030A0"/>
                </a:solidFill>
              </a:rPr>
              <a:t>, ...</a:t>
            </a:r>
          </a:p>
          <a:p>
            <a:r>
              <a:rPr lang="en-GB" sz="2000">
                <a:solidFill>
                  <a:srgbClr val="00B050"/>
                </a:solidFill>
              </a:rPr>
              <a:t>   MeV                 10 &lt; </a:t>
            </a:r>
            <a:r>
              <a:rPr lang="en-GB" sz="2000" err="1">
                <a:solidFill>
                  <a:srgbClr val="00B050"/>
                </a:solidFill>
              </a:rPr>
              <a:t>E</a:t>
            </a:r>
            <a:r>
              <a:rPr lang="en-GB" sz="2000" baseline="-25000" err="1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GB" sz="2000">
                <a:solidFill>
                  <a:srgbClr val="00B050"/>
                </a:solidFill>
              </a:rPr>
              <a:t> &lt; 100 GeV	</a:t>
            </a:r>
            <a:r>
              <a:rPr lang="en-GB">
                <a:solidFill>
                  <a:srgbClr val="FF0000"/>
                </a:solidFill>
              </a:rPr>
              <a:t>GeV &lt; </a:t>
            </a:r>
            <a:r>
              <a:rPr lang="en-GB" err="1">
                <a:solidFill>
                  <a:srgbClr val="FF0000"/>
                </a:solidFill>
              </a:rPr>
              <a:t>E</a:t>
            </a:r>
            <a:r>
              <a:rPr lang="en-GB" baseline="-25000" err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GB">
                <a:solidFill>
                  <a:srgbClr val="FF0000"/>
                </a:solidFill>
              </a:rPr>
              <a:t> &lt; 100 GeV  </a:t>
            </a:r>
            <a:r>
              <a:rPr lang="en-GB">
                <a:solidFill>
                  <a:srgbClr val="00B050"/>
                </a:solidFill>
              </a:rPr>
              <a:t>           </a:t>
            </a:r>
            <a:r>
              <a:rPr lang="en-GB" err="1">
                <a:solidFill>
                  <a:srgbClr val="FF0000"/>
                </a:solidFill>
              </a:rPr>
              <a:t>TeV</a:t>
            </a:r>
            <a:r>
              <a:rPr lang="en-GB">
                <a:solidFill>
                  <a:srgbClr val="FF0000"/>
                </a:solidFill>
              </a:rPr>
              <a:t> &lt; </a:t>
            </a:r>
            <a:r>
              <a:rPr lang="en-GB" err="1">
                <a:solidFill>
                  <a:srgbClr val="7030A0"/>
                </a:solidFill>
              </a:rPr>
              <a:t>E</a:t>
            </a:r>
            <a:r>
              <a:rPr lang="en-GB" baseline="-25000" err="1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GB">
                <a:solidFill>
                  <a:srgbClr val="7030A0"/>
                </a:solidFill>
              </a:rPr>
              <a:t> &lt; </a:t>
            </a:r>
            <a:r>
              <a:rPr lang="en-GB" err="1">
                <a:solidFill>
                  <a:srgbClr val="7030A0"/>
                </a:solidFill>
              </a:rPr>
              <a:t>EeV</a:t>
            </a:r>
            <a:r>
              <a:rPr lang="en-GB">
                <a:solidFill>
                  <a:srgbClr val="7030A0"/>
                </a:solidFill>
              </a:rPr>
              <a:t>                      &gt; </a:t>
            </a:r>
            <a:r>
              <a:rPr lang="en-GB" err="1">
                <a:solidFill>
                  <a:srgbClr val="7030A0"/>
                </a:solidFill>
              </a:rPr>
              <a:t>EeV</a:t>
            </a:r>
            <a:endParaRPr lang="en-GB">
              <a:solidFill>
                <a:srgbClr val="7030A0"/>
              </a:solidFill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49471F7E-BE69-9B73-2DD7-3CF9B2627D95}"/>
              </a:ext>
            </a:extLst>
          </p:cNvPr>
          <p:cNvSpPr txBox="1"/>
          <p:nvPr/>
        </p:nvSpPr>
        <p:spPr>
          <a:xfrm>
            <a:off x="1942069" y="4508495"/>
            <a:ext cx="1706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GB" sz="200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n</a:t>
            </a:r>
            <a:r>
              <a:rPr lang="en-GB" sz="2000">
                <a:solidFill>
                  <a:schemeClr val="accent2">
                    <a:lumMod val="75000"/>
                  </a:schemeClr>
                </a:solidFill>
              </a:rPr>
              <a:t> Oscillations</a:t>
            </a:r>
          </a:p>
          <a:p>
            <a:r>
              <a:rPr lang="en-GB" sz="200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GB" sz="200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n </a:t>
            </a:r>
            <a:r>
              <a:rPr lang="en-GB" sz="2000">
                <a:solidFill>
                  <a:schemeClr val="accent2">
                    <a:lumMod val="75000"/>
                  </a:schemeClr>
                </a:solidFill>
              </a:rPr>
              <a:t>Hierarchy</a:t>
            </a:r>
          </a:p>
          <a:p>
            <a:r>
              <a:rPr lang="en-GB" sz="2000">
                <a:solidFill>
                  <a:schemeClr val="accent2">
                    <a:lumMod val="75000"/>
                  </a:schemeClr>
                </a:solidFill>
              </a:rPr>
              <a:t>- Sterile </a:t>
            </a:r>
            <a:r>
              <a:rPr lang="en-GB" sz="200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n</a:t>
            </a:r>
            <a:endParaRPr lang="en-GB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A5096FC-EFAC-1788-310F-DFF6F7F8F88F}"/>
              </a:ext>
            </a:extLst>
          </p:cNvPr>
          <p:cNvSpPr txBox="1"/>
          <p:nvPr/>
        </p:nvSpPr>
        <p:spPr>
          <a:xfrm>
            <a:off x="4064031" y="4508495"/>
            <a:ext cx="1617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- D. M. search</a:t>
            </a:r>
          </a:p>
          <a:p>
            <a:r>
              <a:rPr lang="en-GB" sz="2000">
                <a:solidFill>
                  <a:srgbClr val="FF0000"/>
                </a:solidFill>
              </a:rPr>
              <a:t>- Monopoles</a:t>
            </a:r>
          </a:p>
          <a:p>
            <a:r>
              <a:rPr lang="en-GB" sz="2000">
                <a:solidFill>
                  <a:srgbClr val="FF0000"/>
                </a:solidFill>
              </a:rPr>
              <a:t>- </a:t>
            </a:r>
            <a:r>
              <a:rPr lang="en-GB" sz="2000" err="1">
                <a:solidFill>
                  <a:srgbClr val="FF0000"/>
                </a:solidFill>
              </a:rPr>
              <a:t>Nuclearites</a:t>
            </a:r>
            <a:endParaRPr lang="en-GB" sz="2000">
              <a:solidFill>
                <a:srgbClr val="FF0000"/>
              </a:solidFill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4F02922B-A9AD-7292-4952-66EB6E1D492C}"/>
              </a:ext>
            </a:extLst>
          </p:cNvPr>
          <p:cNvSpPr txBox="1"/>
          <p:nvPr/>
        </p:nvSpPr>
        <p:spPr>
          <a:xfrm>
            <a:off x="5863797" y="4508495"/>
            <a:ext cx="25690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>
              <a:buFontTx/>
              <a:buChar char="-"/>
            </a:pPr>
            <a:r>
              <a:rPr lang="en-GB" sz="2000">
                <a:solidFill>
                  <a:srgbClr val="0070C0"/>
                </a:solidFill>
                <a:latin typeface="Symbol" pitchFamily="2" charset="2"/>
              </a:rPr>
              <a:t> n</a:t>
            </a:r>
            <a:r>
              <a:rPr lang="en-GB" sz="2000">
                <a:solidFill>
                  <a:srgbClr val="0070C0"/>
                </a:solidFill>
              </a:rPr>
              <a:t>  from extra-terrestrial sources</a:t>
            </a:r>
          </a:p>
          <a:p>
            <a:pPr marL="38100">
              <a:buFontTx/>
              <a:buChar char="-"/>
            </a:pPr>
            <a:r>
              <a:rPr lang="en-GB" sz="2000">
                <a:solidFill>
                  <a:srgbClr val="0070C0"/>
                </a:solidFill>
              </a:rPr>
              <a:t> Hadronic-leptonic ?</a:t>
            </a:r>
          </a:p>
          <a:p>
            <a:pPr marL="38100"/>
            <a:r>
              <a:rPr lang="en-GB" sz="2000">
                <a:solidFill>
                  <a:srgbClr val="0070C0"/>
                </a:solidFill>
              </a:rPr>
              <a:t>- Origin, acceleration mechanism of HE CR</a:t>
            </a: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5D9C1735-BB09-AFCA-751B-6300E5750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17" y="1597749"/>
            <a:ext cx="1564659" cy="1620000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9083E747-527D-C905-F95C-9BA7579EE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797" y="1720362"/>
            <a:ext cx="1582673" cy="1620000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AD18C8EC-33F4-389B-73B2-75EFB90FCC35}"/>
              </a:ext>
            </a:extLst>
          </p:cNvPr>
          <p:cNvSpPr txBox="1"/>
          <p:nvPr/>
        </p:nvSpPr>
        <p:spPr>
          <a:xfrm>
            <a:off x="8323327" y="4508495"/>
            <a:ext cx="1582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algn="ctr"/>
            <a:r>
              <a:rPr lang="en-GB" sz="2000">
                <a:solidFill>
                  <a:srgbClr val="7030A0"/>
                </a:solidFill>
              </a:rPr>
              <a:t>U.H.E. C.R. nature and propagation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3F472ED0-E435-5CF8-B486-3E503BD8C840}"/>
              </a:ext>
            </a:extLst>
          </p:cNvPr>
          <p:cNvSpPr txBox="1"/>
          <p:nvPr/>
        </p:nvSpPr>
        <p:spPr>
          <a:xfrm>
            <a:off x="132398" y="4508495"/>
            <a:ext cx="1357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B050"/>
                </a:solidFill>
              </a:rPr>
              <a:t>- </a:t>
            </a:r>
            <a:r>
              <a:rPr lang="en-GB" sz="2000">
                <a:solidFill>
                  <a:srgbClr val="00B050"/>
                </a:solidFill>
                <a:latin typeface="Symbol" pitchFamily="2" charset="2"/>
              </a:rPr>
              <a:t>n</a:t>
            </a:r>
            <a:r>
              <a:rPr lang="en-GB" sz="2000">
                <a:solidFill>
                  <a:srgbClr val="00B050"/>
                </a:solidFill>
              </a:rPr>
              <a:t> from SN</a:t>
            </a:r>
          </a:p>
        </p:txBody>
      </p:sp>
    </p:spTree>
    <p:extLst>
      <p:ext uri="{BB962C8B-B14F-4D97-AF65-F5344CB8AC3E}">
        <p14:creationId xmlns:p14="http://schemas.microsoft.com/office/powerpoint/2010/main" val="3675360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F6DA2-E66A-1B34-6B34-EB9EC02E4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0B404-18A8-C39B-A4F6-48B87DC2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220D81-ADA5-5781-5E3E-9980F0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738929-3CAA-202C-98DF-3C4BE9CFA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13" y="0"/>
            <a:ext cx="8969693" cy="677863"/>
          </a:xfrm>
        </p:spPr>
        <p:txBody>
          <a:bodyPr>
            <a:norm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j-ea"/>
                <a:cs typeface="+mj-cs"/>
              </a:rPr>
              <a:t>Cherenkov </a:t>
            </a: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j-ea"/>
                <a:cs typeface="+mj-cs"/>
              </a:rPr>
              <a:t> Telescope: science goals </a:t>
            </a:r>
            <a:endParaRPr lang="it-IT" sz="4000" b="1" kern="1200" dirty="0">
              <a:ln w="1270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C55A1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  <a:ea typeface="+mj-ea"/>
              <a:cs typeface="+mj-cs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CE26E70-F7E8-F4BF-7359-BB6D52EE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8" y="969964"/>
            <a:ext cx="5239487" cy="2979736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70246C27-2ED2-8E4B-75D5-62F3A1C3B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8" y="3941429"/>
            <a:ext cx="5239487" cy="1275675"/>
          </a:xfrm>
          <a:prstGeom prst="rect">
            <a:avLst/>
          </a:prstGeom>
          <a:solidFill>
            <a:srgbClr val="DEE3A2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7E070A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14990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9pPr>
          </a:lstStyle>
          <a:p>
            <a:pPr eaLnBrk="1" hangingPunct="1"/>
            <a:endParaRPr lang="en-GB" sz="300" b="0" kern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600" b="0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Their identification requires a detector with </a:t>
            </a:r>
            <a:r>
              <a:rPr lang="en-GB" sz="1600" b="1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accurate angular reconstruction</a:t>
            </a:r>
          </a:p>
          <a:p>
            <a:pPr eaLnBrk="1" hangingPunct="1"/>
            <a:r>
              <a:rPr lang="en-GB" sz="1600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Search for sources from catalogue</a:t>
            </a:r>
          </a:p>
          <a:p>
            <a:pPr eaLnBrk="1" hangingPunct="1"/>
            <a:r>
              <a:rPr lang="en-GB" sz="1600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Auto-correlation search </a:t>
            </a:r>
            <a:r>
              <a:rPr lang="en-GB" sz="1600" b="0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3BE4AAF-9A12-9905-58E5-55F7D99DC9A1}"/>
              </a:ext>
            </a:extLst>
          </p:cNvPr>
          <p:cNvSpPr txBox="1"/>
          <p:nvPr/>
        </p:nvSpPr>
        <p:spPr>
          <a:xfrm>
            <a:off x="68897" y="595071"/>
            <a:ext cx="52267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>
                <a:solidFill>
                  <a:srgbClr val="C00000"/>
                </a:solidFill>
              </a:rPr>
              <a:t>Search for point-like cosmic Neutrino Sources</a:t>
            </a:r>
            <a:endParaRPr lang="it-IT" sz="2000"/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9EFCE088-1097-A135-60CC-E32F5B98682C}"/>
              </a:ext>
            </a:extLst>
          </p:cNvPr>
          <p:cNvGrpSpPr/>
          <p:nvPr/>
        </p:nvGrpSpPr>
        <p:grpSpPr>
          <a:xfrm>
            <a:off x="5568703" y="1113712"/>
            <a:ext cx="4372063" cy="3503252"/>
            <a:chOff x="5001419" y="943837"/>
            <a:chExt cx="3276599" cy="2403127"/>
          </a:xfrm>
        </p:grpSpPr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A8297B82-8EF5-1376-0A50-92C65D00C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6" b="391"/>
            <a:stretch>
              <a:fillRect/>
            </a:stretch>
          </p:blipFill>
          <p:spPr bwMode="auto">
            <a:xfrm>
              <a:off x="5001419" y="943837"/>
              <a:ext cx="3001963" cy="2403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DE856C7C-5773-2FE0-1471-C5CE302BF2D9}"/>
                </a:ext>
              </a:extLst>
            </p:cNvPr>
            <p:cNvSpPr txBox="1"/>
            <p:nvPr/>
          </p:nvSpPr>
          <p:spPr>
            <a:xfrm>
              <a:off x="7363533" y="1930027"/>
              <a:ext cx="891383" cy="378159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7030A0"/>
                  </a:solidFill>
                  <a:latin typeface="Century Gothic"/>
                  <a:ea typeface="+mn-ea"/>
                  <a:cs typeface="+mn-cs"/>
                </a:rPr>
                <a:t>Search here !!!</a:t>
              </a: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14BB7601-FC98-011E-5181-BFD9EEADF3B4}"/>
                </a:ext>
              </a:extLst>
            </p:cNvPr>
            <p:cNvSpPr/>
            <p:nvPr/>
          </p:nvSpPr>
          <p:spPr>
            <a:xfrm>
              <a:off x="6900068" y="2444211"/>
              <a:ext cx="1377950" cy="6373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entury Gothic"/>
              </a:endParaRPr>
            </a:p>
          </p:txBody>
        </p:sp>
      </p:grp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4E92D7AE-4304-CAC4-1214-C721EE29CD2F}"/>
              </a:ext>
            </a:extLst>
          </p:cNvPr>
          <p:cNvCxnSpPr>
            <a:endCxn id="36" idx="7"/>
          </p:cNvCxnSpPr>
          <p:nvPr/>
        </p:nvCxnSpPr>
        <p:spPr>
          <a:xfrm flipH="1">
            <a:off x="9671504" y="3102645"/>
            <a:ext cx="108416" cy="3343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F215A26-F4D5-DE7A-C844-BE0BA1821F71}"/>
              </a:ext>
            </a:extLst>
          </p:cNvPr>
          <p:cNvSpPr txBox="1"/>
          <p:nvPr/>
        </p:nvSpPr>
        <p:spPr>
          <a:xfrm>
            <a:off x="4988559" y="655515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rgbClr val="C00000"/>
                </a:solidFill>
              </a:rPr>
              <a:t>Search for Diffuse flux of Cosmic Neutrinos </a:t>
            </a:r>
            <a:endParaRPr lang="it-IT" sz="1800" b="1">
              <a:solidFill>
                <a:srgbClr val="C00000"/>
              </a:solidFill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9479B410-99B1-34F5-53E9-0D6688388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076" y="4852090"/>
            <a:ext cx="4005608" cy="17361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7E070A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14990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F0B79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Times" charset="0"/>
              <a:buChar char="•"/>
            </a:pPr>
            <a:r>
              <a:rPr lang="en-GB" sz="1600" b="0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 Neutrinos from:</a:t>
            </a:r>
          </a:p>
          <a:p>
            <a:pPr lvl="1" eaLnBrk="1" hangingPunct="1">
              <a:buFont typeface="Times" charset="0"/>
              <a:buChar char="•"/>
            </a:pPr>
            <a:r>
              <a:rPr lang="en-GB" sz="1400" b="0" kern="0">
                <a:latin typeface="Arial" charset="0"/>
                <a:ea typeface="ＭＳ Ｐゴシック" charset="0"/>
              </a:rPr>
              <a:t>Unresolved AGN</a:t>
            </a:r>
          </a:p>
          <a:p>
            <a:pPr lvl="1" eaLnBrk="1" hangingPunct="1">
              <a:buFont typeface="Times" charset="0"/>
              <a:buChar char="•"/>
            </a:pPr>
            <a:r>
              <a:rPr lang="en-GB" sz="1400" b="0" kern="0">
                <a:latin typeface="Arial" charset="0"/>
                <a:ea typeface="ＭＳ Ｐゴシック" charset="0"/>
              </a:rPr>
              <a:t>"Z-bursts"</a:t>
            </a:r>
          </a:p>
          <a:p>
            <a:pPr lvl="1" eaLnBrk="1" hangingPunct="1">
              <a:buFont typeface="Times" charset="0"/>
              <a:buChar char="•"/>
            </a:pPr>
            <a:r>
              <a:rPr lang="en-GB" sz="1400" b="0" kern="0">
                <a:latin typeface="Arial" charset="0"/>
                <a:ea typeface="ＭＳ Ｐゴシック" charset="0"/>
              </a:rPr>
              <a:t>"GZK like" proton-CMB interactions</a:t>
            </a:r>
          </a:p>
          <a:p>
            <a:pPr eaLnBrk="1" hangingPunct="1">
              <a:buFont typeface="Times" charset="0"/>
              <a:buChar char="•"/>
            </a:pPr>
            <a:r>
              <a:rPr lang="en-GB" sz="1600" b="0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Top-Down models </a:t>
            </a:r>
            <a:r>
              <a:rPr lang="en-GB" sz="1600" kern="0">
                <a:solidFill>
                  <a:srgbClr val="7030A0"/>
                </a:solidFill>
                <a:latin typeface="Symbol" pitchFamily="2" charset="2"/>
                <a:ea typeface="ＭＳ Ｐゴシック" charset="0"/>
                <a:cs typeface="ＭＳ Ｐゴシック" charset="0"/>
              </a:rPr>
              <a:t>n</a:t>
            </a:r>
            <a:endParaRPr lang="en-GB" sz="1600" b="0" kern="0">
              <a:solidFill>
                <a:srgbClr val="7030A0"/>
              </a:solidFill>
              <a:latin typeface="Symbol" pitchFamily="2" charset="2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Times" charset="0"/>
              <a:buChar char="•"/>
            </a:pPr>
            <a:r>
              <a:rPr lang="mr-IN" sz="1600" b="0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600" b="0" kern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endParaRPr lang="en-GB" sz="1600" b="0" kern="0">
              <a:solidFill>
                <a:srgbClr val="7030A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E03F6B23-4C96-354A-AD1D-858E954794A7}"/>
              </a:ext>
            </a:extLst>
          </p:cNvPr>
          <p:cNvSpPr/>
          <p:nvPr/>
        </p:nvSpPr>
        <p:spPr>
          <a:xfrm>
            <a:off x="792326" y="5386727"/>
            <a:ext cx="477637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GB" sz="1800" b="0" kern="0"/>
              <a:t>Their identification out of the more intense background of atmospheric neutrinos (and </a:t>
            </a:r>
            <a:r>
              <a:rPr lang="en-GB" sz="1800" b="0" ker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sz="1800" b="0" kern="0"/>
              <a:t>) is possible at very high energies (E</a:t>
            </a:r>
            <a:r>
              <a:rPr lang="en-GB" sz="1800" b="0" kern="0" baseline="-25000">
                <a:sym typeface="Symbol" charset="0"/>
              </a:rPr>
              <a:t></a:t>
            </a:r>
            <a:r>
              <a:rPr lang="en-GB" sz="1800" b="0" kern="0"/>
              <a:t> &gt;&gt; </a:t>
            </a:r>
            <a:r>
              <a:rPr lang="en-GB" sz="1800" b="0" kern="0" err="1"/>
              <a:t>TeV</a:t>
            </a:r>
            <a:r>
              <a:rPr lang="en-GB" sz="1800" b="0" kern="0"/>
              <a:t>) and requires </a:t>
            </a:r>
            <a:r>
              <a:rPr lang="en-GB" sz="1800" b="1" kern="0"/>
              <a:t>good energy reconstruction.</a:t>
            </a:r>
          </a:p>
        </p:txBody>
      </p:sp>
    </p:spTree>
    <p:extLst>
      <p:ext uri="{BB962C8B-B14F-4D97-AF65-F5344CB8AC3E}">
        <p14:creationId xmlns:p14="http://schemas.microsoft.com/office/powerpoint/2010/main" val="3052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A2682-F568-CBF9-797D-8135456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Antonio Capone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5426DB-F639-B9C8-31B8-47787230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Elba Island (Tuscany, Italy), September 29th,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00192-01B6-CD34-E610-C0F15087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E9D6A-BDD6-5A4B-9EB0-894300F0E9BF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79F28B2-FDFC-79D7-A50F-5E425FDA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41" y="1151497"/>
            <a:ext cx="4002614" cy="466971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E22C5D-3434-032D-86D6-7ADE3BD90E90}"/>
              </a:ext>
            </a:extLst>
          </p:cNvPr>
          <p:cNvSpPr txBox="1"/>
          <p:nvPr/>
        </p:nvSpPr>
        <p:spPr>
          <a:xfrm>
            <a:off x="313818" y="5879281"/>
            <a:ext cx="404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 operation at the South Pole since 2010</a:t>
            </a:r>
          </a:p>
          <a:p>
            <a:r>
              <a:rPr lang="en-GB"/>
              <a:t>Sensitive to </a:t>
            </a:r>
            <a:r>
              <a:rPr lang="en-GB" err="1"/>
              <a:t>TeV</a:t>
            </a:r>
            <a:r>
              <a:rPr lang="en-GB"/>
              <a:t> – </a:t>
            </a:r>
            <a:r>
              <a:rPr lang="en-GB" err="1"/>
              <a:t>PeV</a:t>
            </a:r>
            <a:r>
              <a:rPr lang="en-GB"/>
              <a:t> neutrinos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483BA0-0B02-8303-D296-933FC15F7F37}"/>
              </a:ext>
            </a:extLst>
          </p:cNvPr>
          <p:cNvSpPr txBox="1"/>
          <p:nvPr/>
        </p:nvSpPr>
        <p:spPr>
          <a:xfrm>
            <a:off x="1620212" y="867510"/>
            <a:ext cx="148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err="1"/>
              <a:t>IceTop</a:t>
            </a:r>
            <a:r>
              <a:rPr lang="it-IT" sz="1600"/>
              <a:t> detector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C2DC990-6A03-B5FB-8527-D3DF207255E2}"/>
              </a:ext>
            </a:extLst>
          </p:cNvPr>
          <p:cNvCxnSpPr/>
          <p:nvPr/>
        </p:nvCxnSpPr>
        <p:spPr>
          <a:xfrm>
            <a:off x="2361248" y="1197424"/>
            <a:ext cx="202334" cy="2839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336D097B-9F30-DCB9-0FF2-8CF94DA8E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34" y="962422"/>
            <a:ext cx="5301298" cy="5022282"/>
          </a:xfrm>
          <a:prstGeom prst="rect">
            <a:avLst/>
          </a:prstGeom>
        </p:spPr>
      </p:pic>
      <p:sp>
        <p:nvSpPr>
          <p:cNvPr id="16" name="Titolo 15">
            <a:extLst>
              <a:ext uri="{FF2B5EF4-FFF2-40B4-BE49-F238E27FC236}">
                <a16:creationId xmlns:a16="http://schemas.microsoft.com/office/drawing/2014/main" id="{8DD38542-E008-B4DD-E310-C1AA4FA5F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9694"/>
            <a:ext cx="9906000" cy="682677"/>
          </a:xfrm>
        </p:spPr>
        <p:txBody>
          <a:bodyPr anchor="ctr">
            <a:normAutofit fontScale="90000"/>
          </a:bodyPr>
          <a:lstStyle/>
          <a:p>
            <a:r>
              <a:rPr lang="en-GB" sz="4000" b="1" kern="1200" dirty="0" err="1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j-ea"/>
                <a:cs typeface="+mj-cs"/>
              </a:rPr>
              <a:t>IceCube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: a flux of "diffuse" 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Symbol" pitchFamily="2" charset="2"/>
              </a:rPr>
              <a:t>n</a:t>
            </a:r>
            <a:r>
              <a:rPr lang="en-GB" sz="4000" b="1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</a:rPr>
              <a:t> identified since 2013 </a:t>
            </a:r>
            <a:r>
              <a:rPr lang="en-GB" sz="4000" b="1" kern="1200" dirty="0">
                <a:ln w="1270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C55A1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426893B2-5439-6182-04E9-6066F3FE5EB9}"/>
                  </a:ext>
                </a:extLst>
              </p:cNvPr>
              <p:cNvSpPr txBox="1"/>
              <p:nvPr/>
            </p:nvSpPr>
            <p:spPr>
              <a:xfrm>
                <a:off x="4621697" y="6014114"/>
                <a:ext cx="5159489" cy="4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=6.45</m:t>
                        </m:r>
                        <m:d>
                          <m:d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it-IT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𝑇𝑒𝑉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−2.89</m:t>
                        </m:r>
                      </m:sup>
                    </m:sSup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𝑠𝑟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dirty="0"/>
                  <a:t>]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426893B2-5439-6182-04E9-6066F3FE5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697" y="6014114"/>
                <a:ext cx="5159489" cy="469231"/>
              </a:xfrm>
              <a:prstGeom prst="rect">
                <a:avLst/>
              </a:prstGeom>
              <a:blipFill>
                <a:blip r:embed="rId5"/>
                <a:stretch>
                  <a:fillRect l="-980" r="-1716" b="-15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150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3174</TotalTime>
  <Words>2562</Words>
  <Application>Microsoft Macintosh PowerPoint</Application>
  <PresentationFormat>A4 (21x29,7 cm)</PresentationFormat>
  <Paragraphs>437</Paragraphs>
  <Slides>35</Slides>
  <Notes>35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57" baseType="lpstr">
      <vt:lpstr>Abril Fatface</vt:lpstr>
      <vt:lpstr>AdvOTb0c9bf5d</vt:lpstr>
      <vt:lpstr>AdvOTb4af3d5d.I</vt:lpstr>
      <vt:lpstr>AdvOTf9433e2d</vt:lpstr>
      <vt:lpstr>AdvOTf9433e2d+20</vt:lpstr>
      <vt:lpstr>AdvOTf9433e2d+fb</vt:lpstr>
      <vt:lpstr>AdvTTec1d2308.I+03</vt:lpstr>
      <vt:lpstr>Arial</vt:lpstr>
      <vt:lpstr>Calibri</vt:lpstr>
      <vt:lpstr>Calibri Light</vt:lpstr>
      <vt:lpstr>Cambria Math</vt:lpstr>
      <vt:lpstr>Century Gothic</vt:lpstr>
      <vt:lpstr>Comic Sans MS</vt:lpstr>
      <vt:lpstr>Helvetica</vt:lpstr>
      <vt:lpstr>Roboto</vt:lpstr>
      <vt:lpstr>Symbol</vt:lpstr>
      <vt:lpstr>Tahoma</vt:lpstr>
      <vt:lpstr>Times</vt:lpstr>
      <vt:lpstr>Times New Roman</vt:lpstr>
      <vt:lpstr>Wingdings</vt:lpstr>
      <vt:lpstr>Tema di Office</vt:lpstr>
      <vt:lpstr>Equation</vt:lpstr>
      <vt:lpstr>Presentazione standard di PowerPoint</vt:lpstr>
      <vt:lpstr>Motivations for High Energy Neutrino Astrophysics</vt:lpstr>
      <vt:lpstr>Detecting neutrinos in H2O</vt:lpstr>
      <vt:lpstr>Neutrino Telescopes: signal and background </vt:lpstr>
      <vt:lpstr>Cherenkov n Telescope: Detection principle </vt:lpstr>
      <vt:lpstr>High Energy n Telescopes world map</vt:lpstr>
      <vt:lpstr>Cherenkov n Telescope: science goals </vt:lpstr>
      <vt:lpstr>Cherenkov n Telescope: science goals </vt:lpstr>
      <vt:lpstr>IceCube: a flux of "diffuse" n identified since 2013  </vt:lpstr>
      <vt:lpstr>ANTARES: sensitive to the IC "diffuse" n flux</vt:lpstr>
      <vt:lpstr>IceCube &amp; ANTARES: search for "diffuse" n flux from galactic ridge</vt:lpstr>
      <vt:lpstr>The "diffuse" n-g-CR fluxes connection </vt:lpstr>
      <vt:lpstr>ANTARES: search for point like n sources</vt:lpstr>
      <vt:lpstr>IceCube &amp; ANTARES: search for point like n sources</vt:lpstr>
      <vt:lpstr>ANTARES: search for point like n sources</vt:lpstr>
      <vt:lpstr>Point like n sources with a multi-messengers approach</vt:lpstr>
      <vt:lpstr>The multi-messengers search program with ANTARES</vt:lpstr>
      <vt:lpstr>IceCube &amp; FERMI a n triggered observation of TXS 0506+056 blazar emission</vt:lpstr>
      <vt:lpstr>IceCube: searching for  other n  from TXS 0506+056 blazar</vt:lpstr>
      <vt:lpstr>IceCube &amp; ANTARES: search for  n – Radio bright blazars</vt:lpstr>
      <vt:lpstr>ANTARES: multimessenger search for n  GRBs</vt:lpstr>
      <vt:lpstr>ANTARES: searching for n from 784 GRBs (10 years)</vt:lpstr>
      <vt:lpstr>Search for n from the source of GW170817 </vt:lpstr>
      <vt:lpstr>ANTARES: search for n – GW common sources</vt:lpstr>
      <vt:lpstr> … not only neutrino astrophysics… </vt:lpstr>
      <vt:lpstr> Indirect searches from Dark Matter: n from massive bodies (Sun, Galactic center, ...) </vt:lpstr>
      <vt:lpstr>Presentazione standard di PowerPoint</vt:lpstr>
      <vt:lpstr>Presentazione standard di PowerPoint</vt:lpstr>
      <vt:lpstr>KM3NeT the future of n astronomy in the Mediterranean</vt:lpstr>
      <vt:lpstr>ORCA and ARCA schematic view</vt:lpstr>
      <vt:lpstr>ARCA construction phase</vt:lpstr>
      <vt:lpstr>ARCA Reconstruction Performances </vt:lpstr>
      <vt:lpstr>ARCA very preliminary results</vt:lpstr>
      <vt:lpstr>ORCA very preliminary results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Capone</dc:creator>
  <cp:lastModifiedBy>Antonio Capone</cp:lastModifiedBy>
  <cp:revision>33</cp:revision>
  <dcterms:created xsi:type="dcterms:W3CDTF">2022-09-22T08:10:45Z</dcterms:created>
  <dcterms:modified xsi:type="dcterms:W3CDTF">2022-09-29T07:00:28Z</dcterms:modified>
</cp:coreProperties>
</file>