
<file path=[Content_Types].xml><?xml version="1.0" encoding="utf-8"?>
<Types xmlns="http://schemas.openxmlformats.org/package/2006/content-types">
  <Override PartName="/ppt/slideLayouts/slideLayout10.xml" ContentType="application/vnd.openxmlformats-officedocument.presentationml.slideLayout+xml"/>
  <Default Extension="pdf" ContentType="application/pdf"/>
  <Override PartName="/ppt/slides/slide69.xml" ContentType="application/vnd.openxmlformats-officedocument.presentationml.slide+xml"/>
  <Override PartName="/ppt/slides/slide14.xml" ContentType="application/vnd.openxmlformats-officedocument.presentationml.slide+xml"/>
  <Default Extension="rels" ContentType="application/vnd.openxmlformats-package.relationships+xml"/>
  <Override PartName="/ppt/slides/slide62.xml" ContentType="application/vnd.openxmlformats-officedocument.presentationml.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68.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slides/slide61.xml" ContentType="application/vnd.openxmlformats-officedocument.presentationml.slide+xml"/>
  <Override PartName="/ppt/slides/slide44.xml" ContentType="application/vnd.openxmlformats-officedocument.presentationml.slide+xml"/>
  <Override PartName="/ppt/slides/slide27.xml" ContentType="application/vnd.openxmlformats-officedocument.presentationml.slide+xml"/>
  <Override PartName="/ppt/slides/slide53.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slides/slide67.xml" ContentType="application/vnd.openxmlformats-officedocument.presentationml.slide+xml"/>
  <Override PartName="/ppt/slides/slide12.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slides/slide43.xml" ContentType="application/vnd.openxmlformats-officedocument.presentationml.slide+xml"/>
  <Override PartName="/ppt/slides/slide59.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66.xml" ContentType="application/vnd.openxmlformats-officedocument.presentationml.slide+xml"/>
  <Override PartName="/ppt/slides/slide11.xml" ContentType="application/vnd.openxmlformats-officedocument.presentationml.slide+xml"/>
  <Override PartName="/ppt/slides/slide49.xml" ContentType="application/vnd.openxmlformats-officedocument.presentationml.slide+xml"/>
  <Override PartName="/ppt/slides/slide42.xml" ContentType="application/vnd.openxmlformats-officedocument.presentationml.slide+xml"/>
  <Override PartName="/ppt/slides/slide58.xml" ContentType="application/vnd.openxmlformats-officedocument.presentationml.slid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65.xml" ContentType="application/vnd.openxmlformats-officedocument.presentationml.slide+xml"/>
  <Override PartName="/ppt/slides/slide10.xml" ContentType="application/vnd.openxmlformats-officedocument.presentationml.slide+xml"/>
  <Override PartName="/docProps/app.xml" ContentType="application/vnd.openxmlformats-officedocument.extended-properties+xml"/>
  <Override PartName="/ppt/slides/slide48.xml" ContentType="application/vnd.openxmlformats-officedocument.presentationml.slide+xml"/>
  <Override PartName="/ppt/slides/slide41.xml" ContentType="application/vnd.openxmlformats-officedocument.presentationml.slide+xml"/>
  <Override PartName="/ppt/slides/slide57.xml" ContentType="application/vnd.openxmlformats-officedocument.presentationml.slide+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viewProps.xml" ContentType="application/vnd.openxmlformats-officedocument.presentationml.viewProps+xml"/>
  <Override PartName="/ppt/slides/slide64.xml" ContentType="application/vnd.openxmlformats-officedocument.presentationml.slide+xml"/>
  <Default Extension="jpeg" ContentType="image/jpeg"/>
  <Override PartName="/ppt/slides/slide47.xml" ContentType="application/vnd.openxmlformats-officedocument.presentationml.slide+xml"/>
  <Override PartName="/ppt/slides/slide40.xml" ContentType="application/vnd.openxmlformats-officedocument.presentationml.slide+xml"/>
  <Override PartName="/ppt/slides/slide56.xml" ContentType="application/vnd.openxmlformats-officedocument.presentationml.slide+xml"/>
  <Override PartName="/ppt/slides/slide23.xml" ContentType="application/vnd.openxmlformats-officedocument.presentationml.slide+xml"/>
  <Override PartName="/ppt/slides/slide39.xml" ContentType="application/vnd.openxmlformats-officedocument.presentationml.slide+xml"/>
  <Override PartName="/ppt/slideLayouts/slideLayout11.xml" ContentType="application/vnd.openxmlformats-officedocument.presentationml.slideLayout+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slides/slide15.xml" ContentType="application/vnd.openxmlformats-officedocument.presentationml.slide+xml"/>
  <Default Extension="tiff" ContentType="image/tiff"/>
  <Override PartName="/ppt/slides/slide63.xml" ContentType="application/vnd.openxmlformats-officedocument.presentationml.slide+xml"/>
  <Override PartName="/ppt/slides/slide46.xml" ContentType="application/vnd.openxmlformats-officedocument.presentationml.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Default Extension="bin" ContentType="application/vnd.openxmlformats-officedocument.presentationml.printerSettings"/>
  <Override PartName="/ppt/slideLayouts/slideLayout6.xml" ContentType="application/vnd.openxmlformats-officedocument.presentationml.slideLayout+xml"/>
  <Override PartName="/ppt/slides/slide3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sldIdLst>
    <p:sldId id="318" r:id="rId2"/>
    <p:sldId id="336" r:id="rId3"/>
    <p:sldId id="319" r:id="rId4"/>
    <p:sldId id="337" r:id="rId5"/>
    <p:sldId id="320" r:id="rId6"/>
    <p:sldId id="338" r:id="rId7"/>
    <p:sldId id="311" r:id="rId8"/>
    <p:sldId id="316" r:id="rId9"/>
    <p:sldId id="312" r:id="rId10"/>
    <p:sldId id="285" r:id="rId11"/>
    <p:sldId id="328" r:id="rId12"/>
    <p:sldId id="323" r:id="rId13"/>
    <p:sldId id="322" r:id="rId14"/>
    <p:sldId id="327" r:id="rId15"/>
    <p:sldId id="349" r:id="rId16"/>
    <p:sldId id="324" r:id="rId17"/>
    <p:sldId id="325" r:id="rId18"/>
    <p:sldId id="326" r:id="rId19"/>
    <p:sldId id="329" r:id="rId20"/>
    <p:sldId id="330" r:id="rId21"/>
    <p:sldId id="331" r:id="rId22"/>
    <p:sldId id="332" r:id="rId23"/>
    <p:sldId id="333" r:id="rId24"/>
    <p:sldId id="355" r:id="rId25"/>
    <p:sldId id="288" r:id="rId26"/>
    <p:sldId id="302" r:id="rId27"/>
    <p:sldId id="356" r:id="rId28"/>
    <p:sldId id="289" r:id="rId29"/>
    <p:sldId id="277" r:id="rId30"/>
    <p:sldId id="339" r:id="rId31"/>
    <p:sldId id="300" r:id="rId32"/>
    <p:sldId id="278" r:id="rId33"/>
    <p:sldId id="364" r:id="rId34"/>
    <p:sldId id="363" r:id="rId35"/>
    <p:sldId id="362" r:id="rId36"/>
    <p:sldId id="350" r:id="rId37"/>
    <p:sldId id="279" r:id="rId38"/>
    <p:sldId id="367" r:id="rId39"/>
    <p:sldId id="280" r:id="rId40"/>
    <p:sldId id="276" r:id="rId41"/>
    <p:sldId id="360" r:id="rId42"/>
    <p:sldId id="293" r:id="rId43"/>
    <p:sldId id="295" r:id="rId44"/>
    <p:sldId id="299" r:id="rId45"/>
    <p:sldId id="304" r:id="rId46"/>
    <p:sldId id="294" r:id="rId47"/>
    <p:sldId id="361" r:id="rId48"/>
    <p:sldId id="358" r:id="rId49"/>
    <p:sldId id="346" r:id="rId50"/>
    <p:sldId id="365" r:id="rId51"/>
    <p:sldId id="366" r:id="rId52"/>
    <p:sldId id="309" r:id="rId53"/>
    <p:sldId id="348" r:id="rId54"/>
    <p:sldId id="307" r:id="rId55"/>
    <p:sldId id="308" r:id="rId56"/>
    <p:sldId id="314" r:id="rId57"/>
    <p:sldId id="359" r:id="rId58"/>
    <p:sldId id="315" r:id="rId59"/>
    <p:sldId id="343" r:id="rId60"/>
    <p:sldId id="344" r:id="rId61"/>
    <p:sldId id="342" r:id="rId62"/>
    <p:sldId id="290" r:id="rId63"/>
    <p:sldId id="291" r:id="rId64"/>
    <p:sldId id="292" r:id="rId65"/>
    <p:sldId id="258" r:id="rId66"/>
    <p:sldId id="351" r:id="rId67"/>
    <p:sldId id="353" r:id="rId68"/>
    <p:sldId id="357" r:id="rId69"/>
    <p:sldId id="297" r:id="rId70"/>
    <p:sldId id="298"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20"/>
    <p:restoredTop sz="94660"/>
  </p:normalViewPr>
  <p:slideViewPr>
    <p:cSldViewPr snapToObjects="1">
      <p:cViewPr varScale="1">
        <p:scale>
          <a:sx n="106" d="100"/>
          <a:sy n="106" d="100"/>
        </p:scale>
        <p:origin x="-96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96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6CD3CB-F7A3-E547-A880-2CB3CD930E8C}" type="datetimeFigureOut">
              <a:rPr lang="en-US" smtClean="0"/>
              <a:pPr/>
              <a:t>11/6/14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E8C6F4-543C-B445-B9FD-22B3668F401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CD3CB-F7A3-E547-A880-2CB3CD930E8C}" type="datetimeFigureOut">
              <a:rPr lang="en-US" smtClean="0"/>
              <a:pPr/>
              <a:t>11/6/14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E8C6F4-543C-B445-B9FD-22B3668F401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CD3CB-F7A3-E547-A880-2CB3CD930E8C}" type="datetimeFigureOut">
              <a:rPr lang="en-US" smtClean="0"/>
              <a:pPr/>
              <a:t>11/6/14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E8C6F4-543C-B445-B9FD-22B3668F401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CD3CB-F7A3-E547-A880-2CB3CD930E8C}" type="datetimeFigureOut">
              <a:rPr lang="en-US" smtClean="0"/>
              <a:pPr/>
              <a:t>11/6/14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E8C6F4-543C-B445-B9FD-22B3668F401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6CD3CB-F7A3-E547-A880-2CB3CD930E8C}" type="datetimeFigureOut">
              <a:rPr lang="en-US" smtClean="0"/>
              <a:pPr/>
              <a:t>11/6/14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E8C6F4-543C-B445-B9FD-22B3668F401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6CD3CB-F7A3-E547-A880-2CB3CD930E8C}" type="datetimeFigureOut">
              <a:rPr lang="en-US" smtClean="0"/>
              <a:pPr/>
              <a:t>11/6/14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E8C6F4-543C-B445-B9FD-22B3668F401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6CD3CB-F7A3-E547-A880-2CB3CD930E8C}" type="datetimeFigureOut">
              <a:rPr lang="en-US" smtClean="0"/>
              <a:pPr/>
              <a:t>11/6/14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E8C6F4-543C-B445-B9FD-22B3668F401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6CD3CB-F7A3-E547-A880-2CB3CD930E8C}" type="datetimeFigureOut">
              <a:rPr lang="en-US" smtClean="0"/>
              <a:pPr/>
              <a:t>11/6/14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E8C6F4-543C-B445-B9FD-22B3668F401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6CD3CB-F7A3-E547-A880-2CB3CD930E8C}" type="datetimeFigureOut">
              <a:rPr lang="en-US" smtClean="0"/>
              <a:pPr/>
              <a:t>11/6/14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E8C6F4-543C-B445-B9FD-22B3668F401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6CD3CB-F7A3-E547-A880-2CB3CD930E8C}" type="datetimeFigureOut">
              <a:rPr lang="en-US" smtClean="0"/>
              <a:pPr/>
              <a:t>11/6/14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E8C6F4-543C-B445-B9FD-22B3668F401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6CD3CB-F7A3-E547-A880-2CB3CD930E8C}" type="datetimeFigureOut">
              <a:rPr lang="en-US" smtClean="0"/>
              <a:pPr/>
              <a:t>11/6/14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E8C6F4-543C-B445-B9FD-22B3668F401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6CD3CB-F7A3-E547-A880-2CB3CD930E8C}" type="datetimeFigureOut">
              <a:rPr lang="en-US" smtClean="0"/>
              <a:pPr/>
              <a:t>11/6/14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E8C6F4-543C-B445-B9FD-22B3668F401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Ps0DSihggio"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video" Target="file://localhost/Users/fs/FS/CONVEGNI/ROMA-DNA/ADN_animation.gif" TargetMode="External"/><Relationship Id="rId2" Type="http://schemas.openxmlformats.org/officeDocument/2006/relationships/slideLayout" Target="../slideLayouts/slideLayout2.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df"/><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hyperlink" Target="http://en.wikipedia.org/wiki/Nanotechnology" TargetMode="External"/><Relationship Id="rId4" Type="http://schemas.openxmlformats.org/officeDocument/2006/relationships/hyperlink" Target="http://en.wikipedia.org/wiki/Crystallography" TargetMode="External"/><Relationship Id="rId5" Type="http://schemas.openxmlformats.org/officeDocument/2006/relationships/hyperlink" Target="http://en.wikipedia.org/wiki/DNA_nanotechnology" TargetMode="External"/><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video" Target="file://localhost/Users/fs/FS/CONVEGNI/ROMA-DNA/tetrameri.m4v" TargetMode="External"/><Relationship Id="rId2" Type="http://schemas.openxmlformats.org/officeDocument/2006/relationships/slideLayout" Target="../slideLayouts/slideLayout2.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hyperlink" Target="http://www.youtube.com/watch?v=Ps0DSihggio" TargetMode="External"/><Relationship Id="rId1" Type="http://schemas.openxmlformats.org/officeDocument/2006/relationships/video" Target="file://localhost/Users/fs/FS/CONVEGNI/ROMA-DNA/timelapsehotel-15-120.m4v" TargetMode="Externa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1.xml"/><Relationship Id="rId2" Type="http://schemas.openxmlformats.org/officeDocument/2006/relationships/image" Target="../media/image53.png"/></Relationships>
</file>

<file path=ppt/slides/_rels/slide38.xml.rels><?xml version="1.0" encoding="UTF-8" standalone="yes"?>
<Relationships xmlns="http://schemas.openxmlformats.org/package/2006/relationships"><Relationship Id="rId1" Type="http://schemas.openxmlformats.org/officeDocument/2006/relationships/video" Target="file://localhost/Users/fs/FS/CONVEGNI/ROMA-DNA/fs_random.mp4" TargetMode="External"/><Relationship Id="rId2" Type="http://schemas.openxmlformats.org/officeDocument/2006/relationships/slideLayout" Target="../slideLayouts/slideLayout2.xml"/><Relationship Id="rId3"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video" Target="file://localhost/Users/fs/FS/CONVEGNI/ROMA-DNA/timelapse-crystalgrowth.m4v" TargetMode="External"/><Relationship Id="rId2" Type="http://schemas.openxmlformats.org/officeDocument/2006/relationships/slideLayout" Target="../slideLayouts/slideLayout2.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5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 Id="rId3" Type="http://schemas.openxmlformats.org/officeDocument/2006/relationships/image" Target="../media/image6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image" Target="../media/image6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image" Target="../media/image7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 Id="rId3" Type="http://schemas.openxmlformats.org/officeDocument/2006/relationships/image" Target="../media/image7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 Id="rId3" Type="http://schemas.openxmlformats.org/officeDocument/2006/relationships/image" Target="../media/image8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5" Type="http://schemas.openxmlformats.org/officeDocument/2006/relationships/image" Target="../media/image85.jpeg"/><Relationship Id="rId6"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6.xml.rels><?xml version="1.0" encoding="UTF-8" standalone="yes"?>
<Relationships xmlns="http://schemas.openxmlformats.org/package/2006/relationships"><Relationship Id="rId1" Type="http://schemas.openxmlformats.org/officeDocument/2006/relationships/video" Target="file://localhost/Users/fs/FS/CONVEGNI/ROMA-DNA/ribosome-5-end.m4v" TargetMode="External"/><Relationship Id="rId2" Type="http://schemas.openxmlformats.org/officeDocument/2006/relationships/slideLayout" Target="../slideLayouts/slideLayout2.xml"/><Relationship Id="rId3"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3.png"/><Relationship Id="rId3" Type="http://schemas.openxmlformats.org/officeDocument/2006/relationships/image" Target="../media/image9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6.png"/><Relationship Id="rId3" Type="http://schemas.openxmlformats.org/officeDocument/2006/relationships/image" Target="../media/image9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68.xml.rels><?xml version="1.0" encoding="UTF-8" standalone="yes"?>
<Relationships xmlns="http://schemas.openxmlformats.org/package/2006/relationships"><Relationship Id="rId1" Type="http://schemas.openxmlformats.org/officeDocument/2006/relationships/video" Target="file://localhost/Users/fs/FS/CONVEGNI/ROMA-DNA/grazie.mp4" TargetMode="External"/><Relationship Id="rId2" Type="http://schemas.openxmlformats.org/officeDocument/2006/relationships/slideLayout" Target="../slideLayouts/slideLayout2.xml"/><Relationship Id="rId3" Type="http://schemas.openxmlformats.org/officeDocument/2006/relationships/image" Target="../media/image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3048000" y="-76200"/>
            <a:ext cx="2291212" cy="584776"/>
          </a:xfrm>
          <a:prstGeom prst="rect">
            <a:avLst/>
          </a:prstGeom>
          <a:noFill/>
        </p:spPr>
        <p:txBody>
          <a:bodyPr wrap="none" rtlCol="0">
            <a:spAutoFit/>
          </a:bodyPr>
          <a:lstStyle/>
          <a:p>
            <a:r>
              <a:rPr lang="en-US" sz="3200" dirty="0" err="1" smtClean="0"/>
              <a:t>Costruire</a:t>
            </a:r>
            <a:r>
              <a:rPr lang="en-US" sz="3200" dirty="0" smtClean="0"/>
              <a:t> …..</a:t>
            </a:r>
            <a:endParaRPr lang="en-US" sz="3200" dirty="0"/>
          </a:p>
        </p:txBody>
      </p:sp>
      <p:sp>
        <p:nvSpPr>
          <p:cNvPr id="7" name="TextBox 6"/>
          <p:cNvSpPr txBox="1"/>
          <p:nvPr/>
        </p:nvSpPr>
        <p:spPr>
          <a:xfrm>
            <a:off x="533400" y="5715000"/>
            <a:ext cx="3429000" cy="923330"/>
          </a:xfrm>
          <a:prstGeom prst="rect">
            <a:avLst/>
          </a:prstGeom>
          <a:noFill/>
        </p:spPr>
        <p:txBody>
          <a:bodyPr wrap="square" rtlCol="0">
            <a:spAutoFit/>
          </a:bodyPr>
          <a:lstStyle/>
          <a:p>
            <a:r>
              <a:rPr lang="en-US" dirty="0" smtClean="0"/>
              <a:t>“</a:t>
            </a:r>
            <a:r>
              <a:rPr lang="en-US" dirty="0" err="1" smtClean="0"/>
              <a:t>Mattoni</a:t>
            </a:r>
            <a:r>
              <a:rPr lang="en-US" dirty="0" smtClean="0"/>
              <a:t>” (</a:t>
            </a:r>
            <a:r>
              <a:rPr lang="en-US" dirty="0" err="1" smtClean="0"/>
              <a:t>materiali</a:t>
            </a:r>
            <a:r>
              <a:rPr lang="en-US" dirty="0" smtClean="0"/>
              <a:t>)</a:t>
            </a:r>
          </a:p>
          <a:p>
            <a:r>
              <a:rPr lang="en-US" dirty="0" err="1" smtClean="0"/>
              <a:t>Operai</a:t>
            </a:r>
            <a:endParaRPr lang="en-US" dirty="0" smtClean="0"/>
          </a:p>
          <a:p>
            <a:r>
              <a:rPr lang="en-US" dirty="0" err="1" smtClean="0"/>
              <a:t>Macchine</a:t>
            </a:r>
            <a:endParaRPr lang="en-US" dirty="0"/>
          </a:p>
        </p:txBody>
      </p:sp>
      <p:sp>
        <p:nvSpPr>
          <p:cNvPr id="8" name="Rectangle 7"/>
          <p:cNvSpPr/>
          <p:nvPr/>
        </p:nvSpPr>
        <p:spPr>
          <a:xfrm>
            <a:off x="4572000" y="6211669"/>
            <a:ext cx="4572000" cy="646331"/>
          </a:xfrm>
          <a:prstGeom prst="rect">
            <a:avLst/>
          </a:prstGeom>
        </p:spPr>
        <p:txBody>
          <a:bodyPr>
            <a:spAutoFit/>
          </a:bodyPr>
          <a:lstStyle/>
          <a:p>
            <a:r>
              <a:rPr lang="en-US" dirty="0" smtClean="0">
                <a:hlinkClick r:id="rId2"/>
              </a:rPr>
              <a:t>http://www.youtube.com/watch?v=Ps0DSihggio</a:t>
            </a:r>
            <a:endParaRPr 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1905000" y="0"/>
            <a:ext cx="5275503" cy="523220"/>
          </a:xfrm>
          <a:prstGeom prst="rect">
            <a:avLst/>
          </a:prstGeom>
          <a:noFill/>
        </p:spPr>
        <p:txBody>
          <a:bodyPr wrap="none" rtlCol="0">
            <a:spAutoFit/>
          </a:bodyPr>
          <a:lstStyle/>
          <a:p>
            <a:r>
              <a:rPr lang="en-US" sz="2800" dirty="0" smtClean="0"/>
              <a:t>DNA   come </a:t>
            </a:r>
            <a:r>
              <a:rPr lang="en-US" sz="2800" dirty="0" err="1" smtClean="0"/>
              <a:t>molecola</a:t>
            </a:r>
            <a:r>
              <a:rPr lang="en-US" sz="2800" dirty="0" smtClean="0"/>
              <a:t> </a:t>
            </a:r>
            <a:r>
              <a:rPr lang="en-US" sz="2800" dirty="0" err="1" smtClean="0"/>
              <a:t>biologica</a:t>
            </a:r>
            <a:r>
              <a:rPr lang="en-US" sz="2800" dirty="0" smtClean="0"/>
              <a:t>…….</a:t>
            </a:r>
            <a:endParaRPr lang="en-US" sz="2800" dirty="0"/>
          </a:p>
        </p:txBody>
      </p:sp>
      <p:pic>
        <p:nvPicPr>
          <p:cNvPr id="8" name="Picture 7"/>
          <p:cNvPicPr>
            <a:picLocks noChangeAspect="1"/>
          </p:cNvPicPr>
          <p:nvPr/>
        </p:nvPicPr>
        <p:blipFill>
          <a:blip r:embed="rId2"/>
          <a:stretch>
            <a:fillRect/>
          </a:stretch>
        </p:blipFill>
        <p:spPr>
          <a:xfrm>
            <a:off x="304800" y="990600"/>
            <a:ext cx="3556000" cy="5461000"/>
          </a:xfrm>
          <a:prstGeom prst="rect">
            <a:avLst/>
          </a:prstGeom>
        </p:spPr>
      </p:pic>
      <p:pic>
        <p:nvPicPr>
          <p:cNvPr id="9" name="Picture 8"/>
          <p:cNvPicPr>
            <a:picLocks noChangeAspect="1"/>
          </p:cNvPicPr>
          <p:nvPr/>
        </p:nvPicPr>
        <p:blipFill>
          <a:blip r:embed="rId3"/>
          <a:stretch>
            <a:fillRect/>
          </a:stretch>
        </p:blipFill>
        <p:spPr>
          <a:xfrm>
            <a:off x="4191000" y="762000"/>
            <a:ext cx="4618973" cy="4495800"/>
          </a:xfrm>
          <a:prstGeom prst="rect">
            <a:avLst/>
          </a:prstGeom>
        </p:spPr>
      </p:pic>
      <p:pic>
        <p:nvPicPr>
          <p:cNvPr id="10" name="Picture 9"/>
          <p:cNvPicPr>
            <a:picLocks noChangeAspect="1"/>
          </p:cNvPicPr>
          <p:nvPr/>
        </p:nvPicPr>
        <p:blipFill>
          <a:blip r:embed="rId4"/>
          <a:stretch>
            <a:fillRect/>
          </a:stretch>
        </p:blipFill>
        <p:spPr>
          <a:xfrm>
            <a:off x="7620000" y="4800600"/>
            <a:ext cx="1524000" cy="2033155"/>
          </a:xfrm>
          <a:prstGeom prst="rect">
            <a:avLst/>
          </a:prstGeom>
        </p:spPr>
      </p:pic>
      <p:sp>
        <p:nvSpPr>
          <p:cNvPr id="11" name="TextBox 10"/>
          <p:cNvSpPr txBox="1"/>
          <p:nvPr/>
        </p:nvSpPr>
        <p:spPr>
          <a:xfrm>
            <a:off x="5562600" y="6082268"/>
            <a:ext cx="1976999" cy="369332"/>
          </a:xfrm>
          <a:prstGeom prst="rect">
            <a:avLst/>
          </a:prstGeom>
          <a:noFill/>
        </p:spPr>
        <p:txBody>
          <a:bodyPr wrap="none" rtlCol="0">
            <a:spAutoFit/>
          </a:bodyPr>
          <a:lstStyle/>
          <a:p>
            <a:r>
              <a:rPr lang="en-US" dirty="0" smtClean="0"/>
              <a:t>Un </a:t>
            </a:r>
            <a:r>
              <a:rPr lang="en-US" dirty="0" err="1" smtClean="0"/>
              <a:t>importante</a:t>
            </a:r>
            <a:r>
              <a:rPr lang="en-US" dirty="0" smtClean="0"/>
              <a:t> pub</a:t>
            </a:r>
            <a:endParaRPr lang="en-US" dirty="0"/>
          </a:p>
        </p:txBody>
      </p:sp>
      <p:sp>
        <p:nvSpPr>
          <p:cNvPr id="7" name="Rectangle 6"/>
          <p:cNvSpPr/>
          <p:nvPr/>
        </p:nvSpPr>
        <p:spPr>
          <a:xfrm>
            <a:off x="4245678" y="5897602"/>
            <a:ext cx="1012122" cy="584776"/>
          </a:xfrm>
          <a:prstGeom prst="rect">
            <a:avLst/>
          </a:prstGeom>
        </p:spPr>
        <p:txBody>
          <a:bodyPr wrap="square">
            <a:spAutoFit/>
          </a:bodyPr>
          <a:lstStyle/>
          <a:p>
            <a:r>
              <a:rPr lang="en-US" sz="3200" b="1" dirty="0" smtClean="0"/>
              <a:t>1953</a:t>
            </a:r>
            <a:endParaRPr lang="en-US" sz="32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304800" y="838200"/>
            <a:ext cx="2613816" cy="1477328"/>
          </a:xfrm>
          <a:prstGeom prst="rect">
            <a:avLst/>
          </a:prstGeom>
          <a:noFill/>
        </p:spPr>
        <p:txBody>
          <a:bodyPr wrap="none" rtlCol="0">
            <a:spAutoFit/>
          </a:bodyPr>
          <a:lstStyle/>
          <a:p>
            <a:r>
              <a:rPr lang="en-US" dirty="0" err="1" smtClean="0"/>
              <a:t>Singolo</a:t>
            </a:r>
            <a:r>
              <a:rPr lang="en-US" dirty="0" smtClean="0"/>
              <a:t> </a:t>
            </a:r>
            <a:r>
              <a:rPr lang="en-US" dirty="0" err="1" smtClean="0"/>
              <a:t>Filamento</a:t>
            </a:r>
            <a:r>
              <a:rPr lang="en-US" dirty="0" smtClean="0"/>
              <a:t>  </a:t>
            </a:r>
            <a:r>
              <a:rPr lang="en-US" dirty="0" err="1" smtClean="0"/>
              <a:t>di</a:t>
            </a:r>
            <a:r>
              <a:rPr lang="en-US" dirty="0" smtClean="0"/>
              <a:t> DNA</a:t>
            </a:r>
          </a:p>
          <a:p>
            <a:endParaRPr lang="en-US" dirty="0" smtClean="0"/>
          </a:p>
          <a:p>
            <a:endParaRPr lang="en-US" dirty="0" smtClean="0"/>
          </a:p>
          <a:p>
            <a:r>
              <a:rPr lang="en-US" dirty="0" smtClean="0"/>
              <a:t>(250 </a:t>
            </a:r>
            <a:r>
              <a:rPr lang="en-US" dirty="0" err="1" smtClean="0"/>
              <a:t>milioni</a:t>
            </a:r>
            <a:r>
              <a:rPr lang="en-US" dirty="0" smtClean="0"/>
              <a:t> </a:t>
            </a:r>
            <a:r>
              <a:rPr lang="en-US" dirty="0" err="1" smtClean="0"/>
              <a:t>di</a:t>
            </a:r>
            <a:r>
              <a:rPr lang="en-US" dirty="0" smtClean="0"/>
              <a:t> </a:t>
            </a:r>
            <a:r>
              <a:rPr lang="en-US" dirty="0" err="1" smtClean="0"/>
              <a:t>basi</a:t>
            </a:r>
            <a:r>
              <a:rPr lang="en-US" dirty="0" smtClean="0"/>
              <a:t> in un</a:t>
            </a:r>
          </a:p>
          <a:p>
            <a:r>
              <a:rPr lang="en-US" dirty="0" err="1" smtClean="0"/>
              <a:t>cromosoma</a:t>
            </a:r>
            <a:r>
              <a:rPr lang="en-US" dirty="0" smtClean="0"/>
              <a:t> </a:t>
            </a:r>
            <a:r>
              <a:rPr lang="en-US" dirty="0" err="1" smtClean="0"/>
              <a:t>umano</a:t>
            </a:r>
            <a:r>
              <a:rPr lang="en-US" dirty="0" smtClean="0"/>
              <a:t>)</a:t>
            </a:r>
            <a:endParaRPr lang="en-US" dirty="0"/>
          </a:p>
        </p:txBody>
      </p:sp>
      <p:pic>
        <p:nvPicPr>
          <p:cNvPr id="7" name="Picture 6"/>
          <p:cNvPicPr>
            <a:picLocks noChangeAspect="1"/>
          </p:cNvPicPr>
          <p:nvPr/>
        </p:nvPicPr>
        <p:blipFill>
          <a:blip r:embed="rId2"/>
          <a:stretch>
            <a:fillRect/>
          </a:stretch>
        </p:blipFill>
        <p:spPr>
          <a:xfrm>
            <a:off x="3452016" y="152400"/>
            <a:ext cx="5539584" cy="6468583"/>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7000"/>
            <a:ext cx="5508171" cy="6426200"/>
          </a:xfrm>
          <a:prstGeom prst="rect">
            <a:avLst/>
          </a:prstGeom>
        </p:spPr>
      </p:pic>
      <p:pic>
        <p:nvPicPr>
          <p:cNvPr id="4" name="Picture 3"/>
          <p:cNvPicPr>
            <a:picLocks noChangeAspect="1"/>
          </p:cNvPicPr>
          <p:nvPr/>
        </p:nvPicPr>
        <p:blipFill>
          <a:blip r:embed="rId3"/>
          <a:stretch>
            <a:fillRect/>
          </a:stretch>
        </p:blipFill>
        <p:spPr>
          <a:xfrm>
            <a:off x="5815154" y="3276600"/>
            <a:ext cx="3328846" cy="1981200"/>
          </a:xfrm>
          <a:prstGeom prst="rect">
            <a:avLst/>
          </a:prstGeom>
        </p:spPr>
      </p:pic>
      <p:pic>
        <p:nvPicPr>
          <p:cNvPr id="5" name="Picture 4"/>
          <p:cNvPicPr>
            <a:picLocks noChangeAspect="1"/>
          </p:cNvPicPr>
          <p:nvPr/>
        </p:nvPicPr>
        <p:blipFill>
          <a:blip r:embed="rId4"/>
          <a:stretch>
            <a:fillRect/>
          </a:stretch>
        </p:blipFill>
        <p:spPr>
          <a:xfrm>
            <a:off x="5815154" y="685801"/>
            <a:ext cx="3328846" cy="1889926"/>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ADN_animation.gif">
            <a:hlinkClick r:id="" action="ppaction://media"/>
          </p:cNvPr>
          <p:cNvPicPr/>
          <p:nvPr>
            <a:videoFile r:link="rId1"/>
          </p:nvPr>
        </p:nvPicPr>
        <p:blipFill>
          <a:blip r:embed="rId3"/>
          <a:stretch>
            <a:fillRect/>
          </a:stretch>
        </p:blipFill>
        <p:spPr>
          <a:xfrm>
            <a:off x="2438400" y="152400"/>
            <a:ext cx="3810000" cy="65885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Self Assembly con </a:t>
            </a:r>
            <a:r>
              <a:rPr lang="en-US" dirty="0" err="1" smtClean="0"/>
              <a:t>il</a:t>
            </a:r>
            <a:r>
              <a:rPr lang="en-US" dirty="0" smtClean="0"/>
              <a:t> DNA</a:t>
            </a:r>
            <a:br>
              <a:rPr lang="en-US" dirty="0" smtClean="0"/>
            </a:br>
            <a:r>
              <a:rPr lang="en-US" dirty="0" smtClean="0"/>
              <a:t>curve </a:t>
            </a:r>
            <a:r>
              <a:rPr lang="en-US" dirty="0" err="1" smtClean="0"/>
              <a:t>di</a:t>
            </a:r>
            <a:r>
              <a:rPr lang="en-US" dirty="0" smtClean="0"/>
              <a:t> melting (per </a:t>
            </a:r>
            <a:r>
              <a:rPr lang="en-US" dirty="0" err="1" smtClean="0"/>
              <a:t>sequenze</a:t>
            </a:r>
            <a:r>
              <a:rPr lang="en-US" dirty="0" smtClean="0"/>
              <a:t> </a:t>
            </a:r>
            <a:r>
              <a:rPr lang="en-US" dirty="0" err="1" smtClean="0"/>
              <a:t>complementari</a:t>
            </a:r>
            <a:r>
              <a:rPr lang="en-US" dirty="0" smtClean="0"/>
              <a:t>)…..</a:t>
            </a:r>
            <a:endParaRPr lang="en-US" dirty="0"/>
          </a:p>
        </p:txBody>
      </p:sp>
      <p:pic>
        <p:nvPicPr>
          <p:cNvPr id="5" name="Picture 4"/>
          <p:cNvPicPr>
            <a:picLocks noChangeAspect="1"/>
          </p:cNvPicPr>
          <p:nvPr/>
        </p:nvPicPr>
        <p:blipFill>
          <a:blip r:embed="rId2"/>
          <a:stretch>
            <a:fillRect/>
          </a:stretch>
        </p:blipFill>
        <p:spPr>
          <a:xfrm>
            <a:off x="1066800" y="2212697"/>
            <a:ext cx="5632450" cy="4111903"/>
          </a:xfrm>
          <a:prstGeom prst="rect">
            <a:avLst/>
          </a:prstGeom>
        </p:spPr>
      </p:pic>
      <p:sp>
        <p:nvSpPr>
          <p:cNvPr id="4" name="TextBox 3"/>
          <p:cNvSpPr txBox="1"/>
          <p:nvPr/>
        </p:nvSpPr>
        <p:spPr>
          <a:xfrm>
            <a:off x="6868274" y="4293275"/>
            <a:ext cx="2351926" cy="2554545"/>
          </a:xfrm>
          <a:prstGeom prst="rect">
            <a:avLst/>
          </a:prstGeom>
          <a:noFill/>
        </p:spPr>
        <p:txBody>
          <a:bodyPr wrap="none" rtlCol="0">
            <a:spAutoFit/>
          </a:bodyPr>
          <a:lstStyle/>
          <a:p>
            <a:r>
              <a:rPr lang="en-US" sz="2000" dirty="0" smtClean="0"/>
              <a:t>T melting</a:t>
            </a:r>
          </a:p>
          <a:p>
            <a:endParaRPr lang="en-US" sz="2000" dirty="0" smtClean="0"/>
          </a:p>
          <a:p>
            <a:r>
              <a:rPr lang="en-US" sz="2000" dirty="0" err="1" smtClean="0"/>
              <a:t>dipende</a:t>
            </a:r>
            <a:r>
              <a:rPr lang="en-US" sz="2000" dirty="0" smtClean="0"/>
              <a:t> </a:t>
            </a:r>
            <a:r>
              <a:rPr lang="en-US" sz="2000" dirty="0" err="1" smtClean="0"/>
              <a:t>da</a:t>
            </a:r>
            <a:endParaRPr lang="en-US" sz="2000" dirty="0" smtClean="0"/>
          </a:p>
          <a:p>
            <a:r>
              <a:rPr lang="en-US" sz="2000" dirty="0" smtClean="0"/>
              <a:t> </a:t>
            </a:r>
          </a:p>
          <a:p>
            <a:r>
              <a:rPr lang="en-US" sz="2000" dirty="0" err="1" smtClean="0"/>
              <a:t>Numero</a:t>
            </a:r>
            <a:r>
              <a:rPr lang="en-US" sz="2000" dirty="0" smtClean="0"/>
              <a:t> </a:t>
            </a:r>
            <a:r>
              <a:rPr lang="en-US" sz="2000" dirty="0" err="1" smtClean="0"/>
              <a:t>basi</a:t>
            </a:r>
            <a:endParaRPr lang="en-US" sz="2000" dirty="0" smtClean="0"/>
          </a:p>
          <a:p>
            <a:r>
              <a:rPr lang="en-US" sz="2000" dirty="0" err="1" smtClean="0"/>
              <a:t>Concentrazione</a:t>
            </a:r>
            <a:r>
              <a:rPr lang="en-US" sz="2000" dirty="0" smtClean="0"/>
              <a:t> DNA</a:t>
            </a:r>
          </a:p>
          <a:p>
            <a:r>
              <a:rPr lang="en-US" sz="2000" dirty="0" err="1" smtClean="0"/>
              <a:t>Concentrazione</a:t>
            </a:r>
            <a:r>
              <a:rPr lang="en-US" sz="2000" dirty="0" smtClean="0"/>
              <a:t> sale</a:t>
            </a:r>
          </a:p>
          <a:p>
            <a:r>
              <a:rPr lang="en-US" sz="2000" dirty="0" smtClean="0"/>
              <a:t>pH</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meltingnupack.pdf"/>
          <p:cNvPicPr>
            <a:picLocks noChangeAspect="1"/>
          </p:cNvPicPr>
          <p:nvPr/>
        </p:nvPicPr>
        <mc:AlternateContent>
          <mc:Choice xmlns:ma="http://schemas.microsoft.com/office/mac/drawingml/2008/main" Requires="ma">
            <p:blipFill>
              <a:blip r:embed="rId2"/>
              <a:srcRect l="4495" t="7778" r="7929" b="12222"/>
              <a:stretch>
                <a:fillRect/>
              </a:stretch>
            </p:blipFill>
          </mc:Choice>
          <mc:Fallback>
            <p:blipFill>
              <a:blip r:embed="rId3"/>
              <a:srcRect l="4495" t="7778" r="7929" b="12222"/>
              <a:stretch>
                <a:fillRect/>
              </a:stretch>
            </p:blipFill>
          </mc:Fallback>
        </mc:AlternateContent>
        <p:spPr>
          <a:xfrm>
            <a:off x="533400" y="914400"/>
            <a:ext cx="7772400" cy="5486400"/>
          </a:xfrm>
          <a:prstGeom prst="rect">
            <a:avLst/>
          </a:prstGeom>
        </p:spPr>
      </p:pic>
      <p:sp>
        <p:nvSpPr>
          <p:cNvPr id="6" name="TextBox 5"/>
          <p:cNvSpPr txBox="1"/>
          <p:nvPr/>
        </p:nvSpPr>
        <p:spPr>
          <a:xfrm>
            <a:off x="2514600" y="119390"/>
            <a:ext cx="4726374" cy="523220"/>
          </a:xfrm>
          <a:prstGeom prst="rect">
            <a:avLst/>
          </a:prstGeom>
          <a:noFill/>
        </p:spPr>
        <p:txBody>
          <a:bodyPr wrap="none" rtlCol="0">
            <a:spAutoFit/>
          </a:bodyPr>
          <a:lstStyle/>
          <a:p>
            <a:r>
              <a:rPr lang="en-US" sz="2800" dirty="0" err="1" smtClean="0"/>
              <a:t>Effetto</a:t>
            </a:r>
            <a:r>
              <a:rPr lang="en-US" sz="2800" dirty="0" smtClean="0"/>
              <a:t> </a:t>
            </a:r>
            <a:r>
              <a:rPr lang="en-US" sz="2800" dirty="0" err="1" smtClean="0"/>
              <a:t>della</a:t>
            </a:r>
            <a:r>
              <a:rPr lang="en-US" sz="2800" dirty="0" smtClean="0"/>
              <a:t> </a:t>
            </a:r>
            <a:r>
              <a:rPr lang="en-US" sz="2800" dirty="0" err="1" smtClean="0"/>
              <a:t>lunghezza</a:t>
            </a:r>
            <a:r>
              <a:rPr lang="en-US" sz="2800" dirty="0" smtClean="0"/>
              <a:t> del DNA </a:t>
            </a:r>
            <a:endParaRPr lang="en-US" sz="2800" dirty="0"/>
          </a:p>
        </p:txBody>
      </p:sp>
      <p:sp>
        <p:nvSpPr>
          <p:cNvPr id="8" name="Rectangle 7"/>
          <p:cNvSpPr/>
          <p:nvPr/>
        </p:nvSpPr>
        <p:spPr>
          <a:xfrm>
            <a:off x="6670840" y="6400800"/>
            <a:ext cx="2396960" cy="369332"/>
          </a:xfrm>
          <a:prstGeom prst="rect">
            <a:avLst/>
          </a:prstGeom>
        </p:spPr>
        <p:txBody>
          <a:bodyPr wrap="none">
            <a:spAutoFit/>
          </a:bodyPr>
          <a:lstStyle/>
          <a:p>
            <a:r>
              <a:rPr lang="en-US" dirty="0" smtClean="0"/>
              <a:t>http://</a:t>
            </a:r>
            <a:r>
              <a:rPr lang="en-US" dirty="0" err="1" smtClean="0"/>
              <a:t>www.nupack.org</a:t>
            </a:r>
            <a:endParaRPr lang="en-US" dirty="0"/>
          </a:p>
        </p:txBody>
      </p:sp>
      <p:sp>
        <p:nvSpPr>
          <p:cNvPr id="9" name="TextBox 8"/>
          <p:cNvSpPr txBox="1"/>
          <p:nvPr/>
        </p:nvSpPr>
        <p:spPr>
          <a:xfrm>
            <a:off x="0" y="6488668"/>
            <a:ext cx="4352474" cy="369332"/>
          </a:xfrm>
          <a:prstGeom prst="rect">
            <a:avLst/>
          </a:prstGeom>
          <a:noFill/>
        </p:spPr>
        <p:txBody>
          <a:bodyPr wrap="none" rtlCol="0">
            <a:spAutoFit/>
          </a:bodyPr>
          <a:lstStyle/>
          <a:p>
            <a:r>
              <a:rPr lang="en-US" dirty="0" smtClean="0"/>
              <a:t>10 </a:t>
            </a:r>
            <a:r>
              <a:rPr lang="en-US" dirty="0" err="1" smtClean="0"/>
              <a:t>micromolare</a:t>
            </a:r>
            <a:r>
              <a:rPr lang="en-US" dirty="0" smtClean="0"/>
              <a:t> </a:t>
            </a:r>
            <a:r>
              <a:rPr lang="en-US" dirty="0" err="1" smtClean="0"/>
              <a:t>di</a:t>
            </a:r>
            <a:r>
              <a:rPr lang="en-US" dirty="0" smtClean="0"/>
              <a:t> </a:t>
            </a:r>
            <a:r>
              <a:rPr lang="en-US" dirty="0" err="1" smtClean="0"/>
              <a:t>ogni</a:t>
            </a:r>
            <a:r>
              <a:rPr lang="en-US" dirty="0" smtClean="0"/>
              <a:t> </a:t>
            </a:r>
            <a:r>
              <a:rPr lang="en-US" dirty="0" err="1" smtClean="0"/>
              <a:t>sequenza</a:t>
            </a:r>
            <a:r>
              <a:rPr lang="en-US" dirty="0" smtClean="0"/>
              <a:t>, 1 mol Na+</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114800" y="304800"/>
            <a:ext cx="4685792" cy="6165516"/>
          </a:xfrm>
          <a:prstGeom prst="rect">
            <a:avLst/>
          </a:prstGeom>
        </p:spPr>
      </p:pic>
      <p:sp>
        <p:nvSpPr>
          <p:cNvPr id="11" name="TextBox 10"/>
          <p:cNvSpPr txBox="1"/>
          <p:nvPr/>
        </p:nvSpPr>
        <p:spPr>
          <a:xfrm>
            <a:off x="381000" y="838200"/>
            <a:ext cx="2031325" cy="923330"/>
          </a:xfrm>
          <a:prstGeom prst="rect">
            <a:avLst/>
          </a:prstGeom>
          <a:noFill/>
        </p:spPr>
        <p:txBody>
          <a:bodyPr wrap="none" rtlCol="0">
            <a:spAutoFit/>
          </a:bodyPr>
          <a:lstStyle/>
          <a:p>
            <a:r>
              <a:rPr lang="en-US" dirty="0" smtClean="0"/>
              <a:t>Il papa’ del</a:t>
            </a:r>
          </a:p>
          <a:p>
            <a:endParaRPr lang="en-US" dirty="0" smtClean="0"/>
          </a:p>
          <a:p>
            <a:r>
              <a:rPr lang="en-US" dirty="0" smtClean="0"/>
              <a:t>DNA </a:t>
            </a:r>
            <a:r>
              <a:rPr lang="en-US" dirty="0" err="1" smtClean="0"/>
              <a:t>Nanotechnogy</a:t>
            </a:r>
            <a:endParaRPr lang="en-US" dirty="0" smtClean="0"/>
          </a:p>
          <a:p>
            <a:endParaRPr lang="en-US" dirty="0" smtClean="0"/>
          </a:p>
        </p:txBody>
      </p:sp>
      <p:sp>
        <p:nvSpPr>
          <p:cNvPr id="12" name="TextBox 11"/>
          <p:cNvSpPr txBox="1"/>
          <p:nvPr/>
        </p:nvSpPr>
        <p:spPr>
          <a:xfrm>
            <a:off x="152400" y="1905000"/>
            <a:ext cx="3962400" cy="4832093"/>
          </a:xfrm>
          <a:prstGeom prst="rect">
            <a:avLst/>
          </a:prstGeom>
          <a:noFill/>
        </p:spPr>
        <p:txBody>
          <a:bodyPr wrap="square" rtlCol="0">
            <a:spAutoFit/>
          </a:bodyPr>
          <a:lstStyle/>
          <a:p>
            <a:endParaRPr lang="en-US" sz="2800" b="1" dirty="0" smtClean="0"/>
          </a:p>
          <a:p>
            <a:r>
              <a:rPr sz="2800" b="1" dirty="0" smtClean="0"/>
              <a:t>Nadrian C. "Ned" Seeman</a:t>
            </a:r>
            <a:endParaRPr lang="en-US" sz="2800" b="1" dirty="0" smtClean="0"/>
          </a:p>
          <a:p>
            <a:r>
              <a:rPr sz="2800" dirty="0" smtClean="0"/>
              <a:t> (born December 16, 1945) is an </a:t>
            </a:r>
            <a:endParaRPr lang="en-US" sz="2800" dirty="0" smtClean="0"/>
          </a:p>
          <a:p>
            <a:r>
              <a:rPr sz="2800" dirty="0" smtClean="0"/>
              <a:t>American </a:t>
            </a:r>
            <a:r>
              <a:rPr sz="2800" dirty="0" smtClean="0">
                <a:hlinkClick r:id="rId3" tooltip="Nanotechnology"/>
              </a:rPr>
              <a:t>nanotechnologist</a:t>
            </a:r>
            <a:r>
              <a:rPr sz="2800" dirty="0" smtClean="0"/>
              <a:t> and </a:t>
            </a:r>
            <a:endParaRPr lang="en-US" sz="2800" dirty="0" smtClean="0"/>
          </a:p>
          <a:p>
            <a:r>
              <a:rPr sz="2800" dirty="0" smtClean="0">
                <a:hlinkClick r:id="rId4" tooltip="Crystallography"/>
              </a:rPr>
              <a:t>Crystallographer</a:t>
            </a:r>
            <a:r>
              <a:rPr lang="en-US" sz="2800" dirty="0" smtClean="0"/>
              <a:t> </a:t>
            </a:r>
            <a:r>
              <a:rPr sz="2800" dirty="0" smtClean="0"/>
              <a:t>known for inventing </a:t>
            </a:r>
            <a:endParaRPr lang="en-US" sz="2800" dirty="0" smtClean="0"/>
          </a:p>
          <a:p>
            <a:r>
              <a:rPr sz="2800" dirty="0" smtClean="0"/>
              <a:t>the field of </a:t>
            </a:r>
            <a:r>
              <a:rPr sz="2800" dirty="0" smtClean="0">
                <a:hlinkClick r:id="rId5" tooltip="DNA nanotechnology"/>
              </a:rPr>
              <a:t>DNA nanotechnology</a:t>
            </a:r>
            <a:r>
              <a:rPr sz="2800" dirty="0" smtClean="0"/>
              <a:t>.</a:t>
            </a:r>
            <a:endParaRPr lang="en-US" sz="28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923590" y="43190"/>
            <a:ext cx="7246019" cy="523220"/>
          </a:xfrm>
          <a:prstGeom prst="rect">
            <a:avLst/>
          </a:prstGeom>
          <a:noFill/>
        </p:spPr>
        <p:txBody>
          <a:bodyPr wrap="none" rtlCol="0">
            <a:spAutoFit/>
          </a:bodyPr>
          <a:lstStyle/>
          <a:p>
            <a:r>
              <a:rPr lang="en-US" sz="2800" dirty="0" smtClean="0"/>
              <a:t>Un </a:t>
            </a:r>
            <a:r>
              <a:rPr lang="en-US" sz="2800" dirty="0" err="1" smtClean="0"/>
              <a:t>altro</a:t>
            </a:r>
            <a:r>
              <a:rPr lang="en-US" sz="2800" dirty="0" smtClean="0"/>
              <a:t> pub….   Escher </a:t>
            </a:r>
            <a:r>
              <a:rPr lang="en-US" sz="2800" dirty="0" err="1" smtClean="0"/>
              <a:t>e</a:t>
            </a:r>
            <a:r>
              <a:rPr lang="en-US" sz="2800" dirty="0" smtClean="0"/>
              <a:t> la </a:t>
            </a:r>
            <a:r>
              <a:rPr lang="en-US" sz="2800" dirty="0" err="1" smtClean="0"/>
              <a:t>storia</a:t>
            </a:r>
            <a:r>
              <a:rPr lang="en-US" sz="2800" dirty="0" smtClean="0"/>
              <a:t> </a:t>
            </a:r>
            <a:r>
              <a:rPr lang="en-US" sz="2800" dirty="0" err="1" smtClean="0"/>
              <a:t>di</a:t>
            </a:r>
            <a:r>
              <a:rPr lang="en-US" sz="2800" dirty="0" smtClean="0"/>
              <a:t> </a:t>
            </a:r>
            <a:r>
              <a:rPr lang="en-US" sz="2800" dirty="0" err="1" smtClean="0"/>
              <a:t>Seeman</a:t>
            </a:r>
            <a:r>
              <a:rPr lang="en-US" sz="2800" dirty="0" smtClean="0"/>
              <a:t>…….</a:t>
            </a:r>
            <a:endParaRPr lang="en-US" sz="2800" dirty="0"/>
          </a:p>
        </p:txBody>
      </p:sp>
      <p:pic>
        <p:nvPicPr>
          <p:cNvPr id="6" name="Picture 5"/>
          <p:cNvPicPr>
            <a:picLocks noChangeAspect="1"/>
          </p:cNvPicPr>
          <p:nvPr/>
        </p:nvPicPr>
        <p:blipFill>
          <a:blip r:embed="rId2"/>
          <a:stretch>
            <a:fillRect/>
          </a:stretch>
        </p:blipFill>
        <p:spPr>
          <a:xfrm>
            <a:off x="596900" y="1219200"/>
            <a:ext cx="3949700" cy="5397500"/>
          </a:xfrm>
          <a:prstGeom prst="rect">
            <a:avLst/>
          </a:prstGeom>
        </p:spPr>
      </p:pic>
      <p:pic>
        <p:nvPicPr>
          <p:cNvPr id="9" name="Picture 8"/>
          <p:cNvPicPr>
            <a:picLocks noChangeAspect="1"/>
          </p:cNvPicPr>
          <p:nvPr/>
        </p:nvPicPr>
        <p:blipFill>
          <a:blip r:embed="rId3"/>
          <a:stretch>
            <a:fillRect/>
          </a:stretch>
        </p:blipFill>
        <p:spPr>
          <a:xfrm>
            <a:off x="5410200" y="3124200"/>
            <a:ext cx="2958807" cy="3512390"/>
          </a:xfrm>
          <a:prstGeom prst="rect">
            <a:avLst/>
          </a:prstGeom>
        </p:spPr>
      </p:pic>
      <p:sp>
        <p:nvSpPr>
          <p:cNvPr id="10" name="Rectangle 9"/>
          <p:cNvSpPr/>
          <p:nvPr/>
        </p:nvSpPr>
        <p:spPr>
          <a:xfrm>
            <a:off x="4546600" y="674132"/>
            <a:ext cx="4572000" cy="2308324"/>
          </a:xfrm>
          <a:prstGeom prst="rect">
            <a:avLst/>
          </a:prstGeom>
        </p:spPr>
        <p:txBody>
          <a:bodyPr>
            <a:spAutoFit/>
          </a:bodyPr>
          <a:lstStyle/>
          <a:p>
            <a:r>
              <a:rPr lang="en-US" dirty="0" smtClean="0"/>
              <a:t>In fall 1980, while at a campus pub, </a:t>
            </a:r>
            <a:r>
              <a:rPr lang="en-US" dirty="0" err="1" smtClean="0"/>
              <a:t>Seeman</a:t>
            </a:r>
            <a:r>
              <a:rPr lang="en-US" dirty="0" smtClean="0"/>
              <a:t> was inspired by the M. C. Escher </a:t>
            </a:r>
            <a:r>
              <a:rPr lang="en-US" dirty="0" smtClean="0">
                <a:solidFill>
                  <a:srgbClr val="0000FF"/>
                </a:solidFill>
              </a:rPr>
              <a:t>woodcut Depth</a:t>
            </a:r>
            <a:r>
              <a:rPr lang="en-US" dirty="0" smtClean="0"/>
              <a:t> to realize that a three-dimensional lattice could be constructed from DNA. He realized that this could be used to orient target molecules, simplifying their crystallographic study by eliminating the difficult process of obtaining pure crystals</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1066800"/>
            <a:ext cx="4521200" cy="3601634"/>
          </a:xfrm>
          <a:prstGeom prst="rect">
            <a:avLst/>
          </a:prstGeom>
        </p:spPr>
      </p:pic>
      <p:pic>
        <p:nvPicPr>
          <p:cNvPr id="5" name="Picture 4"/>
          <p:cNvPicPr>
            <a:picLocks noChangeAspect="1"/>
          </p:cNvPicPr>
          <p:nvPr/>
        </p:nvPicPr>
        <p:blipFill>
          <a:blip r:embed="rId3"/>
          <a:stretch>
            <a:fillRect/>
          </a:stretch>
        </p:blipFill>
        <p:spPr>
          <a:xfrm>
            <a:off x="5257800" y="1066800"/>
            <a:ext cx="3505200" cy="3505200"/>
          </a:xfrm>
          <a:prstGeom prst="rect">
            <a:avLst/>
          </a:prstGeom>
        </p:spPr>
      </p:pic>
      <p:sp>
        <p:nvSpPr>
          <p:cNvPr id="6" name="TextBox 5"/>
          <p:cNvSpPr txBox="1"/>
          <p:nvPr/>
        </p:nvSpPr>
        <p:spPr>
          <a:xfrm>
            <a:off x="215722" y="0"/>
            <a:ext cx="6815688" cy="1077218"/>
          </a:xfrm>
          <a:prstGeom prst="rect">
            <a:avLst/>
          </a:prstGeom>
          <a:noFill/>
        </p:spPr>
        <p:txBody>
          <a:bodyPr wrap="none" rtlCol="0">
            <a:spAutoFit/>
          </a:bodyPr>
          <a:lstStyle/>
          <a:p>
            <a:r>
              <a:rPr lang="en-US" sz="3200" dirty="0" smtClean="0"/>
              <a:t>Il “</a:t>
            </a:r>
            <a:r>
              <a:rPr lang="en-US" sz="3200" dirty="0" err="1" smtClean="0"/>
              <a:t>sogno</a:t>
            </a:r>
            <a:r>
              <a:rPr lang="en-US" sz="3200" dirty="0" smtClean="0"/>
              <a:t>” </a:t>
            </a:r>
            <a:r>
              <a:rPr lang="en-US" sz="3200" dirty="0" err="1" smtClean="0"/>
              <a:t>di</a:t>
            </a:r>
            <a:r>
              <a:rPr lang="en-US" sz="3200" dirty="0" smtClean="0"/>
              <a:t> </a:t>
            </a:r>
            <a:r>
              <a:rPr lang="en-US" sz="3200" dirty="0" err="1" smtClean="0"/>
              <a:t>Seeman</a:t>
            </a:r>
            <a:r>
              <a:rPr lang="en-US" sz="3200" dirty="0" smtClean="0"/>
              <a:t>: </a:t>
            </a:r>
          </a:p>
          <a:p>
            <a:r>
              <a:rPr lang="en-US" sz="3200" dirty="0" err="1" smtClean="0"/>
              <a:t>Andare</a:t>
            </a:r>
            <a:r>
              <a:rPr lang="en-US" sz="3200" dirty="0" smtClean="0"/>
              <a:t> </a:t>
            </a:r>
            <a:r>
              <a:rPr lang="en-US" sz="3200" dirty="0" err="1" smtClean="0"/>
              <a:t>oltre</a:t>
            </a:r>
            <a:r>
              <a:rPr lang="en-US" sz="3200" dirty="0" smtClean="0"/>
              <a:t> </a:t>
            </a:r>
            <a:r>
              <a:rPr lang="en-US" sz="3200" dirty="0" err="1" smtClean="0"/>
              <a:t>il</a:t>
            </a:r>
            <a:r>
              <a:rPr lang="en-US" sz="3200" dirty="0" smtClean="0"/>
              <a:t> </a:t>
            </a:r>
            <a:r>
              <a:rPr lang="en-US" sz="3200" dirty="0" err="1" smtClean="0"/>
              <a:t>caso</a:t>
            </a:r>
            <a:r>
              <a:rPr lang="en-US" sz="3200" dirty="0" smtClean="0"/>
              <a:t> </a:t>
            </a:r>
            <a:r>
              <a:rPr lang="en-US" sz="3200" dirty="0" err="1" smtClean="0"/>
              <a:t>unidimensionale</a:t>
            </a:r>
            <a:r>
              <a:rPr lang="en-US" sz="3200" dirty="0" smtClean="0"/>
              <a:t>……</a:t>
            </a:r>
            <a:endParaRPr lang="en-US" sz="3200" dirty="0"/>
          </a:p>
        </p:txBody>
      </p:sp>
      <p:pic>
        <p:nvPicPr>
          <p:cNvPr id="7" name="Picture 4"/>
          <p:cNvPicPr>
            <a:picLocks noChangeAspect="1" noChangeArrowheads="1"/>
          </p:cNvPicPr>
          <p:nvPr/>
        </p:nvPicPr>
        <p:blipFill>
          <a:blip r:embed="rId4"/>
          <a:srcRect t="44638"/>
          <a:stretch>
            <a:fillRect/>
          </a:stretch>
        </p:blipFill>
        <p:spPr bwMode="auto">
          <a:xfrm rot="619219">
            <a:off x="2683828" y="3529785"/>
            <a:ext cx="4055359" cy="3628521"/>
          </a:xfrm>
          <a:prstGeom prst="rect">
            <a:avLst/>
          </a:prstGeom>
          <a:noFill/>
          <a:ln w="9525">
            <a:noFill/>
            <a:round/>
            <a:headEnd/>
            <a:tailEnd/>
          </a:ln>
        </p:spPr>
      </p:pic>
      <p:sp>
        <p:nvSpPr>
          <p:cNvPr id="8" name="TextBox 7"/>
          <p:cNvSpPr txBox="1"/>
          <p:nvPr/>
        </p:nvSpPr>
        <p:spPr>
          <a:xfrm>
            <a:off x="215722" y="5715000"/>
            <a:ext cx="2342408" cy="369332"/>
          </a:xfrm>
          <a:prstGeom prst="rect">
            <a:avLst/>
          </a:prstGeom>
          <a:noFill/>
        </p:spPr>
        <p:txBody>
          <a:bodyPr wrap="none" rtlCol="0">
            <a:spAutoFit/>
          </a:bodyPr>
          <a:lstStyle/>
          <a:p>
            <a:r>
              <a:rPr lang="en-US" dirty="0" smtClean="0"/>
              <a:t>Il “</a:t>
            </a:r>
            <a:r>
              <a:rPr lang="en-US" dirty="0" err="1" smtClean="0"/>
              <a:t>mattone</a:t>
            </a:r>
            <a:r>
              <a:rPr lang="en-US" dirty="0" smtClean="0"/>
              <a:t>” </a:t>
            </a:r>
            <a:r>
              <a:rPr lang="en-US" dirty="0" err="1" smtClean="0"/>
              <a:t>tetramero</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856971" y="381000"/>
            <a:ext cx="6610629" cy="523220"/>
          </a:xfrm>
          <a:prstGeom prst="rect">
            <a:avLst/>
          </a:prstGeom>
          <a:noFill/>
        </p:spPr>
        <p:txBody>
          <a:bodyPr wrap="none" rtlCol="0">
            <a:spAutoFit/>
          </a:bodyPr>
          <a:lstStyle/>
          <a:p>
            <a:r>
              <a:rPr lang="en-US" sz="2800" dirty="0" smtClean="0"/>
              <a:t>Self-Assembly </a:t>
            </a:r>
            <a:r>
              <a:rPr lang="en-US" sz="2800" dirty="0" err="1" smtClean="0"/>
              <a:t>di</a:t>
            </a:r>
            <a:r>
              <a:rPr lang="en-US" sz="2800" dirty="0" smtClean="0"/>
              <a:t> un </a:t>
            </a:r>
            <a:r>
              <a:rPr lang="en-US" sz="2800" dirty="0" err="1" smtClean="0"/>
              <a:t>tetramero</a:t>
            </a:r>
            <a:r>
              <a:rPr lang="en-US" sz="2800" dirty="0" smtClean="0"/>
              <a:t>:  T &lt; </a:t>
            </a:r>
            <a:r>
              <a:rPr lang="en-US" sz="2800" dirty="0" err="1" smtClean="0"/>
              <a:t>Tmelting</a:t>
            </a:r>
            <a:endParaRPr lang="en-US" sz="2800" dirty="0"/>
          </a:p>
        </p:txBody>
      </p:sp>
      <p:pic>
        <p:nvPicPr>
          <p:cNvPr id="6" name="tetrameri.m4v">
            <a:hlinkClick r:id="" action="ppaction://media"/>
          </p:cNvPr>
          <p:cNvPicPr/>
          <p:nvPr>
            <a:videoFile r:link="rId1"/>
          </p:nvPr>
        </p:nvPicPr>
        <p:blipFill>
          <a:blip r:embed="rId3"/>
          <a:stretch>
            <a:fillRect/>
          </a:stretch>
        </p:blipFill>
        <p:spPr>
          <a:xfrm>
            <a:off x="1701800" y="1066800"/>
            <a:ext cx="5537200" cy="553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3048000" y="-76200"/>
            <a:ext cx="2291212" cy="584776"/>
          </a:xfrm>
          <a:prstGeom prst="rect">
            <a:avLst/>
          </a:prstGeom>
          <a:noFill/>
        </p:spPr>
        <p:txBody>
          <a:bodyPr wrap="none" rtlCol="0">
            <a:spAutoFit/>
          </a:bodyPr>
          <a:lstStyle/>
          <a:p>
            <a:r>
              <a:rPr lang="en-US" sz="3200" dirty="0" err="1" smtClean="0"/>
              <a:t>Costruire</a:t>
            </a:r>
            <a:r>
              <a:rPr lang="en-US" sz="3200" dirty="0" smtClean="0"/>
              <a:t> …..</a:t>
            </a:r>
            <a:endParaRPr lang="en-US" sz="3200" dirty="0"/>
          </a:p>
        </p:txBody>
      </p:sp>
      <p:pic>
        <p:nvPicPr>
          <p:cNvPr id="6" name="timelapsehotel-15-120.m4v">
            <a:hlinkClick r:id="" action="ppaction://media"/>
          </p:cNvPr>
          <p:cNvPicPr/>
          <p:nvPr>
            <a:videoFile r:link="rId1"/>
          </p:nvPr>
        </p:nvPicPr>
        <p:blipFill>
          <a:blip r:embed="rId3"/>
          <a:stretch>
            <a:fillRect/>
          </a:stretch>
        </p:blipFill>
        <p:spPr>
          <a:xfrm>
            <a:off x="0" y="571500"/>
            <a:ext cx="9144000" cy="5143500"/>
          </a:xfrm>
          <a:prstGeom prst="rect">
            <a:avLst/>
          </a:prstGeom>
        </p:spPr>
      </p:pic>
      <p:sp>
        <p:nvSpPr>
          <p:cNvPr id="7" name="TextBox 6"/>
          <p:cNvSpPr txBox="1"/>
          <p:nvPr/>
        </p:nvSpPr>
        <p:spPr>
          <a:xfrm>
            <a:off x="533400" y="5715000"/>
            <a:ext cx="3429000" cy="923330"/>
          </a:xfrm>
          <a:prstGeom prst="rect">
            <a:avLst/>
          </a:prstGeom>
          <a:noFill/>
        </p:spPr>
        <p:txBody>
          <a:bodyPr wrap="square" rtlCol="0">
            <a:spAutoFit/>
          </a:bodyPr>
          <a:lstStyle/>
          <a:p>
            <a:r>
              <a:rPr lang="en-US" dirty="0" smtClean="0"/>
              <a:t>“</a:t>
            </a:r>
            <a:r>
              <a:rPr lang="en-US" dirty="0" err="1" smtClean="0"/>
              <a:t>Mattoni</a:t>
            </a:r>
            <a:r>
              <a:rPr lang="en-US" dirty="0" smtClean="0"/>
              <a:t>” (</a:t>
            </a:r>
            <a:r>
              <a:rPr lang="en-US" dirty="0" err="1" smtClean="0"/>
              <a:t>materiali</a:t>
            </a:r>
            <a:r>
              <a:rPr lang="en-US" dirty="0" smtClean="0"/>
              <a:t>)</a:t>
            </a:r>
          </a:p>
          <a:p>
            <a:r>
              <a:rPr lang="en-US" dirty="0" err="1" smtClean="0"/>
              <a:t>Operai</a:t>
            </a:r>
            <a:endParaRPr lang="en-US" dirty="0" smtClean="0"/>
          </a:p>
          <a:p>
            <a:r>
              <a:rPr lang="en-US" dirty="0" err="1" smtClean="0"/>
              <a:t>Macchine</a:t>
            </a:r>
            <a:endParaRPr lang="en-US" dirty="0"/>
          </a:p>
        </p:txBody>
      </p:sp>
      <p:sp>
        <p:nvSpPr>
          <p:cNvPr id="8" name="Rectangle 7"/>
          <p:cNvSpPr/>
          <p:nvPr/>
        </p:nvSpPr>
        <p:spPr>
          <a:xfrm>
            <a:off x="4572000" y="6211669"/>
            <a:ext cx="4572000" cy="646331"/>
          </a:xfrm>
          <a:prstGeom prst="rect">
            <a:avLst/>
          </a:prstGeom>
        </p:spPr>
        <p:txBody>
          <a:bodyPr>
            <a:spAutoFit/>
          </a:bodyPr>
          <a:lstStyle/>
          <a:p>
            <a:r>
              <a:rPr lang="en-US" dirty="0" smtClean="0">
                <a:hlinkClick r:id="rId4"/>
              </a:rPr>
              <a:t>http://www.youtube.com/watch?v=Ps0DSihggio</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Sticky ends…</a:t>
            </a:r>
            <a:endParaRPr lang="en-US" dirty="0"/>
          </a:p>
        </p:txBody>
      </p:sp>
      <p:pic>
        <p:nvPicPr>
          <p:cNvPr id="6" name="Picture 5"/>
          <p:cNvPicPr>
            <a:picLocks noChangeAspect="1"/>
          </p:cNvPicPr>
          <p:nvPr/>
        </p:nvPicPr>
        <p:blipFill>
          <a:blip r:embed="rId2"/>
          <a:stretch>
            <a:fillRect/>
          </a:stretch>
        </p:blipFill>
        <p:spPr>
          <a:xfrm>
            <a:off x="584200" y="838200"/>
            <a:ext cx="7874000" cy="5511800"/>
          </a:xfrm>
          <a:prstGeom prst="rect">
            <a:avLst/>
          </a:prstGeom>
        </p:spPr>
      </p:pic>
      <p:sp>
        <p:nvSpPr>
          <p:cNvPr id="7" name="TextBox 6"/>
          <p:cNvSpPr txBox="1"/>
          <p:nvPr/>
        </p:nvSpPr>
        <p:spPr>
          <a:xfrm>
            <a:off x="4322097" y="6248400"/>
            <a:ext cx="4621578" cy="584776"/>
          </a:xfrm>
          <a:prstGeom prst="rect">
            <a:avLst/>
          </a:prstGeom>
          <a:noFill/>
        </p:spPr>
        <p:txBody>
          <a:bodyPr wrap="none" rtlCol="0">
            <a:spAutoFit/>
          </a:bodyPr>
          <a:lstStyle/>
          <a:p>
            <a:r>
              <a:rPr lang="en-US" sz="3200" dirty="0" err="1" smtClean="0"/>
              <a:t>Sequenze</a:t>
            </a:r>
            <a:r>
              <a:rPr lang="en-US" sz="3200" dirty="0" smtClean="0"/>
              <a:t> “</a:t>
            </a:r>
            <a:r>
              <a:rPr lang="en-US" sz="3200" dirty="0" err="1" smtClean="0"/>
              <a:t>palindromiche</a:t>
            </a:r>
            <a:r>
              <a:rPr lang="en-US" sz="3200" dirty="0" smtClean="0"/>
              <a:t>”</a:t>
            </a:r>
            <a:endParaRPr lang="en-US" sz="3200" dirty="0"/>
          </a:p>
        </p:txBody>
      </p:sp>
      <p:sp>
        <p:nvSpPr>
          <p:cNvPr id="8" name="Rectangle 7"/>
          <p:cNvSpPr/>
          <p:nvPr/>
        </p:nvSpPr>
        <p:spPr>
          <a:xfrm>
            <a:off x="5562600" y="5105400"/>
            <a:ext cx="3771900" cy="954107"/>
          </a:xfrm>
          <a:prstGeom prst="rect">
            <a:avLst/>
          </a:prstGeom>
        </p:spPr>
        <p:txBody>
          <a:bodyPr wrap="square">
            <a:spAutoFit/>
          </a:bodyPr>
          <a:lstStyle/>
          <a:p>
            <a:r>
              <a:rPr lang="en-US" sz="2800" dirty="0" smtClean="0"/>
              <a:t>-----ATGCAT</a:t>
            </a:r>
          </a:p>
          <a:p>
            <a:r>
              <a:rPr lang="en-US" sz="2800" dirty="0" smtClean="0"/>
              <a:t>        TACGTA-------</a:t>
            </a:r>
            <a:endParaRPr lang="en-US" sz="2800" dirty="0"/>
          </a:p>
        </p:txBody>
      </p:sp>
      <p:sp>
        <p:nvSpPr>
          <p:cNvPr id="10" name="TextBox 9"/>
          <p:cNvSpPr txBox="1"/>
          <p:nvPr/>
        </p:nvSpPr>
        <p:spPr>
          <a:xfrm>
            <a:off x="-76200" y="4321076"/>
            <a:ext cx="4398297" cy="2062103"/>
          </a:xfrm>
          <a:prstGeom prst="rect">
            <a:avLst/>
          </a:prstGeom>
          <a:noFill/>
        </p:spPr>
        <p:txBody>
          <a:bodyPr wrap="none" rtlCol="0">
            <a:spAutoFit/>
          </a:bodyPr>
          <a:lstStyle/>
          <a:p>
            <a:r>
              <a:rPr sz="3200" i="1" dirty="0" smtClean="0"/>
              <a:t>Ed Irene se ne ride</a:t>
            </a:r>
            <a:endParaRPr lang="en-US" sz="3200" i="1" dirty="0" smtClean="0"/>
          </a:p>
          <a:p>
            <a:r>
              <a:rPr lang="en-US" sz="3200" i="1" dirty="0" smtClean="0"/>
              <a:t>I </a:t>
            </a:r>
            <a:r>
              <a:rPr sz="3200" i="1" dirty="0" smtClean="0"/>
              <a:t>topi non avevano nipoti</a:t>
            </a:r>
            <a:endParaRPr lang="en-US" sz="3200" i="1" dirty="0" smtClean="0"/>
          </a:p>
          <a:p>
            <a:endParaRPr lang="en-US" sz="3200" i="1" dirty="0" smtClean="0"/>
          </a:p>
          <a:p>
            <a:r>
              <a:rPr lang="en-US" sz="3200" dirty="0" smtClean="0"/>
              <a:t>ATGCAT</a:t>
            </a:r>
            <a:r>
              <a:rPr lang="en-US" dirty="0" smtClean="0"/>
              <a:t>  </a:t>
            </a:r>
            <a:r>
              <a:rPr dirty="0" smtClean="0"/>
              <a:t> </a:t>
            </a:r>
            <a:endParaRPr lang="en-US" dirty="0"/>
          </a:p>
        </p:txBody>
      </p:sp>
      <p:sp>
        <p:nvSpPr>
          <p:cNvPr id="11" name="TextBox 10"/>
          <p:cNvSpPr txBox="1"/>
          <p:nvPr/>
        </p:nvSpPr>
        <p:spPr>
          <a:xfrm>
            <a:off x="2209800" y="2514600"/>
            <a:ext cx="184666"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tetramerbonded.jpg"/>
          <p:cNvPicPr>
            <a:picLocks noChangeAspect="1"/>
          </p:cNvPicPr>
          <p:nvPr/>
        </p:nvPicPr>
        <p:blipFill>
          <a:blip r:embed="rId2"/>
          <a:stretch>
            <a:fillRect/>
          </a:stretch>
        </p:blipFill>
        <p:spPr>
          <a:xfrm>
            <a:off x="-609600" y="1447800"/>
            <a:ext cx="11256002" cy="4267200"/>
          </a:xfrm>
          <a:prstGeom prst="rect">
            <a:avLst/>
          </a:prstGeom>
        </p:spPr>
      </p:pic>
      <p:sp>
        <p:nvSpPr>
          <p:cNvPr id="5" name="TextBox 4"/>
          <p:cNvSpPr txBox="1"/>
          <p:nvPr/>
        </p:nvSpPr>
        <p:spPr>
          <a:xfrm>
            <a:off x="457201" y="381000"/>
            <a:ext cx="8686800" cy="830997"/>
          </a:xfrm>
          <a:prstGeom prst="rect">
            <a:avLst/>
          </a:prstGeom>
          <a:noFill/>
        </p:spPr>
        <p:txBody>
          <a:bodyPr wrap="square" rtlCol="0">
            <a:spAutoFit/>
          </a:bodyPr>
          <a:lstStyle/>
          <a:p>
            <a:r>
              <a:rPr lang="en-US" sz="2400" dirty="0" err="1" smtClean="0"/>
              <a:t>Alla</a:t>
            </a:r>
            <a:r>
              <a:rPr lang="en-US" sz="2400" dirty="0" smtClean="0"/>
              <a:t> </a:t>
            </a:r>
            <a:r>
              <a:rPr lang="en-US" sz="2400" dirty="0" err="1" smtClean="0"/>
              <a:t>temperatura</a:t>
            </a:r>
            <a:r>
              <a:rPr lang="en-US" sz="2400" dirty="0" smtClean="0"/>
              <a:t> </a:t>
            </a:r>
            <a:r>
              <a:rPr lang="en-US" sz="2400" dirty="0" err="1" smtClean="0"/>
              <a:t>di</a:t>
            </a:r>
            <a:r>
              <a:rPr lang="en-US" sz="2400" dirty="0" smtClean="0"/>
              <a:t> melting </a:t>
            </a:r>
            <a:r>
              <a:rPr lang="en-US" sz="2400" dirty="0" err="1" smtClean="0"/>
              <a:t>delle</a:t>
            </a:r>
            <a:r>
              <a:rPr lang="en-US" sz="2400" dirty="0" smtClean="0"/>
              <a:t> sticky-ends </a:t>
            </a:r>
            <a:r>
              <a:rPr lang="en-US" sz="2400" dirty="0" err="1" smtClean="0"/>
              <a:t>i</a:t>
            </a:r>
            <a:r>
              <a:rPr lang="en-US" sz="2400" dirty="0" smtClean="0"/>
              <a:t> </a:t>
            </a:r>
            <a:r>
              <a:rPr lang="en-US" sz="2400" dirty="0" err="1" smtClean="0"/>
              <a:t>tetrameri</a:t>
            </a:r>
            <a:r>
              <a:rPr lang="en-US" sz="2400" dirty="0" smtClean="0"/>
              <a:t> </a:t>
            </a:r>
            <a:r>
              <a:rPr lang="en-US" sz="2400" dirty="0" err="1" smtClean="0"/>
              <a:t>si</a:t>
            </a:r>
            <a:r>
              <a:rPr lang="en-US" sz="2400" dirty="0" smtClean="0"/>
              <a:t> </a:t>
            </a:r>
            <a:r>
              <a:rPr lang="en-US" sz="2400" dirty="0" err="1" smtClean="0"/>
              <a:t>attaccano</a:t>
            </a:r>
            <a:r>
              <a:rPr lang="en-US" sz="2400" dirty="0" smtClean="0"/>
              <a:t> </a:t>
            </a:r>
            <a:r>
              <a:rPr lang="en-US" sz="2400" dirty="0" err="1" smtClean="0"/>
              <a:t>tra</a:t>
            </a:r>
            <a:r>
              <a:rPr lang="en-US" sz="2400" dirty="0" smtClean="0"/>
              <a:t> </a:t>
            </a:r>
            <a:r>
              <a:rPr lang="en-US" sz="2400" dirty="0" err="1" smtClean="0"/>
              <a:t>loro</a:t>
            </a:r>
            <a:r>
              <a:rPr lang="en-US" sz="2400" dirty="0" smtClean="0"/>
              <a:t>……</a:t>
            </a:r>
            <a:endParaRPr lang="en-US" sz="2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Iterando</a:t>
            </a:r>
            <a:r>
              <a:rPr lang="en-US" dirty="0" smtClean="0"/>
              <a:t>…</a:t>
            </a:r>
            <a:br>
              <a:rPr lang="en-US" dirty="0" smtClean="0"/>
            </a:br>
            <a:r>
              <a:rPr lang="en-US" dirty="0" smtClean="0"/>
              <a:t>un </a:t>
            </a:r>
            <a:r>
              <a:rPr lang="en-US" dirty="0" err="1" smtClean="0"/>
              <a:t>cristallo</a:t>
            </a:r>
            <a:r>
              <a:rPr lang="en-US" dirty="0" smtClean="0"/>
              <a:t> in 2 </a:t>
            </a:r>
            <a:r>
              <a:rPr lang="en-US" dirty="0" err="1" smtClean="0"/>
              <a:t>dimensioni</a:t>
            </a:r>
            <a:r>
              <a:rPr lang="en-US" dirty="0" smtClean="0"/>
              <a:t> in cui</a:t>
            </a:r>
            <a:br>
              <a:rPr lang="en-US" dirty="0" smtClean="0"/>
            </a:br>
            <a:r>
              <a:rPr lang="en-US" dirty="0" err="1" smtClean="0"/>
              <a:t>intrappolare</a:t>
            </a:r>
            <a:r>
              <a:rPr lang="en-US" dirty="0" smtClean="0"/>
              <a:t> le </a:t>
            </a:r>
            <a:r>
              <a:rPr lang="en-US" dirty="0" err="1" smtClean="0"/>
              <a:t>proteine</a:t>
            </a:r>
            <a:endParaRPr lang="en-US" dirty="0"/>
          </a:p>
        </p:txBody>
      </p:sp>
      <p:pic>
        <p:nvPicPr>
          <p:cNvPr id="5" name="Picture 4" descr="tetramerbondedcrystal.jpg"/>
          <p:cNvPicPr>
            <a:picLocks noChangeAspect="1"/>
          </p:cNvPicPr>
          <p:nvPr/>
        </p:nvPicPr>
        <p:blipFill>
          <a:blip r:embed="rId2"/>
          <a:stretch>
            <a:fillRect/>
          </a:stretch>
        </p:blipFill>
        <p:spPr>
          <a:xfrm>
            <a:off x="228600" y="1981200"/>
            <a:ext cx="7805912" cy="4309872"/>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7638"/>
            <a:ext cx="8229600" cy="1143000"/>
          </a:xfrm>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Ma……</a:t>
            </a:r>
            <a:br>
              <a:rPr lang="en-US" dirty="0" smtClean="0"/>
            </a:br>
            <a:r>
              <a:rPr lang="en-US" dirty="0" smtClean="0"/>
              <a:t>I </a:t>
            </a:r>
            <a:r>
              <a:rPr lang="en-US" dirty="0" err="1" smtClean="0"/>
              <a:t>tetrameri</a:t>
            </a:r>
            <a:r>
              <a:rPr lang="en-US" dirty="0" smtClean="0"/>
              <a:t> </a:t>
            </a:r>
            <a:r>
              <a:rPr lang="en-US" dirty="0" err="1" smtClean="0"/>
              <a:t>si</a:t>
            </a:r>
            <a:r>
              <a:rPr lang="en-US" dirty="0" smtClean="0"/>
              <a:t> </a:t>
            </a:r>
            <a:r>
              <a:rPr lang="en-US" dirty="0" err="1" smtClean="0"/>
              <a:t>formano</a:t>
            </a:r>
            <a:r>
              <a:rPr lang="en-US" dirty="0" smtClean="0"/>
              <a:t>,</a:t>
            </a:r>
            <a:br>
              <a:rPr lang="en-US" dirty="0" smtClean="0"/>
            </a:br>
            <a:r>
              <a:rPr lang="en-US" dirty="0" smtClean="0"/>
              <a:t>I </a:t>
            </a:r>
            <a:r>
              <a:rPr lang="en-US" dirty="0" err="1" smtClean="0"/>
              <a:t>tetrameri</a:t>
            </a:r>
            <a:r>
              <a:rPr lang="en-US" dirty="0" smtClean="0"/>
              <a:t> </a:t>
            </a:r>
            <a:r>
              <a:rPr lang="en-US" dirty="0" err="1" smtClean="0"/>
              <a:t>si</a:t>
            </a:r>
            <a:r>
              <a:rPr lang="en-US" dirty="0" smtClean="0"/>
              <a:t> </a:t>
            </a:r>
            <a:r>
              <a:rPr lang="en-US" dirty="0" err="1" smtClean="0"/>
              <a:t>legano</a:t>
            </a:r>
            <a:r>
              <a:rPr lang="en-US" dirty="0" smtClean="0"/>
              <a:t>…</a:t>
            </a:r>
            <a:br>
              <a:rPr lang="en-US" dirty="0" smtClean="0"/>
            </a:br>
            <a:r>
              <a:rPr lang="en-US" dirty="0" err="1" smtClean="0"/>
              <a:t>Invece</a:t>
            </a:r>
            <a:r>
              <a:rPr lang="en-US" dirty="0" smtClean="0"/>
              <a:t> del </a:t>
            </a:r>
            <a:r>
              <a:rPr lang="en-US" dirty="0" err="1" smtClean="0"/>
              <a:t>cristallo</a:t>
            </a:r>
            <a:r>
              <a:rPr lang="en-US" dirty="0" smtClean="0"/>
              <a:t> </a:t>
            </a:r>
            <a:r>
              <a:rPr lang="en-US" dirty="0" err="1" smtClean="0"/>
              <a:t>si</a:t>
            </a:r>
            <a:r>
              <a:rPr lang="en-US" dirty="0" smtClean="0"/>
              <a:t> forma un gel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err="1" smtClean="0"/>
              <a:t>Mattoni</a:t>
            </a:r>
            <a:r>
              <a:rPr lang="en-US" dirty="0" smtClean="0"/>
              <a:t> </a:t>
            </a:r>
            <a:r>
              <a:rPr lang="en-US" dirty="0" err="1" smtClean="0"/>
              <a:t>troppo</a:t>
            </a:r>
            <a:r>
              <a:rPr lang="en-US" dirty="0" smtClean="0"/>
              <a:t> </a:t>
            </a:r>
            <a:r>
              <a:rPr lang="en-US" dirty="0" err="1" smtClean="0"/>
              <a:t>flessibili</a:t>
            </a:r>
            <a:r>
              <a:rPr lang="en-US" dirty="0" smtClean="0"/>
              <a:t> !</a:t>
            </a:r>
            <a:endParaRPr lang="en-US" dirty="0"/>
          </a:p>
        </p:txBody>
      </p:sp>
      <p:pic>
        <p:nvPicPr>
          <p:cNvPr id="3" name="Picture 2"/>
          <p:cNvPicPr>
            <a:picLocks noChangeAspect="1"/>
          </p:cNvPicPr>
          <p:nvPr/>
        </p:nvPicPr>
        <p:blipFill>
          <a:blip r:embed="rId2"/>
          <a:stretch>
            <a:fillRect/>
          </a:stretch>
        </p:blipFill>
        <p:spPr>
          <a:xfrm>
            <a:off x="2971800" y="2819400"/>
            <a:ext cx="3581400" cy="23876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7638"/>
            <a:ext cx="8229600" cy="1143000"/>
          </a:xfrm>
        </p:spPr>
        <p:txBody>
          <a:bodyPr>
            <a:normAutofit fontScale="90000"/>
          </a:bodyPr>
          <a:lstStyle/>
          <a:p>
            <a:r>
              <a:rPr lang="en-US" dirty="0" smtClean="0"/>
              <a:t/>
            </a:r>
            <a:br>
              <a:rPr lang="en-US" dirty="0" smtClean="0"/>
            </a:br>
            <a:r>
              <a:rPr lang="en-US" dirty="0" smtClean="0"/>
              <a:t>Un </a:t>
            </a:r>
            <a:r>
              <a:rPr lang="en-US" dirty="0" err="1" smtClean="0"/>
              <a:t>fallimento</a:t>
            </a:r>
            <a:r>
              <a:rPr lang="en-US" dirty="0" smtClean="0"/>
              <a:t> (</a:t>
            </a:r>
            <a:r>
              <a:rPr lang="en-US" dirty="0" err="1" smtClean="0"/>
              <a:t>iniziale</a:t>
            </a:r>
            <a:r>
              <a:rPr lang="en-US" dirty="0" smtClean="0"/>
              <a:t>)</a:t>
            </a:r>
            <a:br>
              <a:rPr lang="en-US" dirty="0" smtClean="0"/>
            </a:br>
            <a:r>
              <a:rPr lang="en-US" dirty="0" smtClean="0"/>
              <a:t>molto </a:t>
            </a:r>
            <a:r>
              <a:rPr lang="en-US" dirty="0" err="1" smtClean="0"/>
              <a:t>fecondo</a:t>
            </a:r>
            <a:r>
              <a:rPr lang="en-US" dirty="0" smtClean="0"/>
              <a:t>….</a:t>
            </a:r>
            <a:br>
              <a:rPr lang="en-US" dirty="0" smtClean="0"/>
            </a:br>
            <a:r>
              <a:rPr lang="en-US" dirty="0" smtClean="0"/>
              <a:t/>
            </a:r>
            <a:br>
              <a:rPr lang="en-US" dirty="0" smtClean="0"/>
            </a:br>
            <a:r>
              <a:rPr lang="en-US" dirty="0" smtClean="0"/>
              <a:t/>
            </a:r>
            <a:br>
              <a:rPr lang="en-US" dirty="0" smtClean="0"/>
            </a:br>
            <a:r>
              <a:rPr lang="en-US" dirty="0" smtClean="0"/>
              <a:t>Come </a:t>
            </a:r>
            <a:r>
              <a:rPr lang="en-US" dirty="0" err="1" smtClean="0"/>
              <a:t>creare</a:t>
            </a:r>
            <a:r>
              <a:rPr lang="en-US" dirty="0" smtClean="0"/>
              <a:t> </a:t>
            </a:r>
            <a:r>
              <a:rPr lang="en-US" dirty="0" err="1" smtClean="0"/>
              <a:t>strutture</a:t>
            </a:r>
            <a:r>
              <a:rPr lang="en-US" dirty="0" smtClean="0"/>
              <a:t> </a:t>
            </a:r>
            <a:r>
              <a:rPr lang="en-US" dirty="0" err="1" smtClean="0"/>
              <a:t>tridimensionali</a:t>
            </a:r>
            <a:r>
              <a:rPr lang="en-US" dirty="0" smtClean="0"/>
              <a:t>?</a:t>
            </a:r>
            <a:br>
              <a:rPr lang="en-US" dirty="0" smtClean="0"/>
            </a:br>
            <a:r>
              <a:rPr lang="en-US" dirty="0" smtClean="0"/>
              <a:t>Come </a:t>
            </a:r>
            <a:r>
              <a:rPr lang="en-US" dirty="0" err="1" smtClean="0"/>
              <a:t>creare</a:t>
            </a:r>
            <a:r>
              <a:rPr lang="en-US" dirty="0" smtClean="0"/>
              <a:t> </a:t>
            </a:r>
            <a:r>
              <a:rPr lang="en-US" dirty="0" err="1" smtClean="0"/>
              <a:t>strutture</a:t>
            </a:r>
            <a:r>
              <a:rPr lang="en-US" dirty="0" smtClean="0"/>
              <a:t> </a:t>
            </a:r>
            <a:r>
              <a:rPr lang="en-US" dirty="0" err="1" smtClean="0"/>
              <a:t>rigide</a:t>
            </a:r>
            <a:r>
              <a:rPr lang="en-US" dirty="0" smtClean="0"/>
              <a:t> ?</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 y="0"/>
            <a:ext cx="5803900" cy="2070100"/>
          </a:xfrm>
          <a:prstGeom prst="rect">
            <a:avLst/>
          </a:prstGeom>
        </p:spPr>
      </p:pic>
      <p:pic>
        <p:nvPicPr>
          <p:cNvPr id="5" name="Picture 4"/>
          <p:cNvPicPr>
            <a:picLocks noChangeAspect="1"/>
          </p:cNvPicPr>
          <p:nvPr/>
        </p:nvPicPr>
        <p:blipFill>
          <a:blip r:embed="rId3"/>
          <a:stretch>
            <a:fillRect/>
          </a:stretch>
        </p:blipFill>
        <p:spPr>
          <a:xfrm>
            <a:off x="4572000" y="1828800"/>
            <a:ext cx="4546600" cy="5029200"/>
          </a:xfrm>
          <a:prstGeom prst="rect">
            <a:avLst/>
          </a:prstGeom>
        </p:spPr>
      </p:pic>
      <p:pic>
        <p:nvPicPr>
          <p:cNvPr id="4" name="Picture 3"/>
          <p:cNvPicPr>
            <a:picLocks noChangeAspect="1"/>
          </p:cNvPicPr>
          <p:nvPr/>
        </p:nvPicPr>
        <p:blipFill>
          <a:blip r:embed="rId4"/>
          <a:srcRect r="47731"/>
          <a:stretch>
            <a:fillRect/>
          </a:stretch>
        </p:blipFill>
        <p:spPr>
          <a:xfrm>
            <a:off x="0" y="2768600"/>
            <a:ext cx="4267200" cy="40894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8600" y="1828800"/>
            <a:ext cx="8677656" cy="4953000"/>
          </a:xfrm>
          <a:prstGeom prst="rect">
            <a:avLst/>
          </a:prstGeom>
        </p:spPr>
      </p:pic>
      <p:sp>
        <p:nvSpPr>
          <p:cNvPr id="5" name="TextBox 4"/>
          <p:cNvSpPr txBox="1"/>
          <p:nvPr/>
        </p:nvSpPr>
        <p:spPr>
          <a:xfrm>
            <a:off x="762000" y="457200"/>
            <a:ext cx="1951776" cy="584776"/>
          </a:xfrm>
          <a:prstGeom prst="rect">
            <a:avLst/>
          </a:prstGeom>
          <a:noFill/>
        </p:spPr>
        <p:txBody>
          <a:bodyPr wrap="none" rtlCol="0">
            <a:spAutoFit/>
          </a:bodyPr>
          <a:lstStyle/>
          <a:p>
            <a:r>
              <a:rPr lang="en-US" sz="3200" dirty="0" err="1" smtClean="0"/>
              <a:t>Tetraedri</a:t>
            </a:r>
            <a:r>
              <a:rPr lang="en-US" dirty="0" smtClean="0"/>
              <a:t>…..</a:t>
            </a:r>
            <a:endParaRPr lang="en-US" dirty="0"/>
          </a:p>
        </p:txBody>
      </p:sp>
      <p:pic>
        <p:nvPicPr>
          <p:cNvPr id="6" name="Picture 5"/>
          <p:cNvPicPr>
            <a:picLocks noChangeAspect="1"/>
          </p:cNvPicPr>
          <p:nvPr/>
        </p:nvPicPr>
        <p:blipFill>
          <a:blip r:embed="rId3"/>
          <a:stretch>
            <a:fillRect/>
          </a:stretch>
        </p:blipFill>
        <p:spPr>
          <a:xfrm>
            <a:off x="4953000" y="325859"/>
            <a:ext cx="4178300" cy="1502941"/>
          </a:xfrm>
          <a:prstGeom prst="rect">
            <a:avLst/>
          </a:prstGeom>
        </p:spPr>
      </p:pic>
      <p:pic>
        <p:nvPicPr>
          <p:cNvPr id="7" name="Picture 6"/>
          <p:cNvPicPr>
            <a:picLocks noChangeAspect="1"/>
          </p:cNvPicPr>
          <p:nvPr/>
        </p:nvPicPr>
        <p:blipFill>
          <a:blip r:embed="rId4"/>
          <a:stretch>
            <a:fillRect/>
          </a:stretch>
        </p:blipFill>
        <p:spPr>
          <a:xfrm>
            <a:off x="4953000" y="50800"/>
            <a:ext cx="4089400" cy="4064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67150" y="2994573"/>
            <a:ext cx="4197350" cy="1425027"/>
          </a:xfrm>
          <a:prstGeom prst="rect">
            <a:avLst/>
          </a:prstGeom>
        </p:spPr>
      </p:pic>
      <p:pic>
        <p:nvPicPr>
          <p:cNvPr id="5" name="Picture 4"/>
          <p:cNvPicPr>
            <a:picLocks noChangeAspect="1"/>
          </p:cNvPicPr>
          <p:nvPr/>
        </p:nvPicPr>
        <p:blipFill>
          <a:blip r:embed="rId3"/>
          <a:stretch>
            <a:fillRect/>
          </a:stretch>
        </p:blipFill>
        <p:spPr>
          <a:xfrm>
            <a:off x="3714750" y="1521995"/>
            <a:ext cx="4349750" cy="1373605"/>
          </a:xfrm>
          <a:prstGeom prst="rect">
            <a:avLst/>
          </a:prstGeom>
        </p:spPr>
      </p:pic>
      <p:pic>
        <p:nvPicPr>
          <p:cNvPr id="6" name="Picture 5"/>
          <p:cNvPicPr>
            <a:picLocks noChangeAspect="1"/>
          </p:cNvPicPr>
          <p:nvPr/>
        </p:nvPicPr>
        <p:blipFill>
          <a:blip r:embed="rId4"/>
          <a:stretch>
            <a:fillRect/>
          </a:stretch>
        </p:blipFill>
        <p:spPr>
          <a:xfrm>
            <a:off x="3657600" y="0"/>
            <a:ext cx="4406900" cy="1405261"/>
          </a:xfrm>
          <a:prstGeom prst="rect">
            <a:avLst/>
          </a:prstGeom>
        </p:spPr>
      </p:pic>
      <p:pic>
        <p:nvPicPr>
          <p:cNvPr id="7" name="Picture 6"/>
          <p:cNvPicPr>
            <a:picLocks noChangeAspect="1"/>
          </p:cNvPicPr>
          <p:nvPr/>
        </p:nvPicPr>
        <p:blipFill>
          <a:blip r:embed="rId5"/>
          <a:stretch>
            <a:fillRect/>
          </a:stretch>
        </p:blipFill>
        <p:spPr>
          <a:xfrm>
            <a:off x="0" y="0"/>
            <a:ext cx="6587752" cy="6635750"/>
          </a:xfrm>
          <a:prstGeom prst="rect">
            <a:avLst/>
          </a:prstGeom>
        </p:spPr>
      </p:pic>
      <p:pic>
        <p:nvPicPr>
          <p:cNvPr id="8" name="Picture 7"/>
          <p:cNvPicPr>
            <a:picLocks noChangeAspect="1"/>
          </p:cNvPicPr>
          <p:nvPr/>
        </p:nvPicPr>
        <p:blipFill>
          <a:blip r:embed="rId6"/>
          <a:stretch>
            <a:fillRect/>
          </a:stretch>
        </p:blipFill>
        <p:spPr>
          <a:xfrm>
            <a:off x="0" y="0"/>
            <a:ext cx="4800600" cy="457200"/>
          </a:xfrm>
          <a:prstGeom prst="rect">
            <a:avLst/>
          </a:prstGeom>
        </p:spPr>
      </p:pic>
      <p:pic>
        <p:nvPicPr>
          <p:cNvPr id="9" name="Picture 8"/>
          <p:cNvPicPr>
            <a:picLocks noChangeAspect="1"/>
          </p:cNvPicPr>
          <p:nvPr/>
        </p:nvPicPr>
        <p:blipFill>
          <a:blip r:embed="rId7"/>
          <a:stretch>
            <a:fillRect/>
          </a:stretch>
        </p:blipFill>
        <p:spPr>
          <a:xfrm>
            <a:off x="4689848" y="4495800"/>
            <a:ext cx="4454152" cy="771884"/>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96900" y="1314450"/>
            <a:ext cx="8547100" cy="3531246"/>
          </a:xfrm>
          <a:prstGeom prst="rect">
            <a:avLst/>
          </a:prstGeom>
        </p:spPr>
      </p:pic>
      <p:pic>
        <p:nvPicPr>
          <p:cNvPr id="5" name="Picture 4"/>
          <p:cNvPicPr>
            <a:picLocks noChangeAspect="1"/>
          </p:cNvPicPr>
          <p:nvPr/>
        </p:nvPicPr>
        <p:blipFill>
          <a:blip r:embed="rId3"/>
          <a:stretch>
            <a:fillRect/>
          </a:stretch>
        </p:blipFill>
        <p:spPr>
          <a:xfrm>
            <a:off x="0" y="4845696"/>
            <a:ext cx="8788400" cy="2012217"/>
          </a:xfrm>
          <a:prstGeom prst="rect">
            <a:avLst/>
          </a:prstGeom>
        </p:spPr>
      </p:pic>
      <p:pic>
        <p:nvPicPr>
          <p:cNvPr id="6" name="Picture 5"/>
          <p:cNvPicPr>
            <a:picLocks noChangeAspect="1"/>
          </p:cNvPicPr>
          <p:nvPr/>
        </p:nvPicPr>
        <p:blipFill>
          <a:blip r:embed="rId4"/>
          <a:stretch>
            <a:fillRect/>
          </a:stretch>
        </p:blipFill>
        <p:spPr>
          <a:xfrm>
            <a:off x="76200" y="-76200"/>
            <a:ext cx="5867400" cy="15240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r="68337" b="53577"/>
          <a:stretch>
            <a:fillRect/>
          </a:stretch>
        </p:blipFill>
        <p:spPr>
          <a:xfrm rot="16200000">
            <a:off x="1441451" y="844551"/>
            <a:ext cx="1765300" cy="4038600"/>
          </a:xfrm>
          <a:prstGeom prst="rect">
            <a:avLst/>
          </a:prstGeom>
        </p:spPr>
      </p:pic>
      <p:sp>
        <p:nvSpPr>
          <p:cNvPr id="3" name="TextBox 2"/>
          <p:cNvSpPr txBox="1"/>
          <p:nvPr/>
        </p:nvSpPr>
        <p:spPr>
          <a:xfrm>
            <a:off x="1404664" y="446782"/>
            <a:ext cx="7044717" cy="1077218"/>
          </a:xfrm>
          <a:prstGeom prst="rect">
            <a:avLst/>
          </a:prstGeom>
          <a:noFill/>
        </p:spPr>
        <p:txBody>
          <a:bodyPr wrap="none" rtlCol="0">
            <a:spAutoFit/>
          </a:bodyPr>
          <a:lstStyle/>
          <a:p>
            <a:r>
              <a:rPr lang="en-US" sz="3200" dirty="0" smtClean="0"/>
              <a:t>Come </a:t>
            </a:r>
            <a:r>
              <a:rPr lang="en-US" sz="3200" dirty="0" err="1" smtClean="0"/>
              <a:t>costruire</a:t>
            </a:r>
            <a:r>
              <a:rPr lang="en-US" sz="3200" dirty="0" smtClean="0"/>
              <a:t> </a:t>
            </a:r>
            <a:r>
              <a:rPr lang="en-US" sz="3200" dirty="0" err="1" smtClean="0"/>
              <a:t>dei</a:t>
            </a:r>
            <a:r>
              <a:rPr lang="en-US" sz="3200" dirty="0" smtClean="0"/>
              <a:t> </a:t>
            </a:r>
            <a:r>
              <a:rPr lang="en-US" sz="3200" dirty="0" err="1" smtClean="0"/>
              <a:t>mattoni</a:t>
            </a:r>
            <a:r>
              <a:rPr lang="en-US" sz="3200" dirty="0" smtClean="0"/>
              <a:t> </a:t>
            </a:r>
            <a:r>
              <a:rPr lang="en-US" sz="3200" dirty="0" err="1" smtClean="0"/>
              <a:t>piu</a:t>
            </a:r>
            <a:r>
              <a:rPr lang="en-US" sz="3200" dirty="0" smtClean="0"/>
              <a:t>’ </a:t>
            </a:r>
            <a:r>
              <a:rPr lang="en-US" sz="3200" dirty="0" err="1" smtClean="0"/>
              <a:t>rigidi</a:t>
            </a:r>
            <a:r>
              <a:rPr lang="en-US" sz="3200" dirty="0" smtClean="0"/>
              <a:t>:  </a:t>
            </a:r>
          </a:p>
          <a:p>
            <a:r>
              <a:rPr lang="en-US" sz="3200" dirty="0" smtClean="0"/>
              <a:t>DOPPIO CROSS-OVER (DX) </a:t>
            </a:r>
            <a:r>
              <a:rPr lang="en-US" sz="3200" dirty="0" smtClean="0">
                <a:solidFill>
                  <a:srgbClr val="00FF00"/>
                </a:solidFill>
              </a:rPr>
              <a:t>+ STICKY ENDS</a:t>
            </a:r>
            <a:endParaRPr lang="en-US" sz="3200" dirty="0">
              <a:solidFill>
                <a:srgbClr val="00FF00"/>
              </a:solidFill>
            </a:endParaRPr>
          </a:p>
        </p:txBody>
      </p:sp>
      <p:pic>
        <p:nvPicPr>
          <p:cNvPr id="4" name="Picture 3"/>
          <p:cNvPicPr>
            <a:picLocks noChangeAspect="1"/>
          </p:cNvPicPr>
          <p:nvPr/>
        </p:nvPicPr>
        <p:blipFill>
          <a:blip r:embed="rId2"/>
          <a:srcRect l="52164" b="53577"/>
          <a:stretch>
            <a:fillRect/>
          </a:stretch>
        </p:blipFill>
        <p:spPr>
          <a:xfrm rot="16200000">
            <a:off x="1295401" y="3200401"/>
            <a:ext cx="2667001" cy="4038600"/>
          </a:xfrm>
          <a:prstGeom prst="rect">
            <a:avLst/>
          </a:prstGeom>
        </p:spPr>
      </p:pic>
      <p:pic>
        <p:nvPicPr>
          <p:cNvPr id="5" name="Picture 4"/>
          <p:cNvPicPr>
            <a:picLocks noChangeAspect="1"/>
          </p:cNvPicPr>
          <p:nvPr/>
        </p:nvPicPr>
        <p:blipFill>
          <a:blip r:embed="rId3"/>
          <a:stretch>
            <a:fillRect/>
          </a:stretch>
        </p:blipFill>
        <p:spPr>
          <a:xfrm>
            <a:off x="4419600" y="1981200"/>
            <a:ext cx="4610100" cy="1638300"/>
          </a:xfrm>
          <a:prstGeom prst="rect">
            <a:avLst/>
          </a:prstGeom>
        </p:spPr>
      </p:pic>
      <p:sp>
        <p:nvSpPr>
          <p:cNvPr id="6" name="Rectangle 5"/>
          <p:cNvSpPr/>
          <p:nvPr/>
        </p:nvSpPr>
        <p:spPr>
          <a:xfrm>
            <a:off x="4343401" y="3746501"/>
            <a:ext cx="4572000" cy="646331"/>
          </a:xfrm>
          <a:prstGeom prst="rect">
            <a:avLst/>
          </a:prstGeom>
        </p:spPr>
        <p:txBody>
          <a:bodyPr>
            <a:spAutoFit/>
          </a:bodyPr>
          <a:lstStyle/>
          <a:p>
            <a:r>
              <a:rPr lang="en-US" dirty="0" smtClean="0"/>
              <a:t>Double cross-over </a:t>
            </a:r>
            <a:r>
              <a:rPr lang="en-US" dirty="0" err="1" smtClean="0"/>
              <a:t>antiparallel</a:t>
            </a:r>
            <a:r>
              <a:rPr lang="en-US" dirty="0" smtClean="0"/>
              <a:t> odd number of half-turn</a:t>
            </a:r>
            <a:endParaRPr lang="en-US" dirty="0"/>
          </a:p>
        </p:txBody>
      </p:sp>
      <p:pic>
        <p:nvPicPr>
          <p:cNvPr id="7" name="Picture 6"/>
          <p:cNvPicPr>
            <a:picLocks noChangeAspect="1"/>
          </p:cNvPicPr>
          <p:nvPr/>
        </p:nvPicPr>
        <p:blipFill>
          <a:blip r:embed="rId4"/>
          <a:stretch>
            <a:fillRect/>
          </a:stretch>
        </p:blipFill>
        <p:spPr>
          <a:xfrm>
            <a:off x="4800600" y="5638800"/>
            <a:ext cx="4292600" cy="1112073"/>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33400" y="-13276"/>
            <a:ext cx="7977664" cy="584776"/>
          </a:xfrm>
          <a:prstGeom prst="rect">
            <a:avLst/>
          </a:prstGeom>
          <a:noFill/>
        </p:spPr>
        <p:txBody>
          <a:bodyPr wrap="none" rtlCol="0">
            <a:spAutoFit/>
          </a:bodyPr>
          <a:lstStyle/>
          <a:p>
            <a:r>
              <a:rPr lang="en-US" sz="3200" dirty="0" err="1" smtClean="0"/>
              <a:t>Anche</a:t>
            </a:r>
            <a:r>
              <a:rPr lang="en-US" sz="3200" dirty="0" smtClean="0"/>
              <a:t> la </a:t>
            </a:r>
            <a:r>
              <a:rPr lang="en-US" sz="3200" dirty="0" err="1" smtClean="0"/>
              <a:t>natura</a:t>
            </a:r>
            <a:r>
              <a:rPr lang="en-US" sz="3200" dirty="0" smtClean="0"/>
              <a:t> </a:t>
            </a:r>
            <a:r>
              <a:rPr lang="en-US" sz="3200" dirty="0" err="1" smtClean="0"/>
              <a:t>costruisce</a:t>
            </a:r>
            <a:r>
              <a:rPr lang="en-US" sz="3200" dirty="0" smtClean="0"/>
              <a:t> </a:t>
            </a:r>
            <a:r>
              <a:rPr lang="en-US" sz="3200" dirty="0" err="1" smtClean="0"/>
              <a:t>spontaneamente</a:t>
            </a:r>
            <a:r>
              <a:rPr lang="en-US" sz="3200" dirty="0" smtClean="0"/>
              <a:t>…..</a:t>
            </a:r>
            <a:endParaRPr lang="en-US" sz="3200" dirty="0"/>
          </a:p>
        </p:txBody>
      </p:sp>
      <p:sp>
        <p:nvSpPr>
          <p:cNvPr id="7" name="TextBox 6"/>
          <p:cNvSpPr txBox="1"/>
          <p:nvPr/>
        </p:nvSpPr>
        <p:spPr>
          <a:xfrm>
            <a:off x="533400" y="5715000"/>
            <a:ext cx="3429000" cy="646331"/>
          </a:xfrm>
          <a:prstGeom prst="rect">
            <a:avLst/>
          </a:prstGeom>
          <a:noFill/>
        </p:spPr>
        <p:txBody>
          <a:bodyPr wrap="square" rtlCol="0">
            <a:spAutoFit/>
          </a:bodyPr>
          <a:lstStyle/>
          <a:p>
            <a:r>
              <a:rPr lang="en-US" dirty="0" smtClean="0"/>
              <a:t>“</a:t>
            </a:r>
            <a:r>
              <a:rPr lang="en-US" dirty="0" err="1" smtClean="0"/>
              <a:t>Mattoni</a:t>
            </a:r>
            <a:r>
              <a:rPr lang="en-US" dirty="0" smtClean="0"/>
              <a:t>” (</a:t>
            </a:r>
            <a:r>
              <a:rPr lang="en-US" dirty="0" err="1" smtClean="0"/>
              <a:t>atomi</a:t>
            </a:r>
            <a:r>
              <a:rPr lang="en-US" dirty="0" smtClean="0"/>
              <a:t>)</a:t>
            </a:r>
          </a:p>
          <a:p>
            <a:r>
              <a:rPr lang="en-US" dirty="0" err="1" smtClean="0"/>
              <a:t>Condizioni</a:t>
            </a:r>
            <a:r>
              <a:rPr lang="en-US" dirty="0" smtClean="0"/>
              <a:t> </a:t>
            </a:r>
            <a:r>
              <a:rPr lang="en-US" dirty="0" err="1" smtClean="0"/>
              <a:t>chimico-fisiche</a:t>
            </a:r>
            <a:r>
              <a:rPr lang="en-US" dirty="0" smtClean="0"/>
              <a:t> </a:t>
            </a:r>
            <a:r>
              <a:rPr lang="en-US" dirty="0" err="1" smtClean="0"/>
              <a:t>adatte</a:t>
            </a:r>
            <a:endParaRPr lang="en-US"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4800" y="-182127"/>
            <a:ext cx="11277600" cy="9829611"/>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14400" y="165100"/>
            <a:ext cx="6959600" cy="65405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943600" y="403322"/>
            <a:ext cx="2741925" cy="2635250"/>
          </a:xfrm>
          <a:prstGeom prst="rect">
            <a:avLst/>
          </a:prstGeom>
        </p:spPr>
      </p:pic>
      <p:pic>
        <p:nvPicPr>
          <p:cNvPr id="7" name="Picture 6"/>
          <p:cNvPicPr>
            <a:picLocks noChangeAspect="1"/>
          </p:cNvPicPr>
          <p:nvPr/>
        </p:nvPicPr>
        <p:blipFill>
          <a:blip r:embed="rId3"/>
          <a:stretch>
            <a:fillRect/>
          </a:stretch>
        </p:blipFill>
        <p:spPr>
          <a:xfrm>
            <a:off x="69850" y="2819400"/>
            <a:ext cx="5670868" cy="4038600"/>
          </a:xfrm>
          <a:prstGeom prst="rect">
            <a:avLst/>
          </a:prstGeom>
        </p:spPr>
      </p:pic>
      <p:pic>
        <p:nvPicPr>
          <p:cNvPr id="8" name="Picture 7"/>
          <p:cNvPicPr>
            <a:picLocks noChangeAspect="1"/>
          </p:cNvPicPr>
          <p:nvPr/>
        </p:nvPicPr>
        <p:blipFill>
          <a:blip r:embed="rId4"/>
          <a:stretch>
            <a:fillRect/>
          </a:stretch>
        </p:blipFill>
        <p:spPr>
          <a:xfrm>
            <a:off x="69850" y="0"/>
            <a:ext cx="4959350" cy="1720947"/>
          </a:xfrm>
          <a:prstGeom prst="rect">
            <a:avLst/>
          </a:prstGeom>
        </p:spPr>
      </p:pic>
      <p:sp>
        <p:nvSpPr>
          <p:cNvPr id="5" name="TextBox 4"/>
          <p:cNvSpPr txBox="1"/>
          <p:nvPr/>
        </p:nvSpPr>
        <p:spPr>
          <a:xfrm>
            <a:off x="6705600" y="5867400"/>
            <a:ext cx="652643" cy="369332"/>
          </a:xfrm>
          <a:prstGeom prst="rect">
            <a:avLst/>
          </a:prstGeom>
          <a:noFill/>
        </p:spPr>
        <p:txBody>
          <a:bodyPr wrap="none" rtlCol="0">
            <a:spAutoFit/>
          </a:bodyPr>
          <a:lstStyle/>
          <a:p>
            <a:r>
              <a:rPr lang="en-US" dirty="0" smtClean="0"/>
              <a:t>2009</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b="26444"/>
          <a:stretch>
            <a:fillRect/>
          </a:stretch>
        </p:blipFill>
        <p:spPr>
          <a:xfrm>
            <a:off x="0" y="381000"/>
            <a:ext cx="9029700" cy="6146800"/>
          </a:xfrm>
          <a:prstGeom prst="rect">
            <a:avLst/>
          </a:prstGeom>
        </p:spPr>
      </p:pic>
      <p:sp>
        <p:nvSpPr>
          <p:cNvPr id="5" name="TextBox 4"/>
          <p:cNvSpPr txBox="1"/>
          <p:nvPr/>
        </p:nvSpPr>
        <p:spPr>
          <a:xfrm>
            <a:off x="3155328" y="0"/>
            <a:ext cx="2483472" cy="707886"/>
          </a:xfrm>
          <a:prstGeom prst="rect">
            <a:avLst/>
          </a:prstGeom>
          <a:noFill/>
        </p:spPr>
        <p:txBody>
          <a:bodyPr wrap="none" rtlCol="0">
            <a:spAutoFit/>
          </a:bodyPr>
          <a:lstStyle/>
          <a:p>
            <a:r>
              <a:rPr lang="en-US" sz="4000" dirty="0" smtClean="0"/>
              <a:t>DNA  LEGO  </a:t>
            </a:r>
            <a:endParaRPr lang="en-US" sz="4000" dirty="0"/>
          </a:p>
        </p:txBody>
      </p:sp>
      <p:pic>
        <p:nvPicPr>
          <p:cNvPr id="6" name="Picture 5"/>
          <p:cNvPicPr>
            <a:picLocks noChangeAspect="1"/>
          </p:cNvPicPr>
          <p:nvPr/>
        </p:nvPicPr>
        <p:blipFill>
          <a:blip r:embed="rId3"/>
          <a:stretch>
            <a:fillRect/>
          </a:stretch>
        </p:blipFill>
        <p:spPr>
          <a:xfrm>
            <a:off x="0" y="6058599"/>
            <a:ext cx="5302250" cy="875601"/>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6200"/>
            <a:ext cx="9188450" cy="2715000"/>
          </a:xfrm>
          <a:prstGeom prst="rect">
            <a:avLst/>
          </a:prstGeom>
        </p:spPr>
      </p:pic>
      <p:pic>
        <p:nvPicPr>
          <p:cNvPr id="5" name="Picture 4"/>
          <p:cNvPicPr>
            <a:picLocks noChangeAspect="1"/>
          </p:cNvPicPr>
          <p:nvPr/>
        </p:nvPicPr>
        <p:blipFill>
          <a:blip r:embed="rId3"/>
          <a:srcRect l="4561" r="47554" b="81128"/>
          <a:stretch>
            <a:fillRect/>
          </a:stretch>
        </p:blipFill>
        <p:spPr>
          <a:xfrm>
            <a:off x="101162" y="3238500"/>
            <a:ext cx="8966638" cy="24765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6200"/>
            <a:ext cx="9188450" cy="2715000"/>
          </a:xfrm>
          <a:prstGeom prst="rect">
            <a:avLst/>
          </a:prstGeom>
        </p:spPr>
      </p:pic>
      <p:pic>
        <p:nvPicPr>
          <p:cNvPr id="5" name="Picture 4"/>
          <p:cNvPicPr>
            <a:picLocks noChangeAspect="1"/>
          </p:cNvPicPr>
          <p:nvPr/>
        </p:nvPicPr>
        <p:blipFill>
          <a:blip r:embed="rId3"/>
          <a:stretch>
            <a:fillRect/>
          </a:stretch>
        </p:blipFill>
        <p:spPr>
          <a:xfrm>
            <a:off x="228600" y="152400"/>
            <a:ext cx="8642350" cy="6056607"/>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Riassunto</a:t>
            </a:r>
            <a:r>
              <a:rPr lang="en-US" dirty="0" smtClean="0"/>
              <a:t>….</a:t>
            </a:r>
            <a:endParaRPr lang="en-US" dirty="0"/>
          </a:p>
        </p:txBody>
      </p:sp>
      <p:sp>
        <p:nvSpPr>
          <p:cNvPr id="3" name="Content Placeholder 2"/>
          <p:cNvSpPr>
            <a:spLocks noGrp="1"/>
          </p:cNvSpPr>
          <p:nvPr>
            <p:ph idx="1"/>
          </p:nvPr>
        </p:nvSpPr>
        <p:spPr/>
        <p:txBody>
          <a:bodyPr/>
          <a:lstStyle/>
          <a:p>
            <a:r>
              <a:rPr lang="en-US" dirty="0" smtClean="0"/>
              <a:t>E’ </a:t>
            </a:r>
            <a:r>
              <a:rPr lang="en-US" dirty="0" err="1" smtClean="0"/>
              <a:t>possibile</a:t>
            </a:r>
            <a:r>
              <a:rPr lang="en-US" dirty="0" smtClean="0"/>
              <a:t>, con </a:t>
            </a:r>
            <a:r>
              <a:rPr lang="en-US" dirty="0" err="1" smtClean="0"/>
              <a:t>ingegno</a:t>
            </a:r>
            <a:r>
              <a:rPr lang="en-US" dirty="0" smtClean="0"/>
              <a:t>, </a:t>
            </a:r>
            <a:r>
              <a:rPr lang="en-US" dirty="0" err="1" smtClean="0"/>
              <a:t>costruire</a:t>
            </a:r>
            <a:r>
              <a:rPr lang="en-US" dirty="0" smtClean="0"/>
              <a:t> </a:t>
            </a:r>
            <a:r>
              <a:rPr lang="en-US" dirty="0" err="1" smtClean="0"/>
              <a:t>oggetti</a:t>
            </a:r>
            <a:r>
              <a:rPr lang="en-US" dirty="0" smtClean="0"/>
              <a:t> </a:t>
            </a:r>
            <a:r>
              <a:rPr lang="en-US" dirty="0" err="1" smtClean="0"/>
              <a:t>di</a:t>
            </a:r>
            <a:r>
              <a:rPr lang="en-US" dirty="0" smtClean="0"/>
              <a:t> </a:t>
            </a:r>
            <a:r>
              <a:rPr lang="en-US" dirty="0" err="1" smtClean="0"/>
              <a:t>varie</a:t>
            </a:r>
            <a:r>
              <a:rPr lang="en-US" dirty="0" smtClean="0"/>
              <a:t> </a:t>
            </a:r>
            <a:r>
              <a:rPr lang="en-US" dirty="0" err="1" smtClean="0"/>
              <a:t>forme</a:t>
            </a:r>
            <a:r>
              <a:rPr lang="en-US" dirty="0" smtClean="0"/>
              <a:t> a </a:t>
            </a:r>
            <a:r>
              <a:rPr lang="en-US" dirty="0" err="1" smtClean="0"/>
              <a:t>partire</a:t>
            </a:r>
            <a:r>
              <a:rPr lang="en-US" dirty="0" smtClean="0"/>
              <a:t> </a:t>
            </a:r>
            <a:r>
              <a:rPr lang="en-US" dirty="0" err="1" smtClean="0"/>
              <a:t>da</a:t>
            </a:r>
            <a:r>
              <a:rPr lang="en-US" dirty="0" smtClean="0"/>
              <a:t> </a:t>
            </a:r>
            <a:r>
              <a:rPr lang="en-US" dirty="0" err="1" smtClean="0"/>
              <a:t>oligomeri</a:t>
            </a:r>
            <a:r>
              <a:rPr lang="en-US" dirty="0" smtClean="0"/>
              <a:t> </a:t>
            </a:r>
            <a:r>
              <a:rPr lang="en-US" dirty="0" err="1" smtClean="0"/>
              <a:t>di</a:t>
            </a:r>
            <a:r>
              <a:rPr lang="en-US" dirty="0" smtClean="0"/>
              <a:t> DNA</a:t>
            </a:r>
          </a:p>
          <a:p>
            <a:r>
              <a:rPr lang="en-US" dirty="0" smtClean="0"/>
              <a:t>E’ </a:t>
            </a:r>
            <a:r>
              <a:rPr lang="en-US" dirty="0" err="1" smtClean="0"/>
              <a:t>possibile</a:t>
            </a:r>
            <a:r>
              <a:rPr lang="en-US" dirty="0" smtClean="0"/>
              <a:t> </a:t>
            </a:r>
            <a:r>
              <a:rPr lang="en-US" dirty="0" err="1" smtClean="0"/>
              <a:t>anche</a:t>
            </a:r>
            <a:r>
              <a:rPr lang="en-US" dirty="0" smtClean="0"/>
              <a:t> </a:t>
            </a:r>
            <a:r>
              <a:rPr lang="en-US" dirty="0" err="1" smtClean="0"/>
              <a:t>costruire</a:t>
            </a:r>
            <a:r>
              <a:rPr lang="en-US" dirty="0" smtClean="0"/>
              <a:t> </a:t>
            </a:r>
            <a:r>
              <a:rPr lang="en-US" dirty="0" err="1" smtClean="0"/>
              <a:t>veri</a:t>
            </a:r>
            <a:r>
              <a:rPr lang="en-US" dirty="0" smtClean="0"/>
              <a:t> </a:t>
            </a:r>
            <a:r>
              <a:rPr lang="en-US" dirty="0" err="1" smtClean="0"/>
              <a:t>e</a:t>
            </a:r>
            <a:r>
              <a:rPr lang="en-US" dirty="0" smtClean="0"/>
              <a:t> </a:t>
            </a:r>
            <a:r>
              <a:rPr lang="en-US" dirty="0" err="1" smtClean="0"/>
              <a:t>propri</a:t>
            </a:r>
            <a:r>
              <a:rPr lang="en-US" dirty="0" smtClean="0"/>
              <a:t> </a:t>
            </a:r>
            <a:r>
              <a:rPr lang="en-US" dirty="0" err="1" smtClean="0"/>
              <a:t>mattoni</a:t>
            </a:r>
            <a:r>
              <a:rPr lang="en-US" dirty="0" smtClean="0"/>
              <a:t> con cui far </a:t>
            </a:r>
            <a:r>
              <a:rPr lang="en-US" dirty="0" err="1" smtClean="0"/>
              <a:t>crescere</a:t>
            </a:r>
            <a:r>
              <a:rPr lang="en-US" dirty="0" smtClean="0"/>
              <a:t> </a:t>
            </a:r>
            <a:r>
              <a:rPr lang="en-US" dirty="0" err="1" smtClean="0"/>
              <a:t>spontaneamente</a:t>
            </a:r>
            <a:r>
              <a:rPr lang="en-US" dirty="0" smtClean="0"/>
              <a:t> </a:t>
            </a:r>
            <a:r>
              <a:rPr lang="en-US" dirty="0" err="1" smtClean="0"/>
              <a:t>strutture</a:t>
            </a:r>
            <a:r>
              <a:rPr lang="en-US" dirty="0" smtClean="0"/>
              <a:t> ordinate (</a:t>
            </a:r>
            <a:r>
              <a:rPr lang="en-US" dirty="0" err="1" smtClean="0"/>
              <a:t>cristalli</a:t>
            </a:r>
            <a:r>
              <a:rPr lang="en-US" dirty="0" smtClean="0"/>
              <a:t>)</a:t>
            </a:r>
          </a:p>
          <a:p>
            <a:r>
              <a:rPr lang="en-US" dirty="0" smtClean="0"/>
              <a:t>E’ </a:t>
            </a:r>
            <a:r>
              <a:rPr lang="en-US" dirty="0" err="1" smtClean="0"/>
              <a:t>possibile</a:t>
            </a:r>
            <a:r>
              <a:rPr lang="en-US" dirty="0" smtClean="0"/>
              <a:t> “</a:t>
            </a:r>
            <a:r>
              <a:rPr lang="en-US" dirty="0" err="1" smtClean="0"/>
              <a:t>indirizzare</a:t>
            </a:r>
            <a:r>
              <a:rPr lang="en-US" dirty="0" smtClean="0"/>
              <a:t>”  in </a:t>
            </a:r>
            <a:r>
              <a:rPr lang="en-US" dirty="0" err="1" smtClean="0"/>
              <a:t>modo</a:t>
            </a:r>
            <a:r>
              <a:rPr lang="en-US" dirty="0" smtClean="0"/>
              <a:t> </a:t>
            </a:r>
            <a:r>
              <a:rPr lang="en-US" dirty="0" err="1" smtClean="0"/>
              <a:t>selettivo</a:t>
            </a:r>
            <a:r>
              <a:rPr lang="en-US" dirty="0" smtClean="0"/>
              <a:t>  </a:t>
            </a:r>
            <a:r>
              <a:rPr lang="en-US" dirty="0" err="1" smtClean="0"/>
              <a:t>regioni</a:t>
            </a:r>
            <a:r>
              <a:rPr lang="en-US" dirty="0" smtClean="0"/>
              <a:t> del </a:t>
            </a:r>
            <a:r>
              <a:rPr lang="en-US" dirty="0" err="1" smtClean="0"/>
              <a:t>materiale</a:t>
            </a:r>
            <a:r>
              <a:rPr lang="en-US" dirty="0" smtClean="0"/>
              <a: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2566534" y="0"/>
            <a:ext cx="4234052" cy="523220"/>
          </a:xfrm>
          <a:prstGeom prst="rect">
            <a:avLst/>
          </a:prstGeom>
          <a:noFill/>
        </p:spPr>
        <p:txBody>
          <a:bodyPr wrap="none" rtlCol="0">
            <a:spAutoFit/>
          </a:bodyPr>
          <a:lstStyle/>
          <a:p>
            <a:r>
              <a:rPr lang="en-US" sz="2800" dirty="0" smtClean="0"/>
              <a:t>2006        Origami </a:t>
            </a:r>
            <a:r>
              <a:rPr lang="en-US" sz="2800" dirty="0" err="1" smtClean="0"/>
              <a:t>di</a:t>
            </a:r>
            <a:r>
              <a:rPr lang="en-US" sz="2800" dirty="0" smtClean="0"/>
              <a:t> DNA…..</a:t>
            </a:r>
            <a:endParaRPr lang="en-US" sz="2800" dirty="0"/>
          </a:p>
        </p:txBody>
      </p:sp>
      <p:pic>
        <p:nvPicPr>
          <p:cNvPr id="7" name="Picture 6"/>
          <p:cNvPicPr>
            <a:picLocks noChangeAspect="1"/>
          </p:cNvPicPr>
          <p:nvPr/>
        </p:nvPicPr>
        <p:blipFill>
          <a:blip r:embed="rId2"/>
          <a:stretch>
            <a:fillRect/>
          </a:stretch>
        </p:blipFill>
        <p:spPr>
          <a:xfrm>
            <a:off x="490952" y="2476500"/>
            <a:ext cx="3437695" cy="3422650"/>
          </a:xfrm>
          <a:prstGeom prst="rect">
            <a:avLst/>
          </a:prstGeom>
        </p:spPr>
      </p:pic>
      <p:pic>
        <p:nvPicPr>
          <p:cNvPr id="8" name="Picture 7"/>
          <p:cNvPicPr>
            <a:picLocks noChangeAspect="1"/>
          </p:cNvPicPr>
          <p:nvPr/>
        </p:nvPicPr>
        <p:blipFill>
          <a:blip r:embed="rId3"/>
          <a:stretch>
            <a:fillRect/>
          </a:stretch>
        </p:blipFill>
        <p:spPr>
          <a:xfrm>
            <a:off x="4683560" y="1981200"/>
            <a:ext cx="4460440" cy="4679950"/>
          </a:xfrm>
          <a:prstGeom prst="rect">
            <a:avLst/>
          </a:prstGeom>
        </p:spPr>
      </p:pic>
      <p:pic>
        <p:nvPicPr>
          <p:cNvPr id="9" name="Picture 8"/>
          <p:cNvPicPr>
            <a:picLocks noChangeAspect="1"/>
          </p:cNvPicPr>
          <p:nvPr/>
        </p:nvPicPr>
        <p:blipFill>
          <a:blip r:embed="rId4"/>
          <a:stretch>
            <a:fillRect/>
          </a:stretch>
        </p:blipFill>
        <p:spPr>
          <a:xfrm>
            <a:off x="674489" y="737870"/>
            <a:ext cx="6216650" cy="1243330"/>
          </a:xfrm>
          <a:prstGeom prst="rect">
            <a:avLst/>
          </a:prstGeom>
        </p:spPr>
      </p:pic>
      <p:pic>
        <p:nvPicPr>
          <p:cNvPr id="10" name="Picture 9"/>
          <p:cNvPicPr>
            <a:picLocks noChangeAspect="1"/>
          </p:cNvPicPr>
          <p:nvPr/>
        </p:nvPicPr>
        <p:blipFill>
          <a:blip r:embed="rId5"/>
          <a:stretch>
            <a:fillRect/>
          </a:stretch>
        </p:blipFill>
        <p:spPr>
          <a:xfrm>
            <a:off x="779742" y="495300"/>
            <a:ext cx="4762500" cy="419100"/>
          </a:xfrm>
          <a:prstGeom prst="rect">
            <a:avLst/>
          </a:prstGeom>
        </p:spPr>
      </p:pic>
      <p:sp>
        <p:nvSpPr>
          <p:cNvPr id="11" name="TextBox 10"/>
          <p:cNvSpPr txBox="1"/>
          <p:nvPr/>
        </p:nvSpPr>
        <p:spPr>
          <a:xfrm>
            <a:off x="582156" y="6291818"/>
            <a:ext cx="2334969" cy="369332"/>
          </a:xfrm>
          <a:prstGeom prst="rect">
            <a:avLst/>
          </a:prstGeom>
          <a:noFill/>
        </p:spPr>
        <p:txBody>
          <a:bodyPr wrap="none" rtlCol="0">
            <a:spAutoFit/>
          </a:bodyPr>
          <a:lstStyle/>
          <a:p>
            <a:r>
              <a:rPr lang="en-US" dirty="0" smtClean="0"/>
              <a:t>Single strand 8000 </a:t>
            </a:r>
            <a:r>
              <a:rPr lang="en-US" dirty="0" err="1" smtClean="0"/>
              <a:t>basi</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fs_random.mp4">
            <a:hlinkClick r:id="" action="ppaction://media"/>
          </p:cNvPr>
          <p:cNvPicPr/>
          <p:nvPr>
            <a:videoFile r:link="rId1"/>
          </p:nvPr>
        </p:nvPicPr>
        <p:blipFill>
          <a:blip r:embed="rId3"/>
          <a:stretch>
            <a:fillRect/>
          </a:stretch>
        </p:blipFill>
        <p:spPr>
          <a:xfrm>
            <a:off x="0" y="381000"/>
            <a:ext cx="9144000" cy="609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07586" y="838200"/>
            <a:ext cx="8707814" cy="56388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33400" y="-13276"/>
            <a:ext cx="7977664" cy="584776"/>
          </a:xfrm>
          <a:prstGeom prst="rect">
            <a:avLst/>
          </a:prstGeom>
          <a:noFill/>
        </p:spPr>
        <p:txBody>
          <a:bodyPr wrap="none" rtlCol="0">
            <a:spAutoFit/>
          </a:bodyPr>
          <a:lstStyle/>
          <a:p>
            <a:r>
              <a:rPr lang="en-US" sz="3200" dirty="0" err="1" smtClean="0"/>
              <a:t>Anche</a:t>
            </a:r>
            <a:r>
              <a:rPr lang="en-US" sz="3200" dirty="0" smtClean="0"/>
              <a:t> la </a:t>
            </a:r>
            <a:r>
              <a:rPr lang="en-US" sz="3200" dirty="0" err="1" smtClean="0"/>
              <a:t>natura</a:t>
            </a:r>
            <a:r>
              <a:rPr lang="en-US" sz="3200" dirty="0" smtClean="0"/>
              <a:t> </a:t>
            </a:r>
            <a:r>
              <a:rPr lang="en-US" sz="3200" dirty="0" err="1" smtClean="0"/>
              <a:t>costruisce</a:t>
            </a:r>
            <a:r>
              <a:rPr lang="en-US" sz="3200" dirty="0" smtClean="0"/>
              <a:t> </a:t>
            </a:r>
            <a:r>
              <a:rPr lang="en-US" sz="3200" dirty="0" err="1" smtClean="0"/>
              <a:t>spontaneamente</a:t>
            </a:r>
            <a:r>
              <a:rPr lang="en-US" sz="3200" dirty="0" smtClean="0"/>
              <a:t>…..</a:t>
            </a:r>
            <a:endParaRPr lang="en-US" sz="3200" dirty="0"/>
          </a:p>
        </p:txBody>
      </p:sp>
      <p:sp>
        <p:nvSpPr>
          <p:cNvPr id="7" name="TextBox 6"/>
          <p:cNvSpPr txBox="1"/>
          <p:nvPr/>
        </p:nvSpPr>
        <p:spPr>
          <a:xfrm>
            <a:off x="533400" y="5715000"/>
            <a:ext cx="3429000" cy="646331"/>
          </a:xfrm>
          <a:prstGeom prst="rect">
            <a:avLst/>
          </a:prstGeom>
          <a:noFill/>
        </p:spPr>
        <p:txBody>
          <a:bodyPr wrap="square" rtlCol="0">
            <a:spAutoFit/>
          </a:bodyPr>
          <a:lstStyle/>
          <a:p>
            <a:r>
              <a:rPr lang="en-US" dirty="0" smtClean="0"/>
              <a:t>“</a:t>
            </a:r>
            <a:r>
              <a:rPr lang="en-US" dirty="0" err="1" smtClean="0"/>
              <a:t>Mattoni</a:t>
            </a:r>
            <a:r>
              <a:rPr lang="en-US" dirty="0" smtClean="0"/>
              <a:t>” (</a:t>
            </a:r>
            <a:r>
              <a:rPr lang="en-US" dirty="0" err="1" smtClean="0"/>
              <a:t>atomi</a:t>
            </a:r>
            <a:r>
              <a:rPr lang="en-US" dirty="0" smtClean="0"/>
              <a:t>)</a:t>
            </a:r>
          </a:p>
          <a:p>
            <a:r>
              <a:rPr lang="en-US" dirty="0" err="1" smtClean="0"/>
              <a:t>Condizioni</a:t>
            </a:r>
            <a:r>
              <a:rPr lang="en-US" dirty="0" smtClean="0"/>
              <a:t> </a:t>
            </a:r>
            <a:r>
              <a:rPr lang="en-US" dirty="0" err="1" smtClean="0"/>
              <a:t>chimico-fisiche</a:t>
            </a:r>
            <a:r>
              <a:rPr lang="en-US" dirty="0" smtClean="0"/>
              <a:t> </a:t>
            </a:r>
            <a:r>
              <a:rPr lang="en-US" dirty="0" err="1" smtClean="0"/>
              <a:t>adatte</a:t>
            </a:r>
            <a:endParaRPr lang="en-US" dirty="0" smtClean="0"/>
          </a:p>
        </p:txBody>
      </p:sp>
      <p:pic>
        <p:nvPicPr>
          <p:cNvPr id="8" name="timelapse-crystalgrowth.m4v">
            <a:hlinkClick r:id="" action="ppaction://media"/>
          </p:cNvPr>
          <p:cNvPicPr/>
          <p:nvPr>
            <a:videoFile r:link="rId1"/>
          </p:nvPr>
        </p:nvPicPr>
        <p:blipFill>
          <a:blip r:embed="rId3"/>
          <a:stretch>
            <a:fillRect/>
          </a:stretch>
        </p:blipFill>
        <p:spPr>
          <a:xfrm>
            <a:off x="0" y="85725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7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1250" y="914400"/>
            <a:ext cx="6921500" cy="1676400"/>
          </a:xfrm>
          <a:prstGeom prst="rect">
            <a:avLst/>
          </a:prstGeom>
        </p:spPr>
      </p:pic>
      <p:pic>
        <p:nvPicPr>
          <p:cNvPr id="5" name="Picture 4"/>
          <p:cNvPicPr>
            <a:picLocks noChangeAspect="1"/>
          </p:cNvPicPr>
          <p:nvPr/>
        </p:nvPicPr>
        <p:blipFill>
          <a:blip r:embed="rId3"/>
          <a:stretch>
            <a:fillRect/>
          </a:stretch>
        </p:blipFill>
        <p:spPr>
          <a:xfrm>
            <a:off x="1752600" y="3200400"/>
            <a:ext cx="6076335" cy="3048000"/>
          </a:xfrm>
          <a:prstGeom prst="rect">
            <a:avLst/>
          </a:prstGeom>
        </p:spPr>
      </p:pic>
      <p:sp>
        <p:nvSpPr>
          <p:cNvPr id="6" name="TextBox 5"/>
          <p:cNvSpPr txBox="1"/>
          <p:nvPr/>
        </p:nvSpPr>
        <p:spPr>
          <a:xfrm>
            <a:off x="1111250" y="304800"/>
            <a:ext cx="2118564" cy="369332"/>
          </a:xfrm>
          <a:prstGeom prst="rect">
            <a:avLst/>
          </a:prstGeom>
          <a:noFill/>
        </p:spPr>
        <p:txBody>
          <a:bodyPr wrap="none" rtlCol="0">
            <a:spAutoFit/>
          </a:bodyPr>
          <a:lstStyle/>
          <a:p>
            <a:r>
              <a:rPr lang="en-US" dirty="0" smtClean="0"/>
              <a:t>DNA </a:t>
            </a:r>
            <a:r>
              <a:rPr lang="en-US" dirty="0" err="1" smtClean="0"/>
              <a:t>scritto</a:t>
            </a:r>
            <a:r>
              <a:rPr lang="en-US" dirty="0" smtClean="0"/>
              <a:t> con DNA</a:t>
            </a:r>
            <a:endParaRPr lang="en-US" dirty="0"/>
          </a:p>
        </p:txBody>
      </p:sp>
      <p:sp>
        <p:nvSpPr>
          <p:cNvPr id="7" name="TextBox 6"/>
          <p:cNvSpPr txBox="1"/>
          <p:nvPr/>
        </p:nvSpPr>
        <p:spPr>
          <a:xfrm>
            <a:off x="3229814" y="2831068"/>
            <a:ext cx="2348269" cy="369332"/>
          </a:xfrm>
          <a:prstGeom prst="rect">
            <a:avLst/>
          </a:prstGeom>
          <a:noFill/>
        </p:spPr>
        <p:txBody>
          <a:bodyPr wrap="none" rtlCol="0">
            <a:spAutoFit/>
          </a:bodyPr>
          <a:lstStyle/>
          <a:p>
            <a:r>
              <a:rPr lang="en-US" dirty="0" err="1" smtClean="0"/>
              <a:t>Geografia</a:t>
            </a:r>
            <a:r>
              <a:rPr lang="en-US" dirty="0" smtClean="0"/>
              <a:t>: Le </a:t>
            </a:r>
            <a:r>
              <a:rPr lang="en-US" dirty="0" err="1" smtClean="0"/>
              <a:t>americhe</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rcRect l="42453"/>
          <a:stretch>
            <a:fillRect/>
          </a:stretch>
        </p:blipFill>
        <p:spPr>
          <a:xfrm>
            <a:off x="2489200" y="381000"/>
            <a:ext cx="6197600" cy="6057900"/>
          </a:xfrm>
          <a:prstGeom prst="rect">
            <a:avLst/>
          </a:prstGeom>
        </p:spPr>
      </p:pic>
      <p:sp>
        <p:nvSpPr>
          <p:cNvPr id="6" name="Rectangle 5"/>
          <p:cNvSpPr/>
          <p:nvPr/>
        </p:nvSpPr>
        <p:spPr>
          <a:xfrm>
            <a:off x="0" y="5380672"/>
            <a:ext cx="2362200" cy="1477328"/>
          </a:xfrm>
          <a:prstGeom prst="rect">
            <a:avLst/>
          </a:prstGeom>
        </p:spPr>
        <p:txBody>
          <a:bodyPr wrap="square">
            <a:spAutoFit/>
          </a:bodyPr>
          <a:lstStyle/>
          <a:p>
            <a:r>
              <a:rPr lang="en-US" dirty="0" smtClean="0"/>
              <a:t>Toward Larger DNA Origami</a:t>
            </a:r>
          </a:p>
          <a:p>
            <a:r>
              <a:rPr lang="en-US" dirty="0" smtClean="0"/>
              <a:t>A. N. </a:t>
            </a:r>
            <a:r>
              <a:rPr lang="en-US" dirty="0" err="1" smtClean="0"/>
              <a:t>Marchi</a:t>
            </a:r>
            <a:r>
              <a:rPr lang="en-US" dirty="0" smtClean="0"/>
              <a:t> et al.</a:t>
            </a:r>
          </a:p>
          <a:p>
            <a:r>
              <a:rPr lang="en-US" dirty="0" err="1" smtClean="0"/>
              <a:t>Nano</a:t>
            </a:r>
            <a:r>
              <a:rPr lang="en-US" dirty="0" smtClean="0"/>
              <a:t> </a:t>
            </a:r>
            <a:r>
              <a:rPr lang="en-US" dirty="0" err="1" smtClean="0"/>
              <a:t>Lett</a:t>
            </a:r>
            <a:r>
              <a:rPr lang="en-US" dirty="0" smtClean="0"/>
              <a:t>., 2014, 14,  5740</a:t>
            </a:r>
            <a:endParaRPr lang="en-US" dirty="0"/>
          </a:p>
        </p:txBody>
      </p:sp>
      <p:sp>
        <p:nvSpPr>
          <p:cNvPr id="7" name="TextBox 6"/>
          <p:cNvSpPr txBox="1"/>
          <p:nvPr/>
        </p:nvSpPr>
        <p:spPr>
          <a:xfrm>
            <a:off x="76200" y="762000"/>
            <a:ext cx="2260599" cy="2031325"/>
          </a:xfrm>
          <a:prstGeom prst="rect">
            <a:avLst/>
          </a:prstGeom>
          <a:noFill/>
        </p:spPr>
        <p:txBody>
          <a:bodyPr wrap="square" rtlCol="0">
            <a:spAutoFit/>
          </a:bodyPr>
          <a:lstStyle/>
          <a:p>
            <a:r>
              <a:rPr lang="en-US" dirty="0" smtClean="0"/>
              <a:t>51000 single-strand</a:t>
            </a:r>
          </a:p>
          <a:p>
            <a:endParaRPr lang="en-US" dirty="0" smtClean="0"/>
          </a:p>
          <a:p>
            <a:r>
              <a:rPr lang="en-US" dirty="0" smtClean="0"/>
              <a:t>200 diverse </a:t>
            </a:r>
            <a:r>
              <a:rPr lang="en-US" dirty="0" err="1" smtClean="0"/>
              <a:t>sequenze</a:t>
            </a:r>
            <a:r>
              <a:rPr lang="en-US" dirty="0" smtClean="0"/>
              <a:t>  </a:t>
            </a:r>
            <a:r>
              <a:rPr lang="en-US" dirty="0" err="1" smtClean="0"/>
              <a:t>di</a:t>
            </a:r>
            <a:r>
              <a:rPr lang="en-US" dirty="0" smtClean="0"/>
              <a:t> 13 </a:t>
            </a:r>
            <a:r>
              <a:rPr lang="en-US" dirty="0" err="1" smtClean="0"/>
              <a:t>basi</a:t>
            </a:r>
            <a:r>
              <a:rPr lang="en-US" dirty="0" smtClean="0"/>
              <a:t> </a:t>
            </a:r>
            <a:r>
              <a:rPr lang="en-US" dirty="0" err="1" smtClean="0"/>
              <a:t>ciascuna</a:t>
            </a:r>
            <a:endParaRPr lang="en-US" dirty="0" smtClean="0"/>
          </a:p>
          <a:p>
            <a:endParaRPr lang="en-US" dirty="0" smtClean="0"/>
          </a:p>
          <a:p>
            <a:endParaRPr lang="en-US" dirty="0" smtClean="0"/>
          </a:p>
          <a:p>
            <a:r>
              <a:rPr lang="en-US" dirty="0" err="1" smtClean="0"/>
              <a:t>Maggio</a:t>
            </a:r>
            <a:r>
              <a:rPr lang="en-US" dirty="0" smtClean="0"/>
              <a:t> 2014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3580108" cy="3429000"/>
          </a:xfrm>
          <a:prstGeom prst="rect">
            <a:avLst/>
          </a:prstGeom>
        </p:spPr>
      </p:pic>
      <p:pic>
        <p:nvPicPr>
          <p:cNvPr id="5" name="Picture 4"/>
          <p:cNvPicPr>
            <a:picLocks noChangeAspect="1"/>
          </p:cNvPicPr>
          <p:nvPr/>
        </p:nvPicPr>
        <p:blipFill>
          <a:blip r:embed="rId3"/>
          <a:stretch>
            <a:fillRect/>
          </a:stretch>
        </p:blipFill>
        <p:spPr>
          <a:xfrm>
            <a:off x="3124199" y="0"/>
            <a:ext cx="6244249" cy="1524000"/>
          </a:xfrm>
          <a:prstGeom prst="rect">
            <a:avLst/>
          </a:prstGeom>
        </p:spPr>
      </p:pic>
      <p:pic>
        <p:nvPicPr>
          <p:cNvPr id="6" name="Picture 5"/>
          <p:cNvPicPr>
            <a:picLocks noChangeAspect="1"/>
          </p:cNvPicPr>
          <p:nvPr/>
        </p:nvPicPr>
        <p:blipFill>
          <a:blip r:embed="rId4"/>
          <a:stretch>
            <a:fillRect/>
          </a:stretch>
        </p:blipFill>
        <p:spPr>
          <a:xfrm>
            <a:off x="3514725" y="1778000"/>
            <a:ext cx="4762500" cy="355600"/>
          </a:xfrm>
          <a:prstGeom prst="rect">
            <a:avLst/>
          </a:prstGeom>
        </p:spPr>
      </p:pic>
      <p:pic>
        <p:nvPicPr>
          <p:cNvPr id="8" name="Picture 7"/>
          <p:cNvPicPr>
            <a:picLocks noChangeAspect="1"/>
          </p:cNvPicPr>
          <p:nvPr/>
        </p:nvPicPr>
        <p:blipFill>
          <a:blip r:embed="rId5"/>
          <a:stretch>
            <a:fillRect/>
          </a:stretch>
        </p:blipFill>
        <p:spPr>
          <a:xfrm>
            <a:off x="2716150" y="2971800"/>
            <a:ext cx="6199250" cy="37338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750" y="-1009650"/>
            <a:ext cx="10223500" cy="88773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4600" y="0"/>
            <a:ext cx="3832860" cy="4114800"/>
          </a:xfrm>
          <a:prstGeom prst="rect">
            <a:avLst/>
          </a:prstGeom>
        </p:spPr>
      </p:pic>
      <p:pic>
        <p:nvPicPr>
          <p:cNvPr id="7" name="Picture 6"/>
          <p:cNvPicPr>
            <a:picLocks noChangeAspect="1"/>
          </p:cNvPicPr>
          <p:nvPr/>
        </p:nvPicPr>
        <p:blipFill>
          <a:blip r:embed="rId3"/>
          <a:stretch>
            <a:fillRect/>
          </a:stretch>
        </p:blipFill>
        <p:spPr>
          <a:xfrm>
            <a:off x="1447800" y="4368800"/>
            <a:ext cx="6540500" cy="20828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600" y="1219200"/>
            <a:ext cx="8534400" cy="2512781"/>
          </a:xfrm>
          <a:prstGeom prst="rect">
            <a:avLst/>
          </a:prstGeom>
        </p:spPr>
      </p:pic>
      <p:pic>
        <p:nvPicPr>
          <p:cNvPr id="5" name="Picture 4"/>
          <p:cNvPicPr>
            <a:picLocks noChangeAspect="1"/>
          </p:cNvPicPr>
          <p:nvPr/>
        </p:nvPicPr>
        <p:blipFill>
          <a:blip r:embed="rId3"/>
          <a:stretch>
            <a:fillRect/>
          </a:stretch>
        </p:blipFill>
        <p:spPr>
          <a:xfrm>
            <a:off x="0" y="3810000"/>
            <a:ext cx="9220200" cy="3048000"/>
          </a:xfrm>
          <a:prstGeom prst="rect">
            <a:avLst/>
          </a:prstGeom>
        </p:spPr>
      </p:pic>
      <p:sp>
        <p:nvSpPr>
          <p:cNvPr id="6" name="TextBox 5"/>
          <p:cNvSpPr txBox="1"/>
          <p:nvPr/>
        </p:nvSpPr>
        <p:spPr>
          <a:xfrm>
            <a:off x="4876800" y="914400"/>
            <a:ext cx="767458" cy="461665"/>
          </a:xfrm>
          <a:prstGeom prst="rect">
            <a:avLst/>
          </a:prstGeom>
          <a:noFill/>
        </p:spPr>
        <p:txBody>
          <a:bodyPr wrap="none" rtlCol="0">
            <a:spAutoFit/>
          </a:bodyPr>
          <a:lstStyle/>
          <a:p>
            <a:r>
              <a:rPr lang="en-US" sz="2400" b="1" dirty="0" smtClean="0"/>
              <a:t>10</a:t>
            </a:r>
            <a:r>
              <a:rPr lang="en-US" sz="2400" b="1" baseline="30000" dirty="0" smtClean="0"/>
              <a:t>-21</a:t>
            </a:r>
            <a:endParaRPr lang="en-US" sz="2400" b="1" baseline="300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5819" y="1752600"/>
            <a:ext cx="8818181" cy="4121150"/>
          </a:xfrm>
          <a:prstGeom prst="rect">
            <a:avLst/>
          </a:prstGeom>
        </p:spPr>
      </p:pic>
      <p:sp>
        <p:nvSpPr>
          <p:cNvPr id="3" name="TextBox 2"/>
          <p:cNvSpPr txBox="1"/>
          <p:nvPr/>
        </p:nvSpPr>
        <p:spPr>
          <a:xfrm>
            <a:off x="1981200" y="609600"/>
            <a:ext cx="3666651" cy="369332"/>
          </a:xfrm>
          <a:prstGeom prst="rect">
            <a:avLst/>
          </a:prstGeom>
          <a:noFill/>
        </p:spPr>
        <p:txBody>
          <a:bodyPr wrap="none" rtlCol="0">
            <a:spAutoFit/>
          </a:bodyPr>
          <a:lstStyle/>
          <a:p>
            <a:r>
              <a:rPr lang="en-US" dirty="0" err="1" smtClean="0"/>
              <a:t>Apertura</a:t>
            </a:r>
            <a:r>
              <a:rPr lang="en-US" dirty="0" smtClean="0"/>
              <a:t> </a:t>
            </a:r>
            <a:r>
              <a:rPr lang="en-US" dirty="0" err="1" smtClean="0"/>
              <a:t>programmata</a:t>
            </a:r>
            <a:r>
              <a:rPr lang="en-US" dirty="0" smtClean="0"/>
              <a:t> del </a:t>
            </a:r>
            <a:r>
              <a:rPr lang="en-US" dirty="0" err="1" smtClean="0"/>
              <a:t>coperchio</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044699" y="533400"/>
            <a:ext cx="6563169" cy="6477000"/>
          </a:xfrm>
          <a:prstGeom prst="rect">
            <a:avLst/>
          </a:prstGeom>
        </p:spPr>
      </p:pic>
      <p:sp>
        <p:nvSpPr>
          <p:cNvPr id="7" name="Rectangle 6"/>
          <p:cNvSpPr/>
          <p:nvPr/>
        </p:nvSpPr>
        <p:spPr>
          <a:xfrm>
            <a:off x="1905000" y="457200"/>
            <a:ext cx="3048000" cy="2971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400800" y="5257800"/>
            <a:ext cx="1828800" cy="152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257800" y="457200"/>
            <a:ext cx="533400" cy="533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48620" y="0"/>
            <a:ext cx="6961780" cy="134620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Primi</a:t>
            </a:r>
            <a:r>
              <a:rPr lang="en-US" dirty="0" smtClean="0"/>
              <a:t> </a:t>
            </a:r>
            <a:r>
              <a:rPr lang="en-US" dirty="0" err="1" smtClean="0"/>
              <a:t>passi</a:t>
            </a:r>
            <a:r>
              <a:rPr lang="en-US" dirty="0" smtClean="0"/>
              <a:t> verso le </a:t>
            </a:r>
            <a:r>
              <a:rPr lang="en-US" dirty="0" err="1" smtClean="0"/>
              <a:t>macchine</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t="28649" r="75688" b="38881"/>
          <a:stretch>
            <a:fillRect/>
          </a:stretch>
        </p:blipFill>
        <p:spPr>
          <a:xfrm>
            <a:off x="76200" y="1752600"/>
            <a:ext cx="2209800" cy="2418092"/>
          </a:xfrm>
          <a:prstGeom prst="rect">
            <a:avLst/>
          </a:prstGeom>
        </p:spPr>
      </p:pic>
      <p:sp>
        <p:nvSpPr>
          <p:cNvPr id="5" name="TextBox 4"/>
          <p:cNvSpPr txBox="1"/>
          <p:nvPr/>
        </p:nvSpPr>
        <p:spPr>
          <a:xfrm>
            <a:off x="967485" y="1305580"/>
            <a:ext cx="1318515" cy="523220"/>
          </a:xfrm>
          <a:prstGeom prst="rect">
            <a:avLst/>
          </a:prstGeom>
          <a:noFill/>
        </p:spPr>
        <p:txBody>
          <a:bodyPr wrap="none" rtlCol="0">
            <a:spAutoFit/>
          </a:bodyPr>
          <a:lstStyle/>
          <a:p>
            <a:r>
              <a:rPr lang="en-US" sz="2800" dirty="0" smtClean="0"/>
              <a:t>toehold</a:t>
            </a:r>
            <a:endParaRPr lang="en-US" sz="2800" dirty="0"/>
          </a:p>
        </p:txBody>
      </p:sp>
      <p:cxnSp>
        <p:nvCxnSpPr>
          <p:cNvPr id="7" name="Straight Arrow Connector 6"/>
          <p:cNvCxnSpPr/>
          <p:nvPr/>
        </p:nvCxnSpPr>
        <p:spPr>
          <a:xfrm rot="10800000" flipV="1">
            <a:off x="685800" y="1817132"/>
            <a:ext cx="838200" cy="3164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219200" y="210234"/>
            <a:ext cx="7022400" cy="646331"/>
          </a:xfrm>
          <a:prstGeom prst="rect">
            <a:avLst/>
          </a:prstGeom>
          <a:noFill/>
        </p:spPr>
        <p:txBody>
          <a:bodyPr wrap="none" rtlCol="0">
            <a:spAutoFit/>
          </a:bodyPr>
          <a:lstStyle/>
          <a:p>
            <a:r>
              <a:rPr lang="en-US" sz="3600" dirty="0" smtClean="0"/>
              <a:t>Il </a:t>
            </a:r>
            <a:r>
              <a:rPr lang="en-US" sz="3600" dirty="0" err="1" smtClean="0"/>
              <a:t>meccanismo</a:t>
            </a:r>
            <a:r>
              <a:rPr lang="en-US" sz="3600" dirty="0" smtClean="0"/>
              <a:t> </a:t>
            </a:r>
            <a:r>
              <a:rPr lang="en-US" sz="3600" dirty="0" err="1" smtClean="0"/>
              <a:t>di</a:t>
            </a:r>
            <a:r>
              <a:rPr lang="en-US" sz="3600" dirty="0" smtClean="0"/>
              <a:t> </a:t>
            </a:r>
            <a:r>
              <a:rPr lang="en-US" sz="3600" dirty="0" err="1" smtClean="0"/>
              <a:t>aggancio</a:t>
            </a:r>
            <a:r>
              <a:rPr lang="en-US" sz="3600" dirty="0" smtClean="0"/>
              <a:t>  (toehold)</a:t>
            </a:r>
            <a:endParaRPr lang="en-US" sz="36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143000" y="0"/>
            <a:ext cx="6553397" cy="584776"/>
          </a:xfrm>
          <a:prstGeom prst="rect">
            <a:avLst/>
          </a:prstGeom>
          <a:noFill/>
        </p:spPr>
        <p:txBody>
          <a:bodyPr wrap="none" rtlCol="0">
            <a:spAutoFit/>
          </a:bodyPr>
          <a:lstStyle/>
          <a:p>
            <a:r>
              <a:rPr lang="en-US" sz="3200" dirty="0" err="1" smtClean="0"/>
              <a:t>Anche</a:t>
            </a:r>
            <a:r>
              <a:rPr lang="en-US" sz="3200" dirty="0" smtClean="0"/>
              <a:t> la </a:t>
            </a:r>
            <a:r>
              <a:rPr lang="en-US" sz="3200" dirty="0" err="1" smtClean="0"/>
              <a:t>natura</a:t>
            </a:r>
            <a:r>
              <a:rPr lang="en-US" sz="3200" dirty="0" smtClean="0"/>
              <a:t> ha le sue </a:t>
            </a:r>
            <a:r>
              <a:rPr lang="en-US" sz="3200" dirty="0" err="1" smtClean="0"/>
              <a:t>macchine</a:t>
            </a:r>
            <a:r>
              <a:rPr lang="en-US" sz="3200" dirty="0" smtClean="0"/>
              <a:t>…..</a:t>
            </a:r>
            <a:endParaRPr lang="en-US" sz="3200" dirty="0"/>
          </a:p>
        </p:txBody>
      </p:sp>
      <p:sp>
        <p:nvSpPr>
          <p:cNvPr id="7" name="TextBox 6"/>
          <p:cNvSpPr txBox="1"/>
          <p:nvPr/>
        </p:nvSpPr>
        <p:spPr>
          <a:xfrm>
            <a:off x="533400" y="5715000"/>
            <a:ext cx="3429000" cy="1200329"/>
          </a:xfrm>
          <a:prstGeom prst="rect">
            <a:avLst/>
          </a:prstGeom>
          <a:noFill/>
        </p:spPr>
        <p:txBody>
          <a:bodyPr wrap="square" rtlCol="0">
            <a:spAutoFit/>
          </a:bodyPr>
          <a:lstStyle/>
          <a:p>
            <a:r>
              <a:rPr lang="en-US" dirty="0" smtClean="0"/>
              <a:t>“</a:t>
            </a:r>
            <a:r>
              <a:rPr lang="en-US" dirty="0" err="1" smtClean="0"/>
              <a:t>Mattoni</a:t>
            </a:r>
            <a:r>
              <a:rPr lang="en-US" dirty="0" smtClean="0"/>
              <a:t>” (</a:t>
            </a:r>
            <a:r>
              <a:rPr lang="en-US" dirty="0" err="1" smtClean="0"/>
              <a:t>ammino</a:t>
            </a:r>
            <a:r>
              <a:rPr lang="en-US" dirty="0" smtClean="0"/>
              <a:t> </a:t>
            </a:r>
            <a:r>
              <a:rPr lang="en-US" dirty="0" err="1" smtClean="0"/>
              <a:t>acidi</a:t>
            </a:r>
            <a:r>
              <a:rPr lang="en-US" dirty="0" smtClean="0"/>
              <a:t>)</a:t>
            </a:r>
          </a:p>
          <a:p>
            <a:r>
              <a:rPr lang="en-US" dirty="0" err="1" smtClean="0"/>
              <a:t>Materiali</a:t>
            </a:r>
            <a:r>
              <a:rPr lang="en-US" dirty="0" smtClean="0"/>
              <a:t> (</a:t>
            </a:r>
            <a:r>
              <a:rPr lang="en-US" dirty="0" err="1" smtClean="0"/>
              <a:t>Ammino</a:t>
            </a:r>
            <a:r>
              <a:rPr lang="en-US" dirty="0" smtClean="0"/>
              <a:t> </a:t>
            </a:r>
            <a:r>
              <a:rPr lang="en-US" dirty="0" err="1" smtClean="0"/>
              <a:t>acidi</a:t>
            </a:r>
            <a:r>
              <a:rPr lang="en-US" dirty="0" smtClean="0"/>
              <a:t>)</a:t>
            </a:r>
          </a:p>
          <a:p>
            <a:r>
              <a:rPr lang="en-US" dirty="0" err="1" smtClean="0"/>
              <a:t>Operai</a:t>
            </a:r>
            <a:r>
              <a:rPr lang="en-US" dirty="0" smtClean="0"/>
              <a:t> (</a:t>
            </a:r>
            <a:r>
              <a:rPr lang="en-US" dirty="0" err="1" smtClean="0"/>
              <a:t>t</a:t>
            </a:r>
            <a:r>
              <a:rPr lang="en-US" dirty="0" smtClean="0"/>
              <a:t>-RNA)</a:t>
            </a:r>
          </a:p>
          <a:p>
            <a:r>
              <a:rPr lang="en-US" dirty="0" err="1" smtClean="0"/>
              <a:t>Macchine</a:t>
            </a:r>
            <a:r>
              <a:rPr lang="en-US" dirty="0" smtClean="0"/>
              <a:t>  (</a:t>
            </a:r>
            <a:r>
              <a:rPr lang="en-US" dirty="0" err="1" smtClean="0"/>
              <a:t>ribosoma</a:t>
            </a:r>
            <a:r>
              <a:rPr lang="en-US" dirty="0" smtClean="0"/>
              <a:t>)</a:t>
            </a:r>
            <a:endParaRPr lang="en-US" dirty="0"/>
          </a:p>
        </p:txBody>
      </p:sp>
      <p:sp>
        <p:nvSpPr>
          <p:cNvPr id="10" name="TextBox 9"/>
          <p:cNvSpPr txBox="1"/>
          <p:nvPr/>
        </p:nvSpPr>
        <p:spPr>
          <a:xfrm>
            <a:off x="2895600" y="653534"/>
            <a:ext cx="2916446" cy="369332"/>
          </a:xfrm>
          <a:prstGeom prst="rect">
            <a:avLst/>
          </a:prstGeom>
          <a:noFill/>
        </p:spPr>
        <p:txBody>
          <a:bodyPr wrap="none" rtlCol="0">
            <a:spAutoFit/>
          </a:bodyPr>
          <a:lstStyle/>
          <a:p>
            <a:r>
              <a:rPr lang="en-US" dirty="0" smtClean="0"/>
              <a:t>(</a:t>
            </a:r>
            <a:r>
              <a:rPr lang="en-US" dirty="0" err="1" smtClean="0"/>
              <a:t>Costruzione</a:t>
            </a:r>
            <a:r>
              <a:rPr lang="en-US" dirty="0" smtClean="0"/>
              <a:t> </a:t>
            </a:r>
            <a:r>
              <a:rPr lang="en-US" dirty="0" err="1" smtClean="0"/>
              <a:t>di</a:t>
            </a:r>
            <a:r>
              <a:rPr lang="en-US" dirty="0" smtClean="0"/>
              <a:t> </a:t>
            </a:r>
            <a:r>
              <a:rPr lang="en-US" dirty="0" err="1" smtClean="0"/>
              <a:t>una</a:t>
            </a:r>
            <a:r>
              <a:rPr lang="en-US" dirty="0" smtClean="0"/>
              <a:t> </a:t>
            </a:r>
            <a:r>
              <a:rPr lang="en-US" dirty="0" err="1" smtClean="0"/>
              <a:t>proteina</a:t>
            </a:r>
            <a:r>
              <a:rPr lang="en-US" dirty="0" smtClean="0"/>
              <a:t>)</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t="28649" r="37124" b="38881"/>
          <a:stretch>
            <a:fillRect/>
          </a:stretch>
        </p:blipFill>
        <p:spPr>
          <a:xfrm>
            <a:off x="76200" y="1752600"/>
            <a:ext cx="5715000" cy="2418092"/>
          </a:xfrm>
          <a:prstGeom prst="rect">
            <a:avLst/>
          </a:prstGeom>
        </p:spPr>
      </p:pic>
      <p:sp>
        <p:nvSpPr>
          <p:cNvPr id="5" name="TextBox 4"/>
          <p:cNvSpPr txBox="1"/>
          <p:nvPr/>
        </p:nvSpPr>
        <p:spPr>
          <a:xfrm>
            <a:off x="967485" y="1305580"/>
            <a:ext cx="1318515" cy="523220"/>
          </a:xfrm>
          <a:prstGeom prst="rect">
            <a:avLst/>
          </a:prstGeom>
          <a:noFill/>
        </p:spPr>
        <p:txBody>
          <a:bodyPr wrap="none" rtlCol="0">
            <a:spAutoFit/>
          </a:bodyPr>
          <a:lstStyle/>
          <a:p>
            <a:r>
              <a:rPr lang="en-US" sz="2800" dirty="0" smtClean="0"/>
              <a:t>toehold</a:t>
            </a:r>
            <a:endParaRPr lang="en-US" sz="2800" dirty="0"/>
          </a:p>
        </p:txBody>
      </p:sp>
      <p:cxnSp>
        <p:nvCxnSpPr>
          <p:cNvPr id="7" name="Straight Arrow Connector 6"/>
          <p:cNvCxnSpPr/>
          <p:nvPr/>
        </p:nvCxnSpPr>
        <p:spPr>
          <a:xfrm rot="10800000" flipV="1">
            <a:off x="685800" y="1817132"/>
            <a:ext cx="838200" cy="3164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219200" y="210234"/>
            <a:ext cx="7022400" cy="646331"/>
          </a:xfrm>
          <a:prstGeom prst="rect">
            <a:avLst/>
          </a:prstGeom>
          <a:noFill/>
        </p:spPr>
        <p:txBody>
          <a:bodyPr wrap="none" rtlCol="0">
            <a:spAutoFit/>
          </a:bodyPr>
          <a:lstStyle/>
          <a:p>
            <a:r>
              <a:rPr lang="en-US" sz="3600" dirty="0" smtClean="0"/>
              <a:t>Il </a:t>
            </a:r>
            <a:r>
              <a:rPr lang="en-US" sz="3600" dirty="0" err="1" smtClean="0"/>
              <a:t>meccanismo</a:t>
            </a:r>
            <a:r>
              <a:rPr lang="en-US" sz="3600" dirty="0" smtClean="0"/>
              <a:t> </a:t>
            </a:r>
            <a:r>
              <a:rPr lang="en-US" sz="3600" dirty="0" err="1" smtClean="0"/>
              <a:t>di</a:t>
            </a:r>
            <a:r>
              <a:rPr lang="en-US" sz="3600" dirty="0" smtClean="0"/>
              <a:t> </a:t>
            </a:r>
            <a:r>
              <a:rPr lang="en-US" sz="3600" dirty="0" err="1" smtClean="0"/>
              <a:t>aggancio</a:t>
            </a:r>
            <a:r>
              <a:rPr lang="en-US" sz="3600" dirty="0" smtClean="0"/>
              <a:t>  (toehold)</a:t>
            </a:r>
            <a:endParaRPr lang="en-US" sz="36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t="28649" b="38881"/>
          <a:stretch>
            <a:fillRect/>
          </a:stretch>
        </p:blipFill>
        <p:spPr>
          <a:xfrm>
            <a:off x="76200" y="1752600"/>
            <a:ext cx="9089251" cy="2418092"/>
          </a:xfrm>
          <a:prstGeom prst="rect">
            <a:avLst/>
          </a:prstGeom>
        </p:spPr>
      </p:pic>
      <p:sp>
        <p:nvSpPr>
          <p:cNvPr id="5" name="TextBox 4"/>
          <p:cNvSpPr txBox="1"/>
          <p:nvPr/>
        </p:nvSpPr>
        <p:spPr>
          <a:xfrm>
            <a:off x="967485" y="1305580"/>
            <a:ext cx="1318515" cy="523220"/>
          </a:xfrm>
          <a:prstGeom prst="rect">
            <a:avLst/>
          </a:prstGeom>
          <a:noFill/>
        </p:spPr>
        <p:txBody>
          <a:bodyPr wrap="none" rtlCol="0">
            <a:spAutoFit/>
          </a:bodyPr>
          <a:lstStyle/>
          <a:p>
            <a:r>
              <a:rPr lang="en-US" sz="2800" dirty="0" smtClean="0"/>
              <a:t>toehold</a:t>
            </a:r>
            <a:endParaRPr lang="en-US" sz="2800" dirty="0"/>
          </a:p>
        </p:txBody>
      </p:sp>
      <p:cxnSp>
        <p:nvCxnSpPr>
          <p:cNvPr id="7" name="Straight Arrow Connector 6"/>
          <p:cNvCxnSpPr/>
          <p:nvPr/>
        </p:nvCxnSpPr>
        <p:spPr>
          <a:xfrm rot="10800000" flipV="1">
            <a:off x="685800" y="1817132"/>
            <a:ext cx="838200" cy="3164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219200" y="210234"/>
            <a:ext cx="7022400" cy="646331"/>
          </a:xfrm>
          <a:prstGeom prst="rect">
            <a:avLst/>
          </a:prstGeom>
          <a:noFill/>
        </p:spPr>
        <p:txBody>
          <a:bodyPr wrap="none" rtlCol="0">
            <a:spAutoFit/>
          </a:bodyPr>
          <a:lstStyle/>
          <a:p>
            <a:r>
              <a:rPr lang="en-US" sz="3600" dirty="0" smtClean="0"/>
              <a:t>Il </a:t>
            </a:r>
            <a:r>
              <a:rPr lang="en-US" sz="3600" dirty="0" err="1" smtClean="0"/>
              <a:t>meccanismo</a:t>
            </a:r>
            <a:r>
              <a:rPr lang="en-US" sz="3600" dirty="0" smtClean="0"/>
              <a:t> </a:t>
            </a:r>
            <a:r>
              <a:rPr lang="en-US" sz="3600" dirty="0" err="1" smtClean="0"/>
              <a:t>di</a:t>
            </a:r>
            <a:r>
              <a:rPr lang="en-US" sz="3600" dirty="0" smtClean="0"/>
              <a:t> </a:t>
            </a:r>
            <a:r>
              <a:rPr lang="en-US" sz="3600" dirty="0" err="1" smtClean="0"/>
              <a:t>aggancio</a:t>
            </a:r>
            <a:r>
              <a:rPr lang="en-US" sz="3600" dirty="0" smtClean="0"/>
              <a:t>  (toehold)</a:t>
            </a:r>
            <a:endParaRPr lang="en-US" sz="36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219200" y="266581"/>
            <a:ext cx="3429000" cy="800219"/>
          </a:xfrm>
          <a:prstGeom prst="rect">
            <a:avLst/>
          </a:prstGeom>
          <a:noFill/>
        </p:spPr>
        <p:txBody>
          <a:bodyPr wrap="square" rtlCol="0">
            <a:spAutoFit/>
          </a:bodyPr>
          <a:lstStyle/>
          <a:p>
            <a:r>
              <a:rPr lang="en-US" sz="2800" dirty="0" smtClean="0"/>
              <a:t>DNA walkers…….</a:t>
            </a:r>
          </a:p>
          <a:p>
            <a:endParaRPr lang="en-US" dirty="0" smtClean="0"/>
          </a:p>
          <a:p>
            <a:endParaRPr lang="en-US" dirty="0"/>
          </a:p>
        </p:txBody>
      </p:sp>
      <p:pic>
        <p:nvPicPr>
          <p:cNvPr id="3" name="Picture 2"/>
          <p:cNvPicPr>
            <a:picLocks noChangeAspect="1"/>
          </p:cNvPicPr>
          <p:nvPr/>
        </p:nvPicPr>
        <p:blipFill>
          <a:blip r:embed="rId2"/>
          <a:stretch>
            <a:fillRect/>
          </a:stretch>
        </p:blipFill>
        <p:spPr>
          <a:xfrm>
            <a:off x="5646366" y="0"/>
            <a:ext cx="4230316" cy="1200150"/>
          </a:xfrm>
          <a:prstGeom prst="rect">
            <a:avLst/>
          </a:prstGeom>
        </p:spPr>
      </p:pic>
      <p:pic>
        <p:nvPicPr>
          <p:cNvPr id="4" name="Picture 3"/>
          <p:cNvPicPr>
            <a:picLocks noChangeAspect="1"/>
          </p:cNvPicPr>
          <p:nvPr/>
        </p:nvPicPr>
        <p:blipFill>
          <a:blip r:embed="rId3"/>
          <a:stretch>
            <a:fillRect/>
          </a:stretch>
        </p:blipFill>
        <p:spPr>
          <a:xfrm>
            <a:off x="5646366" y="1200150"/>
            <a:ext cx="3822700" cy="546100"/>
          </a:xfrm>
          <a:prstGeom prst="rect">
            <a:avLst/>
          </a:prstGeom>
        </p:spPr>
      </p:pic>
      <p:pic>
        <p:nvPicPr>
          <p:cNvPr id="5" name="Picture 4"/>
          <p:cNvPicPr>
            <a:picLocks noChangeAspect="1"/>
          </p:cNvPicPr>
          <p:nvPr/>
        </p:nvPicPr>
        <p:blipFill>
          <a:blip r:embed="rId4"/>
          <a:stretch>
            <a:fillRect/>
          </a:stretch>
        </p:blipFill>
        <p:spPr>
          <a:xfrm>
            <a:off x="533400" y="990600"/>
            <a:ext cx="3810000" cy="5655733"/>
          </a:xfrm>
          <a:prstGeom prst="rect">
            <a:avLst/>
          </a:prstGeom>
        </p:spPr>
      </p:pic>
      <p:sp>
        <p:nvSpPr>
          <p:cNvPr id="6" name="Rectangle 5"/>
          <p:cNvSpPr/>
          <p:nvPr/>
        </p:nvSpPr>
        <p:spPr>
          <a:xfrm>
            <a:off x="4572000" y="6277001"/>
            <a:ext cx="3468054" cy="369332"/>
          </a:xfrm>
          <a:prstGeom prst="rect">
            <a:avLst/>
          </a:prstGeom>
        </p:spPr>
        <p:txBody>
          <a:bodyPr wrap="none">
            <a:spAutoFit/>
          </a:bodyPr>
          <a:lstStyle/>
          <a:p>
            <a:r>
              <a:rPr lang="en-US" dirty="0" smtClean="0"/>
              <a:t>restriction </a:t>
            </a:r>
            <a:r>
              <a:rPr lang="en-US" dirty="0" err="1" smtClean="0"/>
              <a:t>endonuclease</a:t>
            </a:r>
            <a:r>
              <a:rPr lang="en-US" dirty="0" smtClean="0"/>
              <a:t> </a:t>
            </a:r>
            <a:r>
              <a:rPr lang="en-US" dirty="0" err="1" smtClean="0"/>
              <a:t>N.BbvC</a:t>
            </a:r>
            <a:r>
              <a:rPr lang="en-US" dirty="0" smtClean="0"/>
              <a:t> IB</a:t>
            </a:r>
            <a:endParaRPr lang="en-US" dirty="0"/>
          </a:p>
        </p:txBody>
      </p:sp>
      <p:sp>
        <p:nvSpPr>
          <p:cNvPr id="7" name="Rectangle 6"/>
          <p:cNvSpPr/>
          <p:nvPr/>
        </p:nvSpPr>
        <p:spPr>
          <a:xfrm>
            <a:off x="5334000" y="3059668"/>
            <a:ext cx="2621230" cy="369332"/>
          </a:xfrm>
          <a:prstGeom prst="rect">
            <a:avLst/>
          </a:prstGeom>
        </p:spPr>
        <p:txBody>
          <a:bodyPr wrap="none">
            <a:spAutoFit/>
          </a:bodyPr>
          <a:lstStyle/>
          <a:p>
            <a:r>
              <a:rPr lang="en-US" dirty="0" err="1" smtClean="0"/>
              <a:t>Velocita</a:t>
            </a:r>
            <a:r>
              <a:rPr lang="en-US" dirty="0" smtClean="0"/>
              <a:t>’ media= 0.1 nm/</a:t>
            </a:r>
            <a:r>
              <a:rPr lang="en-US" dirty="0" err="1" smtClean="0"/>
              <a:t>s</a:t>
            </a:r>
            <a:endParaRPr lang="en-US" dirty="0"/>
          </a:p>
        </p:txBody>
      </p:sp>
      <p:sp>
        <p:nvSpPr>
          <p:cNvPr id="8" name="TextBox 7"/>
          <p:cNvSpPr txBox="1"/>
          <p:nvPr/>
        </p:nvSpPr>
        <p:spPr>
          <a:xfrm>
            <a:off x="7010400" y="2133600"/>
            <a:ext cx="652643" cy="369332"/>
          </a:xfrm>
          <a:prstGeom prst="rect">
            <a:avLst/>
          </a:prstGeom>
          <a:noFill/>
        </p:spPr>
        <p:txBody>
          <a:bodyPr wrap="none" rtlCol="0">
            <a:spAutoFit/>
          </a:bodyPr>
          <a:lstStyle/>
          <a:p>
            <a:r>
              <a:rPr lang="en-US" dirty="0" smtClean="0"/>
              <a:t>2005</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 y="2362201"/>
            <a:ext cx="10167312" cy="4419600"/>
          </a:xfrm>
          <a:prstGeom prst="rect">
            <a:avLst/>
          </a:prstGeom>
        </p:spPr>
      </p:pic>
      <p:pic>
        <p:nvPicPr>
          <p:cNvPr id="5" name="Picture 4"/>
          <p:cNvPicPr>
            <a:picLocks noChangeAspect="1"/>
          </p:cNvPicPr>
          <p:nvPr/>
        </p:nvPicPr>
        <p:blipFill>
          <a:blip r:embed="rId3"/>
          <a:stretch>
            <a:fillRect/>
          </a:stretch>
        </p:blipFill>
        <p:spPr>
          <a:xfrm>
            <a:off x="1524000" y="0"/>
            <a:ext cx="6350000" cy="2211471"/>
          </a:xfrm>
          <a:prstGeom prst="rect">
            <a:avLst/>
          </a:prstGeom>
        </p:spPr>
      </p:pic>
      <p:sp>
        <p:nvSpPr>
          <p:cNvPr id="6" name="Rectangle 5"/>
          <p:cNvSpPr/>
          <p:nvPr/>
        </p:nvSpPr>
        <p:spPr>
          <a:xfrm>
            <a:off x="6520265" y="304800"/>
            <a:ext cx="2623735" cy="369332"/>
          </a:xfrm>
          <a:prstGeom prst="rect">
            <a:avLst/>
          </a:prstGeom>
        </p:spPr>
        <p:txBody>
          <a:bodyPr wrap="none">
            <a:spAutoFit/>
          </a:bodyPr>
          <a:lstStyle/>
          <a:p>
            <a:r>
              <a:rPr lang="en-US" dirty="0" smtClean="0"/>
              <a:t>(I </a:t>
            </a:r>
            <a:r>
              <a:rPr lang="en-US" dirty="0" err="1" smtClean="0"/>
              <a:t>ragni</a:t>
            </a:r>
            <a:r>
              <a:rPr lang="en-US" dirty="0" smtClean="0"/>
              <a:t> </a:t>
            </a:r>
            <a:r>
              <a:rPr lang="en-US" dirty="0" err="1" smtClean="0"/>
              <a:t>di</a:t>
            </a:r>
            <a:r>
              <a:rPr lang="en-US" dirty="0" smtClean="0"/>
              <a:t> minority report)</a:t>
            </a:r>
            <a:endParaRPr lang="en-US" dirty="0" smtClean="0">
              <a:sym typeface="Wingdings"/>
            </a:endParaRPr>
          </a:p>
          <a:p>
            <a:endParaRPr lang="en-US" dirty="0"/>
          </a:p>
        </p:txBody>
      </p:sp>
      <p:sp>
        <p:nvSpPr>
          <p:cNvPr id="7" name="TextBox 6"/>
          <p:cNvSpPr txBox="1"/>
          <p:nvPr/>
        </p:nvSpPr>
        <p:spPr>
          <a:xfrm>
            <a:off x="0" y="674132"/>
            <a:ext cx="652643" cy="369332"/>
          </a:xfrm>
          <a:prstGeom prst="rect">
            <a:avLst/>
          </a:prstGeom>
          <a:noFill/>
        </p:spPr>
        <p:txBody>
          <a:bodyPr wrap="none" rtlCol="0">
            <a:spAutoFit/>
          </a:bodyPr>
          <a:lstStyle/>
          <a:p>
            <a:r>
              <a:rPr lang="en-US" smtClean="0"/>
              <a:t>2010</a:t>
            </a:r>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b="23396"/>
          <a:stretch>
            <a:fillRect/>
          </a:stretch>
        </p:blipFill>
        <p:spPr>
          <a:xfrm>
            <a:off x="76200" y="1889622"/>
            <a:ext cx="5410200" cy="4834427"/>
          </a:xfrm>
          <a:prstGeom prst="rect">
            <a:avLst/>
          </a:prstGeom>
        </p:spPr>
      </p:pic>
      <p:pic>
        <p:nvPicPr>
          <p:cNvPr id="3" name="Picture 2"/>
          <p:cNvPicPr>
            <a:picLocks noChangeAspect="1"/>
          </p:cNvPicPr>
          <p:nvPr/>
        </p:nvPicPr>
        <p:blipFill>
          <a:blip r:embed="rId3"/>
          <a:stretch>
            <a:fillRect/>
          </a:stretch>
        </p:blipFill>
        <p:spPr>
          <a:xfrm>
            <a:off x="3962400" y="38687"/>
            <a:ext cx="5181600" cy="1670050"/>
          </a:xfrm>
          <a:prstGeom prst="rect">
            <a:avLst/>
          </a:prstGeom>
        </p:spPr>
      </p:pic>
      <p:pic>
        <p:nvPicPr>
          <p:cNvPr id="4" name="Picture 3"/>
          <p:cNvPicPr>
            <a:picLocks noChangeAspect="1"/>
          </p:cNvPicPr>
          <p:nvPr/>
        </p:nvPicPr>
        <p:blipFill>
          <a:blip r:embed="rId2"/>
          <a:srcRect t="82096" r="69925"/>
          <a:stretch>
            <a:fillRect/>
          </a:stretch>
        </p:blipFill>
        <p:spPr>
          <a:xfrm>
            <a:off x="5486398" y="2057400"/>
            <a:ext cx="3810002" cy="2645834"/>
          </a:xfrm>
          <a:prstGeom prst="rect">
            <a:avLst/>
          </a:prstGeom>
        </p:spPr>
      </p:pic>
      <p:pic>
        <p:nvPicPr>
          <p:cNvPr id="5" name="Picture 4"/>
          <p:cNvPicPr>
            <a:picLocks noChangeAspect="1"/>
          </p:cNvPicPr>
          <p:nvPr/>
        </p:nvPicPr>
        <p:blipFill>
          <a:blip r:embed="rId2"/>
          <a:srcRect l="31558" t="82096"/>
          <a:stretch>
            <a:fillRect/>
          </a:stretch>
        </p:blipFill>
        <p:spPr>
          <a:xfrm>
            <a:off x="5128249" y="5257800"/>
            <a:ext cx="4015751" cy="1225442"/>
          </a:xfrm>
          <a:prstGeom prst="rect">
            <a:avLst/>
          </a:prstGeom>
        </p:spPr>
      </p:pic>
      <p:sp>
        <p:nvSpPr>
          <p:cNvPr id="6" name="TextBox 5"/>
          <p:cNvSpPr txBox="1"/>
          <p:nvPr/>
        </p:nvSpPr>
        <p:spPr>
          <a:xfrm>
            <a:off x="304800" y="228600"/>
            <a:ext cx="3278962" cy="830997"/>
          </a:xfrm>
          <a:prstGeom prst="rect">
            <a:avLst/>
          </a:prstGeom>
          <a:noFill/>
        </p:spPr>
        <p:txBody>
          <a:bodyPr wrap="none" rtlCol="0">
            <a:spAutoFit/>
          </a:bodyPr>
          <a:lstStyle/>
          <a:p>
            <a:r>
              <a:rPr lang="en-US" sz="4800" dirty="0" smtClean="0"/>
              <a:t>DNA gels……</a:t>
            </a:r>
            <a:endParaRPr lang="en-US" sz="48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10251" y="609600"/>
            <a:ext cx="13311651" cy="602425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381000" y="304800"/>
            <a:ext cx="7315200" cy="954107"/>
          </a:xfrm>
          <a:prstGeom prst="rect">
            <a:avLst/>
          </a:prstGeom>
          <a:noFill/>
        </p:spPr>
        <p:txBody>
          <a:bodyPr wrap="square" rtlCol="0">
            <a:spAutoFit/>
          </a:bodyPr>
          <a:lstStyle/>
          <a:p>
            <a:r>
              <a:rPr lang="en-US" sz="2800" dirty="0" smtClean="0"/>
              <a:t>E a Roma (</a:t>
            </a:r>
            <a:r>
              <a:rPr lang="en-US" sz="2800" dirty="0" err="1" smtClean="0"/>
              <a:t>e</a:t>
            </a:r>
            <a:r>
              <a:rPr lang="en-US" sz="2800" dirty="0" smtClean="0"/>
              <a:t> </a:t>
            </a:r>
            <a:r>
              <a:rPr lang="en-US" sz="2800" dirty="0" err="1" smtClean="0"/>
              <a:t>Milano</a:t>
            </a:r>
            <a:r>
              <a:rPr lang="en-US" sz="2800" dirty="0" smtClean="0"/>
              <a:t>) ?</a:t>
            </a:r>
          </a:p>
          <a:p>
            <a:endParaRPr lang="en-US" sz="2800" dirty="0" smtClean="0"/>
          </a:p>
          <a:p>
            <a:endParaRPr lang="en-US" sz="2800" dirty="0"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381000" y="304800"/>
            <a:ext cx="7315200" cy="6309420"/>
          </a:xfrm>
          <a:prstGeom prst="rect">
            <a:avLst/>
          </a:prstGeom>
          <a:noFill/>
        </p:spPr>
        <p:txBody>
          <a:bodyPr wrap="square" rtlCol="0">
            <a:spAutoFit/>
          </a:bodyPr>
          <a:lstStyle/>
          <a:p>
            <a:r>
              <a:rPr lang="en-US" sz="2800" dirty="0" smtClean="0"/>
              <a:t>E a Roma (</a:t>
            </a:r>
            <a:r>
              <a:rPr lang="en-US" sz="2800" dirty="0" err="1" smtClean="0"/>
              <a:t>e</a:t>
            </a:r>
            <a:r>
              <a:rPr lang="en-US" sz="2800" dirty="0" smtClean="0"/>
              <a:t> </a:t>
            </a:r>
            <a:r>
              <a:rPr lang="en-US" sz="2800" dirty="0" err="1" smtClean="0"/>
              <a:t>Milano</a:t>
            </a:r>
            <a:r>
              <a:rPr lang="en-US" sz="2800" dirty="0" smtClean="0"/>
              <a:t>) ?</a:t>
            </a:r>
          </a:p>
          <a:p>
            <a:endParaRPr lang="en-US" sz="2800" dirty="0" smtClean="0"/>
          </a:p>
          <a:p>
            <a:endParaRPr lang="en-US" sz="2800" dirty="0" smtClean="0"/>
          </a:p>
          <a:p>
            <a:r>
              <a:rPr lang="en-US" sz="2800" dirty="0" err="1" smtClean="0"/>
              <a:t>Usare</a:t>
            </a:r>
            <a:r>
              <a:rPr lang="en-US" sz="2800" dirty="0" smtClean="0"/>
              <a:t> </a:t>
            </a:r>
            <a:r>
              <a:rPr lang="en-US" sz="2800" dirty="0" err="1" smtClean="0"/>
              <a:t>costrutti</a:t>
            </a:r>
            <a:r>
              <a:rPr lang="en-US" sz="2800" dirty="0" smtClean="0"/>
              <a:t> </a:t>
            </a:r>
            <a:r>
              <a:rPr lang="en-US" sz="2800" dirty="0" err="1" smtClean="0"/>
              <a:t>di</a:t>
            </a:r>
            <a:r>
              <a:rPr lang="en-US" sz="2800" dirty="0" smtClean="0"/>
              <a:t> DNA per </a:t>
            </a:r>
            <a:r>
              <a:rPr lang="en-US" sz="2800" dirty="0" err="1" smtClean="0"/>
              <a:t>affrontare</a:t>
            </a:r>
            <a:r>
              <a:rPr lang="en-US" sz="2800" dirty="0" smtClean="0"/>
              <a:t> </a:t>
            </a:r>
            <a:r>
              <a:rPr lang="en-US" sz="2800" dirty="0" err="1" smtClean="0"/>
              <a:t>problemi</a:t>
            </a:r>
            <a:r>
              <a:rPr lang="en-US" sz="2800" dirty="0" smtClean="0"/>
              <a:t> </a:t>
            </a:r>
            <a:r>
              <a:rPr lang="en-US" sz="2800" dirty="0" err="1" smtClean="0"/>
              <a:t>di</a:t>
            </a:r>
            <a:r>
              <a:rPr lang="en-US" sz="2800" dirty="0" smtClean="0"/>
              <a:t> </a:t>
            </a:r>
            <a:r>
              <a:rPr lang="en-US" sz="2800" dirty="0" err="1" smtClean="0"/>
              <a:t>meccanica</a:t>
            </a:r>
            <a:r>
              <a:rPr lang="en-US" sz="2800" dirty="0" smtClean="0"/>
              <a:t> </a:t>
            </a:r>
            <a:r>
              <a:rPr lang="en-US" sz="2800" dirty="0" err="1" smtClean="0"/>
              <a:t>statistica</a:t>
            </a:r>
            <a:r>
              <a:rPr lang="en-US" sz="2800" dirty="0" smtClean="0"/>
              <a:t> (</a:t>
            </a:r>
            <a:r>
              <a:rPr lang="en-US" sz="2800" dirty="0" err="1" smtClean="0"/>
              <a:t>comportamenti</a:t>
            </a:r>
            <a:r>
              <a:rPr lang="en-US" sz="2800" dirty="0" smtClean="0"/>
              <a:t> </a:t>
            </a:r>
            <a:r>
              <a:rPr lang="en-US" sz="2800" dirty="0" err="1" smtClean="0"/>
              <a:t>collettivi</a:t>
            </a:r>
            <a:r>
              <a:rPr lang="en-US" sz="2800" dirty="0" smtClean="0"/>
              <a:t> </a:t>
            </a:r>
            <a:r>
              <a:rPr lang="en-US" sz="2800" dirty="0" err="1" smtClean="0"/>
              <a:t>di</a:t>
            </a:r>
            <a:r>
              <a:rPr lang="en-US" sz="2800" dirty="0" smtClean="0"/>
              <a:t> </a:t>
            </a:r>
            <a:r>
              <a:rPr lang="en-US" sz="2800" dirty="0" err="1" smtClean="0"/>
              <a:t>atomi</a:t>
            </a:r>
            <a:r>
              <a:rPr lang="en-US" sz="2800" dirty="0" smtClean="0"/>
              <a:t>  </a:t>
            </a:r>
            <a:r>
              <a:rPr lang="en-US" sz="2800" dirty="0" err="1" smtClean="0"/>
              <a:t>e</a:t>
            </a:r>
            <a:r>
              <a:rPr lang="en-US" sz="2800" dirty="0" smtClean="0"/>
              <a:t> </a:t>
            </a:r>
            <a:r>
              <a:rPr lang="en-US" sz="2800" dirty="0" err="1" smtClean="0"/>
              <a:t>molecole</a:t>
            </a:r>
            <a:r>
              <a:rPr lang="en-US" sz="2800" dirty="0" smtClean="0"/>
              <a:t>).</a:t>
            </a:r>
          </a:p>
          <a:p>
            <a:endParaRPr lang="en-US" sz="2800" dirty="0" smtClean="0"/>
          </a:p>
          <a:p>
            <a:endParaRPr lang="en-US" sz="2800" dirty="0" smtClean="0"/>
          </a:p>
          <a:p>
            <a:r>
              <a:rPr lang="en-US" sz="3200" b="1" dirty="0" err="1" smtClean="0">
                <a:solidFill>
                  <a:srgbClr val="FF0000"/>
                </a:solidFill>
              </a:rPr>
              <a:t>Usare</a:t>
            </a:r>
            <a:r>
              <a:rPr lang="en-US" sz="3200" b="1" dirty="0" smtClean="0">
                <a:solidFill>
                  <a:srgbClr val="FF0000"/>
                </a:solidFill>
              </a:rPr>
              <a:t> </a:t>
            </a:r>
            <a:r>
              <a:rPr lang="en-US" sz="3200" b="1" dirty="0" err="1" smtClean="0">
                <a:solidFill>
                  <a:srgbClr val="FF0000"/>
                </a:solidFill>
              </a:rPr>
              <a:t>i</a:t>
            </a:r>
            <a:r>
              <a:rPr lang="en-US" sz="3200" b="1" dirty="0" smtClean="0">
                <a:solidFill>
                  <a:srgbClr val="FF0000"/>
                </a:solidFill>
              </a:rPr>
              <a:t> </a:t>
            </a:r>
            <a:r>
              <a:rPr lang="en-US" sz="3200" b="1" dirty="0" err="1" smtClean="0">
                <a:solidFill>
                  <a:srgbClr val="FF0000"/>
                </a:solidFill>
              </a:rPr>
              <a:t>costrutti</a:t>
            </a:r>
            <a:r>
              <a:rPr lang="en-US" sz="3200" b="1" dirty="0" smtClean="0">
                <a:solidFill>
                  <a:srgbClr val="FF0000"/>
                </a:solidFill>
              </a:rPr>
              <a:t> </a:t>
            </a:r>
            <a:r>
              <a:rPr lang="en-US" sz="3200" b="1" dirty="0" err="1" smtClean="0">
                <a:solidFill>
                  <a:srgbClr val="FF0000"/>
                </a:solidFill>
              </a:rPr>
              <a:t>di</a:t>
            </a:r>
            <a:r>
              <a:rPr lang="en-US" sz="3200" b="1" dirty="0" smtClean="0">
                <a:solidFill>
                  <a:srgbClr val="FF0000"/>
                </a:solidFill>
              </a:rPr>
              <a:t> DNA per </a:t>
            </a:r>
            <a:r>
              <a:rPr lang="en-US" sz="3200" b="1" dirty="0" err="1" smtClean="0">
                <a:solidFill>
                  <a:srgbClr val="FF0000"/>
                </a:solidFill>
              </a:rPr>
              <a:t>costruire</a:t>
            </a:r>
            <a:r>
              <a:rPr lang="en-US" sz="3200" b="1" dirty="0" smtClean="0">
                <a:solidFill>
                  <a:srgbClr val="FF0000"/>
                </a:solidFill>
              </a:rPr>
              <a:t> le </a:t>
            </a:r>
            <a:r>
              <a:rPr lang="en-US" sz="3200" b="1" dirty="0" err="1" smtClean="0">
                <a:solidFill>
                  <a:srgbClr val="FF0000"/>
                </a:solidFill>
              </a:rPr>
              <a:t>molecole</a:t>
            </a:r>
            <a:r>
              <a:rPr lang="en-US" sz="3200" b="1" dirty="0" smtClean="0">
                <a:solidFill>
                  <a:srgbClr val="FF0000"/>
                </a:solidFill>
              </a:rPr>
              <a:t> </a:t>
            </a:r>
            <a:r>
              <a:rPr lang="en-US" sz="3200" b="1" dirty="0" err="1" smtClean="0">
                <a:solidFill>
                  <a:srgbClr val="FF0000"/>
                </a:solidFill>
              </a:rPr>
              <a:t>che</a:t>
            </a:r>
            <a:r>
              <a:rPr lang="en-US" sz="3200" b="1" dirty="0" smtClean="0">
                <a:solidFill>
                  <a:srgbClr val="FF0000"/>
                </a:solidFill>
              </a:rPr>
              <a:t> </a:t>
            </a:r>
            <a:r>
              <a:rPr lang="en-US" sz="3200" b="1" dirty="0" err="1" smtClean="0">
                <a:solidFill>
                  <a:srgbClr val="FF0000"/>
                </a:solidFill>
              </a:rPr>
              <a:t>consentono</a:t>
            </a:r>
            <a:r>
              <a:rPr lang="en-US" sz="3200" b="1" dirty="0" smtClean="0">
                <a:solidFill>
                  <a:srgbClr val="FF0000"/>
                </a:solidFill>
              </a:rPr>
              <a:t> </a:t>
            </a:r>
            <a:r>
              <a:rPr lang="en-US" sz="3200" b="1" dirty="0" err="1" smtClean="0">
                <a:solidFill>
                  <a:srgbClr val="FF0000"/>
                </a:solidFill>
              </a:rPr>
              <a:t>di</a:t>
            </a:r>
            <a:r>
              <a:rPr lang="en-US" sz="3200" b="1" dirty="0" smtClean="0">
                <a:solidFill>
                  <a:srgbClr val="FF0000"/>
                </a:solidFill>
              </a:rPr>
              <a:t> </a:t>
            </a:r>
            <a:r>
              <a:rPr lang="en-US" sz="3200" b="1" dirty="0" err="1" smtClean="0">
                <a:solidFill>
                  <a:srgbClr val="FF0000"/>
                </a:solidFill>
              </a:rPr>
              <a:t>verificare</a:t>
            </a:r>
            <a:r>
              <a:rPr lang="en-US" sz="3200" b="1" dirty="0" smtClean="0">
                <a:solidFill>
                  <a:srgbClr val="FF0000"/>
                </a:solidFill>
              </a:rPr>
              <a:t> </a:t>
            </a:r>
            <a:r>
              <a:rPr lang="en-US" sz="3200" b="1" dirty="0" err="1" smtClean="0">
                <a:solidFill>
                  <a:srgbClr val="FF0000"/>
                </a:solidFill>
              </a:rPr>
              <a:t>i</a:t>
            </a:r>
            <a:r>
              <a:rPr lang="en-US" sz="3200" b="1" dirty="0" smtClean="0">
                <a:solidFill>
                  <a:srgbClr val="FF0000"/>
                </a:solidFill>
              </a:rPr>
              <a:t> </a:t>
            </a:r>
            <a:r>
              <a:rPr lang="en-US" sz="3200" b="1" dirty="0" err="1" smtClean="0">
                <a:solidFill>
                  <a:srgbClr val="FF0000"/>
                </a:solidFill>
              </a:rPr>
              <a:t>modelli</a:t>
            </a:r>
            <a:r>
              <a:rPr lang="en-US" sz="3200" b="1" dirty="0" smtClean="0">
                <a:solidFill>
                  <a:srgbClr val="FF0000"/>
                </a:solidFill>
              </a:rPr>
              <a:t> </a:t>
            </a:r>
            <a:r>
              <a:rPr lang="en-US" sz="3200" b="1" dirty="0" err="1" smtClean="0">
                <a:solidFill>
                  <a:srgbClr val="FF0000"/>
                </a:solidFill>
              </a:rPr>
              <a:t>teorici</a:t>
            </a:r>
            <a:endParaRPr lang="en-US" sz="3200" b="1" dirty="0" smtClean="0">
              <a:solidFill>
                <a:srgbClr val="FF0000"/>
              </a:solidFill>
            </a:endParaRPr>
          </a:p>
          <a:p>
            <a:endParaRPr lang="en-US" sz="2800" dirty="0" smtClean="0"/>
          </a:p>
          <a:p>
            <a:endParaRPr lang="en-US" sz="2800" dirty="0" smtClean="0"/>
          </a:p>
          <a:p>
            <a:r>
              <a:rPr lang="en-US" sz="2800" dirty="0" smtClean="0"/>
              <a:t>   </a:t>
            </a:r>
            <a:endParaRPr lang="en-US" sz="28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172187" y="88612"/>
            <a:ext cx="8590813" cy="584776"/>
          </a:xfrm>
          <a:prstGeom prst="rect">
            <a:avLst/>
          </a:prstGeom>
          <a:noFill/>
        </p:spPr>
        <p:txBody>
          <a:bodyPr wrap="none" rtlCol="0">
            <a:spAutoFit/>
          </a:bodyPr>
          <a:lstStyle/>
          <a:p>
            <a:r>
              <a:rPr lang="en-US" sz="3200" dirty="0" smtClean="0"/>
              <a:t>Il </a:t>
            </a:r>
            <a:r>
              <a:rPr lang="en-US" sz="3200" dirty="0" err="1" smtClean="0"/>
              <a:t>ruolo</a:t>
            </a:r>
            <a:r>
              <a:rPr lang="en-US" sz="3200" dirty="0" smtClean="0"/>
              <a:t> del # </a:t>
            </a:r>
            <a:r>
              <a:rPr lang="en-US" sz="3200" dirty="0" err="1" smtClean="0"/>
              <a:t>di</a:t>
            </a:r>
            <a:r>
              <a:rPr lang="en-US" sz="3200" dirty="0" smtClean="0"/>
              <a:t> </a:t>
            </a:r>
            <a:r>
              <a:rPr lang="en-US" sz="3200" dirty="0" err="1" smtClean="0"/>
              <a:t>legami</a:t>
            </a:r>
            <a:r>
              <a:rPr lang="en-US" sz="3200" dirty="0" smtClean="0"/>
              <a:t> </a:t>
            </a:r>
            <a:r>
              <a:rPr lang="en-US" sz="3200" dirty="0" err="1" smtClean="0"/>
              <a:t>nella</a:t>
            </a:r>
            <a:r>
              <a:rPr lang="en-US" sz="3200" dirty="0" smtClean="0"/>
              <a:t> </a:t>
            </a:r>
            <a:r>
              <a:rPr lang="en-US" sz="3200" dirty="0" err="1" smtClean="0"/>
              <a:t>transizione</a:t>
            </a:r>
            <a:r>
              <a:rPr lang="en-US" sz="3200" dirty="0" smtClean="0"/>
              <a:t> gas-</a:t>
            </a:r>
            <a:r>
              <a:rPr lang="en-US" sz="3200" dirty="0" err="1" smtClean="0"/>
              <a:t>liquido</a:t>
            </a:r>
            <a:endParaRPr lang="en-US" sz="3200" dirty="0"/>
          </a:p>
        </p:txBody>
      </p:sp>
      <p:pic>
        <p:nvPicPr>
          <p:cNvPr id="4" name="Picture 9"/>
          <p:cNvPicPr>
            <a:picLocks noChangeAspect="1" noChangeArrowheads="1"/>
          </p:cNvPicPr>
          <p:nvPr/>
        </p:nvPicPr>
        <p:blipFill>
          <a:blip r:embed="rId2"/>
          <a:srcRect/>
          <a:stretch>
            <a:fillRect/>
          </a:stretch>
        </p:blipFill>
        <p:spPr bwMode="auto">
          <a:xfrm>
            <a:off x="1752600" y="1101725"/>
            <a:ext cx="6096000" cy="4708525"/>
          </a:xfrm>
          <a:prstGeom prst="rect">
            <a:avLst/>
          </a:prstGeom>
          <a:noFill/>
          <a:ln w="9525">
            <a:noFill/>
            <a:miter lim="800000"/>
            <a:headEnd/>
            <a:tailEnd/>
          </a:ln>
        </p:spPr>
      </p:pic>
      <p:pic>
        <p:nvPicPr>
          <p:cNvPr id="5" name="Picture 10"/>
          <p:cNvPicPr>
            <a:picLocks noChangeAspect="1" noChangeArrowheads="1"/>
          </p:cNvPicPr>
          <p:nvPr/>
        </p:nvPicPr>
        <p:blipFill>
          <a:blip r:embed="rId3"/>
          <a:srcRect t="6136"/>
          <a:stretch>
            <a:fillRect/>
          </a:stretch>
        </p:blipFill>
        <p:spPr bwMode="auto">
          <a:xfrm>
            <a:off x="1752600" y="1371600"/>
            <a:ext cx="6096000" cy="4419600"/>
          </a:xfrm>
          <a:prstGeom prst="rect">
            <a:avLst/>
          </a:prstGeom>
          <a:noFill/>
          <a:ln w="9525">
            <a:noFill/>
            <a:miter lim="800000"/>
            <a:headEnd/>
            <a:tailEnd/>
          </a:ln>
        </p:spPr>
      </p:pic>
      <p:pic>
        <p:nvPicPr>
          <p:cNvPr id="6" name="Picture 11"/>
          <p:cNvPicPr>
            <a:picLocks noChangeAspect="1" noChangeArrowheads="1"/>
          </p:cNvPicPr>
          <p:nvPr/>
        </p:nvPicPr>
        <p:blipFill>
          <a:blip r:embed="rId4"/>
          <a:srcRect t="6653"/>
          <a:stretch>
            <a:fillRect/>
          </a:stretch>
        </p:blipFill>
        <p:spPr bwMode="auto">
          <a:xfrm>
            <a:off x="1752600" y="1371600"/>
            <a:ext cx="6096000" cy="4397375"/>
          </a:xfrm>
          <a:prstGeom prst="rect">
            <a:avLst/>
          </a:prstGeom>
          <a:noFill/>
          <a:ln w="9525">
            <a:noFill/>
            <a:miter lim="800000"/>
            <a:headEnd/>
            <a:tailEnd/>
          </a:ln>
        </p:spPr>
      </p:pic>
      <p:pic>
        <p:nvPicPr>
          <p:cNvPr id="7" name="Picture 12"/>
          <p:cNvPicPr>
            <a:picLocks noChangeAspect="1" noChangeArrowheads="1"/>
          </p:cNvPicPr>
          <p:nvPr/>
        </p:nvPicPr>
        <p:blipFill>
          <a:blip r:embed="rId5"/>
          <a:srcRect t="6168"/>
          <a:stretch>
            <a:fillRect/>
          </a:stretch>
        </p:blipFill>
        <p:spPr bwMode="auto">
          <a:xfrm>
            <a:off x="1752600" y="1371600"/>
            <a:ext cx="6096000" cy="4419600"/>
          </a:xfrm>
          <a:prstGeom prst="rect">
            <a:avLst/>
          </a:prstGeom>
          <a:noFill/>
          <a:ln w="9525">
            <a:noFill/>
            <a:miter lim="800000"/>
            <a:headEnd/>
            <a:tailEnd/>
          </a:ln>
        </p:spPr>
      </p:pic>
      <p:pic>
        <p:nvPicPr>
          <p:cNvPr id="8" name="Picture 13"/>
          <p:cNvPicPr>
            <a:picLocks noChangeAspect="1" noChangeArrowheads="1"/>
          </p:cNvPicPr>
          <p:nvPr/>
        </p:nvPicPr>
        <p:blipFill>
          <a:blip r:embed="rId6"/>
          <a:srcRect/>
          <a:stretch>
            <a:fillRect/>
          </a:stretch>
        </p:blipFill>
        <p:spPr bwMode="auto">
          <a:xfrm rot="16200000">
            <a:off x="-1046956" y="2494756"/>
            <a:ext cx="3657600" cy="15636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l="32413" r="28694" b="19911"/>
          <a:stretch>
            <a:fillRect/>
          </a:stretch>
        </p:blipFill>
        <p:spPr bwMode="auto">
          <a:xfrm>
            <a:off x="5105400" y="3835400"/>
            <a:ext cx="2438400" cy="2946400"/>
          </a:xfrm>
          <a:prstGeom prst="rect">
            <a:avLst/>
          </a:prstGeom>
          <a:noFill/>
          <a:ln w="9525">
            <a:noFill/>
            <a:round/>
            <a:headEnd/>
            <a:tailEnd/>
          </a:ln>
        </p:spPr>
      </p:pic>
      <p:pic>
        <p:nvPicPr>
          <p:cNvPr id="6" name="Picture 3"/>
          <p:cNvPicPr>
            <a:picLocks noChangeAspect="1" noChangeArrowheads="1"/>
          </p:cNvPicPr>
          <p:nvPr/>
        </p:nvPicPr>
        <p:blipFill>
          <a:blip r:embed="rId3"/>
          <a:srcRect l="29225" t="23190" r="20671" b="12978"/>
          <a:stretch>
            <a:fillRect/>
          </a:stretch>
        </p:blipFill>
        <p:spPr bwMode="auto">
          <a:xfrm>
            <a:off x="5986463" y="1220788"/>
            <a:ext cx="2249487" cy="2743200"/>
          </a:xfrm>
          <a:prstGeom prst="rect">
            <a:avLst/>
          </a:prstGeom>
          <a:noFill/>
          <a:ln w="9525">
            <a:noFill/>
            <a:round/>
            <a:headEnd/>
            <a:tailEnd/>
          </a:ln>
        </p:spPr>
      </p:pic>
      <p:pic>
        <p:nvPicPr>
          <p:cNvPr id="7" name="Picture 4"/>
          <p:cNvPicPr>
            <a:picLocks noChangeAspect="1" noChangeArrowheads="1"/>
          </p:cNvPicPr>
          <p:nvPr/>
        </p:nvPicPr>
        <p:blipFill>
          <a:blip r:embed="rId4"/>
          <a:srcRect/>
          <a:stretch>
            <a:fillRect/>
          </a:stretch>
        </p:blipFill>
        <p:spPr bwMode="auto">
          <a:xfrm>
            <a:off x="685800" y="990600"/>
            <a:ext cx="3338513" cy="5610225"/>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143000" y="0"/>
            <a:ext cx="6553397" cy="584776"/>
          </a:xfrm>
          <a:prstGeom prst="rect">
            <a:avLst/>
          </a:prstGeom>
          <a:noFill/>
        </p:spPr>
        <p:txBody>
          <a:bodyPr wrap="none" rtlCol="0">
            <a:spAutoFit/>
          </a:bodyPr>
          <a:lstStyle/>
          <a:p>
            <a:r>
              <a:rPr lang="en-US" sz="3200" dirty="0" err="1" smtClean="0"/>
              <a:t>Anche</a:t>
            </a:r>
            <a:r>
              <a:rPr lang="en-US" sz="3200" dirty="0" smtClean="0"/>
              <a:t> la </a:t>
            </a:r>
            <a:r>
              <a:rPr lang="en-US" sz="3200" dirty="0" err="1" smtClean="0"/>
              <a:t>natura</a:t>
            </a:r>
            <a:r>
              <a:rPr lang="en-US" sz="3200" dirty="0" smtClean="0"/>
              <a:t> ha le sue </a:t>
            </a:r>
            <a:r>
              <a:rPr lang="en-US" sz="3200" dirty="0" err="1" smtClean="0"/>
              <a:t>macchine</a:t>
            </a:r>
            <a:r>
              <a:rPr lang="en-US" sz="3200" dirty="0" smtClean="0"/>
              <a:t>…..</a:t>
            </a:r>
            <a:endParaRPr lang="en-US" sz="3200" dirty="0"/>
          </a:p>
        </p:txBody>
      </p:sp>
      <p:sp>
        <p:nvSpPr>
          <p:cNvPr id="7" name="TextBox 6"/>
          <p:cNvSpPr txBox="1"/>
          <p:nvPr/>
        </p:nvSpPr>
        <p:spPr>
          <a:xfrm>
            <a:off x="533400" y="5715000"/>
            <a:ext cx="3429000" cy="646331"/>
          </a:xfrm>
          <a:prstGeom prst="rect">
            <a:avLst/>
          </a:prstGeom>
          <a:noFill/>
        </p:spPr>
        <p:txBody>
          <a:bodyPr wrap="square" rtlCol="0">
            <a:spAutoFit/>
          </a:bodyPr>
          <a:lstStyle/>
          <a:p>
            <a:r>
              <a:rPr lang="en-US" dirty="0" smtClean="0"/>
              <a:t>“</a:t>
            </a:r>
            <a:r>
              <a:rPr lang="en-US" dirty="0" err="1" smtClean="0"/>
              <a:t>Mattoni</a:t>
            </a:r>
            <a:r>
              <a:rPr lang="en-US" dirty="0" smtClean="0"/>
              <a:t>” (</a:t>
            </a:r>
            <a:r>
              <a:rPr lang="en-US" dirty="0" err="1" smtClean="0"/>
              <a:t>ammino</a:t>
            </a:r>
            <a:r>
              <a:rPr lang="en-US" dirty="0" smtClean="0"/>
              <a:t> </a:t>
            </a:r>
            <a:r>
              <a:rPr lang="en-US" dirty="0" err="1" smtClean="0"/>
              <a:t>acidi</a:t>
            </a:r>
            <a:r>
              <a:rPr lang="en-US" dirty="0" smtClean="0"/>
              <a:t>)</a:t>
            </a:r>
          </a:p>
          <a:p>
            <a:r>
              <a:rPr lang="en-US" dirty="0" err="1" smtClean="0"/>
              <a:t>Macchine</a:t>
            </a:r>
            <a:r>
              <a:rPr lang="en-US" dirty="0" smtClean="0"/>
              <a:t>  (</a:t>
            </a:r>
            <a:r>
              <a:rPr lang="en-US" dirty="0" err="1" smtClean="0"/>
              <a:t>ribosoma</a:t>
            </a:r>
            <a:r>
              <a:rPr lang="en-US" dirty="0" smtClean="0"/>
              <a:t>)</a:t>
            </a:r>
            <a:endParaRPr lang="en-US" dirty="0"/>
          </a:p>
        </p:txBody>
      </p:sp>
      <p:sp>
        <p:nvSpPr>
          <p:cNvPr id="10" name="TextBox 9"/>
          <p:cNvSpPr txBox="1"/>
          <p:nvPr/>
        </p:nvSpPr>
        <p:spPr>
          <a:xfrm>
            <a:off x="2895600" y="653534"/>
            <a:ext cx="2916446" cy="369332"/>
          </a:xfrm>
          <a:prstGeom prst="rect">
            <a:avLst/>
          </a:prstGeom>
          <a:noFill/>
        </p:spPr>
        <p:txBody>
          <a:bodyPr wrap="none" rtlCol="0">
            <a:spAutoFit/>
          </a:bodyPr>
          <a:lstStyle/>
          <a:p>
            <a:r>
              <a:rPr lang="en-US" dirty="0" smtClean="0"/>
              <a:t>(</a:t>
            </a:r>
            <a:r>
              <a:rPr lang="en-US" dirty="0" err="1" smtClean="0"/>
              <a:t>Costruzione</a:t>
            </a:r>
            <a:r>
              <a:rPr lang="en-US" dirty="0" smtClean="0"/>
              <a:t> </a:t>
            </a:r>
            <a:r>
              <a:rPr lang="en-US" dirty="0" err="1" smtClean="0"/>
              <a:t>di</a:t>
            </a:r>
            <a:r>
              <a:rPr lang="en-US" dirty="0" smtClean="0"/>
              <a:t> </a:t>
            </a:r>
            <a:r>
              <a:rPr lang="en-US" dirty="0" err="1" smtClean="0"/>
              <a:t>una</a:t>
            </a:r>
            <a:r>
              <a:rPr lang="en-US" dirty="0" smtClean="0"/>
              <a:t> </a:t>
            </a:r>
            <a:r>
              <a:rPr lang="en-US" dirty="0" err="1" smtClean="0"/>
              <a:t>proteina</a:t>
            </a:r>
            <a:r>
              <a:rPr lang="en-US" dirty="0" smtClean="0"/>
              <a:t>)</a:t>
            </a:r>
            <a:endParaRPr lang="en-US" dirty="0"/>
          </a:p>
        </p:txBody>
      </p:sp>
      <p:pic>
        <p:nvPicPr>
          <p:cNvPr id="11" name="ribosome-5-end.m4v">
            <a:hlinkClick r:id="" action="ppaction://media"/>
          </p:cNvPr>
          <p:cNvPicPr/>
          <p:nvPr>
            <a:videoFile r:link="rId1"/>
          </p:nvPr>
        </p:nvPicPr>
        <p:blipFill>
          <a:blip r:embed="rId3"/>
          <a:stretch>
            <a:fillRect/>
          </a:stretch>
        </p:blipFill>
        <p:spPr>
          <a:xfrm>
            <a:off x="1371600" y="584776"/>
            <a:ext cx="6705600" cy="5029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2" descr="tetra_intro.png"/>
          <p:cNvPicPr>
            <a:picLocks noChangeAspect="1"/>
          </p:cNvPicPr>
          <p:nvPr/>
        </p:nvPicPr>
        <p:blipFill>
          <a:blip r:embed="rId2"/>
          <a:srcRect/>
          <a:stretch>
            <a:fillRect/>
          </a:stretch>
        </p:blipFill>
        <p:spPr bwMode="auto">
          <a:xfrm>
            <a:off x="652463" y="0"/>
            <a:ext cx="7839075" cy="6858000"/>
          </a:xfrm>
          <a:prstGeom prst="rect">
            <a:avLst/>
          </a:prstGeom>
          <a:noFill/>
          <a:ln w="9525">
            <a:noFill/>
            <a:miter lim="800000"/>
            <a:headEnd/>
            <a:tailEnd/>
          </a:ln>
        </p:spPr>
      </p:pic>
      <p:sp>
        <p:nvSpPr>
          <p:cNvPr id="5" name="TextBox 2"/>
          <p:cNvSpPr txBox="1">
            <a:spLocks noChangeArrowheads="1"/>
          </p:cNvSpPr>
          <p:nvPr/>
        </p:nvSpPr>
        <p:spPr bwMode="auto">
          <a:xfrm>
            <a:off x="122238" y="5867400"/>
            <a:ext cx="1249362" cy="461963"/>
          </a:xfrm>
          <a:prstGeom prst="rect">
            <a:avLst/>
          </a:prstGeom>
          <a:noFill/>
          <a:ln w="9525">
            <a:noFill/>
            <a:miter lim="800000"/>
            <a:headEnd/>
            <a:tailEnd/>
          </a:ln>
        </p:spPr>
        <p:txBody>
          <a:bodyPr wrap="none">
            <a:prstTxWarp prst="textNoShape">
              <a:avLst/>
            </a:prstTxWarp>
            <a:spAutoFit/>
          </a:bodyPr>
          <a:lstStyle/>
          <a:p>
            <a:r>
              <a:rPr lang="en-US"/>
              <a:t>OxDNA</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srcRect l="37440" r="34752" b="52225"/>
          <a:stretch>
            <a:fillRect/>
          </a:stretch>
        </p:blipFill>
        <p:spPr bwMode="auto">
          <a:xfrm>
            <a:off x="0" y="2590800"/>
            <a:ext cx="2743200" cy="3805238"/>
          </a:xfrm>
          <a:prstGeom prst="rect">
            <a:avLst/>
          </a:prstGeom>
          <a:noFill/>
          <a:ln w="9525">
            <a:noFill/>
            <a:round/>
            <a:headEnd/>
            <a:tailEnd/>
          </a:ln>
        </p:spPr>
      </p:pic>
      <p:pic>
        <p:nvPicPr>
          <p:cNvPr id="4" name="Picture 5"/>
          <p:cNvPicPr>
            <a:picLocks noChangeAspect="1"/>
          </p:cNvPicPr>
          <p:nvPr/>
        </p:nvPicPr>
        <p:blipFill>
          <a:blip r:embed="rId3"/>
          <a:srcRect/>
          <a:stretch>
            <a:fillRect/>
          </a:stretch>
        </p:blipFill>
        <p:spPr bwMode="auto">
          <a:xfrm>
            <a:off x="0" y="0"/>
            <a:ext cx="8001000" cy="2112791"/>
          </a:xfrm>
          <a:prstGeom prst="rect">
            <a:avLst/>
          </a:prstGeom>
          <a:noFill/>
          <a:ln w="9525">
            <a:noFill/>
            <a:miter lim="800000"/>
            <a:headEnd/>
            <a:tailEnd/>
          </a:ln>
        </p:spPr>
      </p:pic>
      <p:pic>
        <p:nvPicPr>
          <p:cNvPr id="5" name="Immagine 21" descr="Schermata 2014-01-04 alle 17.19.29.png"/>
          <p:cNvPicPr>
            <a:picLocks noChangeAspect="1"/>
          </p:cNvPicPr>
          <p:nvPr/>
        </p:nvPicPr>
        <p:blipFill rotWithShape="1">
          <a:blip r:embed="rId4"/>
          <a:srcRect l="1446" t="2010" r="3408" b="3019"/>
          <a:stretch/>
        </p:blipFill>
        <p:spPr>
          <a:xfrm>
            <a:off x="2743200" y="2061189"/>
            <a:ext cx="6324600" cy="4720611"/>
          </a:xfrm>
          <a:prstGeom prst="rect">
            <a:avLst/>
          </a:prstGeom>
          <a:ln w="31750">
            <a:solidFill>
              <a:srgbClr val="510000"/>
            </a:solidFill>
          </a:ln>
          <a:effectLst>
            <a:outerShdw blurRad="53975" dist="50800" dir="2700000" sx="104000" sy="104000" algn="tl" rotWithShape="0">
              <a:srgbClr val="000000">
                <a:alpha val="42000"/>
              </a:srgbClr>
            </a:outerShdw>
          </a:effectLst>
        </p:spPr>
      </p:pic>
      <p:sp>
        <p:nvSpPr>
          <p:cNvPr id="6" name="Rectangle 5"/>
          <p:cNvSpPr/>
          <p:nvPr/>
        </p:nvSpPr>
        <p:spPr>
          <a:xfrm>
            <a:off x="6172200" y="2362200"/>
            <a:ext cx="2514600" cy="2133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562600" y="2514600"/>
            <a:ext cx="3048000" cy="1219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762000" y="101024"/>
            <a:ext cx="8024352" cy="584776"/>
          </a:xfrm>
          <a:prstGeom prst="rect">
            <a:avLst/>
          </a:prstGeom>
          <a:noFill/>
          <a:ln w="9525">
            <a:noFill/>
            <a:miter lim="800000"/>
            <a:headEnd/>
            <a:tailEnd/>
          </a:ln>
        </p:spPr>
        <p:txBody>
          <a:bodyPr wrap="none">
            <a:prstTxWarp prst="textNoShape">
              <a:avLst/>
            </a:prstTxWarp>
            <a:spAutoFit/>
          </a:bodyPr>
          <a:lstStyle/>
          <a:p>
            <a:r>
              <a:rPr lang="en-US" sz="3200" dirty="0" err="1" smtClean="0"/>
              <a:t>Una</a:t>
            </a:r>
            <a:r>
              <a:rPr lang="en-US" sz="3200" dirty="0" smtClean="0"/>
              <a:t> </a:t>
            </a:r>
            <a:r>
              <a:rPr lang="en-US" sz="3200" dirty="0" err="1" smtClean="0"/>
              <a:t>plastica</a:t>
            </a:r>
            <a:r>
              <a:rPr lang="en-US" sz="3200" dirty="0" smtClean="0"/>
              <a:t> </a:t>
            </a:r>
            <a:r>
              <a:rPr lang="en-US" sz="3200" dirty="0" err="1" smtClean="0"/>
              <a:t>di</a:t>
            </a:r>
            <a:r>
              <a:rPr lang="en-US" sz="3200" dirty="0" smtClean="0"/>
              <a:t> DNA </a:t>
            </a:r>
            <a:r>
              <a:rPr lang="en-US" sz="3200" dirty="0" err="1" smtClean="0"/>
              <a:t>che</a:t>
            </a:r>
            <a:r>
              <a:rPr lang="en-US" sz="3200" dirty="0" smtClean="0"/>
              <a:t> </a:t>
            </a:r>
            <a:r>
              <a:rPr lang="en-US" sz="3200" dirty="0" err="1" smtClean="0"/>
              <a:t>si</a:t>
            </a:r>
            <a:r>
              <a:rPr lang="en-US" sz="3200" dirty="0" smtClean="0"/>
              <a:t> </a:t>
            </a:r>
            <a:r>
              <a:rPr lang="en-US" sz="3200" dirty="0" err="1" smtClean="0"/>
              <a:t>ristruttura</a:t>
            </a:r>
            <a:r>
              <a:rPr lang="en-US" sz="3200" dirty="0" smtClean="0"/>
              <a:t>  (in </a:t>
            </a:r>
            <a:r>
              <a:rPr lang="en-US" sz="3200" dirty="0" err="1" smtClean="0"/>
              <a:t>corso</a:t>
            </a:r>
            <a:r>
              <a:rPr lang="en-US" sz="3200" dirty="0" smtClean="0"/>
              <a:t>)</a:t>
            </a:r>
          </a:p>
        </p:txBody>
      </p:sp>
      <p:pic>
        <p:nvPicPr>
          <p:cNvPr id="3" name="Picture 2" descr="complex.eps"/>
          <p:cNvPicPr>
            <a:picLocks noChangeAspect="1"/>
          </p:cNvPicPr>
          <p:nvPr/>
        </p:nvPicPr>
        <p:blipFill>
          <a:blip r:embed="rId2"/>
          <a:srcRect b="54546"/>
          <a:stretch>
            <a:fillRect/>
          </a:stretch>
        </p:blipFill>
        <p:spPr bwMode="auto">
          <a:xfrm>
            <a:off x="914400" y="838200"/>
            <a:ext cx="7267575" cy="5638800"/>
          </a:xfrm>
          <a:prstGeom prst="rect">
            <a:avLst/>
          </a:prstGeom>
          <a:noFill/>
          <a:ln w="9525">
            <a:noFill/>
            <a:miter lim="800000"/>
            <a:headEnd/>
            <a:tailEnd/>
          </a:ln>
        </p:spPr>
      </p:pic>
      <p:sp>
        <p:nvSpPr>
          <p:cNvPr id="4" name="TextBox 3"/>
          <p:cNvSpPr txBox="1">
            <a:spLocks noChangeArrowheads="1"/>
          </p:cNvSpPr>
          <p:nvPr/>
        </p:nvSpPr>
        <p:spPr bwMode="auto">
          <a:xfrm>
            <a:off x="-1143000" y="762000"/>
            <a:ext cx="184150" cy="461963"/>
          </a:xfrm>
          <a:prstGeom prst="rect">
            <a:avLst/>
          </a:prstGeom>
          <a:noFill/>
          <a:ln w="9525">
            <a:noFill/>
            <a:miter lim="800000"/>
            <a:headEnd/>
            <a:tailEnd/>
          </a:ln>
        </p:spPr>
        <p:txBody>
          <a:bodyPr wrap="none">
            <a:prstTxWarp prst="textNoShape">
              <a:avLst/>
            </a:prstTxWarp>
            <a:spAutoFit/>
          </a:bodyPr>
          <a:lstStyle/>
          <a:p>
            <a:endParaRPr lang="en-US"/>
          </a:p>
        </p:txBody>
      </p:sp>
      <p:pic>
        <p:nvPicPr>
          <p:cNvPr id="5" name="Picture 4"/>
          <p:cNvPicPr>
            <a:picLocks noChangeAspect="1"/>
          </p:cNvPicPr>
          <p:nvPr/>
        </p:nvPicPr>
        <p:blipFill>
          <a:blip r:embed="rId3"/>
          <a:srcRect/>
          <a:stretch>
            <a:fillRect/>
          </a:stretch>
        </p:blipFill>
        <p:spPr bwMode="auto">
          <a:xfrm>
            <a:off x="5410200" y="5403850"/>
            <a:ext cx="4038600" cy="1530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609600" y="0"/>
            <a:ext cx="8024352" cy="584776"/>
          </a:xfrm>
          <a:prstGeom prst="rect">
            <a:avLst/>
          </a:prstGeom>
          <a:noFill/>
          <a:ln w="9525">
            <a:noFill/>
            <a:miter lim="800000"/>
            <a:headEnd/>
            <a:tailEnd/>
          </a:ln>
        </p:spPr>
        <p:txBody>
          <a:bodyPr wrap="none">
            <a:prstTxWarp prst="textNoShape">
              <a:avLst/>
            </a:prstTxWarp>
            <a:spAutoFit/>
          </a:bodyPr>
          <a:lstStyle/>
          <a:p>
            <a:r>
              <a:rPr lang="en-US" sz="3200" dirty="0" err="1" smtClean="0"/>
              <a:t>Una</a:t>
            </a:r>
            <a:r>
              <a:rPr lang="en-US" sz="3200" dirty="0" smtClean="0"/>
              <a:t> </a:t>
            </a:r>
            <a:r>
              <a:rPr lang="en-US" sz="3200" dirty="0" err="1" smtClean="0"/>
              <a:t>plastica</a:t>
            </a:r>
            <a:r>
              <a:rPr lang="en-US" sz="3200" dirty="0" smtClean="0"/>
              <a:t> </a:t>
            </a:r>
            <a:r>
              <a:rPr lang="en-US" sz="3200" dirty="0" err="1" smtClean="0"/>
              <a:t>di</a:t>
            </a:r>
            <a:r>
              <a:rPr lang="en-US" sz="3200" dirty="0" smtClean="0"/>
              <a:t> DNA </a:t>
            </a:r>
            <a:r>
              <a:rPr lang="en-US" sz="3200" dirty="0" err="1" smtClean="0"/>
              <a:t>che</a:t>
            </a:r>
            <a:r>
              <a:rPr lang="en-US" sz="3200" dirty="0" smtClean="0"/>
              <a:t> </a:t>
            </a:r>
            <a:r>
              <a:rPr lang="en-US" sz="3200" dirty="0" err="1" smtClean="0"/>
              <a:t>si</a:t>
            </a:r>
            <a:r>
              <a:rPr lang="en-US" sz="3200" dirty="0" smtClean="0"/>
              <a:t> </a:t>
            </a:r>
            <a:r>
              <a:rPr lang="en-US" sz="3200" dirty="0" err="1" smtClean="0"/>
              <a:t>ristruttura</a:t>
            </a:r>
            <a:r>
              <a:rPr lang="en-US" sz="3200" dirty="0" smtClean="0"/>
              <a:t>  (in </a:t>
            </a:r>
            <a:r>
              <a:rPr lang="en-US" sz="3200" dirty="0" err="1" smtClean="0"/>
              <a:t>corso</a:t>
            </a:r>
            <a:r>
              <a:rPr lang="en-US" sz="3200" dirty="0" smtClean="0"/>
              <a:t>)</a:t>
            </a:r>
          </a:p>
        </p:txBody>
      </p:sp>
      <p:pic>
        <p:nvPicPr>
          <p:cNvPr id="3" name="Picture 2" descr="complex.eps"/>
          <p:cNvPicPr>
            <a:picLocks noChangeAspect="1"/>
          </p:cNvPicPr>
          <p:nvPr/>
        </p:nvPicPr>
        <p:blipFill>
          <a:blip r:embed="rId2"/>
          <a:srcRect t="45454" b="22726"/>
          <a:stretch>
            <a:fillRect/>
          </a:stretch>
        </p:blipFill>
        <p:spPr bwMode="auto">
          <a:xfrm>
            <a:off x="1524000" y="1981200"/>
            <a:ext cx="6313488" cy="3429000"/>
          </a:xfrm>
          <a:prstGeom prst="rect">
            <a:avLst/>
          </a:prstGeom>
          <a:noFill/>
          <a:ln w="9525">
            <a:noFill/>
            <a:miter lim="800000"/>
            <a:headEnd/>
            <a:tailEnd/>
          </a:ln>
        </p:spPr>
      </p:pic>
      <p:sp>
        <p:nvSpPr>
          <p:cNvPr id="4" name="TextBox 3"/>
          <p:cNvSpPr txBox="1">
            <a:spLocks noChangeArrowheads="1"/>
          </p:cNvSpPr>
          <p:nvPr/>
        </p:nvSpPr>
        <p:spPr bwMode="auto">
          <a:xfrm>
            <a:off x="2209800" y="6243638"/>
            <a:ext cx="5262563" cy="461962"/>
          </a:xfrm>
          <a:prstGeom prst="rect">
            <a:avLst/>
          </a:prstGeom>
          <a:noFill/>
          <a:ln w="9525">
            <a:noFill/>
            <a:miter lim="800000"/>
            <a:headEnd/>
            <a:tailEnd/>
          </a:ln>
        </p:spPr>
        <p:txBody>
          <a:bodyPr wrap="none">
            <a:prstTxWarp prst="textNoShape">
              <a:avLst/>
            </a:prstTxWarp>
            <a:spAutoFit/>
          </a:bodyPr>
          <a:lstStyle/>
          <a:p>
            <a:r>
              <a:rPr lang="en-US"/>
              <a:t>Toehold mediated strand displacement</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complex.eps"/>
          <p:cNvPicPr>
            <a:picLocks noChangeAspect="1"/>
          </p:cNvPicPr>
          <p:nvPr/>
        </p:nvPicPr>
        <p:blipFill>
          <a:blip r:embed="rId2"/>
          <a:srcRect t="45454" b="22726"/>
          <a:stretch>
            <a:fillRect/>
          </a:stretch>
        </p:blipFill>
        <p:spPr bwMode="auto">
          <a:xfrm>
            <a:off x="1524000" y="1981200"/>
            <a:ext cx="6313488" cy="3429000"/>
          </a:xfrm>
          <a:prstGeom prst="rect">
            <a:avLst/>
          </a:prstGeom>
          <a:noFill/>
          <a:ln w="9525">
            <a:noFill/>
            <a:miter lim="800000"/>
            <a:headEnd/>
            <a:tailEnd/>
          </a:ln>
        </p:spPr>
      </p:pic>
      <p:sp>
        <p:nvSpPr>
          <p:cNvPr id="4" name="TextBox 3"/>
          <p:cNvSpPr txBox="1">
            <a:spLocks noChangeArrowheads="1"/>
          </p:cNvSpPr>
          <p:nvPr/>
        </p:nvSpPr>
        <p:spPr bwMode="auto">
          <a:xfrm>
            <a:off x="2209800" y="6243638"/>
            <a:ext cx="5262563" cy="461962"/>
          </a:xfrm>
          <a:prstGeom prst="rect">
            <a:avLst/>
          </a:prstGeom>
          <a:noFill/>
          <a:ln w="9525">
            <a:noFill/>
            <a:miter lim="800000"/>
            <a:headEnd/>
            <a:tailEnd/>
          </a:ln>
        </p:spPr>
        <p:txBody>
          <a:bodyPr wrap="none">
            <a:prstTxWarp prst="textNoShape">
              <a:avLst/>
            </a:prstTxWarp>
            <a:spAutoFit/>
          </a:bodyPr>
          <a:lstStyle/>
          <a:p>
            <a:r>
              <a:rPr lang="en-US"/>
              <a:t>Toehold mediated strand displacement</a:t>
            </a:r>
          </a:p>
        </p:txBody>
      </p:sp>
      <p:sp>
        <p:nvSpPr>
          <p:cNvPr id="5" name="Donut 4"/>
          <p:cNvSpPr/>
          <p:nvPr/>
        </p:nvSpPr>
        <p:spPr bwMode="auto">
          <a:xfrm>
            <a:off x="3429000" y="2438400"/>
            <a:ext cx="2590800" cy="2590800"/>
          </a:xfrm>
          <a:prstGeom prst="donut">
            <a:avLst>
              <a:gd name="adj" fmla="val 2236"/>
            </a:avLst>
          </a:prstGeom>
          <a:solidFill>
            <a:schemeClr val="accent1"/>
          </a:solidFill>
          <a:ln w="9525" cap="flat" cmpd="sng" algn="ctr">
            <a:solidFill>
              <a:schemeClr val="tx1"/>
            </a:solidFill>
            <a:prstDash val="solid"/>
            <a:round/>
            <a:headEnd type="none" w="med" len="med"/>
            <a:tailEnd type="none" w="med" len="med"/>
          </a:ln>
          <a:effectLst/>
        </p:spPr>
        <p:txBody>
          <a:bodyPr lIns="10152000" bIns="93600">
            <a:prstTxWarp prst="textNoShape">
              <a:avLst/>
            </a:prstTxWarp>
          </a:bodyPr>
          <a:lstStyle/>
          <a:p>
            <a:pPr>
              <a:defRPr/>
            </a:pPr>
            <a:endParaRPr lang="en-US">
              <a:latin typeface="Times"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792639" y="0"/>
            <a:ext cx="8132286" cy="877163"/>
          </a:xfrm>
          <a:prstGeom prst="rect">
            <a:avLst/>
          </a:prstGeom>
          <a:noFill/>
          <a:ln w="9525">
            <a:noFill/>
            <a:miter lim="800000"/>
            <a:headEnd/>
            <a:tailEnd/>
          </a:ln>
        </p:spPr>
        <p:txBody>
          <a:bodyPr wrap="none">
            <a:prstTxWarp prst="textNoShape">
              <a:avLst/>
            </a:prstTxWarp>
            <a:spAutoFit/>
          </a:bodyPr>
          <a:lstStyle/>
          <a:p>
            <a:r>
              <a:rPr lang="en-US" sz="5100" dirty="0" err="1" smtClean="0"/>
              <a:t>Una</a:t>
            </a:r>
            <a:r>
              <a:rPr lang="en-US" sz="5100" dirty="0" smtClean="0"/>
              <a:t> </a:t>
            </a:r>
            <a:r>
              <a:rPr lang="en-US" sz="5100" dirty="0" err="1" smtClean="0"/>
              <a:t>plastica</a:t>
            </a:r>
            <a:r>
              <a:rPr lang="en-US" sz="5100" dirty="0" smtClean="0"/>
              <a:t> </a:t>
            </a:r>
            <a:r>
              <a:rPr lang="en-US" sz="5100" dirty="0" err="1" smtClean="0"/>
              <a:t>che</a:t>
            </a:r>
            <a:r>
              <a:rPr lang="en-US" sz="5100" dirty="0" smtClean="0"/>
              <a:t> </a:t>
            </a:r>
            <a:r>
              <a:rPr lang="en-US" sz="5100" dirty="0" err="1" smtClean="0"/>
              <a:t>si</a:t>
            </a:r>
            <a:r>
              <a:rPr lang="en-US" sz="5100" dirty="0" smtClean="0"/>
              <a:t> </a:t>
            </a:r>
            <a:r>
              <a:rPr lang="en-US" sz="5100" dirty="0" err="1" smtClean="0"/>
              <a:t>ristruttura</a:t>
            </a:r>
            <a:r>
              <a:rPr lang="en-US" sz="5100" dirty="0" smtClean="0"/>
              <a:t>!</a:t>
            </a:r>
            <a:endParaRPr lang="en-US" sz="5100" dirty="0"/>
          </a:p>
        </p:txBody>
      </p:sp>
      <p:pic>
        <p:nvPicPr>
          <p:cNvPr id="3" name="Picture 3" descr="complex.eps"/>
          <p:cNvPicPr>
            <a:picLocks noChangeAspect="1"/>
          </p:cNvPicPr>
          <p:nvPr/>
        </p:nvPicPr>
        <p:blipFill>
          <a:blip r:embed="rId2"/>
          <a:srcRect t="77274" b="-10606"/>
          <a:stretch>
            <a:fillRect/>
          </a:stretch>
        </p:blipFill>
        <p:spPr bwMode="auto">
          <a:xfrm>
            <a:off x="487363" y="1524000"/>
            <a:ext cx="8437562" cy="4800600"/>
          </a:xfrm>
          <a:prstGeom prst="rect">
            <a:avLst/>
          </a:prstGeom>
          <a:noFill/>
          <a:ln w="9525">
            <a:noFill/>
            <a:miter lim="800000"/>
            <a:headEnd/>
            <a:tailEnd/>
          </a:ln>
        </p:spPr>
      </p:pic>
      <p:pic>
        <p:nvPicPr>
          <p:cNvPr id="4" name="Picture 4"/>
          <p:cNvPicPr>
            <a:picLocks noChangeAspect="1"/>
          </p:cNvPicPr>
          <p:nvPr/>
        </p:nvPicPr>
        <p:blipFill>
          <a:blip r:embed="rId3"/>
          <a:srcRect/>
          <a:stretch>
            <a:fillRect/>
          </a:stretch>
        </p:blipFill>
        <p:spPr bwMode="auto">
          <a:xfrm>
            <a:off x="5410200" y="5403850"/>
            <a:ext cx="4038600" cy="1530350"/>
          </a:xfrm>
          <a:prstGeom prst="rect">
            <a:avLst/>
          </a:prstGeom>
          <a:noFill/>
          <a:ln w="9525">
            <a:noFill/>
            <a:miter lim="800000"/>
            <a:headEnd/>
            <a:tailEnd/>
          </a:ln>
        </p:spPr>
      </p:pic>
      <p:sp>
        <p:nvSpPr>
          <p:cNvPr id="5" name="Donut 4"/>
          <p:cNvSpPr/>
          <p:nvPr/>
        </p:nvSpPr>
        <p:spPr bwMode="auto">
          <a:xfrm>
            <a:off x="609600" y="1143000"/>
            <a:ext cx="3200400" cy="3048000"/>
          </a:xfrm>
          <a:prstGeom prst="donut">
            <a:avLst>
              <a:gd name="adj" fmla="val 2236"/>
            </a:avLst>
          </a:prstGeom>
          <a:solidFill>
            <a:schemeClr val="accent1"/>
          </a:solidFill>
          <a:ln w="9525" cap="flat" cmpd="sng" algn="ctr">
            <a:solidFill>
              <a:schemeClr val="tx1"/>
            </a:solidFill>
            <a:prstDash val="solid"/>
            <a:round/>
            <a:headEnd type="none" w="med" len="med"/>
            <a:tailEnd type="none" w="med" len="med"/>
          </a:ln>
          <a:effectLst/>
        </p:spPr>
        <p:txBody>
          <a:bodyPr lIns="10152000" bIns="93600">
            <a:prstTxWarp prst="textNoShape">
              <a:avLst/>
            </a:prstTxWarp>
          </a:bodyPr>
          <a:lstStyle/>
          <a:p>
            <a:pPr>
              <a:defRPr/>
            </a:pPr>
            <a:endParaRPr lang="en-US">
              <a:latin typeface="Times"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Autofit/>
          </a:bodyPr>
          <a:lstStyle/>
          <a:p>
            <a:r>
              <a:rPr lang="en-US" sz="4800" dirty="0" smtClean="0">
                <a:latin typeface="+mn-lt"/>
              </a:rPr>
              <a:t>Un gel </a:t>
            </a:r>
            <a:r>
              <a:rPr lang="en-US" sz="4800" dirty="0" err="1" smtClean="0">
                <a:latin typeface="+mn-lt"/>
              </a:rPr>
              <a:t>che</a:t>
            </a:r>
            <a:r>
              <a:rPr lang="en-US" sz="4800" dirty="0" smtClean="0">
                <a:latin typeface="+mn-lt"/>
              </a:rPr>
              <a:t> </a:t>
            </a:r>
            <a:r>
              <a:rPr lang="en-US" sz="4800" dirty="0" err="1" smtClean="0">
                <a:latin typeface="+mn-lt"/>
              </a:rPr>
              <a:t>si</a:t>
            </a:r>
            <a:r>
              <a:rPr lang="en-US" sz="4800" dirty="0" smtClean="0">
                <a:latin typeface="+mn-lt"/>
              </a:rPr>
              <a:t> forma </a:t>
            </a:r>
            <a:r>
              <a:rPr lang="en-US" sz="4800" dirty="0" err="1" smtClean="0">
                <a:latin typeface="+mn-lt"/>
              </a:rPr>
              <a:t>riscaldando</a:t>
            </a:r>
            <a:r>
              <a:rPr lang="en-US" sz="4800" dirty="0" smtClean="0">
                <a:latin typeface="+mn-lt"/>
              </a:rPr>
              <a:t> (in </a:t>
            </a:r>
            <a:r>
              <a:rPr lang="en-US" sz="4800" dirty="0" err="1" smtClean="0">
                <a:latin typeface="+mn-lt"/>
              </a:rPr>
              <a:t>programma</a:t>
            </a:r>
            <a:r>
              <a:rPr lang="en-US" sz="4800" dirty="0" smtClean="0">
                <a:latin typeface="+mn-lt"/>
              </a:rPr>
              <a:t>)</a:t>
            </a:r>
            <a:br>
              <a:rPr lang="en-US" sz="4800" dirty="0" smtClean="0">
                <a:latin typeface="+mn-lt"/>
              </a:rPr>
            </a:br>
            <a:endParaRPr lang="en-US" sz="4800" dirty="0">
              <a:latin typeface="+mn-lt"/>
            </a:endParaRPr>
          </a:p>
        </p:txBody>
      </p:sp>
      <p:pic>
        <p:nvPicPr>
          <p:cNvPr id="8" name="Picture 7"/>
          <p:cNvPicPr>
            <a:picLocks noChangeAspect="1"/>
          </p:cNvPicPr>
          <p:nvPr/>
        </p:nvPicPr>
        <p:blipFill>
          <a:blip r:embed="rId2"/>
          <a:stretch>
            <a:fillRect/>
          </a:stretch>
        </p:blipFill>
        <p:spPr>
          <a:xfrm>
            <a:off x="304800" y="1828800"/>
            <a:ext cx="6019800" cy="5060327"/>
          </a:xfrm>
          <a:prstGeom prst="rect">
            <a:avLst/>
          </a:prstGeom>
        </p:spPr>
      </p:pic>
      <p:sp>
        <p:nvSpPr>
          <p:cNvPr id="9" name="TextBox 8"/>
          <p:cNvSpPr txBox="1"/>
          <p:nvPr/>
        </p:nvSpPr>
        <p:spPr>
          <a:xfrm>
            <a:off x="5943600" y="4800600"/>
            <a:ext cx="3200400" cy="1477328"/>
          </a:xfrm>
          <a:prstGeom prst="rect">
            <a:avLst/>
          </a:prstGeom>
          <a:noFill/>
        </p:spPr>
        <p:txBody>
          <a:bodyPr wrap="square" rtlCol="0">
            <a:spAutoFit/>
          </a:bodyPr>
          <a:lstStyle/>
          <a:p>
            <a:r>
              <a:rPr lang="en-US" b="1" dirty="0" smtClean="0">
                <a:solidFill>
                  <a:srgbClr val="3366FF"/>
                </a:solidFill>
              </a:rPr>
              <a:t>TETRAMERO (BLUE)</a:t>
            </a:r>
          </a:p>
          <a:p>
            <a:r>
              <a:rPr lang="en-US" b="1" dirty="0" smtClean="0"/>
              <a:t>STICKY ENDS TETRAMERO </a:t>
            </a:r>
          </a:p>
          <a:p>
            <a:r>
              <a:rPr lang="en-US" b="1" dirty="0" smtClean="0"/>
              <a:t> (VIOLA)</a:t>
            </a:r>
          </a:p>
          <a:p>
            <a:r>
              <a:rPr lang="en-US" b="1" dirty="0" smtClean="0">
                <a:solidFill>
                  <a:srgbClr val="FF6600"/>
                </a:solidFill>
              </a:rPr>
              <a:t>DNA BLOCCANTE </a:t>
            </a:r>
            <a:r>
              <a:rPr lang="en-US" b="1" dirty="0" smtClean="0">
                <a:solidFill>
                  <a:srgbClr val="00FF00"/>
                </a:solidFill>
              </a:rPr>
              <a:t>(ROSSO E VERDE)</a:t>
            </a:r>
            <a:endParaRPr lang="en-US" b="1" dirty="0">
              <a:solidFill>
                <a:srgbClr val="00FF00"/>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a:srcRect/>
          <a:stretch>
            <a:fillRect/>
          </a:stretch>
        </p:blipFill>
        <p:spPr bwMode="auto">
          <a:xfrm>
            <a:off x="381000" y="2286000"/>
            <a:ext cx="8408623" cy="4419600"/>
          </a:xfrm>
          <a:prstGeom prst="rect">
            <a:avLst/>
          </a:prstGeom>
          <a:noFill/>
          <a:ln w="9525">
            <a:noFill/>
            <a:round/>
            <a:headEnd/>
            <a:tailEnd/>
          </a:ln>
        </p:spPr>
      </p:pic>
      <p:sp>
        <p:nvSpPr>
          <p:cNvPr id="6" name="Rectangle 3"/>
          <p:cNvSpPr>
            <a:spLocks noChangeArrowheads="1"/>
          </p:cNvSpPr>
          <p:nvPr/>
        </p:nvSpPr>
        <p:spPr bwMode="auto">
          <a:xfrm>
            <a:off x="990600" y="304800"/>
            <a:ext cx="7315200" cy="1077218"/>
          </a:xfrm>
          <a:prstGeom prst="rect">
            <a:avLst/>
          </a:prstGeom>
          <a:noFill/>
          <a:ln w="9525">
            <a:noFill/>
            <a:miter lim="800000"/>
            <a:headEnd/>
            <a:tailEnd/>
          </a:ln>
        </p:spPr>
        <p:txBody>
          <a:bodyPr wrap="square">
            <a:prstTxWarp prst="textNoShape">
              <a:avLst/>
            </a:prstTxWarp>
            <a:spAutoFit/>
          </a:bodyPr>
          <a:lstStyle/>
          <a:p>
            <a:r>
              <a:rPr lang="en-US" sz="3200" dirty="0" err="1" smtClean="0">
                <a:solidFill>
                  <a:srgbClr val="000000"/>
                </a:solidFill>
              </a:rPr>
              <a:t>Alzando</a:t>
            </a:r>
            <a:r>
              <a:rPr lang="en-US" sz="3200" dirty="0" smtClean="0">
                <a:solidFill>
                  <a:srgbClr val="000000"/>
                </a:solidFill>
              </a:rPr>
              <a:t> T,  </a:t>
            </a:r>
            <a:r>
              <a:rPr lang="en-US" sz="3200" dirty="0" err="1" smtClean="0">
                <a:solidFill>
                  <a:srgbClr val="000000"/>
                </a:solidFill>
              </a:rPr>
              <a:t>il</a:t>
            </a:r>
            <a:r>
              <a:rPr lang="en-US" sz="3200" dirty="0" smtClean="0">
                <a:solidFill>
                  <a:srgbClr val="000000"/>
                </a:solidFill>
              </a:rPr>
              <a:t> DNA </a:t>
            </a:r>
            <a:r>
              <a:rPr lang="en-US" sz="3200" dirty="0" err="1" smtClean="0">
                <a:solidFill>
                  <a:srgbClr val="000000"/>
                </a:solidFill>
              </a:rPr>
              <a:t>bloccante</a:t>
            </a:r>
            <a:r>
              <a:rPr lang="en-US" sz="3200" dirty="0" smtClean="0">
                <a:solidFill>
                  <a:srgbClr val="000000"/>
                </a:solidFill>
              </a:rPr>
              <a:t> </a:t>
            </a:r>
            <a:r>
              <a:rPr lang="en-US" sz="3200" dirty="0" err="1" smtClean="0">
                <a:solidFill>
                  <a:srgbClr val="000000"/>
                </a:solidFill>
              </a:rPr>
              <a:t>va</a:t>
            </a:r>
            <a:r>
              <a:rPr lang="en-US" sz="3200" dirty="0" smtClean="0">
                <a:solidFill>
                  <a:srgbClr val="000000"/>
                </a:solidFill>
              </a:rPr>
              <a:t> via </a:t>
            </a:r>
            <a:r>
              <a:rPr lang="en-US" sz="3200" dirty="0" err="1" smtClean="0">
                <a:solidFill>
                  <a:srgbClr val="000000"/>
                </a:solidFill>
              </a:rPr>
              <a:t>e</a:t>
            </a:r>
            <a:r>
              <a:rPr lang="en-US" sz="3200" dirty="0" smtClean="0">
                <a:solidFill>
                  <a:srgbClr val="000000"/>
                </a:solidFill>
              </a:rPr>
              <a:t> le sticky ends </a:t>
            </a:r>
            <a:r>
              <a:rPr lang="en-US" sz="3200" dirty="0" err="1" smtClean="0">
                <a:solidFill>
                  <a:srgbClr val="000000"/>
                </a:solidFill>
              </a:rPr>
              <a:t>si</a:t>
            </a:r>
            <a:r>
              <a:rPr lang="en-US" sz="3200" dirty="0" smtClean="0">
                <a:solidFill>
                  <a:srgbClr val="000000"/>
                </a:solidFill>
              </a:rPr>
              <a:t> </a:t>
            </a:r>
            <a:r>
              <a:rPr lang="en-US" sz="3200" dirty="0" err="1" smtClean="0">
                <a:solidFill>
                  <a:srgbClr val="000000"/>
                </a:solidFill>
              </a:rPr>
              <a:t>legano</a:t>
            </a:r>
            <a:r>
              <a:rPr lang="en-US" sz="3200" dirty="0" smtClean="0">
                <a:solidFill>
                  <a:srgbClr val="000000"/>
                </a:solidFill>
              </a:rPr>
              <a:t> </a:t>
            </a:r>
            <a:r>
              <a:rPr lang="en-US" sz="3200" dirty="0" err="1" smtClean="0">
                <a:solidFill>
                  <a:srgbClr val="000000"/>
                </a:solidFill>
              </a:rPr>
              <a:t>formando</a:t>
            </a:r>
            <a:r>
              <a:rPr lang="en-US" sz="3200" dirty="0" smtClean="0">
                <a:solidFill>
                  <a:srgbClr val="000000"/>
                </a:solidFill>
              </a:rPr>
              <a:t> </a:t>
            </a:r>
            <a:r>
              <a:rPr lang="en-US" sz="3200" dirty="0" err="1" smtClean="0">
                <a:solidFill>
                  <a:srgbClr val="000000"/>
                </a:solidFill>
              </a:rPr>
              <a:t>il</a:t>
            </a:r>
            <a:r>
              <a:rPr lang="en-US" sz="3200" dirty="0" smtClean="0">
                <a:solidFill>
                  <a:srgbClr val="000000"/>
                </a:solidFill>
              </a:rPr>
              <a:t> gel</a:t>
            </a:r>
            <a:endParaRPr lang="en-US" sz="3200" dirty="0">
              <a:solidFill>
                <a:srgbClr val="000000"/>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rova (2).mp4">
            <a:hlinkClick r:id="" action="ppaction://media"/>
          </p:cNvPr>
          <p:cNvPicPr/>
          <p:nvPr>
            <a:videoFile r:link="rId1"/>
          </p:nvPr>
        </p:nvPicPr>
        <p:blipFill>
          <a:blip r:embed="rId3"/>
          <a:stretch>
            <a:fillRect/>
          </a:stretch>
        </p:blipFill>
        <p:spPr>
          <a:xfrm>
            <a:off x="1143000" y="0"/>
            <a:ext cx="6858000" cy="6858000"/>
          </a:xfrm>
          <a:prstGeom prst="rect">
            <a:avLst/>
          </a:prstGeom>
        </p:spPr>
      </p:pic>
      <p:sp>
        <p:nvSpPr>
          <p:cNvPr id="4" name="TextBox 3"/>
          <p:cNvSpPr txBox="1"/>
          <p:nvPr/>
        </p:nvSpPr>
        <p:spPr>
          <a:xfrm>
            <a:off x="2362200" y="6705600"/>
            <a:ext cx="184666" cy="369332"/>
          </a:xfrm>
          <a:prstGeom prst="rect">
            <a:avLst/>
          </a:prstGeom>
          <a:noFill/>
        </p:spPr>
        <p:txBody>
          <a:bodyPr wrap="none" rtlCol="0">
            <a:spAutoFit/>
          </a:bodyPr>
          <a:lstStyle/>
          <a:p>
            <a:endParaRPr lang="en-US" dirty="0"/>
          </a:p>
        </p:txBody>
      </p:sp>
      <p:sp>
        <p:nvSpPr>
          <p:cNvPr id="5" name="TextBox 4"/>
          <p:cNvSpPr txBox="1"/>
          <p:nvPr/>
        </p:nvSpPr>
        <p:spPr>
          <a:xfrm>
            <a:off x="2670478" y="5562600"/>
            <a:ext cx="4111322" cy="769441"/>
          </a:xfrm>
          <a:prstGeom prst="rect">
            <a:avLst/>
          </a:prstGeom>
          <a:noFill/>
        </p:spPr>
        <p:txBody>
          <a:bodyPr wrap="none" rtlCol="0">
            <a:spAutoFit/>
          </a:bodyPr>
          <a:lstStyle/>
          <a:p>
            <a:r>
              <a:rPr lang="en-US" sz="4400" dirty="0" smtClean="0"/>
              <a:t>dell’ </a:t>
            </a:r>
            <a:r>
              <a:rPr lang="en-US" sz="4400" dirty="0" err="1" smtClean="0"/>
              <a:t>attenzione</a:t>
            </a:r>
            <a:r>
              <a:rPr lang="en-US" sz="4400" dirty="0" smtClean="0"/>
              <a:t>…</a:t>
            </a:r>
          </a:p>
          <a:p>
            <a:endParaRPr lang="en-US" sz="4400" dirty="0"/>
          </a:p>
        </p:txBody>
      </p:sp>
      <p:sp>
        <p:nvSpPr>
          <p:cNvPr id="6" name="TextBox 5"/>
          <p:cNvSpPr txBox="1"/>
          <p:nvPr/>
        </p:nvSpPr>
        <p:spPr>
          <a:xfrm>
            <a:off x="0" y="6477000"/>
            <a:ext cx="4825547" cy="369332"/>
          </a:xfrm>
          <a:prstGeom prst="rect">
            <a:avLst/>
          </a:prstGeom>
          <a:noFill/>
        </p:spPr>
        <p:txBody>
          <a:bodyPr wrap="none" rtlCol="0">
            <a:spAutoFit/>
          </a:bodyPr>
          <a:lstStyle/>
          <a:p>
            <a:r>
              <a:rPr lang="en-US" dirty="0" err="1" smtClean="0"/>
              <a:t>Animazioni</a:t>
            </a:r>
            <a:r>
              <a:rPr lang="en-US" dirty="0" smtClean="0"/>
              <a:t>: Lorenzo </a:t>
            </a:r>
            <a:r>
              <a:rPr lang="en-US" dirty="0" err="1" smtClean="0"/>
              <a:t>Rovigatti</a:t>
            </a:r>
            <a:r>
              <a:rPr lang="en-US" dirty="0" smtClean="0"/>
              <a:t>  (cad </a:t>
            </a:r>
            <a:r>
              <a:rPr lang="en-US" dirty="0" err="1" smtClean="0"/>
              <a:t>nano</a:t>
            </a:r>
            <a:r>
              <a:rPr lang="en-US" dirty="0" smtClean="0"/>
              <a:t>, </a:t>
            </a:r>
            <a:r>
              <a:rPr lang="en-US" dirty="0" err="1" smtClean="0"/>
              <a:t>OxDNA</a:t>
            </a:r>
            <a:r>
              <a:rPr lang="en-US" dirty="0" smtClean="0"/>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28800" y="1517650"/>
            <a:ext cx="5308600" cy="3822700"/>
          </a:xfrm>
          <a:prstGeom prst="rect">
            <a:avLst/>
          </a:prstGeom>
        </p:spPr>
      </p:pic>
      <p:sp>
        <p:nvSpPr>
          <p:cNvPr id="3" name="TextBox 2"/>
          <p:cNvSpPr txBox="1"/>
          <p:nvPr/>
        </p:nvSpPr>
        <p:spPr>
          <a:xfrm>
            <a:off x="3048000" y="393412"/>
            <a:ext cx="3860953" cy="584776"/>
          </a:xfrm>
          <a:prstGeom prst="rect">
            <a:avLst/>
          </a:prstGeom>
          <a:noFill/>
        </p:spPr>
        <p:txBody>
          <a:bodyPr wrap="none" rtlCol="0">
            <a:spAutoFit/>
          </a:bodyPr>
          <a:lstStyle/>
          <a:p>
            <a:r>
              <a:rPr lang="en-US" sz="3200" dirty="0" err="1" smtClean="0"/>
              <a:t>Costruire</a:t>
            </a:r>
            <a:r>
              <a:rPr lang="en-US" sz="3200" dirty="0" smtClean="0"/>
              <a:t> </a:t>
            </a:r>
            <a:r>
              <a:rPr lang="en-US" sz="3200" dirty="0" err="1" smtClean="0"/>
              <a:t>e</a:t>
            </a:r>
            <a:r>
              <a:rPr lang="en-US" sz="3200" dirty="0" smtClean="0"/>
              <a:t> </a:t>
            </a:r>
            <a:r>
              <a:rPr lang="en-US" sz="3200" dirty="0" err="1" smtClean="0"/>
              <a:t>calcolare</a:t>
            </a:r>
            <a:r>
              <a:rPr lang="en-US" sz="3200" dirty="0" smtClean="0"/>
              <a:t>…</a:t>
            </a:r>
            <a:endParaRPr lang="en-US" sz="32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990600" y="501134"/>
            <a:ext cx="7204466" cy="3354765"/>
          </a:xfrm>
          <a:prstGeom prst="rect">
            <a:avLst/>
          </a:prstGeom>
          <a:noFill/>
        </p:spPr>
        <p:txBody>
          <a:bodyPr wrap="none" rtlCol="0">
            <a:spAutoFit/>
          </a:bodyPr>
          <a:lstStyle/>
          <a:p>
            <a:r>
              <a:rPr lang="en-US" sz="2800" dirty="0" smtClean="0"/>
              <a:t>Il </a:t>
            </a:r>
            <a:r>
              <a:rPr lang="en-US" sz="2800" dirty="0" err="1" smtClean="0"/>
              <a:t>nostro</a:t>
            </a:r>
            <a:r>
              <a:rPr lang="en-US" sz="2800" dirty="0" smtClean="0"/>
              <a:t> </a:t>
            </a:r>
            <a:r>
              <a:rPr lang="en-US" sz="2800" dirty="0" err="1" smtClean="0"/>
              <a:t>scopo</a:t>
            </a:r>
            <a:r>
              <a:rPr lang="en-US" sz="2800" dirty="0" smtClean="0"/>
              <a:t>: </a:t>
            </a:r>
            <a:r>
              <a:rPr lang="en-US" sz="2800" dirty="0" err="1" smtClean="0"/>
              <a:t>costruire</a:t>
            </a:r>
            <a:r>
              <a:rPr lang="en-US" sz="2800" dirty="0" smtClean="0"/>
              <a:t> </a:t>
            </a:r>
            <a:r>
              <a:rPr lang="en-US" sz="2800" dirty="0" err="1" smtClean="0"/>
              <a:t>materiali</a:t>
            </a:r>
            <a:r>
              <a:rPr lang="en-US" sz="2800" dirty="0" smtClean="0"/>
              <a:t> (</a:t>
            </a:r>
            <a:r>
              <a:rPr lang="en-US" sz="2800" dirty="0" err="1" smtClean="0"/>
              <a:t>e</a:t>
            </a:r>
            <a:r>
              <a:rPr lang="en-US" sz="2800" dirty="0" smtClean="0"/>
              <a:t> </a:t>
            </a:r>
            <a:r>
              <a:rPr lang="en-US" sz="2800" dirty="0" err="1" smtClean="0"/>
              <a:t>macchine</a:t>
            </a:r>
            <a:r>
              <a:rPr lang="en-US" sz="2800" dirty="0" smtClean="0"/>
              <a:t> )</a:t>
            </a:r>
          </a:p>
          <a:p>
            <a:endParaRPr lang="en-US" sz="2800" dirty="0" smtClean="0"/>
          </a:p>
          <a:p>
            <a:r>
              <a:rPr lang="en-US" sz="2800" dirty="0" smtClean="0"/>
              <a:t>                   </a:t>
            </a:r>
            <a:r>
              <a:rPr lang="en-US" sz="2800" dirty="0" err="1" smtClean="0"/>
              <a:t>sulla</a:t>
            </a:r>
            <a:r>
              <a:rPr lang="en-US" sz="2800" dirty="0" smtClean="0"/>
              <a:t> </a:t>
            </a:r>
            <a:r>
              <a:rPr lang="en-US" sz="2800" dirty="0" err="1" smtClean="0"/>
              <a:t>scala</a:t>
            </a:r>
            <a:r>
              <a:rPr lang="en-US" sz="2800" dirty="0" smtClean="0"/>
              <a:t> </a:t>
            </a:r>
            <a:r>
              <a:rPr lang="en-US" sz="2800" dirty="0" err="1" smtClean="0"/>
              <a:t>dei</a:t>
            </a:r>
            <a:r>
              <a:rPr lang="en-US" sz="2800" dirty="0" smtClean="0"/>
              <a:t> </a:t>
            </a:r>
            <a:r>
              <a:rPr lang="en-US" sz="2800" dirty="0" err="1" smtClean="0"/>
              <a:t>nanometri</a:t>
            </a:r>
            <a:r>
              <a:rPr lang="en-US" sz="2800" dirty="0" smtClean="0"/>
              <a:t> (10</a:t>
            </a:r>
            <a:r>
              <a:rPr lang="en-US" sz="2800" baseline="30000" dirty="0" smtClean="0"/>
              <a:t>-9</a:t>
            </a:r>
            <a:r>
              <a:rPr lang="en-US" sz="2800" dirty="0" smtClean="0"/>
              <a:t> </a:t>
            </a:r>
            <a:r>
              <a:rPr lang="en-US" sz="2800" dirty="0" err="1" smtClean="0"/>
              <a:t>m</a:t>
            </a:r>
            <a:r>
              <a:rPr lang="en-US" sz="2800" dirty="0" smtClean="0"/>
              <a:t>) </a:t>
            </a:r>
          </a:p>
          <a:p>
            <a:endParaRPr lang="en-US" sz="2800" dirty="0" smtClean="0"/>
          </a:p>
          <a:p>
            <a:r>
              <a:rPr lang="en-US" sz="2800" dirty="0" smtClean="0"/>
              <a:t>                    (</a:t>
            </a:r>
            <a:r>
              <a:rPr lang="en-US" sz="2800" dirty="0" err="1" smtClean="0"/>
              <a:t>ribosoma</a:t>
            </a:r>
            <a:r>
              <a:rPr lang="en-US" sz="2800" dirty="0" smtClean="0"/>
              <a:t> circa 20 nm)</a:t>
            </a:r>
          </a:p>
          <a:p>
            <a:endParaRPr lang="en-US" dirty="0" smtClean="0"/>
          </a:p>
          <a:p>
            <a:endParaRPr lang="en-US" dirty="0" smtClean="0"/>
          </a:p>
          <a:p>
            <a:endParaRPr lang="en-US" dirty="0" smtClean="0"/>
          </a:p>
          <a:p>
            <a:endParaRPr lang="en-US" dirty="0" smtClean="0"/>
          </a:p>
          <a:p>
            <a:endParaRPr lang="en-US" dirty="0"/>
          </a:p>
        </p:txBody>
      </p:sp>
      <p:sp>
        <p:nvSpPr>
          <p:cNvPr id="5" name="TextBox 4"/>
          <p:cNvSpPr txBox="1"/>
          <p:nvPr/>
        </p:nvSpPr>
        <p:spPr>
          <a:xfrm>
            <a:off x="31718" y="5029200"/>
            <a:ext cx="9188482" cy="523220"/>
          </a:xfrm>
          <a:prstGeom prst="rect">
            <a:avLst/>
          </a:prstGeom>
          <a:noFill/>
        </p:spPr>
        <p:txBody>
          <a:bodyPr wrap="none" rtlCol="0">
            <a:spAutoFit/>
          </a:bodyPr>
          <a:lstStyle/>
          <a:p>
            <a:r>
              <a:rPr lang="en-US" sz="2800" dirty="0" smtClean="0"/>
              <a:t>… </a:t>
            </a:r>
            <a:r>
              <a:rPr lang="en-US" sz="2800" dirty="0" err="1" smtClean="0"/>
              <a:t>vogliamo</a:t>
            </a:r>
            <a:r>
              <a:rPr lang="en-US" sz="2800" dirty="0" smtClean="0"/>
              <a:t> fare </a:t>
            </a:r>
            <a:r>
              <a:rPr lang="en-US" sz="2800" dirty="0" err="1" smtClean="0"/>
              <a:t>questo</a:t>
            </a:r>
            <a:r>
              <a:rPr lang="en-US" sz="2800" dirty="0" smtClean="0"/>
              <a:t> …. </a:t>
            </a:r>
            <a:r>
              <a:rPr lang="en-US" sz="2800" dirty="0" err="1" smtClean="0"/>
              <a:t>Utilizzando</a:t>
            </a:r>
            <a:r>
              <a:rPr lang="en-US" sz="2800" dirty="0" smtClean="0"/>
              <a:t> come “</a:t>
            </a:r>
            <a:r>
              <a:rPr lang="en-US" sz="2800" dirty="0" err="1" smtClean="0"/>
              <a:t>mattone</a:t>
            </a:r>
            <a:r>
              <a:rPr lang="en-US" sz="2800" dirty="0" smtClean="0"/>
              <a:t>” </a:t>
            </a:r>
            <a:r>
              <a:rPr lang="en-US" sz="2800" dirty="0" err="1" smtClean="0"/>
              <a:t>il</a:t>
            </a:r>
            <a:r>
              <a:rPr lang="en-US" sz="2800" dirty="0" smtClean="0"/>
              <a:t> DNA</a:t>
            </a:r>
            <a:endParaRPr lang="en-US" sz="2800" dirty="0"/>
          </a:p>
        </p:txBody>
      </p:sp>
      <p:sp>
        <p:nvSpPr>
          <p:cNvPr id="6" name="TextBox 5"/>
          <p:cNvSpPr txBox="1"/>
          <p:nvPr/>
        </p:nvSpPr>
        <p:spPr>
          <a:xfrm>
            <a:off x="2508391" y="3532733"/>
            <a:ext cx="3035582" cy="646331"/>
          </a:xfrm>
          <a:prstGeom prst="rect">
            <a:avLst/>
          </a:prstGeom>
          <a:noFill/>
        </p:spPr>
        <p:txBody>
          <a:bodyPr wrap="none" rtlCol="0">
            <a:spAutoFit/>
          </a:bodyPr>
          <a:lstStyle/>
          <a:p>
            <a:r>
              <a:rPr lang="en-US" sz="3600" dirty="0" smtClean="0"/>
              <a:t>Il self-assembly</a:t>
            </a:r>
            <a:endParaRPr lang="en-US" sz="3600" dirty="0"/>
          </a:p>
        </p:txBody>
      </p:sp>
      <p:sp>
        <p:nvSpPr>
          <p:cNvPr id="7" name="TextBox 6"/>
          <p:cNvSpPr txBox="1"/>
          <p:nvPr/>
        </p:nvSpPr>
        <p:spPr>
          <a:xfrm>
            <a:off x="2895600" y="3855899"/>
            <a:ext cx="1600200" cy="369332"/>
          </a:xfrm>
          <a:prstGeom prst="rect">
            <a:avLst/>
          </a:prstGeom>
          <a:noFill/>
        </p:spPr>
        <p:txBody>
          <a:bodyPr wrap="square" rtlCol="0">
            <a:spAutoFit/>
          </a:bodyPr>
          <a:lstStyle/>
          <a:p>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b="42431"/>
          <a:stretch>
            <a:fillRect/>
          </a:stretch>
        </p:blipFill>
        <p:spPr>
          <a:xfrm>
            <a:off x="460236" y="609600"/>
            <a:ext cx="8074164" cy="557784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71750" y="7467600"/>
            <a:ext cx="6572250" cy="8208261"/>
          </a:xfrm>
          <a:prstGeom prst="rect">
            <a:avLst/>
          </a:prstGeom>
        </p:spPr>
      </p:pic>
      <p:sp>
        <p:nvSpPr>
          <p:cNvPr id="3" name="TextBox 2"/>
          <p:cNvSpPr txBox="1"/>
          <p:nvPr/>
        </p:nvSpPr>
        <p:spPr>
          <a:xfrm>
            <a:off x="0" y="-381000"/>
            <a:ext cx="9144000" cy="1384995"/>
          </a:xfrm>
          <a:prstGeom prst="rect">
            <a:avLst/>
          </a:prstGeom>
          <a:noFill/>
        </p:spPr>
        <p:txBody>
          <a:bodyPr wrap="square" rtlCol="0">
            <a:spAutoFit/>
          </a:bodyPr>
          <a:lstStyle/>
          <a:p>
            <a:endParaRPr lang="en-US" sz="2800" dirty="0" smtClean="0"/>
          </a:p>
          <a:p>
            <a:r>
              <a:rPr lang="en-US" sz="2800" dirty="0" smtClean="0"/>
              <a:t>                             DNA  NANOTECHNOLOGY </a:t>
            </a:r>
          </a:p>
          <a:p>
            <a:r>
              <a:rPr lang="en-US" sz="2800" dirty="0" smtClean="0"/>
              <a:t>  (Il </a:t>
            </a:r>
            <a:r>
              <a:rPr lang="en-US" sz="2800" dirty="0" err="1" smtClean="0"/>
              <a:t>mattone</a:t>
            </a:r>
            <a:r>
              <a:rPr lang="en-US" sz="2800" dirty="0" smtClean="0"/>
              <a:t> </a:t>
            </a:r>
            <a:r>
              <a:rPr lang="en-US" sz="2800" dirty="0" err="1" smtClean="0"/>
              <a:t>scelto</a:t>
            </a:r>
            <a:r>
              <a:rPr lang="en-US" sz="2800" dirty="0" smtClean="0"/>
              <a:t> per </a:t>
            </a:r>
            <a:r>
              <a:rPr lang="en-US" sz="2800" dirty="0" err="1" smtClean="0"/>
              <a:t>costruire</a:t>
            </a:r>
            <a:r>
              <a:rPr lang="en-US" sz="2800" dirty="0" smtClean="0"/>
              <a:t> </a:t>
            </a:r>
            <a:r>
              <a:rPr lang="en-US" sz="2800" dirty="0" err="1" smtClean="0"/>
              <a:t>e</a:t>
            </a:r>
            <a:r>
              <a:rPr lang="en-US" sz="2800" dirty="0" smtClean="0"/>
              <a:t>’ </a:t>
            </a:r>
            <a:r>
              <a:rPr lang="en-US" sz="2800" dirty="0" err="1" smtClean="0"/>
              <a:t>una</a:t>
            </a:r>
            <a:r>
              <a:rPr lang="en-US" sz="2800" dirty="0" smtClean="0"/>
              <a:t> </a:t>
            </a:r>
            <a:r>
              <a:rPr lang="en-US" sz="2800" dirty="0" err="1" smtClean="0"/>
              <a:t>sequenza</a:t>
            </a:r>
            <a:r>
              <a:rPr lang="en-US" sz="2800" dirty="0" smtClean="0"/>
              <a:t> </a:t>
            </a:r>
            <a:r>
              <a:rPr lang="en-US" sz="2800" dirty="0" err="1" smtClean="0"/>
              <a:t>di</a:t>
            </a:r>
            <a:r>
              <a:rPr lang="en-US" sz="2800" dirty="0" smtClean="0"/>
              <a:t> DNA)</a:t>
            </a:r>
          </a:p>
        </p:txBody>
      </p:sp>
      <p:pic>
        <p:nvPicPr>
          <p:cNvPr id="5" name="Picture 4" descr="wos.tiff"/>
          <p:cNvPicPr>
            <a:picLocks noChangeAspect="1"/>
          </p:cNvPicPr>
          <p:nvPr/>
        </p:nvPicPr>
        <p:blipFill>
          <a:blip r:embed="rId3"/>
          <a:srcRect r="33333"/>
          <a:stretch>
            <a:fillRect/>
          </a:stretch>
        </p:blipFill>
        <p:spPr>
          <a:xfrm>
            <a:off x="0" y="990600"/>
            <a:ext cx="9083566" cy="5854005"/>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3124200" y="6019800"/>
            <a:ext cx="2608406" cy="369332"/>
          </a:xfrm>
          <a:prstGeom prst="rect">
            <a:avLst/>
          </a:prstGeom>
        </p:spPr>
        <p:txBody>
          <a:bodyPr wrap="none">
            <a:spAutoFit/>
          </a:bodyPr>
          <a:lstStyle/>
          <a:p>
            <a:r>
              <a:rPr lang="en-US" u="sng" dirty="0" smtClean="0"/>
              <a:t> http://</a:t>
            </a:r>
            <a:r>
              <a:rPr lang="en-US" u="sng" dirty="0" err="1" smtClean="0"/>
              <a:t>www.synthesis.cc</a:t>
            </a:r>
            <a:r>
              <a:rPr lang="en-US" u="sng" dirty="0" smtClean="0"/>
              <a:t>/</a:t>
            </a:r>
            <a:endParaRPr lang="en-US" dirty="0"/>
          </a:p>
        </p:txBody>
      </p:sp>
      <p:pic>
        <p:nvPicPr>
          <p:cNvPr id="7" name="Picture 6" descr="Carlson_Price_sDNA_Feb2014.png"/>
          <p:cNvPicPr>
            <a:picLocks noChangeAspect="1"/>
          </p:cNvPicPr>
          <p:nvPr/>
        </p:nvPicPr>
        <p:blipFill>
          <a:blip r:embed="rId2"/>
          <a:stretch>
            <a:fillRect/>
          </a:stretch>
        </p:blipFill>
        <p:spPr>
          <a:xfrm>
            <a:off x="838200" y="-76200"/>
            <a:ext cx="7086600" cy="5838959"/>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30984</TotalTime>
  <Words>930</Words>
  <Application>Microsoft Macintosh PowerPoint</Application>
  <PresentationFormat>On-screen Show (4:3)</PresentationFormat>
  <Paragraphs>153</Paragraphs>
  <Slides>70</Slides>
  <Notes>0</Notes>
  <HiddenSlides>0</HiddenSlides>
  <MMClips>7</MMClips>
  <ScaleCrop>false</ScaleCrop>
  <HeadingPairs>
    <vt:vector size="4" baseType="variant">
      <vt:variant>
        <vt:lpstr>Design Template</vt:lpstr>
      </vt:variant>
      <vt:variant>
        <vt:i4>1</vt:i4>
      </vt:variant>
      <vt:variant>
        <vt:lpstr>Slide Titles</vt:lpstr>
      </vt:variant>
      <vt:variant>
        <vt:i4>70</vt:i4>
      </vt:variant>
    </vt:vector>
  </HeadingPairs>
  <TitlesOfParts>
    <vt:vector size="71"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Self Assembly con il DNA curve di melting (per sequenze complementari)…..</vt:lpstr>
      <vt:lpstr>Slide 15</vt:lpstr>
      <vt:lpstr>Slide 16</vt:lpstr>
      <vt:lpstr>Slide 17</vt:lpstr>
      <vt:lpstr>Slide 18</vt:lpstr>
      <vt:lpstr>Slide 19</vt:lpstr>
      <vt:lpstr>Sticky ends…</vt:lpstr>
      <vt:lpstr>Slide 21</vt:lpstr>
      <vt:lpstr>Iterando… un cristallo in 2 dimensioni in cui intrappolare le proteine</vt:lpstr>
      <vt:lpstr>   Ma…… I tetrameri si formano, I tetrameri si legano… Invece del cristallo si forma un gel !     Mattoni troppo flessibili !</vt:lpstr>
      <vt:lpstr> Un fallimento (iniziale) molto fecondo….   Come creare strutture tridimensionali? Come creare strutture rigide ?</vt:lpstr>
      <vt:lpstr>Slide 25</vt:lpstr>
      <vt:lpstr>Slide 26</vt:lpstr>
      <vt:lpstr>Slide 27</vt:lpstr>
      <vt:lpstr>Slide 28</vt:lpstr>
      <vt:lpstr>Slide 29</vt:lpstr>
      <vt:lpstr>Slide 30</vt:lpstr>
      <vt:lpstr>Slide 31</vt:lpstr>
      <vt:lpstr>Slide 32</vt:lpstr>
      <vt:lpstr>Slide 33</vt:lpstr>
      <vt:lpstr>Slide 34</vt:lpstr>
      <vt:lpstr>Slide 35</vt:lpstr>
      <vt:lpstr>Riassunto….</vt:lpstr>
      <vt:lpstr>Slide 37</vt:lpstr>
      <vt:lpstr>Slide 38</vt:lpstr>
      <vt:lpstr>Slide 39</vt:lpstr>
      <vt:lpstr>Slide 40</vt:lpstr>
      <vt:lpstr>Slide 41</vt:lpstr>
      <vt:lpstr>Slide 42</vt:lpstr>
      <vt:lpstr>Slide 43</vt:lpstr>
      <vt:lpstr>Slide 44</vt:lpstr>
      <vt:lpstr>Slide 45</vt:lpstr>
      <vt:lpstr>Slide 46</vt:lpstr>
      <vt:lpstr>Slide 47</vt:lpstr>
      <vt:lpstr>Primi passi verso le macchine</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Un gel che si forma riscaldando (in programma) </vt:lpstr>
      <vt:lpstr>Slide 67</vt:lpstr>
      <vt:lpstr>Slide 68</vt:lpstr>
      <vt:lpstr>Slide 69</vt:lpstr>
      <vt:lpstr>Slide 70</vt:lpstr>
    </vt:vector>
  </TitlesOfParts>
  <Company>ffss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ffff gdsqqq</dc:creator>
  <cp:lastModifiedBy>ffff gdsqqq</cp:lastModifiedBy>
  <cp:revision>615</cp:revision>
  <dcterms:created xsi:type="dcterms:W3CDTF">2014-11-06T08:21:48Z</dcterms:created>
  <dcterms:modified xsi:type="dcterms:W3CDTF">2014-11-06T08:22:35Z</dcterms:modified>
</cp:coreProperties>
</file>