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4v" ContentType="video/unknown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4"/>
  </p:notesMasterIdLst>
  <p:sldIdLst>
    <p:sldId id="521" r:id="rId2"/>
    <p:sldId id="522" r:id="rId3"/>
    <p:sldId id="273" r:id="rId4"/>
    <p:sldId id="514" r:id="rId5"/>
    <p:sldId id="265" r:id="rId6"/>
    <p:sldId id="517" r:id="rId7"/>
    <p:sldId id="504" r:id="rId8"/>
    <p:sldId id="381" r:id="rId9"/>
    <p:sldId id="383" r:id="rId10"/>
    <p:sldId id="503" r:id="rId11"/>
    <p:sldId id="518" r:id="rId12"/>
    <p:sldId id="502" r:id="rId13"/>
    <p:sldId id="515" r:id="rId14"/>
    <p:sldId id="506" r:id="rId15"/>
    <p:sldId id="507" r:id="rId16"/>
    <p:sldId id="463" r:id="rId17"/>
    <p:sldId id="462" r:id="rId18"/>
    <p:sldId id="469" r:id="rId19"/>
    <p:sldId id="458" r:id="rId20"/>
    <p:sldId id="508" r:id="rId21"/>
    <p:sldId id="450" r:id="rId22"/>
    <p:sldId id="468" r:id="rId23"/>
    <p:sldId id="440" r:id="rId24"/>
    <p:sldId id="495" r:id="rId25"/>
    <p:sldId id="496" r:id="rId26"/>
    <p:sldId id="509" r:id="rId27"/>
    <p:sldId id="512" r:id="rId28"/>
    <p:sldId id="454" r:id="rId29"/>
    <p:sldId id="287" r:id="rId30"/>
    <p:sldId id="520" r:id="rId31"/>
    <p:sldId id="510" r:id="rId32"/>
    <p:sldId id="511" r:id="rId33"/>
    <p:sldId id="464" r:id="rId34"/>
    <p:sldId id="499" r:id="rId35"/>
    <p:sldId id="439" r:id="rId36"/>
    <p:sldId id="269" r:id="rId37"/>
    <p:sldId id="293" r:id="rId38"/>
    <p:sldId id="442" r:id="rId39"/>
    <p:sldId id="437" r:id="rId40"/>
    <p:sldId id="446" r:id="rId41"/>
    <p:sldId id="501" r:id="rId42"/>
    <p:sldId id="494" r:id="rId43"/>
    <p:sldId id="443" r:id="rId44"/>
    <p:sldId id="436" r:id="rId45"/>
    <p:sldId id="288" r:id="rId46"/>
    <p:sldId id="418" r:id="rId47"/>
    <p:sldId id="430" r:id="rId48"/>
    <p:sldId id="425" r:id="rId49"/>
    <p:sldId id="449" r:id="rId50"/>
    <p:sldId id="279" r:id="rId51"/>
    <p:sldId id="276" r:id="rId52"/>
    <p:sldId id="453" r:id="rId53"/>
    <p:sldId id="452" r:id="rId54"/>
    <p:sldId id="447" r:id="rId55"/>
    <p:sldId id="438" r:id="rId56"/>
    <p:sldId id="431" r:id="rId57"/>
    <p:sldId id="441" r:id="rId58"/>
    <p:sldId id="432" r:id="rId59"/>
    <p:sldId id="280" r:id="rId60"/>
    <p:sldId id="283" r:id="rId61"/>
    <p:sldId id="445" r:id="rId62"/>
    <p:sldId id="267" r:id="rId63"/>
    <p:sldId id="294" r:id="rId64"/>
    <p:sldId id="304" r:id="rId65"/>
    <p:sldId id="271" r:id="rId66"/>
    <p:sldId id="289" r:id="rId67"/>
    <p:sldId id="290" r:id="rId68"/>
    <p:sldId id="292" r:id="rId69"/>
    <p:sldId id="295" r:id="rId70"/>
    <p:sldId id="296" r:id="rId71"/>
    <p:sldId id="297" r:id="rId72"/>
    <p:sldId id="298" r:id="rId73"/>
    <p:sldId id="300" r:id="rId74"/>
    <p:sldId id="301" r:id="rId75"/>
    <p:sldId id="302" r:id="rId76"/>
    <p:sldId id="303" r:id="rId77"/>
    <p:sldId id="299" r:id="rId78"/>
    <p:sldId id="434" r:id="rId79"/>
    <p:sldId id="268" r:id="rId80"/>
    <p:sldId id="286" r:id="rId81"/>
    <p:sldId id="257" r:id="rId82"/>
    <p:sldId id="256" r:id="rId83"/>
    <p:sldId id="285" r:id="rId84"/>
    <p:sldId id="291" r:id="rId85"/>
    <p:sldId id="284" r:id="rId86"/>
    <p:sldId id="259" r:id="rId87"/>
    <p:sldId id="262" r:id="rId88"/>
    <p:sldId id="258" r:id="rId89"/>
    <p:sldId id="260" r:id="rId90"/>
    <p:sldId id="261" r:id="rId91"/>
    <p:sldId id="274" r:id="rId92"/>
    <p:sldId id="263" r:id="rId9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FF8D"/>
    <a:srgbClr val="F685E7"/>
    <a:srgbClr val="C2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792"/>
    <p:restoredTop sz="95952"/>
  </p:normalViewPr>
  <p:slideViewPr>
    <p:cSldViewPr snapToGrid="0" snapToObjects="1">
      <p:cViewPr varScale="1">
        <p:scale>
          <a:sx n="121" d="100"/>
          <a:sy n="121" d="100"/>
        </p:scale>
        <p:origin x="816" y="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2" d="100"/>
        <a:sy n="6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9D812-7299-8D4B-A4DB-609356081969}" type="datetimeFigureOut">
              <a:rPr lang="en-IT" smtClean="0"/>
              <a:t>3/12/25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909B2-53F9-5644-A022-2C95DFB5949B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30690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F909B2-53F9-5644-A022-2C95DFB5949B}" type="slidenum">
              <a:rPr lang="en-IT" smtClean="0"/>
              <a:t>35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776452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F909B2-53F9-5644-A022-2C95DFB5949B}" type="slidenum">
              <a:rPr lang="en-IT" smtClean="0"/>
              <a:t>37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805616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755109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09671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F909B2-53F9-5644-A022-2C95DFB5949B}" type="slidenum">
              <a:rPr lang="en-IT" smtClean="0"/>
              <a:t>56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08376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F909B2-53F9-5644-A022-2C95DFB5949B}" type="slidenum">
              <a:rPr lang="en-IT" smtClean="0"/>
              <a:t>91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41662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5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9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817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369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2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50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5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466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36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1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/>
          <a:lstStyle/>
          <a:p>
            <a:fld id="{2E159DF3-7B23-2E41-AFD8-943AEFDCCC0F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2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3975B-FD2F-104A-94DA-38E28F0B55F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4905F5-D030-FC48-BB93-7BE8AC6E839D}"/>
              </a:ext>
            </a:extLst>
          </p:cNvPr>
          <p:cNvSpPr/>
          <p:nvPr userDrawn="1"/>
        </p:nvSpPr>
        <p:spPr>
          <a:xfrm>
            <a:off x="23150" y="11574"/>
            <a:ext cx="9120850" cy="6846425"/>
          </a:xfrm>
          <a:prstGeom prst="rect">
            <a:avLst/>
          </a:prstGeom>
          <a:solidFill>
            <a:srgbClr val="C2EB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n-US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highlight>
                <a:srgbClr val="00FFFF"/>
              </a:highlight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6B5F27F-468C-584E-A37A-F33CCD484D2A}"/>
              </a:ext>
            </a:extLst>
          </p:cNvPr>
          <p:cNvSpPr txBox="1">
            <a:spLocks/>
          </p:cNvSpPr>
          <p:nvPr userDrawn="1"/>
        </p:nvSpPr>
        <p:spPr>
          <a:xfrm>
            <a:off x="-1799863" y="64619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159DF3-7B23-2E41-AFD8-943AEFDCCC0F}" type="datetimeFigureOut">
              <a:rPr lang="en-US" smtClean="0"/>
              <a:pPr/>
              <a:t>3/12/25</a:t>
            </a:fld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56F217C-160B-2341-B7EA-03F853A02A7D}"/>
              </a:ext>
            </a:extLst>
          </p:cNvPr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E3975B-FD2F-104A-94DA-38E28F0B55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0157E9-1FE1-774A-99EF-8B67AD136422}"/>
              </a:ext>
            </a:extLst>
          </p:cNvPr>
          <p:cNvSpPr/>
          <p:nvPr userDrawn="1"/>
        </p:nvSpPr>
        <p:spPr>
          <a:xfrm>
            <a:off x="23150" y="11574"/>
            <a:ext cx="9120850" cy="6846425"/>
          </a:xfrm>
          <a:prstGeom prst="rect">
            <a:avLst/>
          </a:prstGeom>
          <a:solidFill>
            <a:srgbClr val="C2EB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n-US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highlight>
                <a:srgbClr val="00FFFF"/>
              </a:highlight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F009063D-297F-624B-ACE7-7E867961A8D5}"/>
              </a:ext>
            </a:extLst>
          </p:cNvPr>
          <p:cNvSpPr txBox="1">
            <a:spLocks/>
          </p:cNvSpPr>
          <p:nvPr userDrawn="1"/>
        </p:nvSpPr>
        <p:spPr>
          <a:xfrm>
            <a:off x="-791007" y="536730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159DF3-7B23-2E41-AFD8-943AEFDCCC0F}" type="datetimeFigureOut">
              <a:rPr lang="en-US" smtClean="0"/>
              <a:pPr/>
              <a:t>3/12/25</a:t>
            </a:fld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C7CE6B-AB1F-5749-99BB-5CF38B88032A}"/>
              </a:ext>
            </a:extLst>
          </p:cNvPr>
          <p:cNvSpPr txBox="1">
            <a:spLocks/>
          </p:cNvSpPr>
          <p:nvPr userDrawn="1"/>
        </p:nvSpPr>
        <p:spPr>
          <a:xfrm>
            <a:off x="7562056" y="526174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E3975B-FD2F-104A-94DA-38E28F0B55F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2B1C3BA-A001-4845-87B7-F5016D9F729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3150" y="6192033"/>
            <a:ext cx="20193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66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0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4" Type="http://schemas.openxmlformats.org/officeDocument/2006/relationships/image" Target="../media/image8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tiff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tiff"/><Relationship Id="rId4" Type="http://schemas.openxmlformats.org/officeDocument/2006/relationships/image" Target="../media/image91.tif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tiff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media" Target="../media/media3.m4v"/><Relationship Id="rId7" Type="http://schemas.openxmlformats.org/officeDocument/2006/relationships/image" Target="../media/image100.png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image" Target="../media/image99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4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tiff"/><Relationship Id="rId4" Type="http://schemas.openxmlformats.org/officeDocument/2006/relationships/image" Target="../media/image97.tif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5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8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tiff"/><Relationship Id="rId2" Type="http://schemas.openxmlformats.org/officeDocument/2006/relationships/image" Target="../media/image11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tiff"/><Relationship Id="rId4" Type="http://schemas.openxmlformats.org/officeDocument/2006/relationships/image" Target="../media/image113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tif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6.tif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tiff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tif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4v"/><Relationship Id="rId1" Type="http://schemas.microsoft.com/office/2007/relationships/media" Target="../media/media4.m4v"/><Relationship Id="rId4" Type="http://schemas.openxmlformats.org/officeDocument/2006/relationships/image" Target="../media/image119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4v"/><Relationship Id="rId1" Type="http://schemas.microsoft.com/office/2007/relationships/media" Target="../media/media5.m4v"/><Relationship Id="rId4" Type="http://schemas.openxmlformats.org/officeDocument/2006/relationships/image" Target="../media/image121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tif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tif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tif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tif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tif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tif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tif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tif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tif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tif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video" Target="../media/media9.m4v"/><Relationship Id="rId3" Type="http://schemas.microsoft.com/office/2007/relationships/media" Target="../media/media7.m4v"/><Relationship Id="rId7" Type="http://schemas.microsoft.com/office/2007/relationships/media" Target="../media/media9.m4v"/><Relationship Id="rId2" Type="http://schemas.openxmlformats.org/officeDocument/2006/relationships/video" Target="../media/media6.m4v"/><Relationship Id="rId1" Type="http://schemas.microsoft.com/office/2007/relationships/media" Target="../media/media6.m4v"/><Relationship Id="rId6" Type="http://schemas.openxmlformats.org/officeDocument/2006/relationships/video" Target="../media/media8.m4v"/><Relationship Id="rId5" Type="http://schemas.microsoft.com/office/2007/relationships/media" Target="../media/media8.m4v"/><Relationship Id="rId10" Type="http://schemas.openxmlformats.org/officeDocument/2006/relationships/image" Target="../media/image133.png"/><Relationship Id="rId4" Type="http://schemas.openxmlformats.org/officeDocument/2006/relationships/video" Target="../media/media7.m4v"/><Relationship Id="rId9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tiff"/><Relationship Id="rId2" Type="http://schemas.openxmlformats.org/officeDocument/2006/relationships/image" Target="../media/image135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emf"/><Relationship Id="rId4" Type="http://schemas.openxmlformats.org/officeDocument/2006/relationships/image" Target="../media/image136.emf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tiff"/><Relationship Id="rId2" Type="http://schemas.openxmlformats.org/officeDocument/2006/relationships/image" Target="../media/image139.tif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emf"/><Relationship Id="rId2" Type="http://schemas.openxmlformats.org/officeDocument/2006/relationships/image" Target="../media/image142.emf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emf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6.tif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tiff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emf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emf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8B091-4F9D-CC24-ED68-C859B7DC47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6DDF4F-5A18-BF90-64CF-A2FEC03D87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75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CFE5BE5-C8F0-844C-A879-2C524CA1AC12}"/>
              </a:ext>
            </a:extLst>
          </p:cNvPr>
          <p:cNvSpPr txBox="1"/>
          <p:nvPr/>
        </p:nvSpPr>
        <p:spPr>
          <a:xfrm>
            <a:off x="5670032" y="6517845"/>
            <a:ext cx="226344" cy="28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66" dirty="0"/>
              <a:t>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8AD3F7-FBC7-3C2F-3143-603EC0EB8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151" y="6431442"/>
            <a:ext cx="5985302" cy="4767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12D76B-B723-4EBB-E7FB-D4D6EB3F1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675" y="648086"/>
            <a:ext cx="7772400" cy="55618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630A9E-74DF-81C0-D5CF-68149FCA8DC6}"/>
              </a:ext>
            </a:extLst>
          </p:cNvPr>
          <p:cNvSpPr txBox="1"/>
          <p:nvPr/>
        </p:nvSpPr>
        <p:spPr>
          <a:xfrm>
            <a:off x="477994" y="53025"/>
            <a:ext cx="8188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How to numerically calculate a free-energy barrier (US)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0B1D5B-28CA-B4F1-2219-9172099DA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776330"/>
            <a:ext cx="7772400" cy="530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67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F763D-7FB4-008A-3FE4-0B792C512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93151AA-2076-BD1D-EBDD-D97221E0C828}"/>
              </a:ext>
            </a:extLst>
          </p:cNvPr>
          <p:cNvSpPr txBox="1"/>
          <p:nvPr/>
        </p:nvSpPr>
        <p:spPr>
          <a:xfrm>
            <a:off x="5670032" y="6517845"/>
            <a:ext cx="226344" cy="28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66" dirty="0"/>
              <a:t>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CDB81C-6A07-89A1-FDDA-86BABC8B3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151" y="6431442"/>
            <a:ext cx="5985302" cy="4767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E2EF3B-602E-7A19-A703-3722B0095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05" y="648086"/>
            <a:ext cx="7772400" cy="55618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E6769E-146B-F395-7CBF-64E4043248D5}"/>
              </a:ext>
            </a:extLst>
          </p:cNvPr>
          <p:cNvSpPr txBox="1"/>
          <p:nvPr/>
        </p:nvSpPr>
        <p:spPr>
          <a:xfrm>
            <a:off x="477994" y="53025"/>
            <a:ext cx="8188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How to numerically calculate a free-energy barrier (US)</a:t>
            </a:r>
          </a:p>
        </p:txBody>
      </p:sp>
    </p:spTree>
    <p:extLst>
      <p:ext uri="{BB962C8B-B14F-4D97-AF65-F5344CB8AC3E}">
        <p14:creationId xmlns:p14="http://schemas.microsoft.com/office/powerpoint/2010/main" val="3951455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33BA52-BC33-6D4A-AFA3-7FFB1D281A51}"/>
              </a:ext>
            </a:extLst>
          </p:cNvPr>
          <p:cNvSpPr txBox="1"/>
          <p:nvPr/>
        </p:nvSpPr>
        <p:spPr>
          <a:xfrm>
            <a:off x="202418" y="-52958"/>
            <a:ext cx="8797729" cy="481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32" dirty="0"/>
              <a:t>(</a:t>
            </a:r>
            <a:r>
              <a:rPr lang="en-IT" sz="2532"/>
              <a:t>Plumed</a:t>
            </a:r>
            <a:r>
              <a:rPr lang="en-US" sz="2532" dirty="0"/>
              <a:t>)</a:t>
            </a:r>
            <a:r>
              <a:rPr lang="en-IT" sz="2532"/>
              <a:t> Umbrella </a:t>
            </a:r>
            <a:r>
              <a:rPr lang="en-US" sz="2532" dirty="0"/>
              <a:t>S</a:t>
            </a:r>
            <a:r>
              <a:rPr lang="en-IT" sz="2532"/>
              <a:t>ampling </a:t>
            </a:r>
            <a:r>
              <a:rPr lang="en-IT" sz="2532" dirty="0"/>
              <a:t>simulations below the critical point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EA302E-443A-B74B-BBA7-CB9EFFE59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46" y="390791"/>
            <a:ext cx="8250508" cy="58232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F2C97F-C551-CF45-808A-65E6E2FF0C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84"/>
          <a:stretch/>
        </p:blipFill>
        <p:spPr>
          <a:xfrm>
            <a:off x="2749075" y="432854"/>
            <a:ext cx="2996756" cy="666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B24725-DB49-BD63-18FD-58C0A4CB7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14024"/>
            <a:ext cx="9144000" cy="6225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C4468E-3F50-E77A-730F-4868675CBCD3}"/>
              </a:ext>
            </a:extLst>
          </p:cNvPr>
          <p:cNvSpPr txBox="1"/>
          <p:nvPr/>
        </p:nvSpPr>
        <p:spPr>
          <a:xfrm>
            <a:off x="1996575" y="5047622"/>
            <a:ext cx="5754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Narrow" panose="020B0604020202020204" pitchFamily="34" charset="0"/>
              </a:rPr>
              <a:t>TIP4P/Ice (</a:t>
            </a:r>
            <a:r>
              <a:rPr lang="en-US" sz="1800" i="1" dirty="0">
                <a:effectLst/>
                <a:latin typeface="ArialNarrow" panose="020B0604020202020204" pitchFamily="34" charset="0"/>
              </a:rPr>
              <a:t>N </a:t>
            </a:r>
            <a:r>
              <a:rPr lang="en-US" sz="1800" dirty="0">
                <a:effectLst/>
                <a:latin typeface="MnSymbol8"/>
              </a:rPr>
              <a:t>= </a:t>
            </a:r>
            <a:r>
              <a:rPr lang="en-US" sz="1800" dirty="0">
                <a:effectLst/>
                <a:latin typeface="ArialNarrow" panose="020B0604020202020204" pitchFamily="34" charset="0"/>
              </a:rPr>
              <a:t>1000, </a:t>
            </a:r>
            <a:r>
              <a:rPr lang="en-US" sz="1800" i="1" dirty="0" err="1">
                <a:effectLst/>
                <a:latin typeface="ArialNarrow" panose="020B0604020202020204" pitchFamily="34" charset="0"/>
              </a:rPr>
              <a:t>T</a:t>
            </a:r>
            <a:r>
              <a:rPr lang="en-US" sz="800" i="1" dirty="0" err="1">
                <a:effectLst/>
                <a:latin typeface="ArialNarrow" panose="020B0604020202020204" pitchFamily="34" charset="0"/>
              </a:rPr>
              <a:t>sim</a:t>
            </a:r>
            <a:r>
              <a:rPr lang="en-US" sz="800" i="1" dirty="0">
                <a:effectLst/>
                <a:latin typeface="ArialNarrow" panose="020B0604020202020204" pitchFamily="34" charset="0"/>
              </a:rPr>
              <a:t> </a:t>
            </a:r>
            <a:r>
              <a:rPr lang="en-US" sz="1800" dirty="0">
                <a:effectLst/>
                <a:latin typeface="MnSymbol8"/>
              </a:rPr>
              <a:t>= </a:t>
            </a:r>
            <a:r>
              <a:rPr lang="en-US" sz="1800" dirty="0">
                <a:effectLst/>
                <a:latin typeface="ArialNarrow" panose="020B0604020202020204" pitchFamily="34" charset="0"/>
              </a:rPr>
              <a:t>180 K, </a:t>
            </a:r>
            <a:r>
              <a:rPr lang="en-US" sz="1800" i="1" dirty="0" err="1">
                <a:effectLst/>
                <a:latin typeface="ArialNarrow" panose="020B0604020202020204" pitchFamily="34" charset="0"/>
              </a:rPr>
              <a:t>P</a:t>
            </a:r>
            <a:r>
              <a:rPr lang="en-US" sz="800" i="1" dirty="0" err="1">
                <a:effectLst/>
                <a:latin typeface="ArialNarrow" panose="020B0604020202020204" pitchFamily="34" charset="0"/>
              </a:rPr>
              <a:t>sim</a:t>
            </a:r>
            <a:r>
              <a:rPr lang="en-US" sz="800" i="1" dirty="0">
                <a:effectLst/>
                <a:latin typeface="ArialNarrow" panose="020B0604020202020204" pitchFamily="34" charset="0"/>
              </a:rPr>
              <a:t> </a:t>
            </a:r>
            <a:r>
              <a:rPr lang="en-US" sz="1800" dirty="0">
                <a:effectLst/>
                <a:latin typeface="MnSymbol8"/>
              </a:rPr>
              <a:t>= </a:t>
            </a:r>
            <a:r>
              <a:rPr lang="en-US" sz="1800" dirty="0">
                <a:effectLst/>
                <a:latin typeface="ArialNarrow" panose="020B0604020202020204" pitchFamily="34" charset="0"/>
              </a:rPr>
              <a:t>1900 bars).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998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C5344-E3AA-DC4B-0A75-9CE851F7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1DB4D6-845B-33AC-C5CE-80A5E4C96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266" y="1146662"/>
            <a:ext cx="4670734" cy="33166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E22CDB-A0CA-4BD9-053B-D72BF335C13B}"/>
              </a:ext>
            </a:extLst>
          </p:cNvPr>
          <p:cNvSpPr txBox="1"/>
          <p:nvPr/>
        </p:nvSpPr>
        <p:spPr>
          <a:xfrm>
            <a:off x="5670032" y="6517845"/>
            <a:ext cx="226344" cy="28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66" dirty="0"/>
              <a:t>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A6048D-7832-4A6B-A338-129FBAAB0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9" y="1146662"/>
            <a:ext cx="4501112" cy="1303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81A539-A3BA-BF0F-A1CB-BA97B3335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0151" y="6431442"/>
            <a:ext cx="5985302" cy="4767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5F338D-7EE8-A804-B5DB-F2D3BE8B389F}"/>
              </a:ext>
            </a:extLst>
          </p:cNvPr>
          <p:cNvSpPr txBox="1"/>
          <p:nvPr/>
        </p:nvSpPr>
        <p:spPr>
          <a:xfrm>
            <a:off x="0" y="0"/>
            <a:ext cx="5901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Narrow" panose="020B0604020202020204" pitchFamily="34" charset="0"/>
              </a:rPr>
              <a:t>TIP4P/Ice (</a:t>
            </a:r>
            <a:r>
              <a:rPr lang="en-US" sz="1800" i="1" dirty="0">
                <a:effectLst/>
                <a:latin typeface="ArialNarrow" panose="020B0604020202020204" pitchFamily="34" charset="0"/>
              </a:rPr>
              <a:t>N </a:t>
            </a:r>
            <a:r>
              <a:rPr lang="en-US" sz="1800" dirty="0">
                <a:effectLst/>
                <a:latin typeface="MnSymbol8"/>
              </a:rPr>
              <a:t>= </a:t>
            </a:r>
            <a:r>
              <a:rPr lang="en-US" sz="1800" dirty="0">
                <a:effectLst/>
                <a:latin typeface="ArialNarrow" panose="020B0604020202020204" pitchFamily="34" charset="0"/>
              </a:rPr>
              <a:t>1000, </a:t>
            </a:r>
            <a:r>
              <a:rPr lang="en-US" sz="1800" i="1" dirty="0" err="1">
                <a:effectLst/>
                <a:latin typeface="ArialNarrow" panose="020B0604020202020204" pitchFamily="34" charset="0"/>
              </a:rPr>
              <a:t>T</a:t>
            </a:r>
            <a:r>
              <a:rPr lang="en-US" sz="800" i="1" dirty="0" err="1">
                <a:effectLst/>
                <a:latin typeface="ArialNarrow" panose="020B0604020202020204" pitchFamily="34" charset="0"/>
              </a:rPr>
              <a:t>sim</a:t>
            </a:r>
            <a:r>
              <a:rPr lang="en-US" sz="800" i="1" dirty="0">
                <a:effectLst/>
                <a:latin typeface="ArialNarrow" panose="020B0604020202020204" pitchFamily="34" charset="0"/>
              </a:rPr>
              <a:t> </a:t>
            </a:r>
            <a:r>
              <a:rPr lang="en-US" sz="1800" dirty="0">
                <a:effectLst/>
                <a:latin typeface="MnSymbol8"/>
              </a:rPr>
              <a:t>= </a:t>
            </a:r>
            <a:r>
              <a:rPr lang="en-US" sz="1800" dirty="0">
                <a:effectLst/>
                <a:latin typeface="ArialNarrow" panose="020B0604020202020204" pitchFamily="34" charset="0"/>
              </a:rPr>
              <a:t>180 K, </a:t>
            </a:r>
            <a:r>
              <a:rPr lang="en-US" sz="1800" i="1" dirty="0" err="1">
                <a:effectLst/>
                <a:latin typeface="ArialNarrow" panose="020B0604020202020204" pitchFamily="34" charset="0"/>
              </a:rPr>
              <a:t>P</a:t>
            </a:r>
            <a:r>
              <a:rPr lang="en-US" sz="800" i="1" dirty="0" err="1">
                <a:effectLst/>
                <a:latin typeface="ArialNarrow" panose="020B0604020202020204" pitchFamily="34" charset="0"/>
              </a:rPr>
              <a:t>sim</a:t>
            </a:r>
            <a:r>
              <a:rPr lang="en-US" sz="800" i="1" dirty="0">
                <a:effectLst/>
                <a:latin typeface="ArialNarrow" panose="020B0604020202020204" pitchFamily="34" charset="0"/>
              </a:rPr>
              <a:t> </a:t>
            </a:r>
            <a:r>
              <a:rPr lang="en-US" sz="1800" dirty="0">
                <a:effectLst/>
                <a:latin typeface="MnSymbol8"/>
              </a:rPr>
              <a:t>= </a:t>
            </a:r>
            <a:r>
              <a:rPr lang="en-US" sz="1800" dirty="0">
                <a:effectLst/>
                <a:latin typeface="ArialNarrow" panose="020B0604020202020204" pitchFamily="34" charset="0"/>
              </a:rPr>
              <a:t>1900 bars). 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4D876-7C1F-F3A1-D48A-320E3755E5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9" y="3227886"/>
            <a:ext cx="4119835" cy="29481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2459317-52D0-9944-F702-82495B3C9FDD}"/>
              </a:ext>
            </a:extLst>
          </p:cNvPr>
          <p:cNvCxnSpPr>
            <a:cxnSpLocks/>
          </p:cNvCxnSpPr>
          <p:nvPr/>
        </p:nvCxnSpPr>
        <p:spPr>
          <a:xfrm flipH="1">
            <a:off x="1155700" y="3530600"/>
            <a:ext cx="4740676" cy="2336800"/>
          </a:xfrm>
          <a:prstGeom prst="straightConnector1">
            <a:avLst/>
          </a:prstGeom>
          <a:ln>
            <a:solidFill>
              <a:srgbClr val="75FF8D"/>
            </a:solidFill>
            <a:prstDash val="dash"/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C5B6496-7BAE-DDD0-F63E-051F1E22F2C3}"/>
              </a:ext>
            </a:extLst>
          </p:cNvPr>
          <p:cNvCxnSpPr>
            <a:cxnSpLocks/>
          </p:cNvCxnSpPr>
          <p:nvPr/>
        </p:nvCxnSpPr>
        <p:spPr>
          <a:xfrm flipH="1">
            <a:off x="1826016" y="2706012"/>
            <a:ext cx="4982617" cy="1885071"/>
          </a:xfrm>
          <a:prstGeom prst="straightConnector1">
            <a:avLst/>
          </a:prstGeom>
          <a:ln>
            <a:solidFill>
              <a:srgbClr val="F685E7"/>
            </a:solidFill>
            <a:prstDash val="dash"/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D0E8250-78BD-03F7-DEEE-BF7A62AD92B5}"/>
              </a:ext>
            </a:extLst>
          </p:cNvPr>
          <p:cNvCxnSpPr>
            <a:cxnSpLocks/>
          </p:cNvCxnSpPr>
          <p:nvPr/>
        </p:nvCxnSpPr>
        <p:spPr>
          <a:xfrm flipH="1">
            <a:off x="2496332" y="1635749"/>
            <a:ext cx="5352268" cy="4149754"/>
          </a:xfrm>
          <a:prstGeom prst="straightConnector1">
            <a:avLst/>
          </a:prstGeom>
          <a:ln>
            <a:prstDash val="dash"/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383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7BEFF-8F12-688C-1071-1287F9247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A7DCF3D-DA06-FE06-1F86-7624BC59B286}"/>
              </a:ext>
            </a:extLst>
          </p:cNvPr>
          <p:cNvSpPr txBox="1"/>
          <p:nvPr/>
        </p:nvSpPr>
        <p:spPr>
          <a:xfrm>
            <a:off x="5670032" y="6517845"/>
            <a:ext cx="226344" cy="28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66" dirty="0"/>
              <a:t>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D450D4-ABDA-17C8-3DA7-0D5CBEEEC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9" y="2450556"/>
            <a:ext cx="3973715" cy="31234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C3AAE0-AD67-ACFB-CCB8-2E5727250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9" y="1146662"/>
            <a:ext cx="4501112" cy="1303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DABED3-7FA6-9348-23C0-0C6BF4720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69184"/>
            <a:ext cx="8251018" cy="657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462363-BD86-35D8-70FF-8D772C215FAC}"/>
              </a:ext>
            </a:extLst>
          </p:cNvPr>
          <p:cNvSpPr txBox="1"/>
          <p:nvPr/>
        </p:nvSpPr>
        <p:spPr>
          <a:xfrm>
            <a:off x="0" y="0"/>
            <a:ext cx="5901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Narrow" panose="020B0604020202020204" pitchFamily="34" charset="0"/>
              </a:rPr>
              <a:t>TIP4P/Ice (</a:t>
            </a:r>
            <a:r>
              <a:rPr lang="en-US" sz="1800" i="1" dirty="0">
                <a:effectLst/>
                <a:latin typeface="ArialNarrow" panose="020B0604020202020204" pitchFamily="34" charset="0"/>
              </a:rPr>
              <a:t>N </a:t>
            </a:r>
            <a:r>
              <a:rPr lang="en-US" sz="1800" dirty="0">
                <a:effectLst/>
                <a:latin typeface="MnSymbol8"/>
              </a:rPr>
              <a:t>= </a:t>
            </a:r>
            <a:r>
              <a:rPr lang="en-US" sz="1800" dirty="0">
                <a:effectLst/>
                <a:latin typeface="ArialNarrow" panose="020B0604020202020204" pitchFamily="34" charset="0"/>
              </a:rPr>
              <a:t>1000, </a:t>
            </a:r>
            <a:r>
              <a:rPr lang="en-US" sz="1800" i="1" dirty="0" err="1">
                <a:effectLst/>
                <a:latin typeface="ArialNarrow" panose="020B0604020202020204" pitchFamily="34" charset="0"/>
              </a:rPr>
              <a:t>T</a:t>
            </a:r>
            <a:r>
              <a:rPr lang="en-US" sz="800" i="1" dirty="0" err="1">
                <a:effectLst/>
                <a:latin typeface="ArialNarrow" panose="020B0604020202020204" pitchFamily="34" charset="0"/>
              </a:rPr>
              <a:t>sim</a:t>
            </a:r>
            <a:r>
              <a:rPr lang="en-US" sz="800" i="1" dirty="0">
                <a:effectLst/>
                <a:latin typeface="ArialNarrow" panose="020B0604020202020204" pitchFamily="34" charset="0"/>
              </a:rPr>
              <a:t> </a:t>
            </a:r>
            <a:r>
              <a:rPr lang="en-US" sz="1800" dirty="0">
                <a:effectLst/>
                <a:latin typeface="MnSymbol8"/>
              </a:rPr>
              <a:t>= </a:t>
            </a:r>
            <a:r>
              <a:rPr lang="en-US" sz="1800" dirty="0">
                <a:effectLst/>
                <a:latin typeface="ArialNarrow" panose="020B0604020202020204" pitchFamily="34" charset="0"/>
              </a:rPr>
              <a:t>180 K, </a:t>
            </a:r>
            <a:r>
              <a:rPr lang="en-US" sz="1800" i="1" dirty="0" err="1">
                <a:effectLst/>
                <a:latin typeface="ArialNarrow" panose="020B0604020202020204" pitchFamily="34" charset="0"/>
              </a:rPr>
              <a:t>P</a:t>
            </a:r>
            <a:r>
              <a:rPr lang="en-US" sz="800" i="1" dirty="0" err="1">
                <a:effectLst/>
                <a:latin typeface="ArialNarrow" panose="020B0604020202020204" pitchFamily="34" charset="0"/>
              </a:rPr>
              <a:t>sim</a:t>
            </a:r>
            <a:r>
              <a:rPr lang="en-US" sz="800" i="1" dirty="0">
                <a:effectLst/>
                <a:latin typeface="ArialNarrow" panose="020B0604020202020204" pitchFamily="34" charset="0"/>
              </a:rPr>
              <a:t> </a:t>
            </a:r>
            <a:r>
              <a:rPr lang="en-US" sz="1800" dirty="0">
                <a:effectLst/>
                <a:latin typeface="MnSymbol8"/>
              </a:rPr>
              <a:t>= </a:t>
            </a:r>
            <a:r>
              <a:rPr lang="en-US" sz="1800" dirty="0">
                <a:effectLst/>
                <a:latin typeface="ArialNarrow" panose="020B0604020202020204" pitchFamily="34" charset="0"/>
              </a:rPr>
              <a:t>1900 bars).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616127-F460-F0A1-670B-4FB7E28FEE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3628" y="1134721"/>
            <a:ext cx="5155150" cy="41279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E51A4B-A5A3-7D59-703C-A4B99E174461}"/>
              </a:ext>
            </a:extLst>
          </p:cNvPr>
          <p:cNvSpPr txBox="1"/>
          <p:nvPr/>
        </p:nvSpPr>
        <p:spPr>
          <a:xfrm>
            <a:off x="2060748" y="2880785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WHAM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3FC38C-0D6C-EE6E-2F8C-476A2D994D0F}"/>
              </a:ext>
            </a:extLst>
          </p:cNvPr>
          <p:cNvSpPr txBox="1"/>
          <p:nvPr/>
        </p:nvSpPr>
        <p:spPr>
          <a:xfrm>
            <a:off x="1141394" y="4824249"/>
            <a:ext cx="1838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INTEGRATING EQ.</a:t>
            </a:r>
          </a:p>
        </p:txBody>
      </p:sp>
    </p:spTree>
    <p:extLst>
      <p:ext uri="{BB962C8B-B14F-4D97-AF65-F5344CB8AC3E}">
        <p14:creationId xmlns:p14="http://schemas.microsoft.com/office/powerpoint/2010/main" val="3285384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04D801-2231-57B9-550F-96A05DF6ECDA}"/>
              </a:ext>
            </a:extLst>
          </p:cNvPr>
          <p:cNvSpPr txBox="1"/>
          <p:nvPr/>
        </p:nvSpPr>
        <p:spPr>
          <a:xfrm>
            <a:off x="1041097" y="2017986"/>
            <a:ext cx="706180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Landscape Analysis of a ML potential</a:t>
            </a:r>
          </a:p>
          <a:p>
            <a:endParaRPr lang="en-US" sz="3600" dirty="0"/>
          </a:p>
          <a:p>
            <a:r>
              <a:rPr lang="en-US" sz="3600" dirty="0"/>
              <a:t>             (ML-BOP)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A98D44-5C89-5784-8778-1D5AAD93F969}"/>
              </a:ext>
            </a:extLst>
          </p:cNvPr>
          <p:cNvSpPr txBox="1"/>
          <p:nvPr/>
        </p:nvSpPr>
        <p:spPr>
          <a:xfrm>
            <a:off x="3552496" y="525517"/>
            <a:ext cx="2184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Second Bite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A7D3E0-FB2A-CD93-63A9-9E57FC692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09" y="4215203"/>
            <a:ext cx="8744809" cy="163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7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900E5E-804F-7041-B348-2A7A761F87DA}"/>
              </a:ext>
            </a:extLst>
          </p:cNvPr>
          <p:cNvSpPr txBox="1"/>
          <p:nvPr/>
        </p:nvSpPr>
        <p:spPr>
          <a:xfrm>
            <a:off x="4349750" y="744579"/>
            <a:ext cx="4669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/>
              <a:t>A PEL-APPROACH FOR ML-BOP</a:t>
            </a:r>
          </a:p>
        </p:txBody>
      </p:sp>
      <p:pic>
        <p:nvPicPr>
          <p:cNvPr id="1032" name="Picture 8" descr="A population-based evolutionary search approach to the multiple minima  problem in de novo protein structure prediction | BMC Structural Biology |  Full Text">
            <a:extLst>
              <a:ext uri="{FF2B5EF4-FFF2-40B4-BE49-F238E27FC236}">
                <a16:creationId xmlns:a16="http://schemas.microsoft.com/office/drawing/2014/main" id="{90D762DA-4A97-DE4E-A7F1-3083C2A3B5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7640" b="4911"/>
          <a:stretch/>
        </p:blipFill>
        <p:spPr bwMode="auto">
          <a:xfrm>
            <a:off x="0" y="1409931"/>
            <a:ext cx="4349750" cy="4009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56EDB4-0274-1040-9FC4-97F4A3ABD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669548"/>
            <a:ext cx="4472301" cy="3560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ADC84E-C31F-2342-96D4-7907CCE59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26708"/>
            <a:ext cx="4572000" cy="6027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574D7F-A2EF-6347-B51D-48747087E5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6226708"/>
            <a:ext cx="4572000" cy="4087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A56695-F675-CD4A-B8C3-65C82654E4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8625" y="5475692"/>
            <a:ext cx="6311900" cy="673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DA82B4-D1E7-F149-AFFC-47949CEC90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085"/>
            <a:ext cx="4144474" cy="77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18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7EFF21-ECCE-A948-84E9-FE1A8EF675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91" b="52285"/>
          <a:stretch/>
        </p:blipFill>
        <p:spPr>
          <a:xfrm>
            <a:off x="1148317" y="495905"/>
            <a:ext cx="6870576" cy="52056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92569B-BB51-8445-88C6-4E7379EAB884}"/>
              </a:ext>
            </a:extLst>
          </p:cNvPr>
          <p:cNvSpPr txBox="1"/>
          <p:nvPr/>
        </p:nvSpPr>
        <p:spPr>
          <a:xfrm>
            <a:off x="2623544" y="-88870"/>
            <a:ext cx="4648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b="1" dirty="0">
                <a:solidFill>
                  <a:srgbClr val="FF0000"/>
                </a:solidFill>
              </a:rPr>
              <a:t>Gaussian</a:t>
            </a:r>
            <a:r>
              <a:rPr lang="en-IT" sz="3200" b="1" dirty="0"/>
              <a:t> Landscape Study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41EB13-4764-754E-2617-0EAE15905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413" y="5719172"/>
            <a:ext cx="3545958" cy="112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35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972258-DB46-3547-A09B-02A7F18FD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23" y="0"/>
            <a:ext cx="484532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35710B-425D-8D42-BF51-6ADAD4FAD462}"/>
              </a:ext>
            </a:extLst>
          </p:cNvPr>
          <p:cNvSpPr txBox="1"/>
          <p:nvPr/>
        </p:nvSpPr>
        <p:spPr>
          <a:xfrm>
            <a:off x="1324707" y="5844041"/>
            <a:ext cx="2684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Tc 181.5 K, Pc= </a:t>
            </a:r>
            <a:r>
              <a:rPr lang="en-GB" sz="1800" dirty="0">
                <a:effectLst/>
                <a:latin typeface="CMTI9"/>
              </a:rPr>
              <a:t>P</a:t>
            </a:r>
            <a:r>
              <a:rPr lang="en-GB" sz="1800" dirty="0">
                <a:effectLst/>
                <a:latin typeface="CMR9"/>
              </a:rPr>
              <a:t>=1750 bar</a:t>
            </a:r>
            <a:endParaRPr lang="en-GB" dirty="0"/>
          </a:p>
          <a:p>
            <a:endParaRPr lang="en-I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2D571E-15E7-4A2A-6444-105BF228A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413" y="5719172"/>
            <a:ext cx="3545958" cy="1125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9BED50-4FC3-5AF1-665D-988B107F0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492" y="1197982"/>
            <a:ext cx="4766879" cy="50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21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972258-DB46-3547-A09B-02A7F18FD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" y="0"/>
            <a:ext cx="4845326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D08EAB-F340-2B44-CDD0-5B8D1630F0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822"/>
          <a:stretch/>
        </p:blipFill>
        <p:spPr>
          <a:xfrm>
            <a:off x="4629711" y="2046758"/>
            <a:ext cx="4535309" cy="33804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F3393B-6987-B1EC-BF1A-F44A72599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7413" y="5719172"/>
            <a:ext cx="3545958" cy="1125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04BF6B-F12D-B2B9-1966-ECB225227D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6492" y="1014051"/>
            <a:ext cx="4766879" cy="50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09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869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904E2A-64D3-D552-6388-CDC6BE2486E9}"/>
              </a:ext>
            </a:extLst>
          </p:cNvPr>
          <p:cNvSpPr txBox="1"/>
          <p:nvPr/>
        </p:nvSpPr>
        <p:spPr>
          <a:xfrm>
            <a:off x="213307" y="1776248"/>
            <a:ext cx="871738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Pinpointing the location of the  Liquid-Liquid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critical point </a:t>
            </a:r>
          </a:p>
          <a:p>
            <a:endParaRPr lang="en-US" sz="3600" dirty="0"/>
          </a:p>
          <a:p>
            <a:r>
              <a:rPr lang="en-US" sz="3600" dirty="0"/>
              <a:t>             (MB-Pol, DNN@MB-Pol)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6615D2-BCFD-99E0-2B2D-CDA40325ABD5}"/>
              </a:ext>
            </a:extLst>
          </p:cNvPr>
          <p:cNvSpPr txBox="1"/>
          <p:nvPr/>
        </p:nvSpPr>
        <p:spPr>
          <a:xfrm>
            <a:off x="3552496" y="525517"/>
            <a:ext cx="18385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Third Bite</a:t>
            </a:r>
          </a:p>
        </p:txBody>
      </p:sp>
    </p:spTree>
    <p:extLst>
      <p:ext uri="{BB962C8B-B14F-4D97-AF65-F5344CB8AC3E}">
        <p14:creationId xmlns:p14="http://schemas.microsoft.com/office/powerpoint/2010/main" val="3741525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>
            <a:extLst>
              <a:ext uri="{FF2B5EF4-FFF2-40B4-BE49-F238E27FC236}">
                <a16:creationId xmlns:a16="http://schemas.microsoft.com/office/drawing/2014/main" id="{B15025B0-6367-AD4B-9064-8AEC1FE82A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6D45DE-D5D3-A046-920D-9813F52CF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567" y="639722"/>
            <a:ext cx="2632778" cy="28325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DAE83A-0827-6447-97F8-A428925FF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243" y="581855"/>
            <a:ext cx="2438197" cy="28471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506FC6-DAAE-E646-88BC-845BC2871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758" y="538577"/>
            <a:ext cx="2772553" cy="29337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A27503B-8CC0-9943-95A7-B60E4A8AAB97}"/>
              </a:ext>
            </a:extLst>
          </p:cNvPr>
          <p:cNvSpPr txBox="1"/>
          <p:nvPr/>
        </p:nvSpPr>
        <p:spPr>
          <a:xfrm>
            <a:off x="621425" y="169245"/>
            <a:ext cx="3552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FF0000"/>
                </a:solidFill>
              </a:rPr>
              <a:t>ST2 (shift in 35 K T and 80 M</a:t>
            </a:r>
            <a:r>
              <a:rPr lang="en-GB" dirty="0">
                <a:solidFill>
                  <a:srgbClr val="FF0000"/>
                </a:solidFill>
              </a:rPr>
              <a:t>p</a:t>
            </a:r>
            <a:r>
              <a:rPr lang="en-IT" dirty="0">
                <a:solidFill>
                  <a:srgbClr val="FF0000"/>
                </a:solidFill>
              </a:rPr>
              <a:t>a in P)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AE7456-EBA7-FE49-BA37-AE27AF41B522}"/>
              </a:ext>
            </a:extLst>
          </p:cNvPr>
          <p:cNvSpPr txBox="1"/>
          <p:nvPr/>
        </p:nvSpPr>
        <p:spPr>
          <a:xfrm>
            <a:off x="621425" y="3414027"/>
            <a:ext cx="3080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Poole, FS, Essman, Stanley, Nature 1992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7C1383-0589-AE4E-83E9-38223212FC34}"/>
              </a:ext>
            </a:extLst>
          </p:cNvPr>
          <p:cNvSpPr txBox="1"/>
          <p:nvPr/>
        </p:nvSpPr>
        <p:spPr>
          <a:xfrm>
            <a:off x="6092311" y="3636058"/>
            <a:ext cx="2497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Tc ~ 200 K.   Pc~1500 bar</a:t>
            </a:r>
          </a:p>
        </p:txBody>
      </p:sp>
    </p:spTree>
    <p:extLst>
      <p:ext uri="{BB962C8B-B14F-4D97-AF65-F5344CB8AC3E}">
        <p14:creationId xmlns:p14="http://schemas.microsoft.com/office/powerpoint/2010/main" val="1006676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6FEA78-0FEA-DE40-A4A3-E0F3DB045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24300"/>
            <a:ext cx="9144000" cy="2933700"/>
          </a:xfrm>
          <a:prstGeom prst="rect">
            <a:avLst/>
          </a:prstGeom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B15025B0-6367-AD4B-9064-8AEC1FE82A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6D45DE-D5D3-A046-920D-9813F52CF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567" y="639722"/>
            <a:ext cx="2632778" cy="28325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DAE83A-0827-6447-97F8-A428925FF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243" y="581855"/>
            <a:ext cx="2438197" cy="28471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506FC6-DAAE-E646-88BC-845BC2871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9758" y="538577"/>
            <a:ext cx="2772553" cy="29337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642DAB9-18F8-7C4D-97DB-75084BD94701}"/>
              </a:ext>
            </a:extLst>
          </p:cNvPr>
          <p:cNvSpPr txBox="1"/>
          <p:nvPr/>
        </p:nvSpPr>
        <p:spPr>
          <a:xfrm>
            <a:off x="1822666" y="-170390"/>
            <a:ext cx="5587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600" dirty="0"/>
              <a:t>Where are we </a:t>
            </a:r>
            <a:r>
              <a:rPr lang="en-IT" sz="3600"/>
              <a:t>after 3</a:t>
            </a:r>
            <a:r>
              <a:rPr lang="en-US" sz="3600" dirty="0"/>
              <a:t>5</a:t>
            </a:r>
            <a:r>
              <a:rPr lang="en-IT" sz="3600"/>
              <a:t> </a:t>
            </a:r>
            <a:r>
              <a:rPr lang="en-IT" sz="3600" dirty="0"/>
              <a:t>years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27503B-8CC0-9943-95A7-B60E4A8AAB97}"/>
              </a:ext>
            </a:extLst>
          </p:cNvPr>
          <p:cNvSpPr txBox="1"/>
          <p:nvPr/>
        </p:nvSpPr>
        <p:spPr>
          <a:xfrm>
            <a:off x="682503" y="289050"/>
            <a:ext cx="3552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FF0000"/>
                </a:solidFill>
              </a:rPr>
              <a:t>ST2 (shift in 35 K T and 80 M</a:t>
            </a:r>
            <a:r>
              <a:rPr lang="en-GB" dirty="0">
                <a:solidFill>
                  <a:srgbClr val="FF0000"/>
                </a:solidFill>
              </a:rPr>
              <a:t>p</a:t>
            </a:r>
            <a:r>
              <a:rPr lang="en-IT" dirty="0">
                <a:solidFill>
                  <a:srgbClr val="FF0000"/>
                </a:solidFill>
              </a:rPr>
              <a:t>a in P)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EA0781-E87E-2844-AB7B-1FF4B2BD52D7}"/>
              </a:ext>
            </a:extLst>
          </p:cNvPr>
          <p:cNvSpPr txBox="1"/>
          <p:nvPr/>
        </p:nvSpPr>
        <p:spPr>
          <a:xfrm>
            <a:off x="1570567" y="4972085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FF0000"/>
                </a:solidFill>
              </a:rPr>
              <a:t>MB-pol (no shift)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AE7456-EBA7-FE49-BA37-AE27AF41B522}"/>
              </a:ext>
            </a:extLst>
          </p:cNvPr>
          <p:cNvSpPr txBox="1"/>
          <p:nvPr/>
        </p:nvSpPr>
        <p:spPr>
          <a:xfrm>
            <a:off x="621425" y="3414027"/>
            <a:ext cx="3080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Poole, FS, Essman, Stanley, Nature 1992</a:t>
            </a:r>
          </a:p>
        </p:txBody>
      </p:sp>
    </p:spTree>
    <p:extLst>
      <p:ext uri="{BB962C8B-B14F-4D97-AF65-F5344CB8AC3E}">
        <p14:creationId xmlns:p14="http://schemas.microsoft.com/office/powerpoint/2010/main" val="2207533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2840E3-FDA3-B24D-9332-3ACEE2AF2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923" y="4023653"/>
            <a:ext cx="4256557" cy="8130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A38696-28B0-C44E-82F0-F96B01B20995}"/>
              </a:ext>
            </a:extLst>
          </p:cNvPr>
          <p:cNvSpPr txBox="1"/>
          <p:nvPr/>
        </p:nvSpPr>
        <p:spPr>
          <a:xfrm>
            <a:off x="4926923" y="4836703"/>
            <a:ext cx="318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Nature Communications, (2023)</a:t>
            </a:r>
          </a:p>
        </p:txBody>
      </p:sp>
      <p:pic>
        <p:nvPicPr>
          <p:cNvPr id="3076" name="Picture 4" descr="Researcher Spotlight: Francesco Paesani">
            <a:extLst>
              <a:ext uri="{FF2B5EF4-FFF2-40B4-BE49-F238E27FC236}">
                <a16:creationId xmlns:a16="http://schemas.microsoft.com/office/drawing/2014/main" id="{96236D06-F694-1C48-87B5-F1A3E6933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281" y="5255851"/>
            <a:ext cx="1281719" cy="160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C0F4F5-8491-3D4D-9C54-76E4A7CE02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921" r="13325"/>
          <a:stretch/>
        </p:blipFill>
        <p:spPr>
          <a:xfrm>
            <a:off x="1160441" y="0"/>
            <a:ext cx="3486150" cy="67646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94CDDA-82F0-9563-0662-219D1A65FB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7" r="87218"/>
          <a:stretch/>
        </p:blipFill>
        <p:spPr>
          <a:xfrm>
            <a:off x="342899" y="-1"/>
            <a:ext cx="1074420" cy="6764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5ADCBD-D711-78E5-3689-003831EB3477}"/>
              </a:ext>
            </a:extLst>
          </p:cNvPr>
          <p:cNvSpPr txBox="1"/>
          <p:nvPr/>
        </p:nvSpPr>
        <p:spPr>
          <a:xfrm>
            <a:off x="6827883" y="6211669"/>
            <a:ext cx="1118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Francesco</a:t>
            </a:r>
          </a:p>
          <a:p>
            <a:r>
              <a:rPr lang="en-US" dirty="0"/>
              <a:t>Paesani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07CAB-7788-75C7-CDC6-632AFAE83FDF}"/>
              </a:ext>
            </a:extLst>
          </p:cNvPr>
          <p:cNvSpPr txBox="1"/>
          <p:nvPr/>
        </p:nvSpPr>
        <p:spPr>
          <a:xfrm>
            <a:off x="5180488" y="709695"/>
            <a:ext cx="32947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effectLst/>
                <a:latin typeface="NimbusRomNo9L"/>
              </a:rPr>
              <a:t>CCSD(T) calculations of small water clusters, including single, double, and perturbative triple excitation</a:t>
            </a:r>
          </a:p>
          <a:p>
            <a:endParaRPr lang="en-US" dirty="0">
              <a:latin typeface="NimbusRomNo9L"/>
            </a:endParaRPr>
          </a:p>
          <a:p>
            <a:r>
              <a:rPr lang="en-US" dirty="0">
                <a:latin typeface="NimbusRomNo9L"/>
              </a:rPr>
              <a:t>C</a:t>
            </a:r>
            <a:r>
              <a:rPr lang="en-US" sz="1800" dirty="0">
                <a:effectLst/>
                <a:latin typeface="NimbusRomNo9L"/>
              </a:rPr>
              <a:t>urrent “gold standard” of chemical accuracy for molecular interactions </a:t>
            </a:r>
            <a:endParaRPr lang="en-US" dirty="0"/>
          </a:p>
          <a:p>
            <a:endParaRPr lang="en-US" dirty="0"/>
          </a:p>
          <a:p>
            <a:r>
              <a:rPr lang="en-US" dirty="0"/>
              <a:t>Two body and three body +</a:t>
            </a:r>
          </a:p>
          <a:p>
            <a:r>
              <a:rPr lang="en-US" dirty="0"/>
              <a:t>Electrostatic and polarizability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395C8-D2CC-E734-E2B3-A3FA8DB5C458}"/>
              </a:ext>
            </a:extLst>
          </p:cNvPr>
          <p:cNvSpPr txBox="1"/>
          <p:nvPr/>
        </p:nvSpPr>
        <p:spPr>
          <a:xfrm>
            <a:off x="5180488" y="155697"/>
            <a:ext cx="3281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MB-pol: An alternative to DFT</a:t>
            </a:r>
          </a:p>
        </p:txBody>
      </p:sp>
    </p:spTree>
    <p:extLst>
      <p:ext uri="{BB962C8B-B14F-4D97-AF65-F5344CB8AC3E}">
        <p14:creationId xmlns:p14="http://schemas.microsoft.com/office/powerpoint/2010/main" val="4044876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FC7E6A-B162-4646-A001-19503F51C550}"/>
              </a:ext>
            </a:extLst>
          </p:cNvPr>
          <p:cNvSpPr txBox="1"/>
          <p:nvPr/>
        </p:nvSpPr>
        <p:spPr>
          <a:xfrm>
            <a:off x="321734" y="-27014"/>
            <a:ext cx="42502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/>
              <a:t>The latest member </a:t>
            </a:r>
          </a:p>
          <a:p>
            <a:r>
              <a:rPr lang="en-IT" sz="2800" dirty="0"/>
              <a:t>of the </a:t>
            </a:r>
            <a:r>
              <a:rPr lang="en-IT" sz="2800" dirty="0">
                <a:solidFill>
                  <a:schemeClr val="accent6">
                    <a:lumMod val="75000"/>
                  </a:schemeClr>
                </a:solidFill>
              </a:rPr>
              <a:t>certified</a:t>
            </a:r>
            <a:r>
              <a:rPr lang="en-IT" sz="2800" dirty="0"/>
              <a:t> LLCP family: </a:t>
            </a:r>
          </a:p>
          <a:p>
            <a:r>
              <a:rPr lang="en-GB" sz="2800" dirty="0"/>
              <a:t>DNN@MB-pol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3B7EE9-2954-E644-AE78-8371CDF079F5}"/>
              </a:ext>
            </a:extLst>
          </p:cNvPr>
          <p:cNvSpPr txBox="1"/>
          <p:nvPr/>
        </p:nvSpPr>
        <p:spPr>
          <a:xfrm>
            <a:off x="562977" y="1771282"/>
            <a:ext cx="3304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(Tc=188+-2 K, Pc=1050+-100 bar)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24C25A-C667-51AA-A3CD-1A5C6691D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329" y="3501898"/>
            <a:ext cx="4428671" cy="33561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27248A-2C03-35B4-2001-4B6368A9D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329" y="0"/>
            <a:ext cx="4531868" cy="35018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D5B7FA-58C6-77B7-0E32-329DD85D0B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640" r="7576"/>
          <a:stretch/>
        </p:blipFill>
        <p:spPr>
          <a:xfrm>
            <a:off x="0" y="2143916"/>
            <a:ext cx="4750953" cy="33561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41DD3C-A69B-D6D4-8269-C4C2EB836B74}"/>
              </a:ext>
            </a:extLst>
          </p:cNvPr>
          <p:cNvSpPr txBox="1"/>
          <p:nvPr/>
        </p:nvSpPr>
        <p:spPr>
          <a:xfrm>
            <a:off x="255182" y="1311328"/>
            <a:ext cx="4750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(DNN@MB-pol  A NN trained on MB-pol data)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3A9680-30E1-6EE0-1E62-42B8BF54C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00" y="5725274"/>
            <a:ext cx="3208837" cy="113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23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2C6917-C4F6-8FF8-52BE-9C51DD6D1C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289"/>
          <a:stretch/>
        </p:blipFill>
        <p:spPr>
          <a:xfrm>
            <a:off x="0" y="6698935"/>
            <a:ext cx="2699657" cy="159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D2FDCC-EF6D-2D55-959D-48BA1A113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9" y="280386"/>
            <a:ext cx="911860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B9C2D0-DBF8-28EA-0E6C-DB4965CCAA14}"/>
              </a:ext>
            </a:extLst>
          </p:cNvPr>
          <p:cNvSpPr txBox="1"/>
          <p:nvPr/>
        </p:nvSpPr>
        <p:spPr>
          <a:xfrm>
            <a:off x="2525689" y="1469291"/>
            <a:ext cx="5755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Water: </a:t>
            </a:r>
            <a:r>
              <a:rPr lang="en-IT"/>
              <a:t>Tc=1</a:t>
            </a:r>
            <a:r>
              <a:rPr lang="en-US" dirty="0"/>
              <a:t>9</a:t>
            </a:r>
            <a:r>
              <a:rPr lang="en-IT"/>
              <a:t>8+-2 K, Pc=1</a:t>
            </a:r>
            <a:r>
              <a:rPr lang="en-US" dirty="0"/>
              <a:t>1</a:t>
            </a:r>
            <a:r>
              <a:rPr lang="en-IT"/>
              <a:t>50+-100 bar</a:t>
            </a:r>
            <a:endParaRPr lang="en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962191-EC10-5455-4CC6-C41534BF5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828" y="5264093"/>
            <a:ext cx="2351723" cy="83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6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A8093F-EB84-4AAC-4BFB-FDF1D1B8C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696" y="2387708"/>
            <a:ext cx="7772400" cy="7485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2570AA-71E1-2E09-86E2-00EC895B34A3}"/>
              </a:ext>
            </a:extLst>
          </p:cNvPr>
          <p:cNvSpPr txBox="1"/>
          <p:nvPr/>
        </p:nvSpPr>
        <p:spPr>
          <a:xfrm>
            <a:off x="331159" y="1136291"/>
            <a:ext cx="84816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Exploit Laplace pressure to reach the critical point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DBF9EC-CFEC-67E7-DE1F-CBEAEEEC7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038" y="3931265"/>
            <a:ext cx="2831487" cy="25838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CD2575-00F5-B6FE-3434-53F89093155C}"/>
              </a:ext>
            </a:extLst>
          </p:cNvPr>
          <p:cNvSpPr txBox="1"/>
          <p:nvPr/>
        </p:nvSpPr>
        <p:spPr>
          <a:xfrm>
            <a:off x="7002915" y="3136217"/>
            <a:ext cx="1360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PRL, in press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905164-BD51-40E7-5A8D-8D7504F06F5B}"/>
              </a:ext>
            </a:extLst>
          </p:cNvPr>
          <p:cNvSpPr txBox="1"/>
          <p:nvPr/>
        </p:nvSpPr>
        <p:spPr>
          <a:xfrm>
            <a:off x="3394841" y="274393"/>
            <a:ext cx="1867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Forth Bite</a:t>
            </a:r>
          </a:p>
        </p:txBody>
      </p:sp>
    </p:spTree>
    <p:extLst>
      <p:ext uri="{BB962C8B-B14F-4D97-AF65-F5344CB8AC3E}">
        <p14:creationId xmlns:p14="http://schemas.microsoft.com/office/powerpoint/2010/main" val="3942055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6E1DA-DEC9-65FC-FFF2-204CB7996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E3FBCE-7634-EC39-9E14-EBA3C9F79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37424"/>
            <a:ext cx="7772400" cy="59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7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1D8BAF-EE03-4143-A019-296FD263FD9A}"/>
              </a:ext>
            </a:extLst>
          </p:cNvPr>
          <p:cNvSpPr txBox="1"/>
          <p:nvPr/>
        </p:nvSpPr>
        <p:spPr>
          <a:xfrm>
            <a:off x="308595" y="2183419"/>
            <a:ext cx="77999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T" sz="2400" dirty="0"/>
          </a:p>
          <a:p>
            <a:endParaRPr lang="en-IT" sz="2400" dirty="0"/>
          </a:p>
          <a:p>
            <a:r>
              <a:rPr lang="en-IT" sz="2400" dirty="0"/>
              <a:t>If P</a:t>
            </a:r>
            <a:r>
              <a:rPr lang="en-IT" sz="2400" baseline="-25000" dirty="0"/>
              <a:t>c</a:t>
            </a:r>
            <a:r>
              <a:rPr lang="en-IT" sz="2400" dirty="0"/>
              <a:t>=400 bar (WAIL).     Nx=15000  (R= 5 nm)</a:t>
            </a:r>
          </a:p>
          <a:p>
            <a:endParaRPr lang="en-IT" sz="2400" dirty="0"/>
          </a:p>
          <a:p>
            <a:endParaRPr lang="en-IT" sz="2400" dirty="0"/>
          </a:p>
          <a:p>
            <a:r>
              <a:rPr lang="en-GB" sz="2400" dirty="0"/>
              <a:t>If P</a:t>
            </a:r>
            <a:r>
              <a:rPr lang="en-GB" sz="2400" baseline="-25000" dirty="0"/>
              <a:t>c</a:t>
            </a:r>
            <a:r>
              <a:rPr lang="en-GB" sz="2400" dirty="0"/>
              <a:t>=1100 bar (MB-pol).     N=1000 mols (R= 2 nm)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If P</a:t>
            </a:r>
            <a:r>
              <a:rPr lang="en-GB" sz="2400" baseline="-25000" dirty="0"/>
              <a:t>c</a:t>
            </a:r>
            <a:r>
              <a:rPr lang="en-GB" sz="2400" dirty="0"/>
              <a:t>=1700 bar (TIP4P/2005)    N=170 mols (R= 1.0 nm)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5D0D4B-0B8F-9549-A2E6-4F09051B3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137" y="0"/>
            <a:ext cx="3352863" cy="30596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60000B-6E8F-214B-95AE-FD8BA9918DD7}"/>
              </a:ext>
            </a:extLst>
          </p:cNvPr>
          <p:cNvSpPr txBox="1"/>
          <p:nvPr/>
        </p:nvSpPr>
        <p:spPr>
          <a:xfrm>
            <a:off x="308595" y="445378"/>
            <a:ext cx="5756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3600" dirty="0"/>
              <a:t>Critical droplets…..</a:t>
            </a:r>
          </a:p>
        </p:txBody>
      </p:sp>
    </p:spTree>
    <p:extLst>
      <p:ext uri="{BB962C8B-B14F-4D97-AF65-F5344CB8AC3E}">
        <p14:creationId xmlns:p14="http://schemas.microsoft.com/office/powerpoint/2010/main" val="3459226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0270B8-00AE-EE42-B90C-3693E01FFF13}"/>
              </a:ext>
            </a:extLst>
          </p:cNvPr>
          <p:cNvSpPr txBox="1"/>
          <p:nvPr/>
        </p:nvSpPr>
        <p:spPr>
          <a:xfrm>
            <a:off x="2230973" y="2492"/>
            <a:ext cx="46820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b="1" dirty="0">
                <a:solidFill>
                  <a:srgbClr val="92D050"/>
                </a:solidFill>
              </a:rPr>
              <a:t>Take-home messages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71E87D-720B-724F-B960-56DDECDFA752}"/>
              </a:ext>
            </a:extLst>
          </p:cNvPr>
          <p:cNvSpPr txBox="1"/>
          <p:nvPr/>
        </p:nvSpPr>
        <p:spPr>
          <a:xfrm>
            <a:off x="0" y="622196"/>
            <a:ext cx="9262753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600">
                <a:highlight>
                  <a:srgbClr val="00FF00"/>
                </a:highlight>
              </a:rPr>
              <a:t>Clear </a:t>
            </a:r>
            <a:r>
              <a:rPr lang="en-IT" sz="2600" dirty="0">
                <a:highlight>
                  <a:srgbClr val="00FF00"/>
                </a:highlight>
              </a:rPr>
              <a:t>evidence of a LLCP in </a:t>
            </a:r>
            <a:r>
              <a:rPr lang="en-IT" sz="2600" dirty="0">
                <a:solidFill>
                  <a:srgbClr val="FF0000"/>
                </a:solidFill>
                <a:highlight>
                  <a:srgbClr val="00FF00"/>
                </a:highlight>
              </a:rPr>
              <a:t>TIP4P/2005, TIP4P/Ice</a:t>
            </a:r>
            <a:r>
              <a:rPr lang="en-IT" sz="2600" dirty="0">
                <a:highlight>
                  <a:srgbClr val="00FF00"/>
                </a:highlight>
              </a:rPr>
              <a:t>, Wail, </a:t>
            </a:r>
          </a:p>
          <a:p>
            <a:r>
              <a:rPr lang="en-IT" sz="2600" dirty="0">
                <a:highlight>
                  <a:srgbClr val="00FF00"/>
                </a:highlight>
              </a:rPr>
              <a:t>DFT-SCAN, </a:t>
            </a:r>
            <a:r>
              <a:rPr lang="en-IT" sz="2600" dirty="0">
                <a:solidFill>
                  <a:srgbClr val="FF0000"/>
                </a:solidFill>
                <a:highlight>
                  <a:srgbClr val="00FF00"/>
                </a:highlight>
              </a:rPr>
              <a:t>ML-BOP, MB-pol </a:t>
            </a:r>
            <a:r>
              <a:rPr lang="en-IT" sz="2600" dirty="0">
                <a:solidFill>
                  <a:schemeClr val="accent6">
                    <a:lumMod val="75000"/>
                  </a:schemeClr>
                </a:solidFill>
                <a:highlight>
                  <a:srgbClr val="00FF00"/>
                </a:highlight>
              </a:rPr>
              <a:t>. </a:t>
            </a:r>
            <a:r>
              <a:rPr lang="en-IT" sz="2600" dirty="0">
                <a:highlight>
                  <a:srgbClr val="00FF00"/>
                </a:highlight>
              </a:rPr>
              <a:t>From a computational point of view…</a:t>
            </a:r>
            <a:r>
              <a:rPr lang="en-IT" sz="2600">
                <a:highlight>
                  <a:srgbClr val="00FF00"/>
                </a:highlight>
              </a:rPr>
              <a:t>the </a:t>
            </a:r>
            <a:r>
              <a:rPr lang="en-US" sz="2600" dirty="0">
                <a:highlight>
                  <a:srgbClr val="00FF00"/>
                </a:highlight>
              </a:rPr>
              <a:t>validity of </a:t>
            </a:r>
            <a:r>
              <a:rPr lang="en-IT" sz="2600">
                <a:highlight>
                  <a:srgbClr val="00FF00"/>
                </a:highlight>
              </a:rPr>
              <a:t>the </a:t>
            </a:r>
            <a:r>
              <a:rPr lang="en-IT" sz="2600" dirty="0">
                <a:highlight>
                  <a:srgbClr val="00FF00"/>
                </a:highlight>
              </a:rPr>
              <a:t>LLCP scenario </a:t>
            </a:r>
            <a:r>
              <a:rPr lang="en-IT" sz="2600">
                <a:highlight>
                  <a:srgbClr val="00FF00"/>
                </a:highlight>
              </a:rPr>
              <a:t>is </a:t>
            </a:r>
            <a:r>
              <a:rPr lang="en-US" sz="2600" dirty="0">
                <a:highlight>
                  <a:srgbClr val="00FF00"/>
                </a:highlight>
              </a:rPr>
              <a:t>nowadays </a:t>
            </a:r>
            <a:r>
              <a:rPr lang="en-IT" sz="2600">
                <a:highlight>
                  <a:srgbClr val="00FF00"/>
                </a:highlight>
              </a:rPr>
              <a:t>overwhelming.</a:t>
            </a:r>
            <a:endParaRPr lang="en-US" sz="2600" dirty="0">
              <a:highlight>
                <a:srgbClr val="00FF00"/>
              </a:highlight>
            </a:endParaRPr>
          </a:p>
          <a:p>
            <a:r>
              <a:rPr lang="en-US" sz="2600" dirty="0">
                <a:highlight>
                  <a:srgbClr val="00FF00"/>
                </a:highlight>
              </a:rPr>
              <a:t>Different numerical methods consistently predicts the existence of a second-order LL critical point and of the associated LL transitions </a:t>
            </a:r>
          </a:p>
          <a:p>
            <a:endParaRPr lang="en-US" sz="2600" dirty="0">
              <a:highlight>
                <a:srgbClr val="00FF00"/>
              </a:highlight>
            </a:endParaRPr>
          </a:p>
          <a:p>
            <a:r>
              <a:rPr lang="en-US" sz="2600" dirty="0">
                <a:highlight>
                  <a:srgbClr val="00FF00"/>
                </a:highlight>
              </a:rPr>
              <a:t>A precise location for the LLCP has been provided by the MB-Pol </a:t>
            </a:r>
          </a:p>
          <a:p>
            <a:r>
              <a:rPr lang="en-US" sz="2600" dirty="0">
                <a:highlight>
                  <a:srgbClr val="00FF00"/>
                </a:highlight>
              </a:rPr>
              <a:t>model. The prediction is consistent with extrapolation of equilibrium data (O. Mishima). </a:t>
            </a:r>
          </a:p>
          <a:p>
            <a:endParaRPr lang="en-US" sz="2600" dirty="0">
              <a:highlight>
                <a:srgbClr val="00FF00"/>
              </a:highlight>
            </a:endParaRPr>
          </a:p>
          <a:p>
            <a:r>
              <a:rPr lang="en-US" sz="2600" dirty="0">
                <a:highlight>
                  <a:srgbClr val="00FF00"/>
                </a:highlight>
              </a:rPr>
              <a:t>Experimental investigation of Nanodroplets can provide further experimental evidence of a LL transition</a:t>
            </a:r>
          </a:p>
          <a:p>
            <a:endParaRPr lang="en-US" sz="2600" dirty="0">
              <a:highlight>
                <a:srgbClr val="00FF00"/>
              </a:highlight>
            </a:endParaRPr>
          </a:p>
          <a:p>
            <a:endParaRPr lang="en-US" sz="2600" dirty="0"/>
          </a:p>
          <a:p>
            <a:endParaRPr lang="en-IT" sz="2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045EF9-9B23-9135-5EF8-D6872E530BC5}"/>
              </a:ext>
            </a:extLst>
          </p:cNvPr>
          <p:cNvSpPr txBox="1"/>
          <p:nvPr/>
        </p:nvSpPr>
        <p:spPr>
          <a:xfrm>
            <a:off x="91417" y="5389418"/>
            <a:ext cx="905258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92D050"/>
                </a:solidFill>
              </a:rPr>
              <a:t>Thanks      for contributing so much </a:t>
            </a:r>
          </a:p>
          <a:p>
            <a:pPr algn="ctr"/>
            <a:r>
              <a:rPr lang="en-US" sz="3200" b="1" dirty="0">
                <a:solidFill>
                  <a:srgbClr val="92D050"/>
                </a:solidFill>
              </a:rPr>
              <a:t>to the understanding of the          behavior of  </a:t>
            </a:r>
          </a:p>
          <a:p>
            <a:endParaRPr lang="en-IT" sz="4000" b="1" dirty="0">
              <a:solidFill>
                <a:srgbClr val="92D050"/>
              </a:solidFill>
            </a:endParaRPr>
          </a:p>
        </p:txBody>
      </p:sp>
      <p:pic>
        <p:nvPicPr>
          <p:cNvPr id="3" name="Picture 2" descr="Hajime Tanaka | Odd Taxi Wiki | Fandom">
            <a:extLst>
              <a:ext uri="{FF2B5EF4-FFF2-40B4-BE49-F238E27FC236}">
                <a16:creationId xmlns:a16="http://schemas.microsoft.com/office/drawing/2014/main" id="{B0037334-EDAE-5930-7843-7533BDA11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050" y="5389418"/>
            <a:ext cx="254137" cy="72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685D3-E831-75BD-3A14-7B49E21EE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487" y="5961220"/>
            <a:ext cx="560606" cy="549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192E1D-0420-90BF-E16D-E4A754085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974" y="5956826"/>
            <a:ext cx="692213" cy="54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49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>
            <a:extLst>
              <a:ext uri="{FF2B5EF4-FFF2-40B4-BE49-F238E27FC236}">
                <a16:creationId xmlns:a16="http://schemas.microsoft.com/office/drawing/2014/main" id="{371947D7-8356-534A-9B4F-EEA3028D1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1751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F98704E-1E4E-304A-9382-BC3EDB6F7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0175" y="37306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D0A51347-FABB-6A40-B4D5-44BB06EA5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877272"/>
            <a:ext cx="3056542" cy="95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30C60DB-482A-EF4F-8D4D-67D1E718B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9" y="5756110"/>
            <a:ext cx="3585584" cy="11275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F92A69-4B17-4248-8E0B-379B05702287}"/>
              </a:ext>
            </a:extLst>
          </p:cNvPr>
          <p:cNvSpPr txBox="1"/>
          <p:nvPr/>
        </p:nvSpPr>
        <p:spPr>
          <a:xfrm>
            <a:off x="115613" y="1075080"/>
            <a:ext cx="921075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IT" sz="3200"/>
              <a:t> </a:t>
            </a:r>
            <a:r>
              <a:rPr lang="en-US" sz="3200" b="1" kern="100" dirty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Yu Mincho" panose="02020400000000000000" pitchFamily="18" charset="-128"/>
                <a:cs typeface="Yu Mincho" panose="02020400000000000000" pitchFamily="18" charset="-128"/>
              </a:rPr>
              <a:t>Some recent computational results on supercooled water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3200" b="1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Yu Mincho" panose="02020400000000000000" pitchFamily="18" charset="-128"/>
              <a:cs typeface="Yu Mincho" panose="02020400000000000000" pitchFamily="18" charset="-128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kern="1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Yu Mincho" panose="02020400000000000000" pitchFamily="18" charset="-128"/>
                <a:cs typeface="Yu Mincho" panose="02020400000000000000" pitchFamily="18" charset="-128"/>
              </a:rPr>
              <a:t>(four little bites)</a:t>
            </a:r>
            <a:endParaRPr lang="en-US" sz="3200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Yu Mincho" panose="02020400000000000000" pitchFamily="18" charset="-128"/>
              <a:ea typeface="Yu Mincho" panose="02020400000000000000" pitchFamily="18" charset="-128"/>
              <a:cs typeface="Yu Mincho" panose="02020400000000000000" pitchFamily="18" charset="-128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Yu Mincho" panose="02020400000000000000" pitchFamily="18" charset="-128"/>
              </a:rPr>
              <a:t> </a:t>
            </a:r>
            <a:endParaRPr lang="en-GB" sz="3600" dirty="0">
              <a:latin typeface="LinLibertineOB-Identity-H"/>
            </a:endParaRPr>
          </a:p>
          <a:p>
            <a:pPr algn="ctr"/>
            <a:r>
              <a:rPr lang="en-GB" sz="3600" dirty="0">
                <a:latin typeface="LinLibertineOB-Identity-H"/>
              </a:rPr>
              <a:t>Francesco Sciortino, </a:t>
            </a:r>
          </a:p>
          <a:p>
            <a:pPr algn="ctr"/>
            <a:r>
              <a:rPr lang="en-GB" sz="3600" dirty="0">
                <a:latin typeface="LinLibertineOB-Identity-H"/>
              </a:rPr>
              <a:t>Sapienza </a:t>
            </a:r>
            <a:r>
              <a:rPr lang="en-GB" sz="3600" dirty="0" err="1">
                <a:latin typeface="LinLibertineOB-Identity-H"/>
              </a:rPr>
              <a:t>Universita</a:t>
            </a:r>
            <a:r>
              <a:rPr lang="en-GB" sz="3600" dirty="0">
                <a:latin typeface="LinLibertineOB-Identity-H"/>
              </a:rPr>
              <a:t>` di Roma</a:t>
            </a:r>
            <a:endParaRPr lang="en-GB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DD9E80-D55C-3163-9356-D2D7323440DE}"/>
              </a:ext>
            </a:extLst>
          </p:cNvPr>
          <p:cNvSpPr txBox="1"/>
          <p:nvPr/>
        </p:nvSpPr>
        <p:spPr>
          <a:xfrm>
            <a:off x="3618964" y="136878"/>
            <a:ext cx="5360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SLMP2025 </a:t>
            </a:r>
            <a:r>
              <a:rPr lang="en-US" sz="2800" dirty="0"/>
              <a:t>Tokyo March10    2025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F9EE71-76A4-08D4-2834-1A418B10F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3986" y="4701188"/>
            <a:ext cx="1646635" cy="21634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7EBED5-607B-6AAB-9CB5-C487457809EC}"/>
              </a:ext>
            </a:extLst>
          </p:cNvPr>
          <p:cNvSpPr txBox="1"/>
          <p:nvPr/>
        </p:nvSpPr>
        <p:spPr>
          <a:xfrm>
            <a:off x="5791200" y="5833241"/>
            <a:ext cx="1382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Dedicated to</a:t>
            </a:r>
          </a:p>
          <a:p>
            <a:r>
              <a:rPr lang="en-US" dirty="0"/>
              <a:t>Hajime </a:t>
            </a:r>
          </a:p>
        </p:txBody>
      </p:sp>
      <p:pic>
        <p:nvPicPr>
          <p:cNvPr id="1026" name="Picture 2" descr="Hajime Tanaka | Odd Taxi Wiki | Fandom">
            <a:extLst>
              <a:ext uri="{FF2B5EF4-FFF2-40B4-BE49-F238E27FC236}">
                <a16:creationId xmlns:a16="http://schemas.microsoft.com/office/drawing/2014/main" id="{C23D8274-72A0-57CB-60C6-507E67C75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30955" y="4674378"/>
            <a:ext cx="760245" cy="216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304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5409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DE1F7B-02E9-AA1E-8096-5205FBE7D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499" y="663790"/>
            <a:ext cx="6748955" cy="551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07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5C73A-2E9C-553F-6A5C-9F1D6DF48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329C89-FD8F-C0DC-7409-CF70261E0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937260"/>
            <a:ext cx="7008930" cy="511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60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BBC09E43-9C1E-414E-A9A2-6FA9F0973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90" y="1259467"/>
            <a:ext cx="7251987" cy="559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6B4EC1D-E194-CE44-BA75-9C231214B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020" y="5367682"/>
            <a:ext cx="3267208" cy="5124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82A700-0D89-6F4C-904C-9A55D98D5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801" y="104130"/>
            <a:ext cx="5801238" cy="108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96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93075F-75E7-3542-BF3E-C65363463177}"/>
              </a:ext>
            </a:extLst>
          </p:cNvPr>
          <p:cNvSpPr txBox="1"/>
          <p:nvPr/>
        </p:nvSpPr>
        <p:spPr>
          <a:xfrm>
            <a:off x="1277257" y="1001486"/>
            <a:ext cx="585609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Is water one liquid or two ?</a:t>
            </a:r>
            <a:endParaRPr lang="en-IT" sz="4000" dirty="0"/>
          </a:p>
          <a:p>
            <a:endParaRPr lang="en-IT" sz="4000" dirty="0"/>
          </a:p>
          <a:p>
            <a:endParaRPr lang="en-IT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C41D5B-CCCA-CB43-EC9A-982CD5113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290" y="3700228"/>
            <a:ext cx="1721103" cy="18087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AA6B60-5719-0163-FA4A-3195F6B71569}"/>
              </a:ext>
            </a:extLst>
          </p:cNvPr>
          <p:cNvSpPr txBox="1"/>
          <p:nvPr/>
        </p:nvSpPr>
        <p:spPr>
          <a:xfrm>
            <a:off x="7156776" y="5728542"/>
            <a:ext cx="1456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Riccardo </a:t>
            </a:r>
            <a:r>
              <a:rPr lang="en-US" dirty="0" err="1"/>
              <a:t>Foffi</a:t>
            </a:r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D9820C-46BE-427C-07A4-223DE6384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10" y="2940478"/>
            <a:ext cx="44450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893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0A8897-9087-F34A-90D7-1B1273F2E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425" y="1973409"/>
            <a:ext cx="3213442" cy="34772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B6BA85-40FE-074A-B20D-B56098BED2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184" y="1921645"/>
            <a:ext cx="3117342" cy="34772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C2EADA-E81B-4341-BC6E-EC10EA1302E8}"/>
              </a:ext>
            </a:extLst>
          </p:cNvPr>
          <p:cNvSpPr txBox="1"/>
          <p:nvPr/>
        </p:nvSpPr>
        <p:spPr>
          <a:xfrm>
            <a:off x="6403014" y="6269127"/>
            <a:ext cx="2751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/>
              <a:t>T=220 K, P=1000 bar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9ADBC-8A4C-504D-8CAC-600BEE2E5E5D}"/>
              </a:ext>
            </a:extLst>
          </p:cNvPr>
          <p:cNvSpPr txBox="1"/>
          <p:nvPr/>
        </p:nvSpPr>
        <p:spPr>
          <a:xfrm>
            <a:off x="1240575" y="5571032"/>
            <a:ext cx="6662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600" dirty="0"/>
              <a:t>Two different local environments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4EF38C-0231-B642-8E2C-C18179077C5E}"/>
              </a:ext>
            </a:extLst>
          </p:cNvPr>
          <p:cNvSpPr txBox="1"/>
          <p:nvPr/>
        </p:nvSpPr>
        <p:spPr>
          <a:xfrm>
            <a:off x="-173760" y="-208050"/>
            <a:ext cx="8241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>
                <a:solidFill>
                  <a:srgbClr val="FF0000"/>
                </a:solidFill>
              </a:rPr>
              <a:t>Molecular Distribution  (properties of single molecules)</a:t>
            </a:r>
          </a:p>
        </p:txBody>
      </p:sp>
      <p:pic>
        <p:nvPicPr>
          <p:cNvPr id="2050" name="Picture 2" descr="Peter Poole | PHYSICS">
            <a:extLst>
              <a:ext uri="{FF2B5EF4-FFF2-40B4-BE49-F238E27FC236}">
                <a16:creationId xmlns:a16="http://schemas.microsoft.com/office/drawing/2014/main" id="{97EC67D1-C332-DD42-81B2-1A5699E46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230" y="471825"/>
            <a:ext cx="923250" cy="128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ohn RUSSO | Professor (Associate) | Professor | Sapienza University of  Rome, Rome | la sapienza | Department of Physics | Research profile">
            <a:extLst>
              <a:ext uri="{FF2B5EF4-FFF2-40B4-BE49-F238E27FC236}">
                <a16:creationId xmlns:a16="http://schemas.microsoft.com/office/drawing/2014/main" id="{B1DB925D-1CB1-444D-B617-63D6F1C6D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581" y="610386"/>
            <a:ext cx="1223273" cy="122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lloquium by Hajime Tanaka | Raman Research Institute">
            <a:extLst>
              <a:ext uri="{FF2B5EF4-FFF2-40B4-BE49-F238E27FC236}">
                <a16:creationId xmlns:a16="http://schemas.microsoft.com/office/drawing/2014/main" id="{5FAFD439-BAF8-034F-8485-B6C3787F9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278" y="539936"/>
            <a:ext cx="1223273" cy="129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731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B63F918-F38E-0F40-9AC8-D40A5458E0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23" t="8299" r="2222" b="3802"/>
          <a:stretch/>
        </p:blipFill>
        <p:spPr>
          <a:xfrm>
            <a:off x="2845011" y="0"/>
            <a:ext cx="4698928" cy="44716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19627A8-54CF-0346-AE2A-EA838D97C197}"/>
              </a:ext>
            </a:extLst>
          </p:cNvPr>
          <p:cNvSpPr txBox="1"/>
          <p:nvPr/>
        </p:nvSpPr>
        <p:spPr>
          <a:xfrm>
            <a:off x="28353" y="715008"/>
            <a:ext cx="232538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00B050"/>
                </a:solidFill>
              </a:rPr>
              <a:t>Central Molecule</a:t>
            </a:r>
          </a:p>
          <a:p>
            <a:endParaRPr lang="en-IT" dirty="0"/>
          </a:p>
          <a:p>
            <a:r>
              <a:rPr lang="en-IT" dirty="0">
                <a:solidFill>
                  <a:srgbClr val="0070C0"/>
                </a:solidFill>
              </a:rPr>
              <a:t>Chemical Distance D=1</a:t>
            </a:r>
          </a:p>
          <a:p>
            <a:endParaRPr lang="en-IT" dirty="0"/>
          </a:p>
          <a:p>
            <a:r>
              <a:rPr lang="en-IT" dirty="0">
                <a:solidFill>
                  <a:schemeClr val="accent6">
                    <a:lumMod val="75000"/>
                  </a:schemeClr>
                </a:solidFill>
              </a:rPr>
              <a:t>Chemical Distance D=2</a:t>
            </a:r>
          </a:p>
          <a:p>
            <a:endParaRPr lang="en-IT" dirty="0"/>
          </a:p>
          <a:p>
            <a:r>
              <a:rPr lang="en-IT" dirty="0">
                <a:solidFill>
                  <a:srgbClr val="7030A0"/>
                </a:solidFill>
              </a:rPr>
              <a:t>Chemical Distance D=3</a:t>
            </a:r>
          </a:p>
          <a:p>
            <a:endParaRPr lang="en-IT" dirty="0"/>
          </a:p>
          <a:p>
            <a:r>
              <a:rPr lang="en-IT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Chemical Distance D=4</a:t>
            </a:r>
          </a:p>
          <a:p>
            <a:endParaRPr lang="en-IT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en-IT" dirty="0">
                <a:solidFill>
                  <a:srgbClr val="FF0000"/>
                </a:solidFill>
              </a:rPr>
              <a:t>Chemical Distance D=5</a:t>
            </a:r>
          </a:p>
          <a:p>
            <a:endParaRPr lang="en-IT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EE1982-F295-E641-96FB-1F2EFF7DED00}"/>
              </a:ext>
            </a:extLst>
          </p:cNvPr>
          <p:cNvSpPr/>
          <p:nvPr/>
        </p:nvSpPr>
        <p:spPr>
          <a:xfrm>
            <a:off x="1688569" y="4579770"/>
            <a:ext cx="2208669" cy="686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T" sz="2400" dirty="0"/>
              <a:t>Chemical Distance =</a:t>
            </a:r>
          </a:p>
          <a:p>
            <a:r>
              <a:rPr lang="en-IT" sz="2400" dirty="0"/>
              <a:t>Smallest number of HB </a:t>
            </a:r>
          </a:p>
          <a:p>
            <a:r>
              <a:rPr lang="en-GB" sz="2400" dirty="0"/>
              <a:t>c</a:t>
            </a:r>
            <a:r>
              <a:rPr lang="en-IT" sz="2400" dirty="0"/>
              <a:t>onnecting two molecules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14AE9-D4DA-8449-8BA0-0F56FA80B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413" y="4517651"/>
            <a:ext cx="3742522" cy="15224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92879E-BF1F-BD43-8F71-F782D25CF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939" y="10731"/>
            <a:ext cx="1558552" cy="16378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A5F565-ACB0-C242-8D51-0C54E875419D}"/>
              </a:ext>
            </a:extLst>
          </p:cNvPr>
          <p:cNvSpPr txBox="1"/>
          <p:nvPr/>
        </p:nvSpPr>
        <p:spPr>
          <a:xfrm>
            <a:off x="7868992" y="1694647"/>
            <a:ext cx="110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RCCARDO</a:t>
            </a:r>
            <a:br>
              <a:rPr lang="en-IT" dirty="0"/>
            </a:br>
            <a:r>
              <a:rPr lang="en-IT" dirty="0"/>
              <a:t>FOFFI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8C5534-8887-AD43-8B21-6DB04FCCA5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670" y="6086086"/>
            <a:ext cx="4418690" cy="77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384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2C0CE8-A79F-0F49-9D7A-F3F989BEE6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26" t="-1153" r="13510" b="6534"/>
          <a:stretch/>
        </p:blipFill>
        <p:spPr>
          <a:xfrm>
            <a:off x="2321626" y="289988"/>
            <a:ext cx="6697421" cy="64889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DB8C13-9A49-0445-843E-6FFEA8ACDF29}"/>
              </a:ext>
            </a:extLst>
          </p:cNvPr>
          <p:cNvSpPr txBox="1"/>
          <p:nvPr/>
        </p:nvSpPr>
        <p:spPr>
          <a:xfrm>
            <a:off x="58671" y="990600"/>
            <a:ext cx="20495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>
                <a:solidFill>
                  <a:srgbClr val="FF0000"/>
                </a:solidFill>
              </a:rPr>
              <a:t>From LDL to HDL</a:t>
            </a:r>
          </a:p>
          <a:p>
            <a:r>
              <a:rPr lang="en-IT" sz="2800" dirty="0">
                <a:solidFill>
                  <a:srgbClr val="FF0000"/>
                </a:solidFill>
              </a:rPr>
              <a:t>(coexisting liquids)</a:t>
            </a:r>
          </a:p>
        </p:txBody>
      </p:sp>
      <p:sp>
        <p:nvSpPr>
          <p:cNvPr id="9" name="Doughnut 8">
            <a:extLst>
              <a:ext uri="{FF2B5EF4-FFF2-40B4-BE49-F238E27FC236}">
                <a16:creationId xmlns:a16="http://schemas.microsoft.com/office/drawing/2014/main" id="{B450466C-4BB4-4B44-8304-ACF7F2602639}"/>
              </a:ext>
            </a:extLst>
          </p:cNvPr>
          <p:cNvSpPr/>
          <p:nvPr/>
        </p:nvSpPr>
        <p:spPr>
          <a:xfrm>
            <a:off x="3289465" y="2505695"/>
            <a:ext cx="1092530" cy="1181680"/>
          </a:xfrm>
          <a:prstGeom prst="donut">
            <a:avLst>
              <a:gd name="adj" fmla="val 3723"/>
            </a:avLst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5E5512-2709-0D43-A84F-194C0EC834B7}"/>
              </a:ext>
            </a:extLst>
          </p:cNvPr>
          <p:cNvSpPr txBox="1"/>
          <p:nvPr/>
        </p:nvSpPr>
        <p:spPr>
          <a:xfrm>
            <a:off x="-1" y="3972297"/>
            <a:ext cx="19831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000" dirty="0">
                <a:solidFill>
                  <a:srgbClr val="FF0000"/>
                </a:solidFill>
              </a:rPr>
              <a:t>Molecules far in </a:t>
            </a:r>
          </a:p>
          <a:p>
            <a:r>
              <a:rPr lang="en-IT" sz="2000" dirty="0">
                <a:solidFill>
                  <a:srgbClr val="FF0000"/>
                </a:solidFill>
              </a:rPr>
              <a:t># of bonds but close in space !</a:t>
            </a:r>
          </a:p>
          <a:p>
            <a:endParaRPr lang="en-IT" sz="2000" dirty="0">
              <a:solidFill>
                <a:srgbClr val="FF0000"/>
              </a:solidFill>
            </a:endParaRPr>
          </a:p>
          <a:p>
            <a:r>
              <a:rPr lang="en-IT" sz="2000" dirty="0">
                <a:solidFill>
                  <a:srgbClr val="FF0000"/>
                </a:solidFill>
              </a:rPr>
              <a:t>Possible order parameter</a:t>
            </a:r>
          </a:p>
          <a:p>
            <a:endParaRPr lang="en-IT" sz="20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06F7EE8-9A69-5549-ADA8-1C111F47222E}"/>
              </a:ext>
            </a:extLst>
          </p:cNvPr>
          <p:cNvCxnSpPr>
            <a:cxnSpLocks/>
          </p:cNvCxnSpPr>
          <p:nvPr/>
        </p:nvCxnSpPr>
        <p:spPr>
          <a:xfrm flipV="1">
            <a:off x="1721923" y="3687375"/>
            <a:ext cx="1745672" cy="10272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B60E16B-FA1D-5044-B189-FA740CCA3273}"/>
              </a:ext>
            </a:extLst>
          </p:cNvPr>
          <p:cNvSpPr txBox="1"/>
          <p:nvPr/>
        </p:nvSpPr>
        <p:spPr>
          <a:xfrm>
            <a:off x="-51105" y="6568012"/>
            <a:ext cx="1918009" cy="289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Foffi, Russo, Sciortino JCP 2021</a:t>
            </a:r>
            <a:endParaRPr lang="en-IT" sz="16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248398-0F53-5D4D-9915-4D2A6A530EFC}"/>
              </a:ext>
            </a:extLst>
          </p:cNvPr>
          <p:cNvSpPr txBox="1"/>
          <p:nvPr/>
        </p:nvSpPr>
        <p:spPr>
          <a:xfrm>
            <a:off x="6647543" y="805934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P=1800 bar, T=188 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8F04CC-7FCC-4747-BE62-1E241B311A3C}"/>
              </a:ext>
            </a:extLst>
          </p:cNvPr>
          <p:cNvSpPr txBox="1"/>
          <p:nvPr/>
        </p:nvSpPr>
        <p:spPr>
          <a:xfrm>
            <a:off x="6756400" y="3787631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P=1800 bar, T=188 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C5161D-05DE-264B-8297-DFC64A2E0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45583"/>
            <a:ext cx="3505673" cy="61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4992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EB370B-4956-1F4A-A899-345075FDB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653957" y="645143"/>
            <a:ext cx="5721532" cy="4402132"/>
          </a:xfrm>
          <a:prstGeom prst="rect">
            <a:avLst/>
          </a:prstGeom>
        </p:spPr>
      </p:pic>
      <p:pic>
        <p:nvPicPr>
          <p:cNvPr id="5" name="Picture 4" descr="A picture containing origami, craft, carmine, indoor&#10;&#10;Description automatically generated">
            <a:extLst>
              <a:ext uri="{FF2B5EF4-FFF2-40B4-BE49-F238E27FC236}">
                <a16:creationId xmlns:a16="http://schemas.microsoft.com/office/drawing/2014/main" id="{503E735B-7D98-4041-A1EB-D1FA11D22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33" t="4212" r="11240" b="5411"/>
          <a:stretch/>
        </p:blipFill>
        <p:spPr>
          <a:xfrm rot="5400000">
            <a:off x="3871385" y="540553"/>
            <a:ext cx="5721535" cy="464855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091D8C1-5AC4-0046-AA2D-23159624A693}"/>
              </a:ext>
            </a:extLst>
          </p:cNvPr>
          <p:cNvCxnSpPr>
            <a:cxnSpLocks/>
          </p:cNvCxnSpPr>
          <p:nvPr/>
        </p:nvCxnSpPr>
        <p:spPr>
          <a:xfrm flipV="1">
            <a:off x="1599821" y="1713223"/>
            <a:ext cx="1410967" cy="302659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914233B-4668-4447-8F57-FD799BD382AC}"/>
              </a:ext>
            </a:extLst>
          </p:cNvPr>
          <p:cNvCxnSpPr>
            <a:cxnSpLocks/>
          </p:cNvCxnSpPr>
          <p:nvPr/>
        </p:nvCxnSpPr>
        <p:spPr>
          <a:xfrm>
            <a:off x="5343807" y="2565987"/>
            <a:ext cx="700295" cy="62113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3CAF76E-143D-9A46-A552-47E6DDAFB31C}"/>
              </a:ext>
            </a:extLst>
          </p:cNvPr>
          <p:cNvSpPr txBox="1"/>
          <p:nvPr/>
        </p:nvSpPr>
        <p:spPr>
          <a:xfrm>
            <a:off x="3099898" y="-180665"/>
            <a:ext cx="2944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600" dirty="0"/>
              <a:t>Definition of </a:t>
            </a:r>
            <a:r>
              <a:rPr lang="en-IT" sz="3600" dirty="0">
                <a:latin typeface="Symbol" pitchFamily="2" charset="2"/>
              </a:rPr>
              <a:t>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136A90-B78B-4440-B4C4-A845CE51CCE1}"/>
              </a:ext>
            </a:extLst>
          </p:cNvPr>
          <p:cNvSpPr txBox="1"/>
          <p:nvPr/>
        </p:nvSpPr>
        <p:spPr>
          <a:xfrm>
            <a:off x="2165359" y="5662632"/>
            <a:ext cx="66448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/>
              <a:t>i) List all molecules which are distant four HBs.</a:t>
            </a:r>
          </a:p>
          <a:p>
            <a:r>
              <a:rPr lang="en-IT" sz="2400" dirty="0"/>
              <a:t>ii) Calculate for each pair the distance in real space. </a:t>
            </a:r>
          </a:p>
          <a:p>
            <a:r>
              <a:rPr lang="en-IT" sz="2400" dirty="0"/>
              <a:t>iii) Pick the closest distance. This is </a:t>
            </a:r>
            <a:r>
              <a:rPr lang="en-IT" sz="2400" dirty="0">
                <a:latin typeface="Symbol" pitchFamily="2" charset="2"/>
              </a:rPr>
              <a:t>y</a:t>
            </a:r>
            <a:endParaRPr lang="en-IT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B2CC8B-13CA-8342-8C40-8439F8F0CB0B}"/>
              </a:ext>
            </a:extLst>
          </p:cNvPr>
          <p:cNvSpPr txBox="1"/>
          <p:nvPr/>
        </p:nvSpPr>
        <p:spPr>
          <a:xfrm>
            <a:off x="5569047" y="2469877"/>
            <a:ext cx="15298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latin typeface="Symbol" pitchFamily="2" charset="2"/>
              </a:rPr>
              <a:t>Y</a:t>
            </a:r>
            <a:r>
              <a:rPr lang="en-IT" sz="1800" dirty="0">
                <a:latin typeface="Symbol" pitchFamily="2" charset="2"/>
              </a:rPr>
              <a:t> ~ 3.5 A</a:t>
            </a:r>
            <a:endParaRPr lang="en-IT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BDDBE9-ECEB-6144-B0D2-C548F85C90A5}"/>
              </a:ext>
            </a:extLst>
          </p:cNvPr>
          <p:cNvSpPr txBox="1"/>
          <p:nvPr/>
        </p:nvSpPr>
        <p:spPr>
          <a:xfrm>
            <a:off x="2139628" y="3583570"/>
            <a:ext cx="15298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latin typeface="Symbol" pitchFamily="2" charset="2"/>
              </a:rPr>
              <a:t>Y</a:t>
            </a:r>
            <a:r>
              <a:rPr lang="en-IT" sz="1800" dirty="0">
                <a:latin typeface="Symbol" pitchFamily="2" charset="2"/>
              </a:rPr>
              <a:t> ~ 8 A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1340804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1524AB-8E77-0D4D-9768-50B06BDC0011}"/>
              </a:ext>
            </a:extLst>
          </p:cNvPr>
          <p:cNvSpPr txBox="1"/>
          <p:nvPr/>
        </p:nvSpPr>
        <p:spPr>
          <a:xfrm>
            <a:off x="2286000" y="324690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dirty="0"/>
              <a:t>psi1000.agr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AA0D2D-0677-0A49-95E5-77760770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287"/>
            <a:ext cx="9270649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A478D2-FB29-5749-989C-E80A99BC3E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99" b="47108"/>
          <a:stretch/>
        </p:blipFill>
        <p:spPr>
          <a:xfrm>
            <a:off x="991652" y="556177"/>
            <a:ext cx="4092701" cy="16726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0CA8B7-7035-033F-5AEC-5F152B1CE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820" y="5968505"/>
            <a:ext cx="2720340" cy="8700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9611A5-806A-F3B2-A981-8061F5937A5F}"/>
              </a:ext>
            </a:extLst>
          </p:cNvPr>
          <p:cNvSpPr txBox="1"/>
          <p:nvPr/>
        </p:nvSpPr>
        <p:spPr>
          <a:xfrm>
            <a:off x="7095007" y="754380"/>
            <a:ext cx="1057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TIP4P/Ice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BDA506-DFA2-A50F-8A08-AD315C8D7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526" r="7999" b="-1205"/>
          <a:stretch/>
        </p:blipFill>
        <p:spPr>
          <a:xfrm>
            <a:off x="1038449" y="2192774"/>
            <a:ext cx="4092701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7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DA338-E752-C8F6-D4CF-24BC2CE42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>
            <a:extLst>
              <a:ext uri="{FF2B5EF4-FFF2-40B4-BE49-F238E27FC236}">
                <a16:creationId xmlns:a16="http://schemas.microsoft.com/office/drawing/2014/main" id="{0A5862AE-24DD-9330-69C5-43028DCB1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1751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3FB2D5D-1C60-24EC-2C80-63F8FBEE5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0175" y="37306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39445921-D47D-C265-C273-2CE15B2CE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877272"/>
            <a:ext cx="3056542" cy="95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9118C3B-D1C9-F108-E61C-BA1742FFD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9" y="5756110"/>
            <a:ext cx="3585584" cy="11275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331335-C914-8E6B-D2E9-5EF08F34F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0069"/>
            <a:ext cx="9077241" cy="680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005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5DE201-BFD4-DC4F-92A7-49AD798EF582}"/>
              </a:ext>
            </a:extLst>
          </p:cNvPr>
          <p:cNvSpPr txBox="1"/>
          <p:nvPr/>
        </p:nvSpPr>
        <p:spPr>
          <a:xfrm>
            <a:off x="2638697" y="0"/>
            <a:ext cx="43334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/>
              <a:t>Is it </a:t>
            </a:r>
            <a:r>
              <a:rPr lang="en-IT" sz="4000"/>
              <a:t>only TIP4P</a:t>
            </a:r>
            <a:r>
              <a:rPr lang="en-US" sz="4000" dirty="0"/>
              <a:t>/Ice</a:t>
            </a:r>
            <a:r>
              <a:rPr lang="en-IT" sz="4000"/>
              <a:t> </a:t>
            </a:r>
            <a:r>
              <a:rPr lang="en-IT" sz="4000" dirty="0"/>
              <a:t>?</a:t>
            </a:r>
          </a:p>
          <a:p>
            <a:r>
              <a:rPr lang="en-IT" sz="4000"/>
              <a:t>    </a:t>
            </a:r>
            <a:r>
              <a:rPr lang="en-US" sz="4000" dirty="0"/>
              <a:t>D</a:t>
            </a:r>
            <a:r>
              <a:rPr lang="en-IT" sz="4000"/>
              <a:t>NN@MB-pol </a:t>
            </a:r>
            <a:endParaRPr lang="en-IT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A1961E-F45C-4943-99E0-F1239272B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895" y="1295328"/>
            <a:ext cx="7106194" cy="50808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BE2EF7-E783-6742-9CC9-B2A2DF139962}"/>
              </a:ext>
            </a:extLst>
          </p:cNvPr>
          <p:cNvSpPr txBox="1"/>
          <p:nvPr/>
        </p:nvSpPr>
        <p:spPr>
          <a:xfrm>
            <a:off x="7186860" y="6408458"/>
            <a:ext cx="1954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/>
              <a:t>(Unpublished)</a:t>
            </a:r>
          </a:p>
        </p:txBody>
      </p:sp>
    </p:spTree>
    <p:extLst>
      <p:ext uri="{BB962C8B-B14F-4D97-AF65-F5344CB8AC3E}">
        <p14:creationId xmlns:p14="http://schemas.microsoft.com/office/powerpoint/2010/main" val="20164182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945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7A55E75-D3DC-7044-B5A3-948B2AE44747}"/>
              </a:ext>
            </a:extLst>
          </p:cNvPr>
          <p:cNvSpPr txBox="1">
            <a:spLocks/>
          </p:cNvSpPr>
          <p:nvPr/>
        </p:nvSpPr>
        <p:spPr>
          <a:xfrm>
            <a:off x="457703" y="273645"/>
            <a:ext cx="8228596" cy="1144256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5pPr>
            <a:lvl6pPr marL="25146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6pPr>
            <a:lvl7pPr marL="29718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7pPr>
            <a:lvl8pPr marL="34290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8pPr>
            <a:lvl9pPr marL="38862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9pPr>
          </a:lstStyle>
          <a:p>
            <a:r>
              <a:rPr lang="en-US" sz="2953" kern="0" dirty="0"/>
              <a:t>What are the difference between the two liquids ?</a:t>
            </a:r>
          </a:p>
          <a:p>
            <a:endParaRPr lang="en-US" sz="2953" kern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F1A7CE-4021-BA4F-8DBB-999031D18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458" y="4073282"/>
            <a:ext cx="4322496" cy="2795333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56E62DE9-F242-3148-B6F5-F66D3B430B20}"/>
              </a:ext>
            </a:extLst>
          </p:cNvPr>
          <p:cNvSpPr txBox="1">
            <a:spLocks/>
          </p:cNvSpPr>
          <p:nvPr/>
        </p:nvSpPr>
        <p:spPr>
          <a:xfrm>
            <a:off x="6229418" y="1082124"/>
            <a:ext cx="4322496" cy="2574413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5pPr>
            <a:lvl6pPr marL="25146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6pPr>
            <a:lvl7pPr marL="29718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7pPr>
            <a:lvl8pPr marL="34290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8pPr>
            <a:lvl9pPr marL="38862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9pPr>
          </a:lstStyle>
          <a:p>
            <a:r>
              <a:rPr lang="en-US" sz="2953" kern="0" dirty="0"/>
              <a:t>The density:  </a:t>
            </a:r>
          </a:p>
          <a:p>
            <a:endParaRPr lang="en-US" sz="2953" kern="0" dirty="0"/>
          </a:p>
          <a:p>
            <a:r>
              <a:rPr lang="en-US" sz="2953" kern="0" dirty="0"/>
              <a:t>0.95 – 1.05 g/cm</a:t>
            </a:r>
            <a:r>
              <a:rPr lang="en-US" sz="2953" kern="0" baseline="30000" dirty="0"/>
              <a:t>3</a:t>
            </a:r>
          </a:p>
          <a:p>
            <a:endParaRPr lang="en-US" sz="2953" kern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D1C235-C6C8-274E-A5C3-3DDB38FBD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506583" y="4459250"/>
            <a:ext cx="3047324" cy="2344603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BC6517F-53FD-0A4B-958B-C8D2D8B72531}"/>
              </a:ext>
            </a:extLst>
          </p:cNvPr>
          <p:cNvCxnSpPr>
            <a:cxnSpLocks/>
          </p:cNvCxnSpPr>
          <p:nvPr/>
        </p:nvCxnSpPr>
        <p:spPr>
          <a:xfrm flipV="1">
            <a:off x="2546528" y="5403268"/>
            <a:ext cx="366845" cy="810756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itle 3">
            <a:extLst>
              <a:ext uri="{FF2B5EF4-FFF2-40B4-BE49-F238E27FC236}">
                <a16:creationId xmlns:a16="http://schemas.microsoft.com/office/drawing/2014/main" id="{F7EA452D-39D2-924D-895C-98F9EB437F17}"/>
              </a:ext>
            </a:extLst>
          </p:cNvPr>
          <p:cNvSpPr txBox="1">
            <a:spLocks/>
          </p:cNvSpPr>
          <p:nvPr/>
        </p:nvSpPr>
        <p:spPr>
          <a:xfrm rot="18128600">
            <a:off x="1945018" y="4710832"/>
            <a:ext cx="2531840" cy="1013413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5pPr>
            <a:lvl6pPr marL="25146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6pPr>
            <a:lvl7pPr marL="29718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7pPr>
            <a:lvl8pPr marL="34290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8pPr>
            <a:lvl9pPr marL="38862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defRPr sz="4200">
                <a:solidFill>
                  <a:srgbClr val="000000"/>
                </a:solidFill>
                <a:latin typeface="Helvetica Neue Light" pitchFamily="-109" charset="0"/>
                <a:ea typeface="ヒラギノ角ゴ ProN W3" pitchFamily="-109" charset="-128"/>
                <a:cs typeface="ヒラギノ角ゴ ProN W3" pitchFamily="-109" charset="-128"/>
              </a:defRPr>
            </a:lvl9pPr>
          </a:lstStyle>
          <a:p>
            <a:r>
              <a:rPr lang="en-US" sz="1969" kern="0" dirty="0">
                <a:solidFill>
                  <a:schemeClr val="accent2"/>
                </a:solidFill>
              </a:rPr>
              <a:t>0.45 nm</a:t>
            </a:r>
            <a:endParaRPr lang="en-US" sz="1969" kern="0" baseline="30000" dirty="0">
              <a:solidFill>
                <a:schemeClr val="accent2"/>
              </a:solidFill>
            </a:endParaRPr>
          </a:p>
          <a:p>
            <a:endParaRPr lang="en-US" sz="2953" kern="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C9A9881-348C-9378-B885-D6F146BD7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596" y="781158"/>
            <a:ext cx="4751311" cy="351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519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93075F-75E7-3542-BF3E-C65363463177}"/>
              </a:ext>
            </a:extLst>
          </p:cNvPr>
          <p:cNvSpPr txBox="1"/>
          <p:nvPr/>
        </p:nvSpPr>
        <p:spPr>
          <a:xfrm>
            <a:off x="1277257" y="1001486"/>
            <a:ext cx="8016875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/>
              <a:t>Topological transition</a:t>
            </a:r>
            <a:r>
              <a:rPr lang="en-US" sz="4000" dirty="0"/>
              <a:t>:</a:t>
            </a:r>
            <a:endParaRPr lang="en-IT" sz="4000" dirty="0"/>
          </a:p>
          <a:p>
            <a:endParaRPr lang="en-IT" sz="4000" dirty="0"/>
          </a:p>
          <a:p>
            <a:endParaRPr lang="en-IT" sz="4000" dirty="0"/>
          </a:p>
          <a:p>
            <a:r>
              <a:rPr lang="en-IT" sz="4000" dirty="0"/>
              <a:t>Water</a:t>
            </a:r>
            <a:r>
              <a:rPr lang="en-IT" sz="4000"/>
              <a:t>… a</a:t>
            </a:r>
            <a:r>
              <a:rPr lang="en-US" sz="4000" dirty="0"/>
              <a:t>n entangled</a:t>
            </a:r>
            <a:r>
              <a:rPr lang="en-IT" sz="4000"/>
              <a:t> network of HB</a:t>
            </a:r>
            <a:endParaRPr lang="en-IT" sz="4000" dirty="0"/>
          </a:p>
          <a:p>
            <a:endParaRPr lang="en-IT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BE1562-75D3-8B47-86AA-CFD07D172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7" y="5109210"/>
            <a:ext cx="4995014" cy="1748790"/>
          </a:xfrm>
          <a:prstGeom prst="rect">
            <a:avLst/>
          </a:prstGeom>
        </p:spPr>
      </p:pic>
      <p:pic>
        <p:nvPicPr>
          <p:cNvPr id="1026" name="Picture 2" descr="Andreas Neophytou">
            <a:extLst>
              <a:ext uri="{FF2B5EF4-FFF2-40B4-BE49-F238E27FC236}">
                <a16:creationId xmlns:a16="http://schemas.microsoft.com/office/drawing/2014/main" id="{9B5EBD0A-0E93-954A-BC39-C14255CA4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914" y="4171585"/>
            <a:ext cx="2028468" cy="202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62221E-8141-3C46-A949-BD37B127D475}"/>
              </a:ext>
            </a:extLst>
          </p:cNvPr>
          <p:cNvSpPr txBox="1"/>
          <p:nvPr/>
        </p:nvSpPr>
        <p:spPr>
          <a:xfrm>
            <a:off x="6406793" y="6364224"/>
            <a:ext cx="2056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Andreas Neophytou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B10BEB-C4A9-5883-A394-F7EF4BCB644A}"/>
              </a:ext>
            </a:extLst>
          </p:cNvPr>
          <p:cNvSpPr txBox="1"/>
          <p:nvPr/>
        </p:nvSpPr>
        <p:spPr>
          <a:xfrm>
            <a:off x="2230973" y="2492"/>
            <a:ext cx="3341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Advertisement</a:t>
            </a:r>
            <a:endParaRPr lang="en-IT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288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7A0E03-983E-B745-AC6E-2252CA059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604" y="746318"/>
            <a:ext cx="6150383" cy="43766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96AD0E-D19B-9D4E-9934-424AD5885D7C}"/>
              </a:ext>
            </a:extLst>
          </p:cNvPr>
          <p:cNvSpPr txBox="1"/>
          <p:nvPr/>
        </p:nvSpPr>
        <p:spPr>
          <a:xfrm>
            <a:off x="255989" y="38432"/>
            <a:ext cx="88880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/>
              <a:t>How P(</a:t>
            </a:r>
            <a:r>
              <a:rPr lang="en-IT" sz="4000" dirty="0">
                <a:latin typeface="Symbol" pitchFamily="2" charset="2"/>
              </a:rPr>
              <a:t>y</a:t>
            </a:r>
            <a:r>
              <a:rPr lang="en-IT" sz="4000" dirty="0"/>
              <a:t>) changes across the LL transition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666608-DAC3-4D49-B1E4-7F9CE75C67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82" r="7012" b="11702"/>
          <a:stretch/>
        </p:blipFill>
        <p:spPr>
          <a:xfrm>
            <a:off x="0" y="4465983"/>
            <a:ext cx="3566182" cy="23920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0C3560-FC97-9345-8663-7113F341C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82" y="6351334"/>
            <a:ext cx="5577818" cy="4916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FAD6066-8651-9D46-B528-6F72411A4DEE}"/>
              </a:ext>
            </a:extLst>
          </p:cNvPr>
          <p:cNvSpPr txBox="1"/>
          <p:nvPr/>
        </p:nvSpPr>
        <p:spPr>
          <a:xfrm>
            <a:off x="7316142" y="6558440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IT" dirty="0"/>
              <a:t>ubmitted to JCP</a:t>
            </a:r>
          </a:p>
        </p:txBody>
      </p:sp>
    </p:spTree>
    <p:extLst>
      <p:ext uri="{BB962C8B-B14F-4D97-AF65-F5344CB8AC3E}">
        <p14:creationId xmlns:p14="http://schemas.microsoft.com/office/powerpoint/2010/main" val="17232778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55559F-3A22-D04C-99D5-E226B9D5E151}"/>
              </a:ext>
            </a:extLst>
          </p:cNvPr>
          <p:cNvSpPr txBox="1"/>
          <p:nvPr/>
        </p:nvSpPr>
        <p:spPr>
          <a:xfrm>
            <a:off x="-9268" y="576166"/>
            <a:ext cx="578299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/>
              <a:t>Thanks to:</a:t>
            </a:r>
          </a:p>
          <a:p>
            <a:endParaRPr lang="en-IT" sz="2400" dirty="0"/>
          </a:p>
          <a:p>
            <a:r>
              <a:rPr lang="en-IT" sz="2400" dirty="0"/>
              <a:t>Pablo Debenedetti, Gul Zerze   </a:t>
            </a:r>
          </a:p>
          <a:p>
            <a:r>
              <a:rPr lang="en-IT" sz="2400" dirty="0"/>
              <a:t>Thanos Panagiotopolous, Jack Weis. </a:t>
            </a:r>
          </a:p>
          <a:p>
            <a:r>
              <a:rPr lang="en-IT" sz="2400" dirty="0"/>
              <a:t>Riccardo Foffi, John Russo</a:t>
            </a:r>
          </a:p>
          <a:p>
            <a:r>
              <a:rPr lang="en-IT" sz="2400" dirty="0"/>
              <a:t>Francesco Paesani, Sigbjorn Bore</a:t>
            </a:r>
          </a:p>
          <a:p>
            <a:r>
              <a:rPr lang="en-IT" sz="2400" dirty="0"/>
              <a:t>Peter Poole, Ivan Saika-Voivod</a:t>
            </a:r>
          </a:p>
          <a:p>
            <a:r>
              <a:rPr lang="en-IT" sz="2400" dirty="0"/>
              <a:t>Dwaipayan Chakrabarti, Andreas Neophytou </a:t>
            </a:r>
          </a:p>
        </p:txBody>
      </p:sp>
      <p:pic>
        <p:nvPicPr>
          <p:cNvPr id="4" name="criticalpsi" descr="criticalpsi">
            <a:hlinkClick r:id="" action="ppaction://media"/>
            <a:extLst>
              <a:ext uri="{FF2B5EF4-FFF2-40B4-BE49-F238E27FC236}">
                <a16:creationId xmlns:a16="http://schemas.microsoft.com/office/drawing/2014/main" id="{AC74AA14-F3D6-E943-B07C-9728831069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268" y="4015409"/>
            <a:ext cx="3790122" cy="28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4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7A33D4-E0E6-AC41-A5B8-567E44375030}"/>
              </a:ext>
            </a:extLst>
          </p:cNvPr>
          <p:cNvSpPr/>
          <p:nvPr/>
        </p:nvSpPr>
        <p:spPr>
          <a:xfrm>
            <a:off x="1989331" y="5504848"/>
            <a:ext cx="1435623" cy="8506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/>
          <a:p>
            <a:pPr algn="ctr">
              <a:defRPr/>
            </a:pPr>
            <a:endParaRPr lang="en-US" sz="126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E0A373-7772-5D4A-AD4D-9AD2A37DFE3A}"/>
              </a:ext>
            </a:extLst>
          </p:cNvPr>
          <p:cNvSpPr txBox="1"/>
          <p:nvPr/>
        </p:nvSpPr>
        <p:spPr>
          <a:xfrm>
            <a:off x="96821" y="7176263"/>
            <a:ext cx="428675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250" dirty="0">
                <a:solidFill>
                  <a:srgbClr val="FF0000"/>
                </a:solidFill>
              </a:rPr>
              <a:t>No divergence at ambient pressure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AD0AAB-AA72-F14C-A6CA-8D24AA9611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382"/>
          <a:stretch/>
        </p:blipFill>
        <p:spPr>
          <a:xfrm>
            <a:off x="-658057" y="383016"/>
            <a:ext cx="9817018" cy="64190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802B39-60E0-7F46-AA24-1AD148FD7F59}"/>
              </a:ext>
            </a:extLst>
          </p:cNvPr>
          <p:cNvSpPr txBox="1"/>
          <p:nvPr/>
        </p:nvSpPr>
        <p:spPr>
          <a:xfrm>
            <a:off x="3424954" y="101926"/>
            <a:ext cx="5719047" cy="10446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094" dirty="0"/>
              <a:t>The liquid-liquid critical point </a:t>
            </a:r>
          </a:p>
          <a:p>
            <a:pPr>
              <a:defRPr/>
            </a:pPr>
            <a:r>
              <a:rPr lang="en-US" sz="3094" dirty="0"/>
              <a:t>scenario (and the two-glasses)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CD1FCB-ACC9-0346-8563-702BC2BBE6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128742"/>
            <a:ext cx="4397292" cy="136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1A184F-D291-8948-BC49-9F0D6ADF8E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342" y="6406857"/>
            <a:ext cx="3533239" cy="451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71002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EA16D-825D-8446-BEC8-7ACCDE50C9B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IT" dirty="0"/>
              <a:t>Topological Transition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37E6CE-B83C-7546-991D-080730B21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0" y="5624576"/>
            <a:ext cx="3522990" cy="12334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851186-DF7F-0340-B546-70FDB7F3C1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5539"/>
          <a:stretch/>
        </p:blipFill>
        <p:spPr>
          <a:xfrm>
            <a:off x="197104" y="785583"/>
            <a:ext cx="8749792" cy="3049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CE696A-F309-5F45-8566-75218B2D2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680" y="3868465"/>
            <a:ext cx="1407628" cy="15845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649C2D-1F08-D640-AF53-602988C49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873" y="3950061"/>
            <a:ext cx="1400696" cy="144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174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467048-8B38-5145-B70A-BBF057D33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93" t="42327" r="752"/>
          <a:stretch/>
        </p:blipFill>
        <p:spPr>
          <a:xfrm>
            <a:off x="3099483" y="1428511"/>
            <a:ext cx="6059031" cy="54648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ED7D0A2-EBC0-3048-B13E-BAD11E774890}"/>
              </a:ext>
            </a:extLst>
          </p:cNvPr>
          <p:cNvSpPr/>
          <p:nvPr/>
        </p:nvSpPr>
        <p:spPr bwMode="auto">
          <a:xfrm>
            <a:off x="-2841773" y="2917509"/>
            <a:ext cx="2343980" cy="376887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302" tIns="32151" rIns="64302" bIns="32151" numCol="1" rtlCol="0" anchor="t" anchorCtr="0" compatLnSpc="1">
            <a:prstTxWarp prst="textNoShape">
              <a:avLst/>
            </a:prstTxWarp>
          </a:bodyPr>
          <a:lstStyle/>
          <a:p>
            <a:pPr defTabSz="32150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IT" sz="2813" dirty="0">
              <a:solidFill>
                <a:srgbClr val="FF0000"/>
              </a:solidFill>
              <a:latin typeface="Helvetica Neue Light" pitchFamily="-109" charset="0"/>
            </a:endParaRPr>
          </a:p>
          <a:p>
            <a:pPr defTabSz="32150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IT" sz="2813" dirty="0">
              <a:solidFill>
                <a:srgbClr val="FF0000"/>
              </a:solidFill>
              <a:latin typeface="Helvetica Neue Light" pitchFamily="-109" charset="0"/>
            </a:endParaRPr>
          </a:p>
          <a:p>
            <a:pPr defTabSz="32150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IT" sz="2813" dirty="0">
              <a:solidFill>
                <a:srgbClr val="FF0000"/>
              </a:solidFill>
              <a:latin typeface="Helvetica Neue Light" pitchFamily="-10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D0C1D5-010C-5744-A387-624D64E25C85}"/>
              </a:ext>
            </a:extLst>
          </p:cNvPr>
          <p:cNvSpPr/>
          <p:nvPr/>
        </p:nvSpPr>
        <p:spPr bwMode="auto">
          <a:xfrm>
            <a:off x="-195889" y="1510393"/>
            <a:ext cx="3333866" cy="240937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302" tIns="32151" rIns="64302" bIns="32151" numCol="1" rtlCol="0" anchor="t" anchorCtr="0" compatLnSpc="1">
            <a:prstTxWarp prst="textNoShape">
              <a:avLst/>
            </a:prstTxWarp>
          </a:bodyPr>
          <a:lstStyle/>
          <a:p>
            <a:pPr defTabSz="32150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IT" sz="2813" dirty="0">
              <a:solidFill>
                <a:srgbClr val="FF0000"/>
              </a:solidFill>
              <a:latin typeface="Helvetica Neue Light" pitchFamily="-109" charset="0"/>
            </a:endParaRPr>
          </a:p>
          <a:p>
            <a:pPr defTabSz="32150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IT" sz="2813" dirty="0">
                <a:solidFill>
                  <a:srgbClr val="FF0000"/>
                </a:solidFill>
                <a:latin typeface="Helvetica Neue Light" pitchFamily="-109" charset="0"/>
              </a:rPr>
              <a:t>             Gauss</a:t>
            </a:r>
          </a:p>
          <a:p>
            <a:pPr defTabSz="32150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IT" sz="2813" dirty="0">
                <a:solidFill>
                  <a:srgbClr val="FF0000"/>
                </a:solidFill>
                <a:latin typeface="Helvetica Neue Light" pitchFamily="-109" charset="0"/>
              </a:rPr>
              <a:t>             Linking    </a:t>
            </a:r>
          </a:p>
          <a:p>
            <a:pPr defTabSz="32150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IT" sz="2813" dirty="0">
                <a:solidFill>
                  <a:srgbClr val="FF0000"/>
                </a:solidFill>
                <a:latin typeface="Helvetica Neue Light" pitchFamily="-109" charset="0"/>
              </a:rPr>
              <a:t>             Integral</a:t>
            </a:r>
          </a:p>
          <a:p>
            <a:pPr defTabSz="32150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IT" sz="2813" dirty="0">
              <a:solidFill>
                <a:srgbClr val="FF0000"/>
              </a:solidFill>
              <a:latin typeface="Helvetica Neue Light" pitchFamily="-109" charset="0"/>
            </a:endParaRPr>
          </a:p>
          <a:p>
            <a:pPr defTabSz="32150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IT" sz="2813" dirty="0">
              <a:solidFill>
                <a:srgbClr val="FF0000"/>
              </a:solidFill>
              <a:latin typeface="Helvetica Neue Light" pitchFamily="-10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48B8E9-B09A-C541-9300-AE771B6E627A}"/>
              </a:ext>
            </a:extLst>
          </p:cNvPr>
          <p:cNvSpPr txBox="1"/>
          <p:nvPr/>
        </p:nvSpPr>
        <p:spPr>
          <a:xfrm>
            <a:off x="6850743" y="7402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C45DCF-3EC1-7943-A3F3-84CD35135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50" y="-907"/>
            <a:ext cx="7505700" cy="1511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2B468C-975E-B14C-B61C-4C77BA38E8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24"/>
          <a:stretch/>
        </p:blipFill>
        <p:spPr>
          <a:xfrm>
            <a:off x="39757" y="3781425"/>
            <a:ext cx="3222880" cy="313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993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5C4351-7714-3347-ACB5-C18FBF6AF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128" y="1717766"/>
            <a:ext cx="4851699" cy="37490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F2E993-A039-5D49-AF0A-1DBFD781F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0571" y="1718633"/>
            <a:ext cx="4851699" cy="37490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81702F-A63D-304A-89FD-F0805F77811D}"/>
              </a:ext>
            </a:extLst>
          </p:cNvPr>
          <p:cNvSpPr txBox="1"/>
          <p:nvPr/>
        </p:nvSpPr>
        <p:spPr>
          <a:xfrm>
            <a:off x="913377" y="1009880"/>
            <a:ext cx="29258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/>
              <a:t>&lt;</a:t>
            </a:r>
            <a:r>
              <a:rPr lang="en-IT" sz="4000" dirty="0">
                <a:latin typeface="Symbol" pitchFamily="2" charset="2"/>
              </a:rPr>
              <a:t>r</a:t>
            </a:r>
            <a:r>
              <a:rPr lang="en-IT" sz="4000" baseline="-25000" dirty="0"/>
              <a:t>q</a:t>
            </a:r>
            <a:r>
              <a:rPr lang="en-IT" sz="4000" dirty="0"/>
              <a:t>(t)</a:t>
            </a:r>
            <a:r>
              <a:rPr lang="en-IT" sz="4000" dirty="0">
                <a:latin typeface="Symbol" pitchFamily="2" charset="2"/>
              </a:rPr>
              <a:t>r</a:t>
            </a:r>
            <a:r>
              <a:rPr lang="en-IT" sz="4000" baseline="-25000" dirty="0"/>
              <a:t>q</a:t>
            </a:r>
            <a:r>
              <a:rPr lang="en-IT" sz="4000" dirty="0"/>
              <a:t>*(0)&gt;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509C10-2B83-7843-9194-86DE0DAD2E40}"/>
              </a:ext>
            </a:extLst>
          </p:cNvPr>
          <p:cNvSpPr txBox="1"/>
          <p:nvPr/>
        </p:nvSpPr>
        <p:spPr>
          <a:xfrm>
            <a:off x="5777048" y="1037251"/>
            <a:ext cx="57541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4000" dirty="0"/>
              <a:t>&lt;</a:t>
            </a:r>
            <a:r>
              <a:rPr lang="en-IT" sz="4000" dirty="0">
                <a:latin typeface="Symbol" pitchFamily="2" charset="2"/>
              </a:rPr>
              <a:t>y</a:t>
            </a:r>
            <a:r>
              <a:rPr lang="en-IT" sz="4000" baseline="-25000" dirty="0"/>
              <a:t>q</a:t>
            </a:r>
            <a:r>
              <a:rPr lang="en-IT" sz="4000" dirty="0"/>
              <a:t>(t)</a:t>
            </a:r>
            <a:r>
              <a:rPr lang="en-IT" sz="4000" dirty="0">
                <a:latin typeface="Symbol" pitchFamily="2" charset="2"/>
              </a:rPr>
              <a:t>y</a:t>
            </a:r>
            <a:r>
              <a:rPr lang="en-IT" sz="4000" baseline="-25000" dirty="0"/>
              <a:t>q</a:t>
            </a:r>
            <a:r>
              <a:rPr lang="en-IT" sz="4000" dirty="0"/>
              <a:t>*(0)&gt;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8C1FA0-47DC-2341-A5A4-98A6DC99418F}"/>
              </a:ext>
            </a:extLst>
          </p:cNvPr>
          <p:cNvSpPr txBox="1"/>
          <p:nvPr/>
        </p:nvSpPr>
        <p:spPr>
          <a:xfrm>
            <a:off x="1323224" y="0"/>
            <a:ext cx="7330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/>
              <a:t>Same time dependence at small q </a:t>
            </a:r>
          </a:p>
        </p:txBody>
      </p:sp>
    </p:spTree>
    <p:extLst>
      <p:ext uri="{BB962C8B-B14F-4D97-AF65-F5344CB8AC3E}">
        <p14:creationId xmlns:p14="http://schemas.microsoft.com/office/powerpoint/2010/main" val="603100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E7C7E84-1407-FD46-8609-4AF43DB13307}"/>
              </a:ext>
            </a:extLst>
          </p:cNvPr>
          <p:cNvGrpSpPr/>
          <p:nvPr/>
        </p:nvGrpSpPr>
        <p:grpSpPr>
          <a:xfrm>
            <a:off x="0" y="0"/>
            <a:ext cx="9190978" cy="6956753"/>
            <a:chOff x="-2470492" y="-1616872"/>
            <a:chExt cx="14004112" cy="8913586"/>
          </a:xfrm>
        </p:grpSpPr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5F1E3762-572C-9C4F-86F5-FBDF60454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6507" y="4478947"/>
              <a:ext cx="52705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1992</a:t>
              </a:r>
            </a:p>
          </p:txBody>
        </p:sp>
        <p:pic>
          <p:nvPicPr>
            <p:cNvPr id="7" name="Picture 10">
              <a:extLst>
                <a:ext uri="{FF2B5EF4-FFF2-40B4-BE49-F238E27FC236}">
                  <a16:creationId xmlns:a16="http://schemas.microsoft.com/office/drawing/2014/main" id="{4E5F4359-6D9A-3C4B-ADB4-1D24D564C9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1691" y="-879997"/>
              <a:ext cx="6539864" cy="8176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77C4F55C-9A14-6543-988C-7E5F9F82A4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59217" y="-1588012"/>
              <a:ext cx="4754223" cy="2602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 	</a:t>
              </a:r>
            </a:p>
            <a:p>
              <a:endParaRPr lang="en-US" dirty="0">
                <a:solidFill>
                  <a:srgbClr val="000000"/>
                </a:solidFill>
              </a:endParaRPr>
            </a:p>
            <a:p>
              <a:r>
                <a:rPr lang="en-US" b="1" dirty="0">
                  <a:solidFill>
                    <a:srgbClr val="000000"/>
                  </a:solidFill>
                </a:rPr>
                <a:t>P. H. Poole, F. </a:t>
              </a:r>
              <a:r>
                <a:rPr lang="en-US" b="1" dirty="0" err="1">
                  <a:solidFill>
                    <a:srgbClr val="000000"/>
                  </a:solidFill>
                </a:rPr>
                <a:t>Sciortino</a:t>
              </a:r>
              <a:r>
                <a:rPr lang="en-US" b="1" dirty="0">
                  <a:solidFill>
                    <a:srgbClr val="000000"/>
                  </a:solidFill>
                </a:rPr>
                <a:t>, </a:t>
              </a:r>
            </a:p>
            <a:p>
              <a:r>
                <a:rPr lang="en-US" b="1" dirty="0">
                  <a:solidFill>
                    <a:srgbClr val="000000"/>
                  </a:solidFill>
                </a:rPr>
                <a:t>U. </a:t>
              </a:r>
              <a:r>
                <a:rPr lang="en-US" b="1" dirty="0" err="1">
                  <a:solidFill>
                    <a:srgbClr val="000000"/>
                  </a:solidFill>
                </a:rPr>
                <a:t>Essmann</a:t>
              </a:r>
              <a:r>
                <a:rPr lang="en-US" b="1" dirty="0">
                  <a:solidFill>
                    <a:srgbClr val="000000"/>
                  </a:solidFill>
                </a:rPr>
                <a:t> and H. E. Stanley,</a:t>
              </a:r>
            </a:p>
            <a:p>
              <a:r>
                <a:rPr lang="en-US" b="1" dirty="0">
                  <a:solidFill>
                    <a:srgbClr val="000000"/>
                  </a:solidFill>
                </a:rPr>
                <a:t>Phase behavior of metastable water</a:t>
              </a:r>
            </a:p>
            <a:p>
              <a:r>
                <a:rPr lang="en-US" b="1" i="1" dirty="0">
                  <a:solidFill>
                    <a:srgbClr val="000000"/>
                  </a:solidFill>
                </a:rPr>
                <a:t>Nature</a:t>
              </a:r>
              <a:r>
                <a:rPr lang="en-US" b="1" dirty="0">
                  <a:solidFill>
                    <a:srgbClr val="000000"/>
                  </a:solidFill>
                </a:rPr>
                <a:t> 360, 324-328, 1992</a:t>
              </a:r>
            </a:p>
          </p:txBody>
        </p:sp>
        <p:pic>
          <p:nvPicPr>
            <p:cNvPr id="9" name="Picture 12">
              <a:extLst>
                <a:ext uri="{FF2B5EF4-FFF2-40B4-BE49-F238E27FC236}">
                  <a16:creationId xmlns:a16="http://schemas.microsoft.com/office/drawing/2014/main" id="{0ED6FB0D-27FD-604C-ABA1-9CF97A478B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89013" y="1014696"/>
              <a:ext cx="4238294" cy="3884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13">
              <a:extLst>
                <a:ext uri="{FF2B5EF4-FFF2-40B4-BE49-F238E27FC236}">
                  <a16:creationId xmlns:a16="http://schemas.microsoft.com/office/drawing/2014/main" id="{125CCA12-D199-D245-B0D4-E7286F6481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470492" y="-1616872"/>
              <a:ext cx="14004112" cy="749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</a:rPr>
                <a:t>Where all </a:t>
              </a:r>
              <a:r>
                <a:rPr lang="en-US" sz="3200" dirty="0" err="1">
                  <a:solidFill>
                    <a:srgbClr val="FF0000"/>
                  </a:solidFill>
                </a:rPr>
                <a:t>begin:Liquid-Liquid</a:t>
              </a:r>
              <a:r>
                <a:rPr lang="en-US" sz="3200" dirty="0">
                  <a:solidFill>
                    <a:srgbClr val="FF0000"/>
                  </a:solidFill>
                </a:rPr>
                <a:t> critical point hypothesis</a:t>
              </a:r>
            </a:p>
          </p:txBody>
        </p:sp>
        <p:sp>
          <p:nvSpPr>
            <p:cNvPr id="12" name="Down Arrow 11">
              <a:extLst>
                <a:ext uri="{FF2B5EF4-FFF2-40B4-BE49-F238E27FC236}">
                  <a16:creationId xmlns:a16="http://schemas.microsoft.com/office/drawing/2014/main" id="{AEE8C26E-ACD2-A744-A30D-307288734E82}"/>
                </a:ext>
              </a:extLst>
            </p:cNvPr>
            <p:cNvSpPr/>
            <p:nvPr/>
          </p:nvSpPr>
          <p:spPr bwMode="auto">
            <a:xfrm rot="3144307">
              <a:off x="879178" y="900264"/>
              <a:ext cx="288032" cy="728415"/>
            </a:xfrm>
            <a:prstGeom prst="downArrow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-109" charset="0"/>
                <a:buNone/>
                <a:tabLst/>
              </a:pPr>
              <a:endParaRPr kumimoji="0" lang="en-IT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pitchFamily="-109" charset="0"/>
              </a:endParaRPr>
            </a:p>
          </p:txBody>
        </p:sp>
        <p:sp>
          <p:nvSpPr>
            <p:cNvPr id="13" name="Down Arrow 12">
              <a:extLst>
                <a:ext uri="{FF2B5EF4-FFF2-40B4-BE49-F238E27FC236}">
                  <a16:creationId xmlns:a16="http://schemas.microsoft.com/office/drawing/2014/main" id="{DED02231-88C4-D746-B448-8BCC6C1DDDB8}"/>
                </a:ext>
              </a:extLst>
            </p:cNvPr>
            <p:cNvSpPr/>
            <p:nvPr/>
          </p:nvSpPr>
          <p:spPr bwMode="auto">
            <a:xfrm rot="3144307">
              <a:off x="7837609" y="-536577"/>
              <a:ext cx="288032" cy="728415"/>
            </a:xfrm>
            <a:prstGeom prst="downArrow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-109" charset="0"/>
                <a:buNone/>
                <a:tabLst/>
              </a:pPr>
              <a:endParaRPr kumimoji="0" lang="en-IT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Helvetica Neue Light" pitchFamily="-109" charset="0"/>
              </a:endParaRPr>
            </a:p>
          </p:txBody>
        </p:sp>
      </p:grpSp>
      <p:pic>
        <p:nvPicPr>
          <p:cNvPr id="11" name="Picture 5" descr="ppoole.jpg">
            <a:extLst>
              <a:ext uri="{FF2B5EF4-FFF2-40B4-BE49-F238E27FC236}">
                <a16:creationId xmlns:a16="http://schemas.microsoft.com/office/drawing/2014/main" id="{3B1C6FB8-BC04-2C46-B029-4BE2856AE2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718" y="5150300"/>
            <a:ext cx="1732148" cy="173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gene_stanley_LOWRES.jpg">
            <a:extLst>
              <a:ext uri="{FF2B5EF4-FFF2-40B4-BE49-F238E27FC236}">
                <a16:creationId xmlns:a16="http://schemas.microsoft.com/office/drawing/2014/main" id="{5A4D7DAC-5AAC-1642-8763-0FD6E7A1EF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913" y="5177367"/>
            <a:ext cx="1134375" cy="1699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" descr="IMG_1281.JPG">
            <a:extLst>
              <a:ext uri="{FF2B5EF4-FFF2-40B4-BE49-F238E27FC236}">
                <a16:creationId xmlns:a16="http://schemas.microsoft.com/office/drawing/2014/main" id="{42F47AEB-8A5D-3240-A222-8D5F682458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2" r="35445" b="48445"/>
          <a:stretch>
            <a:fillRect/>
          </a:stretch>
        </p:blipFill>
        <p:spPr bwMode="auto">
          <a:xfrm>
            <a:off x="1701002" y="5177367"/>
            <a:ext cx="1263024" cy="173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7258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C9092FD-C67F-8941-94F2-E12DC7158EB9}"/>
              </a:ext>
            </a:extLst>
          </p:cNvPr>
          <p:cNvSpPr txBox="1"/>
          <p:nvPr/>
        </p:nvSpPr>
        <p:spPr>
          <a:xfrm>
            <a:off x="7004235" y="5427163"/>
            <a:ext cx="14904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000" dirty="0"/>
              <a:t>TIP4P/2005  </a:t>
            </a:r>
          </a:p>
          <a:p>
            <a:r>
              <a:rPr lang="en-IT" sz="2000" dirty="0"/>
              <a:t>N=36424,  </a:t>
            </a:r>
          </a:p>
          <a:p>
            <a:r>
              <a:rPr lang="en-IT" sz="2000" dirty="0"/>
              <a:t>1.012 g/cm</a:t>
            </a:r>
            <a:r>
              <a:rPr lang="en-IT" sz="2000" baseline="30000" dirty="0"/>
              <a:t>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FA0C1B-7A6E-8544-B44D-804563FA66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41" t="1784" r="26314" b="717"/>
          <a:stretch/>
        </p:blipFill>
        <p:spPr>
          <a:xfrm>
            <a:off x="109585" y="6241774"/>
            <a:ext cx="3610407" cy="6162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757D90-3D37-944C-8FA6-A128B4EC7D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213"/>
          <a:stretch/>
        </p:blipFill>
        <p:spPr>
          <a:xfrm>
            <a:off x="2185381" y="944735"/>
            <a:ext cx="3387036" cy="4162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9C303B-B6F4-8143-B1EA-BF58FBC1B9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261"/>
          <a:stretch/>
        </p:blipFill>
        <p:spPr>
          <a:xfrm>
            <a:off x="5610057" y="923005"/>
            <a:ext cx="3533943" cy="42055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746281-4289-5247-994C-B84569F73476}"/>
              </a:ext>
            </a:extLst>
          </p:cNvPr>
          <p:cNvSpPr txBox="1"/>
          <p:nvPr/>
        </p:nvSpPr>
        <p:spPr>
          <a:xfrm>
            <a:off x="109586" y="0"/>
            <a:ext cx="25938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400" dirty="0">
                <a:solidFill>
                  <a:srgbClr val="FF0000"/>
                </a:solidFill>
              </a:rPr>
              <a:t>Structure factor and compressibility</a:t>
            </a:r>
          </a:p>
          <a:p>
            <a:endParaRPr lang="en-IT" sz="2400" dirty="0">
              <a:solidFill>
                <a:srgbClr val="FF0000"/>
              </a:solidFill>
            </a:endParaRPr>
          </a:p>
          <a:p>
            <a:r>
              <a:rPr lang="en-IT" sz="2400" dirty="0">
                <a:solidFill>
                  <a:srgbClr val="FF0000"/>
                </a:solidFill>
              </a:rPr>
              <a:t>Consistence with Ising critical exponents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CA06B9-0906-F547-A217-318F2E329F84}"/>
              </a:ext>
            </a:extLst>
          </p:cNvPr>
          <p:cNvSpPr/>
          <p:nvPr/>
        </p:nvSpPr>
        <p:spPr>
          <a:xfrm>
            <a:off x="225420" y="2308324"/>
            <a:ext cx="1922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T" dirty="0">
                <a:latin typeface="CambriaMath"/>
              </a:rPr>
              <a:t>(𝜈 = 0.63; 𝛾 = 1.26)</a:t>
            </a:r>
            <a:endParaRPr lang="en-IT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EEA57A-FDD7-F749-B53E-9C3982A3C4AE}"/>
              </a:ext>
            </a:extLst>
          </p:cNvPr>
          <p:cNvSpPr txBox="1"/>
          <p:nvPr/>
        </p:nvSpPr>
        <p:spPr>
          <a:xfrm>
            <a:off x="3357308" y="5396584"/>
            <a:ext cx="1214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000" dirty="0"/>
              <a:t>TIP4P/Ice </a:t>
            </a:r>
          </a:p>
        </p:txBody>
      </p:sp>
    </p:spTree>
    <p:extLst>
      <p:ext uri="{BB962C8B-B14F-4D97-AF65-F5344CB8AC3E}">
        <p14:creationId xmlns:p14="http://schemas.microsoft.com/office/powerpoint/2010/main" val="8926565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vieS2" descr="movieS2">
            <a:hlinkClick r:id="" action="ppaction://media"/>
            <a:extLst>
              <a:ext uri="{FF2B5EF4-FFF2-40B4-BE49-F238E27FC236}">
                <a16:creationId xmlns:a16="http://schemas.microsoft.com/office/drawing/2014/main" id="{2DC9A3FE-A33A-5441-A770-A670DC65E8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3419" r="13388"/>
          <a:stretch/>
        </p:blipFill>
        <p:spPr>
          <a:xfrm>
            <a:off x="364131" y="1695705"/>
            <a:ext cx="4073885" cy="4174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6F26ED-5A65-5B47-9CB0-41DFCAA05060}"/>
              </a:ext>
            </a:extLst>
          </p:cNvPr>
          <p:cNvSpPr txBox="1"/>
          <p:nvPr/>
        </p:nvSpPr>
        <p:spPr>
          <a:xfrm>
            <a:off x="7472287" y="156088"/>
            <a:ext cx="1151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R</a:t>
            </a:r>
            <a:r>
              <a:rPr lang="en-IT" sz="3200" dirty="0"/>
              <a:t>=6 A</a:t>
            </a:r>
          </a:p>
        </p:txBody>
      </p:sp>
      <p:pic>
        <p:nvPicPr>
          <p:cNvPr id="4" name="movieS3" descr="movieS3">
            <a:hlinkClick r:id="" action="ppaction://media"/>
            <a:extLst>
              <a:ext uri="{FF2B5EF4-FFF2-40B4-BE49-F238E27FC236}">
                <a16:creationId xmlns:a16="http://schemas.microsoft.com/office/drawing/2014/main" id="{06D4FFCF-3C42-B143-A7C9-B8A8EEEC781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3515" r="12751"/>
          <a:stretch/>
        </p:blipFill>
        <p:spPr>
          <a:xfrm>
            <a:off x="4844077" y="1695705"/>
            <a:ext cx="4073885" cy="41437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EA15BBE-93A7-6E41-9820-7C5B6EDBDD9B}"/>
              </a:ext>
            </a:extLst>
          </p:cNvPr>
          <p:cNvSpPr/>
          <p:nvPr/>
        </p:nvSpPr>
        <p:spPr>
          <a:xfrm>
            <a:off x="364131" y="153525"/>
            <a:ext cx="27374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T" sz="3200" dirty="0"/>
              <a:t>R=3.2 A (</a:t>
            </a:r>
            <a:r>
              <a:rPr lang="en-IT" sz="3200" dirty="0">
                <a:latin typeface="Symbol" pitchFamily="2" charset="2"/>
              </a:rPr>
              <a:t>s</a:t>
            </a:r>
            <a:r>
              <a:rPr lang="en-IT" sz="3200" baseline="-25000" dirty="0"/>
              <a:t>LJ</a:t>
            </a:r>
            <a:r>
              <a:rPr lang="en-IT" sz="3200" dirty="0"/>
              <a:t>=3.16)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0EA507-D832-5E48-B40F-C3DB06790F2F}"/>
              </a:ext>
            </a:extLst>
          </p:cNvPr>
          <p:cNvSpPr txBox="1"/>
          <p:nvPr/>
        </p:nvSpPr>
        <p:spPr>
          <a:xfrm>
            <a:off x="2288687" y="338191"/>
            <a:ext cx="4818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>
                <a:solidFill>
                  <a:srgbClr val="FF0000"/>
                </a:solidFill>
              </a:rPr>
              <a:t>Characteristic geometries….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2A7084-80F3-454B-90E3-348024170C97}"/>
              </a:ext>
            </a:extLst>
          </p:cNvPr>
          <p:cNvSpPr txBox="1"/>
          <p:nvPr/>
        </p:nvSpPr>
        <p:spPr>
          <a:xfrm>
            <a:off x="2162815" y="6335143"/>
            <a:ext cx="2143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FF0000"/>
                </a:solidFill>
              </a:rPr>
              <a:t>Interstitial molecules</a:t>
            </a:r>
          </a:p>
        </p:txBody>
      </p:sp>
    </p:spTree>
    <p:extLst>
      <p:ext uri="{BB962C8B-B14F-4D97-AF65-F5344CB8AC3E}">
        <p14:creationId xmlns:p14="http://schemas.microsoft.com/office/powerpoint/2010/main" val="192829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10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118A85-67F1-9346-ABA1-DE79A9B77EB7}"/>
              </a:ext>
            </a:extLst>
          </p:cNvPr>
          <p:cNvSpPr txBox="1"/>
          <p:nvPr/>
        </p:nvSpPr>
        <p:spPr>
          <a:xfrm>
            <a:off x="119743" y="189186"/>
            <a:ext cx="8784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3200"/>
              <a:t>Nano Droplets…..</a:t>
            </a:r>
            <a:r>
              <a:rPr lang="en-US" sz="3200" dirty="0"/>
              <a:t> To explore the transition….</a:t>
            </a:r>
            <a:endParaRPr lang="en-IT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5BB51C-2630-AC41-8052-C260E1C0C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538" y="974016"/>
            <a:ext cx="2831487" cy="25838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DB5B70-0F33-4847-B8EB-A79D9C8B0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53062"/>
            <a:ext cx="4946573" cy="11670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B293B1-C398-E849-A981-B85D04EE169B}"/>
              </a:ext>
            </a:extLst>
          </p:cNvPr>
          <p:cNvSpPr txBox="1"/>
          <p:nvPr/>
        </p:nvSpPr>
        <p:spPr>
          <a:xfrm>
            <a:off x="290800" y="1988191"/>
            <a:ext cx="50827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/>
              <a:t>The Laplace pressure can induce</a:t>
            </a:r>
          </a:p>
          <a:p>
            <a:r>
              <a:rPr lang="en-IT" sz="2400" dirty="0"/>
              <a:t>(at low T) a transition from LDL to HDL  </a:t>
            </a:r>
          </a:p>
          <a:p>
            <a:endParaRPr lang="en-IT" sz="2400" dirty="0"/>
          </a:p>
          <a:p>
            <a:r>
              <a:rPr lang="en-IT" sz="2400" dirty="0"/>
              <a:t>(if crystallization can be avoided….)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C9B03-5568-524A-9444-B8FE34A6D716}"/>
              </a:ext>
            </a:extLst>
          </p:cNvPr>
          <p:cNvSpPr txBox="1"/>
          <p:nvPr/>
        </p:nvSpPr>
        <p:spPr>
          <a:xfrm>
            <a:off x="5262880" y="-223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8B891E-0BC7-DAEF-7EF3-3C1C29192928}"/>
              </a:ext>
            </a:extLst>
          </p:cNvPr>
          <p:cNvSpPr txBox="1"/>
          <p:nvPr/>
        </p:nvSpPr>
        <p:spPr>
          <a:xfrm>
            <a:off x="2090775" y="4440138"/>
            <a:ext cx="49624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Ivan </a:t>
            </a:r>
            <a:r>
              <a:rPr lang="en-US" sz="3200" dirty="0" err="1">
                <a:solidFill>
                  <a:srgbClr val="FF0000"/>
                </a:solidFill>
              </a:rPr>
              <a:t>Saika</a:t>
            </a:r>
            <a:r>
              <a:rPr lang="en-US" sz="3200" dirty="0">
                <a:solidFill>
                  <a:srgbClr val="FF0000"/>
                </a:solidFill>
              </a:rPr>
              <a:t>-Voivod: next talk !</a:t>
            </a:r>
          </a:p>
        </p:txBody>
      </p:sp>
    </p:spTree>
    <p:extLst>
      <p:ext uri="{BB962C8B-B14F-4D97-AF65-F5344CB8AC3E}">
        <p14:creationId xmlns:p14="http://schemas.microsoft.com/office/powerpoint/2010/main" val="23359789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2334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5DE201-BFD4-DC4F-92A7-49AD798EF582}"/>
              </a:ext>
            </a:extLst>
          </p:cNvPr>
          <p:cNvSpPr txBox="1"/>
          <p:nvPr/>
        </p:nvSpPr>
        <p:spPr>
          <a:xfrm>
            <a:off x="679268" y="248195"/>
            <a:ext cx="737740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/>
              <a:t>Two-state models do not imply CP</a:t>
            </a:r>
          </a:p>
          <a:p>
            <a:r>
              <a:rPr lang="en-GB" sz="4000" dirty="0"/>
              <a:t>u</a:t>
            </a:r>
            <a:r>
              <a:rPr lang="en-IT" sz="4000" dirty="0"/>
              <a:t>nless there is spatial correlation !</a:t>
            </a:r>
          </a:p>
          <a:p>
            <a:endParaRPr lang="en-IT" sz="4000" dirty="0"/>
          </a:p>
          <a:p>
            <a:endParaRPr lang="en-IT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595301-05BD-B34A-B83B-130F6F35F32C}"/>
              </a:ext>
            </a:extLst>
          </p:cNvPr>
          <p:cNvSpPr txBox="1"/>
          <p:nvPr/>
        </p:nvSpPr>
        <p:spPr>
          <a:xfrm>
            <a:off x="1166220" y="1525467"/>
            <a:ext cx="69160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/>
              <a:t>Spatial correlation in the density</a:t>
            </a:r>
          </a:p>
          <a:p>
            <a:r>
              <a:rPr lang="en-GB" sz="4000" dirty="0"/>
              <a:t>appear</a:t>
            </a:r>
            <a:r>
              <a:rPr lang="en-IT" sz="4000" dirty="0"/>
              <a:t> in the S(q) at small q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0F5E3C-5FF0-B34A-8DED-3A629F87A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" y="3446943"/>
            <a:ext cx="4415246" cy="34110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490FED-C7EA-FB4B-8198-C44EFA54E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46" y="2747876"/>
            <a:ext cx="2941983" cy="7077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681576-5F5A-944C-A6E5-4DAE19094B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5213"/>
          <a:stretch/>
        </p:blipFill>
        <p:spPr>
          <a:xfrm>
            <a:off x="5756964" y="2695875"/>
            <a:ext cx="3387036" cy="4162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B695AB-EAD5-D340-961C-8E30FECBAE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941" t="1784" r="26314" b="717"/>
          <a:stretch/>
        </p:blipFill>
        <p:spPr>
          <a:xfrm>
            <a:off x="7229695" y="2369140"/>
            <a:ext cx="1914305" cy="3267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317A74-CE72-6A48-8167-529D01F35B86}"/>
              </a:ext>
            </a:extLst>
          </p:cNvPr>
          <p:cNvSpPr txBox="1"/>
          <p:nvPr/>
        </p:nvSpPr>
        <p:spPr>
          <a:xfrm>
            <a:off x="6493596" y="6006184"/>
            <a:ext cx="1214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000" dirty="0"/>
              <a:t>TIP4P/Ice </a:t>
            </a:r>
          </a:p>
        </p:txBody>
      </p:sp>
    </p:spTree>
    <p:extLst>
      <p:ext uri="{BB962C8B-B14F-4D97-AF65-F5344CB8AC3E}">
        <p14:creationId xmlns:p14="http://schemas.microsoft.com/office/powerpoint/2010/main" val="33331353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338CAF-E787-1A47-8BCE-33C3360BF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203" y="1343609"/>
            <a:ext cx="5047797" cy="3728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DE97D1-B8AC-7F47-A786-1541BC484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131" y="1343609"/>
            <a:ext cx="3924807" cy="3728566"/>
          </a:xfrm>
          <a:prstGeom prst="rect">
            <a:avLst/>
          </a:prstGeom>
        </p:spPr>
      </p:pic>
      <p:pic>
        <p:nvPicPr>
          <p:cNvPr id="3" name="criticalpsi" descr="criticalpsi">
            <a:hlinkClick r:id="" action="ppaction://media"/>
            <a:extLst>
              <a:ext uri="{FF2B5EF4-FFF2-40B4-BE49-F238E27FC236}">
                <a16:creationId xmlns:a16="http://schemas.microsoft.com/office/drawing/2014/main" id="{39A8491E-B3EE-0C43-A0AD-1FAE28D8F0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0947" r="11655"/>
          <a:stretch/>
        </p:blipFill>
        <p:spPr>
          <a:xfrm>
            <a:off x="2997" y="1195279"/>
            <a:ext cx="4153941" cy="40252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DB3BE1-9C21-9D41-9C7B-4774F2BE00AC}"/>
              </a:ext>
            </a:extLst>
          </p:cNvPr>
          <p:cNvSpPr txBox="1"/>
          <p:nvPr/>
        </p:nvSpPr>
        <p:spPr>
          <a:xfrm>
            <a:off x="0" y="5457665"/>
            <a:ext cx="5460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/>
              <a:t>TIP4P/Ice (N=250.000) T=191 K  1 </a:t>
            </a:r>
            <a:r>
              <a:rPr lang="en-IT" sz="2800" dirty="0">
                <a:latin typeface="Symbol" pitchFamily="2" charset="2"/>
              </a:rPr>
              <a:t>m</a:t>
            </a:r>
            <a:r>
              <a:rPr lang="en-IT" sz="2800" dirty="0"/>
              <a:t>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669742-9DDB-6645-BF96-E0C9F10983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6182" y="6366375"/>
            <a:ext cx="5577818" cy="49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6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686A48-A210-6E4C-8A22-2354BD5C1B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684"/>
          <a:stretch/>
        </p:blipFill>
        <p:spPr>
          <a:xfrm>
            <a:off x="1" y="1"/>
            <a:ext cx="459666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0A0C8D-0C10-FF4F-995D-1B15660BA0C7}"/>
              </a:ext>
            </a:extLst>
          </p:cNvPr>
          <p:cNvSpPr txBox="1"/>
          <p:nvPr/>
        </p:nvSpPr>
        <p:spPr>
          <a:xfrm>
            <a:off x="4871948" y="0"/>
            <a:ext cx="40154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3200" dirty="0"/>
              <a:t>Time dependence of</a:t>
            </a:r>
          </a:p>
          <a:p>
            <a:r>
              <a:rPr lang="en-GB" sz="3200" dirty="0"/>
              <a:t>t</a:t>
            </a:r>
            <a:r>
              <a:rPr lang="en-IT" sz="3200" dirty="0"/>
              <a:t>he average value </a:t>
            </a:r>
            <a:r>
              <a:rPr lang="en-IT" sz="3200" dirty="0">
                <a:solidFill>
                  <a:srgbClr val="FF0000"/>
                </a:solidFill>
              </a:rPr>
              <a:t>(average over all molecules </a:t>
            </a:r>
            <a:r>
              <a:rPr lang="en-GB" sz="3200" dirty="0" err="1">
                <a:solidFill>
                  <a:srgbClr val="FF0000"/>
                </a:solidFill>
              </a:rPr>
              <a:t>i</a:t>
            </a:r>
            <a:r>
              <a:rPr lang="en-IT" sz="3200" dirty="0">
                <a:solidFill>
                  <a:srgbClr val="FF0000"/>
                </a:solidFill>
              </a:rPr>
              <a:t>n the system) </a:t>
            </a:r>
            <a:r>
              <a:rPr lang="en-IT" sz="3200" dirty="0"/>
              <a:t>for each indicator, compared with the density </a:t>
            </a:r>
            <a:r>
              <a:rPr lang="en-IT" sz="3200" dirty="0">
                <a:solidFill>
                  <a:srgbClr val="0070C0"/>
                </a:solidFill>
              </a:rPr>
              <a:t>(black line repeated in all panels)</a:t>
            </a:r>
          </a:p>
          <a:p>
            <a:endParaRPr lang="en-IT" sz="3200" dirty="0"/>
          </a:p>
          <a:p>
            <a:r>
              <a:rPr lang="en-IT" sz="3200" dirty="0"/>
              <a:t>State point close to the critical point.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74131D-EE84-2147-B638-2D5D2B82B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9961" y="5907314"/>
            <a:ext cx="3034039" cy="95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097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B73F27-E95B-E74E-90C2-40AC48781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4174435" cy="68322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3E41F7-3C5E-8945-8C3E-2F30B708C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913" y="581715"/>
            <a:ext cx="5273175" cy="40830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C1DFC5-696F-3B42-A462-7478B3C578CB}"/>
              </a:ext>
            </a:extLst>
          </p:cNvPr>
          <p:cNvSpPr txBox="1"/>
          <p:nvPr/>
        </p:nvSpPr>
        <p:spPr>
          <a:xfrm>
            <a:off x="4956451" y="4892537"/>
            <a:ext cx="3576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 dirty="0">
                <a:latin typeface="Symbol" pitchFamily="2" charset="2"/>
              </a:rPr>
              <a:t>b</a:t>
            </a:r>
            <a:r>
              <a:rPr lang="en-IT" sz="4000" dirty="0"/>
              <a:t>F[</a:t>
            </a:r>
            <a:r>
              <a:rPr lang="en-IT" sz="4000" dirty="0">
                <a:latin typeface="Symbol" pitchFamily="2" charset="2"/>
              </a:rPr>
              <a:t>d</a:t>
            </a:r>
            <a:r>
              <a:rPr lang="en-IT" sz="4000" dirty="0"/>
              <a:t>]= - ln[P(</a:t>
            </a:r>
            <a:r>
              <a:rPr lang="en-IT" sz="4000" dirty="0">
                <a:latin typeface="Symbol" pitchFamily="2" charset="2"/>
              </a:rPr>
              <a:t>d</a:t>
            </a:r>
            <a:r>
              <a:rPr lang="en-IT" sz="4000" dirty="0"/>
              <a:t>)]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9E5615-A754-C34C-B28A-5D2C09029F1B}"/>
              </a:ext>
            </a:extLst>
          </p:cNvPr>
          <p:cNvSpPr txBox="1"/>
          <p:nvPr/>
        </p:nvSpPr>
        <p:spPr>
          <a:xfrm>
            <a:off x="5329950" y="5828196"/>
            <a:ext cx="32031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400" dirty="0"/>
              <a:t>F[</a:t>
            </a:r>
            <a:r>
              <a:rPr lang="en-IT" sz="4400" dirty="0">
                <a:latin typeface="Symbol" pitchFamily="2" charset="2"/>
              </a:rPr>
              <a:t>r</a:t>
            </a:r>
            <a:r>
              <a:rPr lang="en-IT" sz="4400" dirty="0"/>
              <a:t>]=F[</a:t>
            </a:r>
            <a:r>
              <a:rPr lang="en-IT" sz="4400" dirty="0">
                <a:latin typeface="Symbol" pitchFamily="2" charset="2"/>
              </a:rPr>
              <a:t>d</a:t>
            </a:r>
            <a:r>
              <a:rPr lang="en-IT" sz="4400" dirty="0"/>
              <a:t>] !!!  </a:t>
            </a:r>
          </a:p>
        </p:txBody>
      </p:sp>
    </p:spTree>
    <p:extLst>
      <p:ext uri="{BB962C8B-B14F-4D97-AF65-F5344CB8AC3E}">
        <p14:creationId xmlns:p14="http://schemas.microsoft.com/office/powerpoint/2010/main" val="893135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23D56A-8336-4943-8922-D6E851E7F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FF1A81-4D51-C24B-836C-3C73A4FEAC1A}"/>
              </a:ext>
            </a:extLst>
          </p:cNvPr>
          <p:cNvSpPr txBox="1"/>
          <p:nvPr/>
        </p:nvSpPr>
        <p:spPr>
          <a:xfrm>
            <a:off x="1903046" y="319314"/>
            <a:ext cx="4447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b="1" dirty="0"/>
              <a:t>Particle-level distribution</a:t>
            </a:r>
          </a:p>
        </p:txBody>
      </p:sp>
    </p:spTree>
    <p:extLst>
      <p:ext uri="{BB962C8B-B14F-4D97-AF65-F5344CB8AC3E}">
        <p14:creationId xmlns:p14="http://schemas.microsoft.com/office/powerpoint/2010/main" val="34724595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126B9B-8B1E-3543-81CF-CE36E79E2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10" y="656757"/>
            <a:ext cx="7949134" cy="438536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40BFEE0-EDFC-7B4E-BE64-61E5B7005AB7}"/>
              </a:ext>
            </a:extLst>
          </p:cNvPr>
          <p:cNvGrpSpPr/>
          <p:nvPr/>
        </p:nvGrpSpPr>
        <p:grpSpPr>
          <a:xfrm>
            <a:off x="2427760" y="5042118"/>
            <a:ext cx="6206490" cy="1691666"/>
            <a:chOff x="-651510" y="3116767"/>
            <a:chExt cx="9704070" cy="315832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1926208-F825-864D-8911-368330CD2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651510" y="3116767"/>
              <a:ext cx="9144000" cy="249155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9489BE-90E7-6544-9661-E29A08DE7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5300" y="5398796"/>
              <a:ext cx="8557260" cy="87630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B2046FF-D4B9-BA4D-8F19-AAFCB36EC4F0}"/>
              </a:ext>
            </a:extLst>
          </p:cNvPr>
          <p:cNvSpPr txBox="1"/>
          <p:nvPr/>
        </p:nvSpPr>
        <p:spPr>
          <a:xfrm>
            <a:off x="2064859" y="124216"/>
            <a:ext cx="5477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>
                <a:solidFill>
                  <a:schemeClr val="accent6">
                    <a:lumMod val="75000"/>
                  </a:schemeClr>
                </a:solidFill>
              </a:rPr>
              <a:t>Two coexisting liquids </a:t>
            </a:r>
            <a:r>
              <a:rPr lang="en-IT" sz="3200" dirty="0"/>
              <a:t>(T=188 K)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4F0284-7B1E-CF45-9989-162E6F7331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01243"/>
            <a:ext cx="2776059" cy="71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91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0444BD-816E-96AB-FB08-73722888D9B3}"/>
              </a:ext>
            </a:extLst>
          </p:cNvPr>
          <p:cNvSpPr txBox="1"/>
          <p:nvPr/>
        </p:nvSpPr>
        <p:spPr>
          <a:xfrm>
            <a:off x="367861" y="281208"/>
            <a:ext cx="860797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Why relevant:</a:t>
            </a:r>
          </a:p>
          <a:p>
            <a:endParaRPr lang="en-US" sz="3600" b="1" dirty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FF0000"/>
                </a:solidFill>
              </a:rPr>
              <a:t>A liquid-liquid critical point in a one-component molecular system (water)</a:t>
            </a:r>
          </a:p>
          <a:p>
            <a:endParaRPr lang="en-US" sz="3600" b="1" dirty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FF0000"/>
                </a:solidFill>
              </a:rPr>
              <a:t>Two distinct liquids - One molecule</a:t>
            </a:r>
          </a:p>
          <a:p>
            <a:endParaRPr lang="en-US" sz="3600" b="1" dirty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FF0000"/>
                </a:solidFill>
              </a:rPr>
              <a:t>The possibility to link  water thermodynamic anomalies to the LLCP</a:t>
            </a:r>
          </a:p>
        </p:txBody>
      </p:sp>
    </p:spTree>
    <p:extLst>
      <p:ext uri="{BB962C8B-B14F-4D97-AF65-F5344CB8AC3E}">
        <p14:creationId xmlns:p14="http://schemas.microsoft.com/office/powerpoint/2010/main" val="29201960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8F0913-3F8C-2F40-9A13-9987C38F439B}"/>
              </a:ext>
            </a:extLst>
          </p:cNvPr>
          <p:cNvSpPr/>
          <p:nvPr/>
        </p:nvSpPr>
        <p:spPr>
          <a:xfrm>
            <a:off x="110998" y="134033"/>
            <a:ext cx="90330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Structural changes on increasing P   (TIP4P/Ice T=188 K  IS)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C37CC7-8B3C-9749-BB08-2B3EB7C5E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1" y="929373"/>
            <a:ext cx="7370702" cy="61095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7497B0-33A3-C445-BD47-40D650DBE69C}"/>
              </a:ext>
            </a:extLst>
          </p:cNvPr>
          <p:cNvSpPr txBox="1"/>
          <p:nvPr/>
        </p:nvSpPr>
        <p:spPr>
          <a:xfrm>
            <a:off x="4922729" y="5367647"/>
            <a:ext cx="1881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00B050"/>
                </a:solidFill>
              </a:rPr>
              <a:t>Low density liquid</a:t>
            </a:r>
          </a:p>
          <a:p>
            <a:r>
              <a:rPr lang="en-IT" dirty="0">
                <a:solidFill>
                  <a:srgbClr val="00B050"/>
                </a:solidFill>
              </a:rPr>
              <a:t>      (coexisting)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DC1C62-B51A-E74D-B895-0B126B72B42C}"/>
              </a:ext>
            </a:extLst>
          </p:cNvPr>
          <p:cNvSpPr txBox="1"/>
          <p:nvPr/>
        </p:nvSpPr>
        <p:spPr>
          <a:xfrm>
            <a:off x="1824481" y="4905982"/>
            <a:ext cx="1553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High  density </a:t>
            </a:r>
          </a:p>
          <a:p>
            <a:r>
              <a:rPr lang="en-GB" dirty="0"/>
              <a:t>L</a:t>
            </a:r>
            <a:r>
              <a:rPr lang="en-IT" dirty="0"/>
              <a:t>iquid</a:t>
            </a:r>
          </a:p>
          <a:p>
            <a:r>
              <a:rPr lang="en-IT" dirty="0"/>
              <a:t>(coexisting)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5F8068E-1445-3840-BCB9-D3AB5F26C1F0}"/>
              </a:ext>
            </a:extLst>
          </p:cNvPr>
          <p:cNvCxnSpPr/>
          <p:nvPr/>
        </p:nvCxnSpPr>
        <p:spPr>
          <a:xfrm flipV="1">
            <a:off x="2131951" y="1911927"/>
            <a:ext cx="665873" cy="2885704"/>
          </a:xfrm>
          <a:prstGeom prst="straightConnector1">
            <a:avLst/>
          </a:prstGeom>
          <a:ln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66000">
                  <a:srgbClr val="FF0000"/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894B285-BB91-5147-84B3-5B8EBD7E9943}"/>
              </a:ext>
            </a:extLst>
          </p:cNvPr>
          <p:cNvSpPr txBox="1"/>
          <p:nvPr/>
        </p:nvSpPr>
        <p:spPr>
          <a:xfrm>
            <a:off x="2311152" y="1420555"/>
            <a:ext cx="1982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From HDL to VHDL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E1F3CA-1C24-2945-89BF-17CF661C8CEF}"/>
              </a:ext>
            </a:extLst>
          </p:cNvPr>
          <p:cNvSpPr txBox="1"/>
          <p:nvPr/>
        </p:nvSpPr>
        <p:spPr>
          <a:xfrm rot="5400000">
            <a:off x="6806966" y="5030273"/>
            <a:ext cx="19537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/>
              <a:t>Disconti</a:t>
            </a:r>
            <a:r>
              <a:rPr lang="en-IT" sz="2400" dirty="0">
                <a:solidFill>
                  <a:srgbClr val="92D050"/>
                </a:solidFill>
              </a:rPr>
              <a:t>nuous</a:t>
            </a:r>
          </a:p>
          <a:p>
            <a:endParaRPr lang="en-IT" dirty="0"/>
          </a:p>
          <a:p>
            <a:r>
              <a:rPr lang="en-IT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D1588-C1DB-3145-8319-A531039C965B}"/>
              </a:ext>
            </a:extLst>
          </p:cNvPr>
          <p:cNvSpPr txBox="1"/>
          <p:nvPr/>
        </p:nvSpPr>
        <p:spPr>
          <a:xfrm rot="16200000">
            <a:off x="5723570" y="2891670"/>
            <a:ext cx="3465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/>
              <a:t>Co</a:t>
            </a:r>
            <a:r>
              <a:rPr lang="en-IT" sz="2800" dirty="0">
                <a:solidFill>
                  <a:srgbClr val="002060"/>
                </a:solidFill>
              </a:rPr>
              <a:t>nt</a:t>
            </a:r>
            <a:r>
              <a:rPr lang="en-IT" sz="2800" dirty="0"/>
              <a:t>i</a:t>
            </a:r>
            <a:r>
              <a:rPr lang="en-IT" sz="2800" dirty="0">
                <a:solidFill>
                  <a:srgbClr val="00B0F0"/>
                </a:solidFill>
              </a:rPr>
              <a:t>nu</a:t>
            </a:r>
            <a:r>
              <a:rPr lang="en-IT" sz="2800" dirty="0">
                <a:solidFill>
                  <a:schemeClr val="bg1">
                    <a:lumMod val="65000"/>
                  </a:schemeClr>
                </a:solidFill>
              </a:rPr>
              <a:t>ous</a:t>
            </a:r>
            <a:r>
              <a:rPr lang="en-IT" sz="2800" dirty="0"/>
              <a:t> </a:t>
            </a:r>
            <a:r>
              <a:rPr lang="en-IT" sz="28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cha</a:t>
            </a:r>
            <a:r>
              <a:rPr lang="en-IT" sz="2800" dirty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IT" sz="2800" dirty="0">
                <a:solidFill>
                  <a:srgbClr val="C00000"/>
                </a:solidFill>
              </a:rPr>
              <a:t>ge</a:t>
            </a:r>
          </a:p>
        </p:txBody>
      </p:sp>
    </p:spTree>
    <p:extLst>
      <p:ext uri="{BB962C8B-B14F-4D97-AF65-F5344CB8AC3E}">
        <p14:creationId xmlns:p14="http://schemas.microsoft.com/office/powerpoint/2010/main" val="8111648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8A4F13-2FC4-9B4B-80E1-29AC328228BE}"/>
              </a:ext>
            </a:extLst>
          </p:cNvPr>
          <p:cNvSpPr txBox="1"/>
          <p:nvPr/>
        </p:nvSpPr>
        <p:spPr>
          <a:xfrm>
            <a:off x="0" y="-58615"/>
            <a:ext cx="90102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/>
              <a:t>TIP4P/2005 at T=170 L (2</a:t>
            </a:r>
            <a:r>
              <a:rPr lang="en-IT" sz="3200" baseline="30000" dirty="0"/>
              <a:t>o</a:t>
            </a:r>
            <a:r>
              <a:rPr lang="en-IT" sz="3200" dirty="0"/>
              <a:t> below T</a:t>
            </a:r>
            <a:r>
              <a:rPr lang="en-IT" sz="3200" baseline="-25000" dirty="0"/>
              <a:t>c</a:t>
            </a:r>
            <a:r>
              <a:rPr lang="en-IT" sz="3200" dirty="0"/>
              <a:t>) – P</a:t>
            </a:r>
            <a:r>
              <a:rPr lang="en-IT" sz="3200" baseline="-25000" dirty="0"/>
              <a:t>coex</a:t>
            </a:r>
            <a:r>
              <a:rPr lang="en-IT" sz="3200" dirty="0"/>
              <a:t>=1900 bar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5B031B-6FDC-034E-B569-BBC7A29732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57"/>
          <a:stretch/>
        </p:blipFill>
        <p:spPr>
          <a:xfrm>
            <a:off x="0" y="653143"/>
            <a:ext cx="9144000" cy="621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953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14773-1856-E046-A472-7944104E32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34320" y="0"/>
            <a:ext cx="2751577" cy="32056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dirty="0"/>
              <a:t>TIP4P/Ice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cp-ice.pdf">
            <a:extLst>
              <a:ext uri="{FF2B5EF4-FFF2-40B4-BE49-F238E27FC236}">
                <a16:creationId xmlns:a16="http://schemas.microsoft.com/office/drawing/2014/main" id="{C8EBA32D-5834-394B-BFBD-0F88D4577C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6" r="8939" b="869"/>
          <a:stretch/>
        </p:blipFill>
        <p:spPr>
          <a:xfrm>
            <a:off x="4758701" y="1987827"/>
            <a:ext cx="4450255" cy="33321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895E8-46C6-C04B-A710-EEA0C7E97093}"/>
              </a:ext>
            </a:extLst>
          </p:cNvPr>
          <p:cNvSpPr/>
          <p:nvPr/>
        </p:nvSpPr>
        <p:spPr>
          <a:xfrm>
            <a:off x="524942" y="9268494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>
              <a:ln>
                <a:solidFill>
                  <a:srgbClr val="000000"/>
                </a:solidFill>
              </a:ln>
              <a:solidFill>
                <a:srgbClr val="FF0000"/>
              </a:solidFill>
            </a:endParaRPr>
          </a:p>
          <a:p>
            <a:endParaRPr lang="en-US" dirty="0">
              <a:ln>
                <a:solidFill>
                  <a:srgbClr val="00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2F3320-0F5F-B443-AAF5-C2934A5F77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4" t="9854" r="31492" b="3176"/>
          <a:stretch/>
        </p:blipFill>
        <p:spPr>
          <a:xfrm>
            <a:off x="0" y="1129852"/>
            <a:ext cx="4758701" cy="475728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BC1A0C-B84F-9644-8805-B893B420E205}"/>
              </a:ext>
            </a:extLst>
          </p:cNvPr>
          <p:cNvSpPr/>
          <p:nvPr/>
        </p:nvSpPr>
        <p:spPr>
          <a:xfrm>
            <a:off x="5894387" y="6817810"/>
            <a:ext cx="6499225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2 Sizes</a:t>
            </a:r>
          </a:p>
          <a:p>
            <a:r>
              <a:rPr lang="en-US" sz="2000" dirty="0">
                <a:solidFill>
                  <a:srgbClr val="FF0000"/>
                </a:solidFill>
              </a:rPr>
              <a:t>40 state points 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Several tenth of </a:t>
            </a:r>
            <a:r>
              <a:rPr lang="en-US" sz="2000" dirty="0" err="1">
                <a:solidFill>
                  <a:srgbClr val="FF0000"/>
                </a:solidFill>
                <a:latin typeface="Symbol" charset="2"/>
                <a:cs typeface="Symbol" charset="2"/>
              </a:rPr>
              <a:t>m</a:t>
            </a:r>
            <a:r>
              <a:rPr lang="en-US" sz="2000" dirty="0" err="1">
                <a:solidFill>
                  <a:srgbClr val="FF0000"/>
                </a:solidFill>
              </a:rPr>
              <a:t>s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  <a:p>
            <a:r>
              <a:rPr lang="en-US" sz="2000" dirty="0">
                <a:solidFill>
                  <a:srgbClr val="FF0000"/>
                </a:solidFill>
              </a:rPr>
              <a:t>Constant pressure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Histogram reweighting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60F151-E73C-FB48-AA6E-8617D0AB8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990" y="-164554"/>
            <a:ext cx="3672408" cy="27543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AF21AE-C3B5-5F45-8F9A-6D1C1081D9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582" r="3797" b="3170"/>
          <a:stretch/>
        </p:blipFill>
        <p:spPr>
          <a:xfrm>
            <a:off x="5290955" y="62326"/>
            <a:ext cx="3918001" cy="7729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E45C8B-805F-D548-A185-B379079011EF}"/>
              </a:ext>
            </a:extLst>
          </p:cNvPr>
          <p:cNvSpPr txBox="1"/>
          <p:nvPr/>
        </p:nvSpPr>
        <p:spPr>
          <a:xfrm>
            <a:off x="6167366" y="913371"/>
            <a:ext cx="1685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P</a:t>
            </a:r>
            <a:r>
              <a:rPr lang="en-US" sz="2400" baseline="-25000" dirty="0">
                <a:solidFill>
                  <a:srgbClr val="FF0000"/>
                </a:solidFill>
              </a:rPr>
              <a:t>c</a:t>
            </a:r>
            <a:r>
              <a:rPr lang="en-US" sz="2400" dirty="0">
                <a:solidFill>
                  <a:srgbClr val="FF0000"/>
                </a:solidFill>
              </a:rPr>
              <a:t>=1725 bar</a:t>
            </a:r>
          </a:p>
          <a:p>
            <a:r>
              <a:rPr lang="en-US" sz="2400" dirty="0">
                <a:solidFill>
                  <a:srgbClr val="FF0000"/>
                </a:solidFill>
              </a:rPr>
              <a:t>T</a:t>
            </a:r>
            <a:r>
              <a:rPr lang="en-US" sz="2400" baseline="-25000" dirty="0">
                <a:solidFill>
                  <a:srgbClr val="FF0000"/>
                </a:solidFill>
              </a:rPr>
              <a:t>c</a:t>
            </a:r>
            <a:r>
              <a:rPr lang="en-US" sz="2400" dirty="0">
                <a:solidFill>
                  <a:srgbClr val="FF0000"/>
                </a:solidFill>
              </a:rPr>
              <a:t>=188.6  K 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EB0994-19E7-F640-B769-DA2978D43AC9}"/>
              </a:ext>
            </a:extLst>
          </p:cNvPr>
          <p:cNvCxnSpPr/>
          <p:nvPr/>
        </p:nvCxnSpPr>
        <p:spPr bwMode="auto">
          <a:xfrm>
            <a:off x="102987" y="7361149"/>
            <a:ext cx="5184576" cy="0"/>
          </a:xfrm>
          <a:prstGeom prst="straightConnector1">
            <a:avLst/>
          </a:prstGeom>
          <a:ln>
            <a:solidFill>
              <a:srgbClr val="FC00FF"/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1CCE6FF-E5C3-2F48-92E3-53F7BA95DF62}"/>
              </a:ext>
            </a:extLst>
          </p:cNvPr>
          <p:cNvSpPr txBox="1"/>
          <p:nvPr/>
        </p:nvSpPr>
        <p:spPr>
          <a:xfrm>
            <a:off x="370832" y="5848296"/>
            <a:ext cx="4916731" cy="461665"/>
          </a:xfrm>
          <a:prstGeom prst="rect">
            <a:avLst/>
          </a:prstGeom>
          <a:noFill/>
          <a:ln>
            <a:solidFill>
              <a:srgbClr val="FC00FF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Real time (computer time)  - 1 year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6328B8-BE24-B844-B9D8-437C5D4231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7338" y="5848296"/>
            <a:ext cx="3626661" cy="4562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23BD16-FA9E-EC47-9339-EEEC5ACFAF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941" t="1784"/>
          <a:stretch/>
        </p:blipFill>
        <p:spPr>
          <a:xfrm>
            <a:off x="5555408" y="6294511"/>
            <a:ext cx="3456384" cy="37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013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1A0BA59-1708-9B4F-B468-6D768A4F19E7}"/>
              </a:ext>
            </a:extLst>
          </p:cNvPr>
          <p:cNvSpPr txBox="1"/>
          <p:nvPr/>
        </p:nvSpPr>
        <p:spPr>
          <a:xfrm>
            <a:off x="528452" y="1184146"/>
            <a:ext cx="28124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Still mostly tetrahedral at the LL transition</a:t>
            </a:r>
          </a:p>
          <a:p>
            <a:endParaRPr lang="en-US" sz="2000" dirty="0">
              <a:solidFill>
                <a:srgbClr val="FF0000"/>
              </a:solidFill>
            </a:endParaRPr>
          </a:p>
          <a:p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Complete loss of</a:t>
            </a:r>
          </a:p>
          <a:p>
            <a:r>
              <a:rPr lang="en-US" sz="2000" dirty="0">
                <a:solidFill>
                  <a:srgbClr val="FF0000"/>
                </a:solidFill>
              </a:rPr>
              <a:t>tetrahedrality in VHDL</a:t>
            </a:r>
            <a:endParaRPr lang="en-IT" sz="2000" dirty="0">
              <a:solidFill>
                <a:srgbClr val="FF0000"/>
              </a:solidFill>
            </a:endParaRPr>
          </a:p>
          <a:p>
            <a:endParaRPr lang="en-IT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ED7EAF-C345-534E-9DB1-914F01243D44}"/>
              </a:ext>
            </a:extLst>
          </p:cNvPr>
          <p:cNvSpPr txBox="1"/>
          <p:nvPr/>
        </p:nvSpPr>
        <p:spPr>
          <a:xfrm>
            <a:off x="273132" y="4241681"/>
            <a:ext cx="32924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</a:t>
            </a:r>
            <a:r>
              <a:rPr lang="en-IT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=5 A</a:t>
            </a:r>
          </a:p>
          <a:p>
            <a:r>
              <a:rPr lang="en-IT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Specific geometry  of dense states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IT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ssociate to long rings (L=7,8)</a:t>
            </a:r>
          </a:p>
          <a:p>
            <a:endParaRPr lang="en-I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0D2BF9-4D51-9644-A92E-9C9F14C935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30" r="16816" b="3376"/>
          <a:stretch/>
        </p:blipFill>
        <p:spPr>
          <a:xfrm>
            <a:off x="3565607" y="115785"/>
            <a:ext cx="5551713" cy="6626431"/>
          </a:xfrm>
          <a:prstGeom prst="rect">
            <a:avLst/>
          </a:prstGeom>
        </p:spPr>
      </p:pic>
      <p:sp>
        <p:nvSpPr>
          <p:cNvPr id="11" name="Doughnut 10">
            <a:extLst>
              <a:ext uri="{FF2B5EF4-FFF2-40B4-BE49-F238E27FC236}">
                <a16:creationId xmlns:a16="http://schemas.microsoft.com/office/drawing/2014/main" id="{5035B090-F4DB-4743-8EA5-B8FC5EC498DA}"/>
              </a:ext>
            </a:extLst>
          </p:cNvPr>
          <p:cNvSpPr/>
          <p:nvPr/>
        </p:nvSpPr>
        <p:spPr>
          <a:xfrm>
            <a:off x="6541326" y="115784"/>
            <a:ext cx="1983178" cy="1911926"/>
          </a:xfrm>
          <a:prstGeom prst="donut">
            <a:avLst>
              <a:gd name="adj" fmla="val 3723"/>
            </a:avLst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16F873A-9981-C048-92CA-587DD9C87479}"/>
              </a:ext>
            </a:extLst>
          </p:cNvPr>
          <p:cNvCxnSpPr>
            <a:cxnSpLocks/>
          </p:cNvCxnSpPr>
          <p:nvPr/>
        </p:nvCxnSpPr>
        <p:spPr>
          <a:xfrm flipV="1">
            <a:off x="1398361" y="1834415"/>
            <a:ext cx="5235040" cy="22895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70BF84F-3E5B-984B-AFA5-E8EB427E1AE2}"/>
              </a:ext>
            </a:extLst>
          </p:cNvPr>
          <p:cNvSpPr/>
          <p:nvPr/>
        </p:nvSpPr>
        <p:spPr>
          <a:xfrm>
            <a:off x="44056" y="59579"/>
            <a:ext cx="44115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T" sz="3600" dirty="0">
                <a:solidFill>
                  <a:srgbClr val="FF0000"/>
                </a:solidFill>
              </a:rPr>
              <a:t>Chemical distance D=2</a:t>
            </a:r>
          </a:p>
        </p:txBody>
      </p:sp>
    </p:spTree>
    <p:extLst>
      <p:ext uri="{BB962C8B-B14F-4D97-AF65-F5344CB8AC3E}">
        <p14:creationId xmlns:p14="http://schemas.microsoft.com/office/powerpoint/2010/main" val="30606333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B63F918-F38E-0F40-9AC8-D40A5458E0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23" t="8299" r="2222" b="3802"/>
          <a:stretch/>
        </p:blipFill>
        <p:spPr>
          <a:xfrm>
            <a:off x="2234239" y="448638"/>
            <a:ext cx="3997365" cy="38040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19627A8-54CF-0346-AE2A-EA838D97C197}"/>
              </a:ext>
            </a:extLst>
          </p:cNvPr>
          <p:cNvSpPr txBox="1"/>
          <p:nvPr/>
        </p:nvSpPr>
        <p:spPr>
          <a:xfrm>
            <a:off x="28353" y="715008"/>
            <a:ext cx="232538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00B050"/>
                </a:solidFill>
              </a:rPr>
              <a:t>Central Molecule</a:t>
            </a:r>
          </a:p>
          <a:p>
            <a:endParaRPr lang="en-IT" dirty="0"/>
          </a:p>
          <a:p>
            <a:r>
              <a:rPr lang="en-IT" dirty="0">
                <a:solidFill>
                  <a:srgbClr val="0070C0"/>
                </a:solidFill>
              </a:rPr>
              <a:t>Chemical Distance D=1</a:t>
            </a:r>
          </a:p>
          <a:p>
            <a:endParaRPr lang="en-IT" dirty="0"/>
          </a:p>
          <a:p>
            <a:r>
              <a:rPr lang="en-IT" dirty="0">
                <a:solidFill>
                  <a:schemeClr val="accent6">
                    <a:lumMod val="75000"/>
                  </a:schemeClr>
                </a:solidFill>
              </a:rPr>
              <a:t>Chemical Distance D=2</a:t>
            </a:r>
          </a:p>
          <a:p>
            <a:endParaRPr lang="en-IT" dirty="0"/>
          </a:p>
          <a:p>
            <a:r>
              <a:rPr lang="en-IT" dirty="0">
                <a:solidFill>
                  <a:srgbClr val="7030A0"/>
                </a:solidFill>
              </a:rPr>
              <a:t>Chemical Distance D=3</a:t>
            </a:r>
          </a:p>
          <a:p>
            <a:endParaRPr lang="en-IT" dirty="0"/>
          </a:p>
          <a:p>
            <a:r>
              <a:rPr lang="en-IT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Chemical Distance D=4</a:t>
            </a:r>
          </a:p>
          <a:p>
            <a:endParaRPr lang="en-IT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en-IT" dirty="0">
                <a:solidFill>
                  <a:srgbClr val="FF0000"/>
                </a:solidFill>
              </a:rPr>
              <a:t>Chemical Distance D=5</a:t>
            </a:r>
          </a:p>
          <a:p>
            <a:endParaRPr lang="en-IT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EE1982-F295-E641-96FB-1F2EFF7DED00}"/>
              </a:ext>
            </a:extLst>
          </p:cNvPr>
          <p:cNvSpPr/>
          <p:nvPr/>
        </p:nvSpPr>
        <p:spPr>
          <a:xfrm>
            <a:off x="5886952" y="581001"/>
            <a:ext cx="2208669" cy="686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T" sz="2400" dirty="0"/>
              <a:t>Chemical Distance =</a:t>
            </a:r>
          </a:p>
          <a:p>
            <a:r>
              <a:rPr lang="en-IT" sz="2400" dirty="0"/>
              <a:t>Smallest number of HB </a:t>
            </a:r>
          </a:p>
          <a:p>
            <a:r>
              <a:rPr lang="en-GB" sz="2400" dirty="0"/>
              <a:t>c</a:t>
            </a:r>
            <a:r>
              <a:rPr lang="en-IT" sz="2400" dirty="0"/>
              <a:t>onnecting two molecules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14AE9-D4DA-8449-8BA0-0F56FA80B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398" y="2226905"/>
            <a:ext cx="2502895" cy="10181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EAE951-6F88-E342-8380-F10E38399415}"/>
              </a:ext>
            </a:extLst>
          </p:cNvPr>
          <p:cNvSpPr txBox="1"/>
          <p:nvPr/>
        </p:nvSpPr>
        <p:spPr>
          <a:xfrm>
            <a:off x="1846811" y="-15761"/>
            <a:ext cx="3203809" cy="2992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>
                <a:solidFill>
                  <a:srgbClr val="FF0000"/>
                </a:solidFill>
              </a:rPr>
              <a:t>Looking for structural information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CA92B3-5189-3646-9053-E6AFF7E2E1AE}"/>
              </a:ext>
            </a:extLst>
          </p:cNvPr>
          <p:cNvSpPr txBox="1"/>
          <p:nvPr/>
        </p:nvSpPr>
        <p:spPr>
          <a:xfrm>
            <a:off x="1625542" y="4679613"/>
            <a:ext cx="3365590" cy="1102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>
                <a:solidFill>
                  <a:srgbClr val="FF0000"/>
                </a:solidFill>
              </a:rPr>
              <a:t>Associating chemical </a:t>
            </a:r>
          </a:p>
          <a:p>
            <a:r>
              <a:rPr lang="en-IT" sz="2400" dirty="0">
                <a:solidFill>
                  <a:srgbClr val="FF0000"/>
                </a:solidFill>
              </a:rPr>
              <a:t>distance to ring leng</a:t>
            </a:r>
            <a:r>
              <a:rPr lang="en-US" sz="2400" dirty="0" err="1">
                <a:solidFill>
                  <a:srgbClr val="FF0000"/>
                </a:solidFill>
              </a:rPr>
              <a:t>th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IT" sz="2400" dirty="0">
              <a:solidFill>
                <a:srgbClr val="FF000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87B73C-5A04-E248-BBF6-F07B9E7E50F1}"/>
              </a:ext>
            </a:extLst>
          </p:cNvPr>
          <p:cNvSpPr/>
          <p:nvPr/>
        </p:nvSpPr>
        <p:spPr>
          <a:xfrm>
            <a:off x="5554798" y="4334329"/>
            <a:ext cx="307008" cy="35418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B50668-7A0E-A848-B998-1B281CDDB3DD}"/>
              </a:ext>
            </a:extLst>
          </p:cNvPr>
          <p:cNvSpPr/>
          <p:nvPr/>
        </p:nvSpPr>
        <p:spPr>
          <a:xfrm>
            <a:off x="6259056" y="4309423"/>
            <a:ext cx="307008" cy="35418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12C44F7-92BA-6C4A-ACE0-874F2A9A8692}"/>
              </a:ext>
            </a:extLst>
          </p:cNvPr>
          <p:cNvSpPr/>
          <p:nvPr/>
        </p:nvSpPr>
        <p:spPr>
          <a:xfrm>
            <a:off x="5887390" y="4688517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51B4AF0-2958-224E-B984-116366C6BB05}"/>
              </a:ext>
            </a:extLst>
          </p:cNvPr>
          <p:cNvSpPr/>
          <p:nvPr/>
        </p:nvSpPr>
        <p:spPr>
          <a:xfrm>
            <a:off x="5889250" y="4029851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923BE7A-F710-5048-9A75-3047046899AE}"/>
              </a:ext>
            </a:extLst>
          </p:cNvPr>
          <p:cNvSpPr/>
          <p:nvPr/>
        </p:nvSpPr>
        <p:spPr>
          <a:xfrm>
            <a:off x="7101469" y="4309423"/>
            <a:ext cx="307008" cy="35418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12E4410-9957-CE42-BEA3-5E7431956815}"/>
              </a:ext>
            </a:extLst>
          </p:cNvPr>
          <p:cNvSpPr/>
          <p:nvPr/>
        </p:nvSpPr>
        <p:spPr>
          <a:xfrm>
            <a:off x="7805727" y="4284517"/>
            <a:ext cx="307008" cy="35418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67A2375-8954-8043-A9A1-02C3BBC14158}"/>
              </a:ext>
            </a:extLst>
          </p:cNvPr>
          <p:cNvSpPr/>
          <p:nvPr/>
        </p:nvSpPr>
        <p:spPr>
          <a:xfrm>
            <a:off x="7276194" y="4808736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0F0C6E2-8E86-874F-AAC9-78BD9564B155}"/>
              </a:ext>
            </a:extLst>
          </p:cNvPr>
          <p:cNvSpPr/>
          <p:nvPr/>
        </p:nvSpPr>
        <p:spPr>
          <a:xfrm>
            <a:off x="7435922" y="4004945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41155E9-EB2A-0F4B-A82F-0AABB436FA0B}"/>
              </a:ext>
            </a:extLst>
          </p:cNvPr>
          <p:cNvSpPr/>
          <p:nvPr/>
        </p:nvSpPr>
        <p:spPr>
          <a:xfrm>
            <a:off x="7175895" y="5715820"/>
            <a:ext cx="307008" cy="35418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2041790-7C60-B84B-9262-143F61425E13}"/>
              </a:ext>
            </a:extLst>
          </p:cNvPr>
          <p:cNvSpPr/>
          <p:nvPr/>
        </p:nvSpPr>
        <p:spPr>
          <a:xfrm>
            <a:off x="7880153" y="5690914"/>
            <a:ext cx="307008" cy="35418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D0BE5D-01C0-5D47-80C2-12E56C669FD5}"/>
              </a:ext>
            </a:extLst>
          </p:cNvPr>
          <p:cNvSpPr/>
          <p:nvPr/>
        </p:nvSpPr>
        <p:spPr>
          <a:xfrm>
            <a:off x="7476897" y="6463551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9E17C67-0595-8445-A2B9-6FEA53497251}"/>
              </a:ext>
            </a:extLst>
          </p:cNvPr>
          <p:cNvSpPr/>
          <p:nvPr/>
        </p:nvSpPr>
        <p:spPr>
          <a:xfrm>
            <a:off x="7510348" y="5411342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113DEB2-98B7-3747-88DA-3B59497E8008}"/>
              </a:ext>
            </a:extLst>
          </p:cNvPr>
          <p:cNvSpPr/>
          <p:nvPr/>
        </p:nvSpPr>
        <p:spPr>
          <a:xfrm>
            <a:off x="5614805" y="5798671"/>
            <a:ext cx="307008" cy="35418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1D1486C-390B-4B48-AB26-984640DC03E9}"/>
              </a:ext>
            </a:extLst>
          </p:cNvPr>
          <p:cNvSpPr/>
          <p:nvPr/>
        </p:nvSpPr>
        <p:spPr>
          <a:xfrm>
            <a:off x="6319063" y="5773765"/>
            <a:ext cx="307008" cy="35418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B2D8504-61A4-784C-BF46-DB767A6A9C70}"/>
              </a:ext>
            </a:extLst>
          </p:cNvPr>
          <p:cNvSpPr/>
          <p:nvPr/>
        </p:nvSpPr>
        <p:spPr>
          <a:xfrm>
            <a:off x="5554798" y="6239020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0346742-26B1-4944-8D89-0522EF349B0C}"/>
              </a:ext>
            </a:extLst>
          </p:cNvPr>
          <p:cNvSpPr/>
          <p:nvPr/>
        </p:nvSpPr>
        <p:spPr>
          <a:xfrm>
            <a:off x="5949257" y="5494193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1DC18F1-E5C7-794F-A928-4DFFFEC90E6C}"/>
              </a:ext>
            </a:extLst>
          </p:cNvPr>
          <p:cNvCxnSpPr>
            <a:cxnSpLocks/>
          </p:cNvCxnSpPr>
          <p:nvPr/>
        </p:nvCxnSpPr>
        <p:spPr>
          <a:xfrm flipV="1">
            <a:off x="5762574" y="4206945"/>
            <a:ext cx="278320" cy="2795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54EDF11-7D43-9A44-976E-D2EAB357FB48}"/>
              </a:ext>
            </a:extLst>
          </p:cNvPr>
          <p:cNvCxnSpPr>
            <a:cxnSpLocks/>
          </p:cNvCxnSpPr>
          <p:nvPr/>
        </p:nvCxnSpPr>
        <p:spPr>
          <a:xfrm flipV="1">
            <a:off x="6092452" y="4519758"/>
            <a:ext cx="278320" cy="2795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CFCAB81-7376-0E45-8D80-936758864357}"/>
              </a:ext>
            </a:extLst>
          </p:cNvPr>
          <p:cNvCxnSpPr>
            <a:cxnSpLocks/>
          </p:cNvCxnSpPr>
          <p:nvPr/>
        </p:nvCxnSpPr>
        <p:spPr>
          <a:xfrm flipH="1" flipV="1">
            <a:off x="5723652" y="4527841"/>
            <a:ext cx="284529" cy="304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5E61A34-5201-B147-A671-70E134F988F0}"/>
              </a:ext>
            </a:extLst>
          </p:cNvPr>
          <p:cNvCxnSpPr>
            <a:cxnSpLocks/>
          </p:cNvCxnSpPr>
          <p:nvPr/>
        </p:nvCxnSpPr>
        <p:spPr>
          <a:xfrm flipH="1" flipV="1">
            <a:off x="6125591" y="4151029"/>
            <a:ext cx="284529" cy="304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87043D6-3CF9-6D42-8965-F7537275BC76}"/>
              </a:ext>
            </a:extLst>
          </p:cNvPr>
          <p:cNvCxnSpPr>
            <a:cxnSpLocks/>
          </p:cNvCxnSpPr>
          <p:nvPr/>
        </p:nvCxnSpPr>
        <p:spPr>
          <a:xfrm flipH="1" flipV="1">
            <a:off x="7632605" y="4149100"/>
            <a:ext cx="284529" cy="304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90F1C01-8899-4E42-B019-FAE211B8AB1D}"/>
              </a:ext>
            </a:extLst>
          </p:cNvPr>
          <p:cNvCxnSpPr>
            <a:cxnSpLocks/>
          </p:cNvCxnSpPr>
          <p:nvPr/>
        </p:nvCxnSpPr>
        <p:spPr>
          <a:xfrm flipH="1" flipV="1">
            <a:off x="7196009" y="4486517"/>
            <a:ext cx="212468" cy="4629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F56E74A1-E9A3-B944-9836-CE9D6C86D1B0}"/>
              </a:ext>
            </a:extLst>
          </p:cNvPr>
          <p:cNvSpPr/>
          <p:nvPr/>
        </p:nvSpPr>
        <p:spPr>
          <a:xfrm>
            <a:off x="7717347" y="4780706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C5B5EEB-936C-704D-BE48-80CDA0C885E3}"/>
              </a:ext>
            </a:extLst>
          </p:cNvPr>
          <p:cNvSpPr/>
          <p:nvPr/>
        </p:nvSpPr>
        <p:spPr>
          <a:xfrm>
            <a:off x="6294409" y="6239020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175959B-9264-5D44-8553-EF170D8D7419}"/>
              </a:ext>
            </a:extLst>
          </p:cNvPr>
          <p:cNvSpPr/>
          <p:nvPr/>
        </p:nvSpPr>
        <p:spPr>
          <a:xfrm>
            <a:off x="5938947" y="6424197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918DDFB-0AD8-5441-8FB6-39008B2F00B6}"/>
              </a:ext>
            </a:extLst>
          </p:cNvPr>
          <p:cNvSpPr/>
          <p:nvPr/>
        </p:nvSpPr>
        <p:spPr>
          <a:xfrm>
            <a:off x="7153026" y="6215133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9A6EB83-3527-9D4D-9DB9-CBB64FFB119A}"/>
              </a:ext>
            </a:extLst>
          </p:cNvPr>
          <p:cNvSpPr/>
          <p:nvPr/>
        </p:nvSpPr>
        <p:spPr>
          <a:xfrm>
            <a:off x="7834410" y="6432312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E670D5E-F105-294A-B0A4-188FF22548AB}"/>
              </a:ext>
            </a:extLst>
          </p:cNvPr>
          <p:cNvSpPr/>
          <p:nvPr/>
        </p:nvSpPr>
        <p:spPr>
          <a:xfrm>
            <a:off x="8061027" y="6070008"/>
            <a:ext cx="307008" cy="3541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7B85BA2-BDD4-2A43-806D-1650E259870E}"/>
              </a:ext>
            </a:extLst>
          </p:cNvPr>
          <p:cNvCxnSpPr>
            <a:cxnSpLocks/>
          </p:cNvCxnSpPr>
          <p:nvPr/>
        </p:nvCxnSpPr>
        <p:spPr>
          <a:xfrm flipH="1" flipV="1">
            <a:off x="7663463" y="5545322"/>
            <a:ext cx="284529" cy="304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8DA1540-5495-8D4C-BAC4-011B76982FEC}"/>
              </a:ext>
            </a:extLst>
          </p:cNvPr>
          <p:cNvCxnSpPr>
            <a:cxnSpLocks/>
          </p:cNvCxnSpPr>
          <p:nvPr/>
        </p:nvCxnSpPr>
        <p:spPr>
          <a:xfrm flipH="1" flipV="1">
            <a:off x="6125084" y="5639274"/>
            <a:ext cx="284529" cy="30447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BE6BD2D-1F64-A049-ACEA-60B61BB203CF}"/>
              </a:ext>
            </a:extLst>
          </p:cNvPr>
          <p:cNvCxnSpPr>
            <a:cxnSpLocks/>
          </p:cNvCxnSpPr>
          <p:nvPr/>
        </p:nvCxnSpPr>
        <p:spPr>
          <a:xfrm flipV="1">
            <a:off x="6455507" y="5957967"/>
            <a:ext cx="0" cy="4743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417F98B-FE49-364C-B67D-755DBEAD8ED4}"/>
              </a:ext>
            </a:extLst>
          </p:cNvPr>
          <p:cNvCxnSpPr>
            <a:cxnSpLocks/>
          </p:cNvCxnSpPr>
          <p:nvPr/>
        </p:nvCxnSpPr>
        <p:spPr>
          <a:xfrm flipV="1">
            <a:off x="7298674" y="5890781"/>
            <a:ext cx="0" cy="4743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3630AA0-8459-3748-9632-A71A0AF0E4A0}"/>
              </a:ext>
            </a:extLst>
          </p:cNvPr>
          <p:cNvCxnSpPr>
            <a:cxnSpLocks/>
          </p:cNvCxnSpPr>
          <p:nvPr/>
        </p:nvCxnSpPr>
        <p:spPr>
          <a:xfrm flipV="1">
            <a:off x="5762574" y="5949661"/>
            <a:ext cx="0" cy="4743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E58B218-2E6A-9347-B8C2-2FBB564A57E5}"/>
              </a:ext>
            </a:extLst>
          </p:cNvPr>
          <p:cNvCxnSpPr>
            <a:cxnSpLocks/>
          </p:cNvCxnSpPr>
          <p:nvPr/>
        </p:nvCxnSpPr>
        <p:spPr>
          <a:xfrm flipV="1">
            <a:off x="7870851" y="4462450"/>
            <a:ext cx="82106" cy="4870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B07556B-35E8-B240-B7A6-8D96FF644EE2}"/>
              </a:ext>
            </a:extLst>
          </p:cNvPr>
          <p:cNvCxnSpPr>
            <a:cxnSpLocks/>
          </p:cNvCxnSpPr>
          <p:nvPr/>
        </p:nvCxnSpPr>
        <p:spPr>
          <a:xfrm flipV="1">
            <a:off x="8040050" y="6215133"/>
            <a:ext cx="182336" cy="3822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F2DB7B1-86BE-E349-A741-BA0BF1FBE9C5}"/>
              </a:ext>
            </a:extLst>
          </p:cNvPr>
          <p:cNvCxnSpPr>
            <a:cxnSpLocks/>
          </p:cNvCxnSpPr>
          <p:nvPr/>
        </p:nvCxnSpPr>
        <p:spPr>
          <a:xfrm flipV="1">
            <a:off x="7357000" y="5563395"/>
            <a:ext cx="269659" cy="3046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9229B01-1E42-7F42-ABFE-09DBD6A05E65}"/>
              </a:ext>
            </a:extLst>
          </p:cNvPr>
          <p:cNvCxnSpPr>
            <a:cxnSpLocks/>
          </p:cNvCxnSpPr>
          <p:nvPr/>
        </p:nvCxnSpPr>
        <p:spPr>
          <a:xfrm flipV="1">
            <a:off x="7276142" y="4173102"/>
            <a:ext cx="269659" cy="3046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D54B40F-9E15-A84D-99DE-4003EFB8F08C}"/>
              </a:ext>
            </a:extLst>
          </p:cNvPr>
          <p:cNvCxnSpPr>
            <a:cxnSpLocks/>
          </p:cNvCxnSpPr>
          <p:nvPr/>
        </p:nvCxnSpPr>
        <p:spPr>
          <a:xfrm flipV="1">
            <a:off x="5794036" y="5636206"/>
            <a:ext cx="269659" cy="3046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677286C-E01F-184F-A758-B06E3C6A091D}"/>
              </a:ext>
            </a:extLst>
          </p:cNvPr>
          <p:cNvCxnSpPr>
            <a:cxnSpLocks/>
          </p:cNvCxnSpPr>
          <p:nvPr/>
        </p:nvCxnSpPr>
        <p:spPr>
          <a:xfrm flipV="1">
            <a:off x="6141325" y="6416114"/>
            <a:ext cx="270658" cy="1922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92E8463-A312-104D-8F6A-36FDFE84AB28}"/>
              </a:ext>
            </a:extLst>
          </p:cNvPr>
          <p:cNvCxnSpPr>
            <a:cxnSpLocks/>
          </p:cNvCxnSpPr>
          <p:nvPr/>
        </p:nvCxnSpPr>
        <p:spPr>
          <a:xfrm>
            <a:off x="5730192" y="6430443"/>
            <a:ext cx="366972" cy="1779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1F16C4A-A3A7-A840-86BF-F81912BB3AD3}"/>
              </a:ext>
            </a:extLst>
          </p:cNvPr>
          <p:cNvCxnSpPr>
            <a:cxnSpLocks/>
          </p:cNvCxnSpPr>
          <p:nvPr/>
        </p:nvCxnSpPr>
        <p:spPr>
          <a:xfrm flipV="1">
            <a:off x="7649468" y="6586102"/>
            <a:ext cx="338537" cy="925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6A09A04-A72D-DA4E-A3D0-79FA364D94DF}"/>
              </a:ext>
            </a:extLst>
          </p:cNvPr>
          <p:cNvCxnSpPr>
            <a:cxnSpLocks/>
          </p:cNvCxnSpPr>
          <p:nvPr/>
        </p:nvCxnSpPr>
        <p:spPr>
          <a:xfrm>
            <a:off x="7314130" y="6373483"/>
            <a:ext cx="287163" cy="2494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B118C12-0DA8-0D45-BB1D-5170E19B9544}"/>
              </a:ext>
            </a:extLst>
          </p:cNvPr>
          <p:cNvCxnSpPr>
            <a:cxnSpLocks/>
          </p:cNvCxnSpPr>
          <p:nvPr/>
        </p:nvCxnSpPr>
        <p:spPr>
          <a:xfrm>
            <a:off x="7987914" y="5881487"/>
            <a:ext cx="261271" cy="31740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5D622696-91FF-7448-BB61-AE5FDC530048}"/>
              </a:ext>
            </a:extLst>
          </p:cNvPr>
          <p:cNvSpPr txBox="1"/>
          <p:nvPr/>
        </p:nvSpPr>
        <p:spPr>
          <a:xfrm>
            <a:off x="4760963" y="4304620"/>
            <a:ext cx="6832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>
                <a:solidFill>
                  <a:srgbClr val="FF0000"/>
                </a:solidFill>
              </a:rPr>
              <a:t>D=2</a:t>
            </a:r>
          </a:p>
          <a:p>
            <a:r>
              <a:rPr lang="en-IT" sz="2400" dirty="0">
                <a:solidFill>
                  <a:srgbClr val="FF0000"/>
                </a:solidFill>
              </a:rPr>
              <a:t>L=4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8C05A0D-63C2-0D42-9D4E-A870A0A38769}"/>
              </a:ext>
            </a:extLst>
          </p:cNvPr>
          <p:cNvSpPr txBox="1"/>
          <p:nvPr/>
        </p:nvSpPr>
        <p:spPr>
          <a:xfrm>
            <a:off x="8226003" y="4258428"/>
            <a:ext cx="6832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>
                <a:solidFill>
                  <a:srgbClr val="FF0000"/>
                </a:solidFill>
              </a:rPr>
              <a:t>D=2</a:t>
            </a:r>
          </a:p>
          <a:p>
            <a:r>
              <a:rPr lang="en-IT" sz="2400" dirty="0">
                <a:solidFill>
                  <a:srgbClr val="FF0000"/>
                </a:solidFill>
              </a:rPr>
              <a:t>L=5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B810256-A2F0-0B42-ACEF-7A6A17769CCC}"/>
              </a:ext>
            </a:extLst>
          </p:cNvPr>
          <p:cNvSpPr txBox="1"/>
          <p:nvPr/>
        </p:nvSpPr>
        <p:spPr>
          <a:xfrm>
            <a:off x="4804462" y="5746911"/>
            <a:ext cx="6832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>
                <a:solidFill>
                  <a:srgbClr val="FF0000"/>
                </a:solidFill>
              </a:rPr>
              <a:t>D=2</a:t>
            </a:r>
          </a:p>
          <a:p>
            <a:r>
              <a:rPr lang="en-IT" sz="2400" dirty="0">
                <a:solidFill>
                  <a:srgbClr val="FF0000"/>
                </a:solidFill>
              </a:rPr>
              <a:t>L=6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A3CF5F7-88FC-5F4C-B033-E1050B5B9B4C}"/>
              </a:ext>
            </a:extLst>
          </p:cNvPr>
          <p:cNvSpPr txBox="1"/>
          <p:nvPr/>
        </p:nvSpPr>
        <p:spPr>
          <a:xfrm>
            <a:off x="8375714" y="5735277"/>
            <a:ext cx="6832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>
                <a:solidFill>
                  <a:srgbClr val="FF0000"/>
                </a:solidFill>
              </a:rPr>
              <a:t>D=2</a:t>
            </a:r>
          </a:p>
          <a:p>
            <a:r>
              <a:rPr lang="en-IT" sz="2400" dirty="0">
                <a:solidFill>
                  <a:srgbClr val="FF0000"/>
                </a:solidFill>
              </a:rPr>
              <a:t>L=7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FF911C1-9653-4A46-BA0F-92BEA929C4BA}"/>
              </a:ext>
            </a:extLst>
          </p:cNvPr>
          <p:cNvCxnSpPr>
            <a:cxnSpLocks/>
          </p:cNvCxnSpPr>
          <p:nvPr/>
        </p:nvCxnSpPr>
        <p:spPr>
          <a:xfrm flipV="1">
            <a:off x="7442101" y="4971064"/>
            <a:ext cx="388052" cy="323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1" name="Picture 60">
            <a:extLst>
              <a:ext uri="{FF2B5EF4-FFF2-40B4-BE49-F238E27FC236}">
                <a16:creationId xmlns:a16="http://schemas.microsoft.com/office/drawing/2014/main" id="{11D9F4F7-61A7-B04D-97C3-D58B72E8EC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27" t="21595" r="9662" b="10987"/>
          <a:stretch/>
        </p:blipFill>
        <p:spPr>
          <a:xfrm>
            <a:off x="2135524" y="5798623"/>
            <a:ext cx="1988237" cy="67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595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ovieS1" descr="movieS1">
            <a:hlinkClick r:id="" action="ppaction://media"/>
            <a:extLst>
              <a:ext uri="{FF2B5EF4-FFF2-40B4-BE49-F238E27FC236}">
                <a16:creationId xmlns:a16="http://schemas.microsoft.com/office/drawing/2014/main" id="{591A0AC1-3AD0-A244-8DF6-5D6BD9D2FE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3380" r="13157"/>
          <a:stretch/>
        </p:blipFill>
        <p:spPr>
          <a:xfrm>
            <a:off x="1090670" y="327929"/>
            <a:ext cx="5971142" cy="6096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068911-4322-3A45-95E6-AE28B2D606ED}"/>
              </a:ext>
            </a:extLst>
          </p:cNvPr>
          <p:cNvSpPr/>
          <p:nvPr/>
        </p:nvSpPr>
        <p:spPr>
          <a:xfrm>
            <a:off x="6858000" y="434071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T" sz="3200" dirty="0"/>
              <a:t>D=2</a:t>
            </a:r>
          </a:p>
          <a:p>
            <a:r>
              <a:rPr lang="en-IT" sz="3200" dirty="0"/>
              <a:t>L=8</a:t>
            </a:r>
          </a:p>
          <a:p>
            <a:r>
              <a:rPr lang="en-IT" sz="3200" dirty="0"/>
              <a:t>R=5 A</a:t>
            </a:r>
          </a:p>
        </p:txBody>
      </p:sp>
    </p:spTree>
    <p:extLst>
      <p:ext uri="{BB962C8B-B14F-4D97-AF65-F5344CB8AC3E}">
        <p14:creationId xmlns:p14="http://schemas.microsoft.com/office/powerpoint/2010/main" val="77359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CD30BE-D466-4645-BC9B-B99210DB5E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2" t="8485" r="13872" b="3377"/>
          <a:stretch/>
        </p:blipFill>
        <p:spPr>
          <a:xfrm>
            <a:off x="1591293" y="641266"/>
            <a:ext cx="7350827" cy="60445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A6B28E-7759-D842-B907-73AB068165C3}"/>
              </a:ext>
            </a:extLst>
          </p:cNvPr>
          <p:cNvSpPr txBox="1"/>
          <p:nvPr/>
        </p:nvSpPr>
        <p:spPr>
          <a:xfrm>
            <a:off x="2793372" y="0"/>
            <a:ext cx="3557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>
                <a:solidFill>
                  <a:srgbClr val="FF0000"/>
                </a:solidFill>
              </a:rPr>
              <a:t>Chemical distance D=4 </a:t>
            </a:r>
          </a:p>
        </p:txBody>
      </p:sp>
      <p:sp>
        <p:nvSpPr>
          <p:cNvPr id="9" name="Doughnut 8">
            <a:extLst>
              <a:ext uri="{FF2B5EF4-FFF2-40B4-BE49-F238E27FC236}">
                <a16:creationId xmlns:a16="http://schemas.microsoft.com/office/drawing/2014/main" id="{C2ADB293-5C3E-9440-96A2-766B157D88DF}"/>
              </a:ext>
            </a:extLst>
          </p:cNvPr>
          <p:cNvSpPr/>
          <p:nvPr/>
        </p:nvSpPr>
        <p:spPr>
          <a:xfrm>
            <a:off x="2398817" y="3016334"/>
            <a:ext cx="1983178" cy="1911926"/>
          </a:xfrm>
          <a:prstGeom prst="donut">
            <a:avLst>
              <a:gd name="adj" fmla="val 3723"/>
            </a:avLst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CC568B-8CCA-3145-8A0A-2FF4FF995E84}"/>
              </a:ext>
            </a:extLst>
          </p:cNvPr>
          <p:cNvSpPr txBox="1"/>
          <p:nvPr/>
        </p:nvSpPr>
        <p:spPr>
          <a:xfrm>
            <a:off x="-1" y="3972297"/>
            <a:ext cx="19831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Molecules far in </a:t>
            </a:r>
          </a:p>
          <a:p>
            <a:r>
              <a:rPr lang="en-IT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# of bonds but close in space !</a:t>
            </a:r>
          </a:p>
          <a:p>
            <a:endParaRPr lang="en-IT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IT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Possible order parameter</a:t>
            </a:r>
          </a:p>
          <a:p>
            <a:endParaRPr lang="en-IT" sz="20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52405F7-E8B8-7B42-BDBB-71C94EF25E73}"/>
              </a:ext>
            </a:extLst>
          </p:cNvPr>
          <p:cNvCxnSpPr>
            <a:cxnSpLocks/>
          </p:cNvCxnSpPr>
          <p:nvPr/>
        </p:nvCxnSpPr>
        <p:spPr>
          <a:xfrm flipV="1">
            <a:off x="1721923" y="4198014"/>
            <a:ext cx="599703" cy="5165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Doughnut 13">
            <a:extLst>
              <a:ext uri="{FF2B5EF4-FFF2-40B4-BE49-F238E27FC236}">
                <a16:creationId xmlns:a16="http://schemas.microsoft.com/office/drawing/2014/main" id="{4D664214-19B0-3F4D-90AA-21238C978A1E}"/>
              </a:ext>
            </a:extLst>
          </p:cNvPr>
          <p:cNvSpPr/>
          <p:nvPr/>
        </p:nvSpPr>
        <p:spPr>
          <a:xfrm>
            <a:off x="4047508" y="769918"/>
            <a:ext cx="1983178" cy="1911926"/>
          </a:xfrm>
          <a:prstGeom prst="donut">
            <a:avLst>
              <a:gd name="adj" fmla="val 3723"/>
            </a:avLst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50CF330-FB6F-4640-B4C0-21C4747B7D1B}"/>
              </a:ext>
            </a:extLst>
          </p:cNvPr>
          <p:cNvCxnSpPr>
            <a:cxnSpLocks/>
          </p:cNvCxnSpPr>
          <p:nvPr/>
        </p:nvCxnSpPr>
        <p:spPr>
          <a:xfrm flipV="1">
            <a:off x="1721923" y="2633438"/>
            <a:ext cx="599703" cy="20473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933BF56-CA99-6047-9076-5AD76BAC54AF}"/>
              </a:ext>
            </a:extLst>
          </p:cNvPr>
          <p:cNvSpPr txBox="1"/>
          <p:nvPr/>
        </p:nvSpPr>
        <p:spPr>
          <a:xfrm>
            <a:off x="233549" y="1002222"/>
            <a:ext cx="18050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B050"/>
                </a:solidFill>
              </a:rPr>
              <a:t>R</a:t>
            </a:r>
            <a:r>
              <a:rPr lang="en-IT" sz="2000" dirty="0">
                <a:solidFill>
                  <a:srgbClr val="00B050"/>
                </a:solidFill>
              </a:rPr>
              <a:t>=6 A</a:t>
            </a:r>
          </a:p>
          <a:p>
            <a:r>
              <a:rPr lang="en-IT" sz="2000" dirty="0">
                <a:solidFill>
                  <a:srgbClr val="00B050"/>
                </a:solidFill>
              </a:rPr>
              <a:t>Specific geometry  of dense states</a:t>
            </a:r>
          </a:p>
          <a:p>
            <a:endParaRPr lang="en-IT" sz="2000" dirty="0"/>
          </a:p>
        </p:txBody>
      </p:sp>
      <p:sp>
        <p:nvSpPr>
          <p:cNvPr id="11" name="Doughnut 10">
            <a:extLst>
              <a:ext uri="{FF2B5EF4-FFF2-40B4-BE49-F238E27FC236}">
                <a16:creationId xmlns:a16="http://schemas.microsoft.com/office/drawing/2014/main" id="{DE1422D4-6DD0-8547-9094-24DF35634F7C}"/>
              </a:ext>
            </a:extLst>
          </p:cNvPr>
          <p:cNvSpPr/>
          <p:nvPr/>
        </p:nvSpPr>
        <p:spPr>
          <a:xfrm>
            <a:off x="1918214" y="763779"/>
            <a:ext cx="1983178" cy="1911926"/>
          </a:xfrm>
          <a:prstGeom prst="donut">
            <a:avLst>
              <a:gd name="adj" fmla="val 3723"/>
            </a:avLst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9A72BFD-7BE4-A547-9FE2-E0F1A9DE60DE}"/>
              </a:ext>
            </a:extLst>
          </p:cNvPr>
          <p:cNvCxnSpPr>
            <a:cxnSpLocks/>
          </p:cNvCxnSpPr>
          <p:nvPr/>
        </p:nvCxnSpPr>
        <p:spPr>
          <a:xfrm flipV="1">
            <a:off x="1445169" y="1002222"/>
            <a:ext cx="2813942" cy="52500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1527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dl-rotating(1).m4v" descr="hdl-rotating(1).m4v">
            <a:hlinkClick r:id="" action="ppaction://media"/>
            <a:extLst>
              <a:ext uri="{FF2B5EF4-FFF2-40B4-BE49-F238E27FC236}">
                <a16:creationId xmlns:a16="http://schemas.microsoft.com/office/drawing/2014/main" id="{D54369F3-A351-EB4D-B006-7CE7D0E202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832" t="9140" r="10844" b="9627"/>
          <a:stretch/>
        </p:blipFill>
        <p:spPr>
          <a:xfrm>
            <a:off x="755150" y="952993"/>
            <a:ext cx="7633699" cy="54507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093771-4D40-C445-949C-65F0B22BF919}"/>
              </a:ext>
            </a:extLst>
          </p:cNvPr>
          <p:cNvSpPr txBox="1"/>
          <p:nvPr/>
        </p:nvSpPr>
        <p:spPr>
          <a:xfrm>
            <a:off x="1983178" y="130629"/>
            <a:ext cx="5615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>
                <a:solidFill>
                  <a:srgbClr val="FF0000"/>
                </a:solidFill>
              </a:rPr>
              <a:t>A closer look at interstitial molecules </a:t>
            </a:r>
          </a:p>
        </p:txBody>
      </p:sp>
    </p:spTree>
    <p:extLst>
      <p:ext uri="{BB962C8B-B14F-4D97-AF65-F5344CB8AC3E}">
        <p14:creationId xmlns:p14="http://schemas.microsoft.com/office/powerpoint/2010/main" val="362295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543E09-206F-704F-A406-E53A37E2D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524" y="356839"/>
            <a:ext cx="6020790" cy="68988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2F290F-DA68-D349-90CB-787923844379}"/>
              </a:ext>
            </a:extLst>
          </p:cNvPr>
          <p:cNvSpPr txBox="1"/>
          <p:nvPr/>
        </p:nvSpPr>
        <p:spPr>
          <a:xfrm>
            <a:off x="136566" y="3021420"/>
            <a:ext cx="2850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T" sz="3200" dirty="0">
              <a:solidFill>
                <a:srgbClr val="FF0000"/>
              </a:solidFill>
            </a:endParaRPr>
          </a:p>
          <a:p>
            <a:r>
              <a:rPr lang="en-IT" sz="3200" dirty="0">
                <a:solidFill>
                  <a:srgbClr val="FF0000"/>
                </a:solidFill>
              </a:rPr>
              <a:t>ambient P</a:t>
            </a:r>
          </a:p>
          <a:p>
            <a:r>
              <a:rPr lang="en-IT" sz="3200" dirty="0">
                <a:solidFill>
                  <a:srgbClr val="FF0000"/>
                </a:solidFill>
              </a:rPr>
              <a:t>T=80 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A3652-B502-544D-A31C-15332410ADE8}"/>
              </a:ext>
            </a:extLst>
          </p:cNvPr>
          <p:cNvSpPr txBox="1"/>
          <p:nvPr/>
        </p:nvSpPr>
        <p:spPr>
          <a:xfrm>
            <a:off x="7077970" y="2888167"/>
            <a:ext cx="1698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latin typeface="Symbol" pitchFamily="2" charset="2"/>
              </a:rPr>
              <a:t>r</a:t>
            </a:r>
            <a:r>
              <a:rPr lang="en-IT" baseline="-25000" dirty="0"/>
              <a:t>LDA</a:t>
            </a:r>
            <a:r>
              <a:rPr lang="en-IT" dirty="0"/>
              <a:t>=1.13 g/cm</a:t>
            </a:r>
            <a:r>
              <a:rPr lang="en-IT" baseline="30000" dirty="0"/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E7107F-C036-1043-B2FA-EA7606580209}"/>
              </a:ext>
            </a:extLst>
          </p:cNvPr>
          <p:cNvSpPr txBox="1"/>
          <p:nvPr/>
        </p:nvSpPr>
        <p:spPr>
          <a:xfrm>
            <a:off x="7077970" y="6051397"/>
            <a:ext cx="176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latin typeface="Symbol" pitchFamily="2" charset="2"/>
              </a:rPr>
              <a:t>r</a:t>
            </a:r>
            <a:r>
              <a:rPr lang="en-IT" baseline="-25000" dirty="0">
                <a:latin typeface="+mj-lt"/>
              </a:rPr>
              <a:t>HDA</a:t>
            </a:r>
            <a:r>
              <a:rPr lang="en-IT" dirty="0"/>
              <a:t>=1.26 g/cm</a:t>
            </a:r>
            <a:r>
              <a:rPr lang="en-IT" baseline="30000" dirty="0"/>
              <a:t>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471189-8099-1545-85D1-1655C05114BC}"/>
              </a:ext>
            </a:extLst>
          </p:cNvPr>
          <p:cNvSpPr txBox="1"/>
          <p:nvPr/>
        </p:nvSpPr>
        <p:spPr>
          <a:xfrm>
            <a:off x="29687" y="-1"/>
            <a:ext cx="30638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3200" dirty="0">
                <a:solidFill>
                  <a:srgbClr val="FF0000"/>
                </a:solidFill>
              </a:rPr>
              <a:t>Connecting the</a:t>
            </a:r>
          </a:p>
          <a:p>
            <a:r>
              <a:rPr lang="en-GB" sz="3200" dirty="0">
                <a:solidFill>
                  <a:srgbClr val="FF0000"/>
                </a:solidFill>
              </a:rPr>
              <a:t>e</a:t>
            </a:r>
            <a:r>
              <a:rPr lang="en-IT" sz="3200" dirty="0">
                <a:solidFill>
                  <a:srgbClr val="FF0000"/>
                </a:solidFill>
              </a:rPr>
              <a:t>quilibrium liquid to  </a:t>
            </a:r>
            <a:r>
              <a:rPr lang="en-GB" sz="3200" dirty="0">
                <a:solidFill>
                  <a:srgbClr val="FF0000"/>
                </a:solidFill>
              </a:rPr>
              <a:t>t</a:t>
            </a:r>
            <a:r>
              <a:rPr lang="en-IT" sz="3200" dirty="0">
                <a:solidFill>
                  <a:srgbClr val="FF0000"/>
                </a:solidFill>
              </a:rPr>
              <a:t>he amorphous ices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BB7708-95E7-484E-9AB6-D4021E513FC1}"/>
              </a:ext>
            </a:extLst>
          </p:cNvPr>
          <p:cNvSpPr/>
          <p:nvPr/>
        </p:nvSpPr>
        <p:spPr>
          <a:xfrm>
            <a:off x="0" y="5934670"/>
            <a:ext cx="30935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MR9"/>
              </a:rPr>
              <a:t>C. P. Herrero and R. Ramirez,</a:t>
            </a:r>
          </a:p>
          <a:p>
            <a:r>
              <a:rPr lang="en-GB" dirty="0">
                <a:latin typeface="CMR9"/>
              </a:rPr>
              <a:t> J. Chem. Phys. </a:t>
            </a:r>
            <a:r>
              <a:rPr lang="en-GB" dirty="0">
                <a:latin typeface="CMBX9"/>
              </a:rPr>
              <a:t>137</a:t>
            </a:r>
            <a:r>
              <a:rPr lang="en-GB" dirty="0">
                <a:latin typeface="CMR9"/>
              </a:rPr>
              <a:t>, 104505 (2012).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5313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899C06-5F4D-E643-B281-C75642691B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65" r="12349" b="4445"/>
          <a:stretch/>
        </p:blipFill>
        <p:spPr>
          <a:xfrm>
            <a:off x="1447800" y="101600"/>
            <a:ext cx="6743700" cy="655320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BCB35C6-8896-134D-88F6-8CE4A09EE96B}"/>
              </a:ext>
            </a:extLst>
          </p:cNvPr>
          <p:cNvCxnSpPr>
            <a:cxnSpLocks/>
          </p:cNvCxnSpPr>
          <p:nvPr/>
        </p:nvCxnSpPr>
        <p:spPr>
          <a:xfrm>
            <a:off x="3702703" y="397256"/>
            <a:ext cx="0" cy="107039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3BDE6B2-8841-9A48-BFC5-957D67876B9E}"/>
              </a:ext>
            </a:extLst>
          </p:cNvPr>
          <p:cNvCxnSpPr>
            <a:cxnSpLocks/>
          </p:cNvCxnSpPr>
          <p:nvPr/>
        </p:nvCxnSpPr>
        <p:spPr>
          <a:xfrm>
            <a:off x="1312164" y="583184"/>
            <a:ext cx="1304036" cy="37185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955D92-55EE-8445-AB38-A927594E20F1}"/>
              </a:ext>
            </a:extLst>
          </p:cNvPr>
          <p:cNvCxnSpPr>
            <a:cxnSpLocks/>
          </p:cNvCxnSpPr>
          <p:nvPr/>
        </p:nvCxnSpPr>
        <p:spPr>
          <a:xfrm>
            <a:off x="1312164" y="397256"/>
            <a:ext cx="1304036" cy="37185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3BB9711-D7A6-9E4E-A074-76B8F902E515}"/>
              </a:ext>
            </a:extLst>
          </p:cNvPr>
          <p:cNvCxnSpPr>
            <a:cxnSpLocks/>
          </p:cNvCxnSpPr>
          <p:nvPr/>
        </p:nvCxnSpPr>
        <p:spPr>
          <a:xfrm>
            <a:off x="3973232" y="397256"/>
            <a:ext cx="290412" cy="70434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F066B1A-C4B9-AC46-9278-9F70CF38F4E1}"/>
              </a:ext>
            </a:extLst>
          </p:cNvPr>
          <p:cNvSpPr txBox="1"/>
          <p:nvPr/>
        </p:nvSpPr>
        <p:spPr>
          <a:xfrm>
            <a:off x="58671" y="990600"/>
            <a:ext cx="168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>
                <a:solidFill>
                  <a:srgbClr val="FF0000"/>
                </a:solidFill>
              </a:rPr>
              <a:t>From HDL to VHDL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41FE48-3B0B-DB45-BDA8-145FD1A00DBF}"/>
              </a:ext>
            </a:extLst>
          </p:cNvPr>
          <p:cNvSpPr txBox="1"/>
          <p:nvPr/>
        </p:nvSpPr>
        <p:spPr>
          <a:xfrm>
            <a:off x="4572000" y="3244334"/>
            <a:ext cx="4339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P=1800 bar, T=188 K,</a:t>
            </a:r>
            <a:r>
              <a:rPr lang="en-IT" dirty="0">
                <a:latin typeface="Symbol" pitchFamily="2" charset="2"/>
              </a:rPr>
              <a:t> r</a:t>
            </a:r>
            <a:r>
              <a:rPr lang="en-IT" dirty="0"/>
              <a:t>=1.06 g/cm</a:t>
            </a:r>
            <a:r>
              <a:rPr lang="en-IT" baseline="30000" dirty="0"/>
              <a:t>3</a:t>
            </a:r>
            <a:endParaRPr lang="en-IT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C08BD6-12D7-1440-8660-DCD1DC656716}"/>
              </a:ext>
            </a:extLst>
          </p:cNvPr>
          <p:cNvSpPr txBox="1"/>
          <p:nvPr/>
        </p:nvSpPr>
        <p:spPr>
          <a:xfrm>
            <a:off x="4319053" y="336446"/>
            <a:ext cx="363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P=13000 bar, T=188 K,</a:t>
            </a:r>
            <a:r>
              <a:rPr lang="en-IT" dirty="0">
                <a:latin typeface="Symbol" pitchFamily="2" charset="2"/>
              </a:rPr>
              <a:t> r</a:t>
            </a:r>
            <a:r>
              <a:rPr lang="en-IT" dirty="0"/>
              <a:t>=1.33 g/cm</a:t>
            </a:r>
            <a:r>
              <a:rPr lang="en-IT" baseline="30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13706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BD8C9A-7AAF-EE60-431E-1D7E4876D4FB}"/>
              </a:ext>
            </a:extLst>
          </p:cNvPr>
          <p:cNvSpPr txBox="1"/>
          <p:nvPr/>
        </p:nvSpPr>
        <p:spPr>
          <a:xfrm>
            <a:off x="326382" y="1836026"/>
            <a:ext cx="849123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Critical Fluctuations and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Free-energy barriers in TIP4P/2005 and TIP4P/Ice</a:t>
            </a:r>
          </a:p>
          <a:p>
            <a:pPr algn="ctr"/>
            <a:endParaRPr lang="en-US" sz="3200" dirty="0">
              <a:solidFill>
                <a:srgbClr val="FF0000"/>
              </a:solidFill>
            </a:endParaRP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(the </a:t>
            </a:r>
            <a:r>
              <a:rPr lang="en-US" sz="3200" i="1" dirty="0">
                <a:solidFill>
                  <a:srgbClr val="FF0000"/>
                </a:solidFill>
              </a:rPr>
              <a:t>best</a:t>
            </a:r>
            <a:r>
              <a:rPr lang="en-US" sz="3200" dirty="0">
                <a:solidFill>
                  <a:srgbClr val="FF0000"/>
                </a:solidFill>
              </a:rPr>
              <a:t> non-polarizable rigid-molecule models*)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281246-8428-3B64-F2C9-931CED8A7037}"/>
              </a:ext>
            </a:extLst>
          </p:cNvPr>
          <p:cNvSpPr txBox="1"/>
          <p:nvPr/>
        </p:nvSpPr>
        <p:spPr>
          <a:xfrm>
            <a:off x="6253655" y="6285186"/>
            <a:ext cx="2880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Carlos Vega and colleagues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2B4821-E60E-F23D-EE13-878EDFBF7D56}"/>
              </a:ext>
            </a:extLst>
          </p:cNvPr>
          <p:cNvSpPr txBox="1"/>
          <p:nvPr/>
        </p:nvSpPr>
        <p:spPr>
          <a:xfrm>
            <a:off x="3552496" y="525517"/>
            <a:ext cx="16864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First Bite</a:t>
            </a:r>
          </a:p>
        </p:txBody>
      </p:sp>
    </p:spTree>
    <p:extLst>
      <p:ext uri="{BB962C8B-B14F-4D97-AF65-F5344CB8AC3E}">
        <p14:creationId xmlns:p14="http://schemas.microsoft.com/office/powerpoint/2010/main" val="20730026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8568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4B2CB9-6B8A-C042-AADF-4B84B0902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550" y="895350"/>
            <a:ext cx="69469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486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0ACF19-4DAF-E84E-AEB1-9A7F4A331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2386"/>
            <a:ext cx="9144000" cy="393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554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07656B-1A05-EE4A-86F4-9CB5D25D3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5123"/>
            <a:ext cx="9144000" cy="576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102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C5A2BE-3DD1-E942-94E7-4F5573F31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8422"/>
            <a:ext cx="9144000" cy="530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840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6056F2-F184-6D4D-84DF-A59507237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5623"/>
            <a:ext cx="9144000" cy="494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458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F8C443-71C7-A340-9BE5-E3F888406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7976"/>
            <a:ext cx="9144000" cy="468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254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49371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D5B14E-DD4A-3540-AE16-281E62FF0F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36"/>
          <a:stretch/>
        </p:blipFill>
        <p:spPr>
          <a:xfrm>
            <a:off x="1101715" y="-1"/>
            <a:ext cx="7648938" cy="58972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7F2CDB-C7AA-794D-88F5-FAD9E9E18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4458"/>
            <a:ext cx="4192068" cy="13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51800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9C73C4-59F0-DF4C-B20A-9F92AB826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744" y="1602633"/>
            <a:ext cx="5793946" cy="450369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14D4A59-6E77-2A40-B6DC-17A67CC915DF}"/>
              </a:ext>
            </a:extLst>
          </p:cNvPr>
          <p:cNvSpPr/>
          <p:nvPr/>
        </p:nvSpPr>
        <p:spPr bwMode="auto">
          <a:xfrm>
            <a:off x="3389705" y="6438433"/>
            <a:ext cx="149764" cy="185035"/>
          </a:xfrm>
          <a:prstGeom prst="ellipse">
            <a:avLst/>
          </a:prstGeom>
          <a:solidFill>
            <a:srgbClr val="00B8FF">
              <a:alpha val="4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buNone/>
              <a:tabLst/>
            </a:pPr>
            <a:endParaRPr kumimoji="0" lang="en-IT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pitchFamily="-109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90839F0-C0F8-E446-9B27-A783CD57DFDE}"/>
              </a:ext>
            </a:extLst>
          </p:cNvPr>
          <p:cNvSpPr/>
          <p:nvPr/>
        </p:nvSpPr>
        <p:spPr bwMode="auto">
          <a:xfrm>
            <a:off x="4160521" y="6472048"/>
            <a:ext cx="149764" cy="185035"/>
          </a:xfrm>
          <a:prstGeom prst="ellipse">
            <a:avLst/>
          </a:prstGeom>
          <a:solidFill>
            <a:srgbClr val="05FF01">
              <a:alpha val="50000"/>
            </a:srgbClr>
          </a:solidFill>
          <a:ln w="9525" cap="flat" cmpd="sng" algn="ctr">
            <a:solidFill>
              <a:schemeClr val="tx1">
                <a:alpha val="84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buNone/>
              <a:tabLst/>
            </a:pPr>
            <a:endParaRPr kumimoji="0" lang="en-IT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Helvetica Neue Light" pitchFamily="-10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5AF8E2-9612-5D4C-B26B-8DA88CF69D38}"/>
              </a:ext>
            </a:extLst>
          </p:cNvPr>
          <p:cNvSpPr/>
          <p:nvPr/>
        </p:nvSpPr>
        <p:spPr>
          <a:xfrm>
            <a:off x="165462" y="844337"/>
            <a:ext cx="88491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Structural Changes across the LL transition   (TIP4P/Ice) T=188 K</a:t>
            </a:r>
          </a:p>
        </p:txBody>
      </p:sp>
      <p:sp>
        <p:nvSpPr>
          <p:cNvPr id="9" name="AutoShape 4" descr="fs_chemdistance.pdf">
            <a:extLst>
              <a:ext uri="{FF2B5EF4-FFF2-40B4-BE49-F238E27FC236}">
                <a16:creationId xmlns:a16="http://schemas.microsoft.com/office/drawing/2014/main" id="{2E084787-174F-4648-B71B-263BF9BEFC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60521" y="7285628"/>
            <a:ext cx="211310" cy="26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916733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                       TIP4P-2005</a:t>
            </a:r>
            <a:br>
              <a:rPr lang="en-US" dirty="0"/>
            </a:br>
            <a:endParaRPr lang="en-US" dirty="0"/>
          </a:p>
        </p:txBody>
      </p:sp>
      <p:pic>
        <p:nvPicPr>
          <p:cNvPr id="2" name="Picture 1" descr="ising-all-size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188" y="1808622"/>
            <a:ext cx="4849219" cy="37471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9305" r="11225" b="5093"/>
          <a:stretch/>
        </p:blipFill>
        <p:spPr>
          <a:xfrm>
            <a:off x="-86586" y="2112443"/>
            <a:ext cx="4810497" cy="35843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562" y="-64940"/>
            <a:ext cx="2953506" cy="2215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r="3797" b="52164"/>
          <a:stretch/>
        </p:blipFill>
        <p:spPr>
          <a:xfrm>
            <a:off x="427888" y="634557"/>
            <a:ext cx="4541101" cy="9266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36647" y="4239189"/>
            <a:ext cx="1239698" cy="611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88" dirty="0">
                <a:solidFill>
                  <a:srgbClr val="FF0000"/>
                </a:solidFill>
              </a:rPr>
              <a:t>P</a:t>
            </a:r>
            <a:r>
              <a:rPr lang="en-US" sz="1688" baseline="-25000" dirty="0">
                <a:solidFill>
                  <a:srgbClr val="FF0000"/>
                </a:solidFill>
              </a:rPr>
              <a:t>c</a:t>
            </a:r>
            <a:r>
              <a:rPr lang="en-US" sz="1688" dirty="0">
                <a:solidFill>
                  <a:srgbClr val="FF0000"/>
                </a:solidFill>
              </a:rPr>
              <a:t>=1840 bar</a:t>
            </a:r>
          </a:p>
          <a:p>
            <a:r>
              <a:rPr lang="en-US" sz="1688" dirty="0" err="1">
                <a:solidFill>
                  <a:srgbClr val="FF0000"/>
                </a:solidFill>
              </a:rPr>
              <a:t>T</a:t>
            </a:r>
            <a:r>
              <a:rPr lang="en-US" sz="1688" baseline="-25000" dirty="0" err="1">
                <a:solidFill>
                  <a:srgbClr val="FF0000"/>
                </a:solidFill>
              </a:rPr>
              <a:t>c</a:t>
            </a:r>
            <a:r>
              <a:rPr lang="en-US" sz="1688" dirty="0">
                <a:solidFill>
                  <a:srgbClr val="FF0000"/>
                </a:solidFill>
              </a:rPr>
              <a:t>=173  K  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723603" y="5657019"/>
            <a:ext cx="3645850" cy="0"/>
          </a:xfrm>
          <a:prstGeom prst="straightConnector1">
            <a:avLst/>
          </a:prstGeom>
          <a:ln>
            <a:solidFill>
              <a:srgbClr val="FC00FF"/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74240" y="5737466"/>
            <a:ext cx="3420232" cy="352084"/>
          </a:xfrm>
          <a:prstGeom prst="rect">
            <a:avLst/>
          </a:prstGeom>
          <a:noFill/>
          <a:ln>
            <a:solidFill>
              <a:srgbClr val="FC00FF"/>
            </a:solidFill>
          </a:ln>
        </p:spPr>
        <p:txBody>
          <a:bodyPr wrap="none" rtlCol="0">
            <a:spAutoFit/>
          </a:bodyPr>
          <a:lstStyle/>
          <a:p>
            <a:r>
              <a:rPr lang="en-US" sz="1688" dirty="0">
                <a:solidFill>
                  <a:srgbClr val="FF0000"/>
                </a:solidFill>
              </a:rPr>
              <a:t>Real time (computer time)  - 1.5 year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59264" y="4998741"/>
            <a:ext cx="1035861" cy="352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88" dirty="0">
                <a:solidFill>
                  <a:srgbClr val="FF0000"/>
                </a:solidFill>
              </a:rPr>
              <a:t>T=177  K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1A0728-379C-C148-BA27-0A105FB5B5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58" y="6191597"/>
            <a:ext cx="4810116" cy="6051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0430878-612F-6C46-8D87-DE8321ED433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941" t="1784"/>
          <a:stretch/>
        </p:blipFill>
        <p:spPr>
          <a:xfrm>
            <a:off x="3131623" y="6557694"/>
            <a:ext cx="2430567" cy="263145"/>
          </a:xfrm>
          <a:prstGeom prst="rect">
            <a:avLst/>
          </a:prstGeom>
        </p:spPr>
      </p:pic>
      <p:pic>
        <p:nvPicPr>
          <p:cNvPr id="16" name="Picture 2" descr="Gül Zerze | William A. Brookshire Department of Chemical and ...">
            <a:extLst>
              <a:ext uri="{FF2B5EF4-FFF2-40B4-BE49-F238E27FC236}">
                <a16:creationId xmlns:a16="http://schemas.microsoft.com/office/drawing/2014/main" id="{3349A3B6-38B4-0E4A-979F-FEF188FB6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936" y="6089549"/>
            <a:ext cx="574767" cy="71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167542-5C58-614E-DFB6-80BC4C1833AA}"/>
              </a:ext>
            </a:extLst>
          </p:cNvPr>
          <p:cNvSpPr txBox="1"/>
          <p:nvPr/>
        </p:nvSpPr>
        <p:spPr>
          <a:xfrm>
            <a:off x="5715145" y="5549392"/>
            <a:ext cx="3073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Spin up - Spin down</a:t>
            </a:r>
          </a:p>
        </p:txBody>
      </p:sp>
    </p:spTree>
    <p:extLst>
      <p:ext uri="{BB962C8B-B14F-4D97-AF65-F5344CB8AC3E}">
        <p14:creationId xmlns:p14="http://schemas.microsoft.com/office/powerpoint/2010/main" val="319103831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9CDE42-7CF9-F442-9448-2F22EB291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04" y="870966"/>
            <a:ext cx="8345254" cy="57256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417FB4D-FCEE-A146-ACFE-CBA39E2530FB}"/>
              </a:ext>
            </a:extLst>
          </p:cNvPr>
          <p:cNvSpPr/>
          <p:nvPr/>
        </p:nvSpPr>
        <p:spPr>
          <a:xfrm>
            <a:off x="4723431" y="6273225"/>
            <a:ext cx="4420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T" sz="3200" dirty="0">
                <a:solidFill>
                  <a:srgbClr val="0070C0"/>
                </a:solidFill>
              </a:rPr>
              <a:t>Very High  Density Liquid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401EA65-5C0E-3346-A097-48BD1A8ACA17}"/>
              </a:ext>
            </a:extLst>
          </p:cNvPr>
          <p:cNvCxnSpPr>
            <a:cxnSpLocks/>
          </p:cNvCxnSpPr>
          <p:nvPr/>
        </p:nvCxnSpPr>
        <p:spPr>
          <a:xfrm flipH="1">
            <a:off x="2596896" y="1828800"/>
            <a:ext cx="804672" cy="65836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38C0C61-A5AC-C045-8917-B637A056EBE0}"/>
              </a:ext>
            </a:extLst>
          </p:cNvPr>
          <p:cNvCxnSpPr>
            <a:cxnSpLocks/>
          </p:cNvCxnSpPr>
          <p:nvPr/>
        </p:nvCxnSpPr>
        <p:spPr>
          <a:xfrm flipH="1">
            <a:off x="2749296" y="1981200"/>
            <a:ext cx="804672" cy="6583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6806ACC-9418-6644-AF6F-6848D9914C1F}"/>
              </a:ext>
            </a:extLst>
          </p:cNvPr>
          <p:cNvCxnSpPr>
            <a:cxnSpLocks/>
          </p:cNvCxnSpPr>
          <p:nvPr/>
        </p:nvCxnSpPr>
        <p:spPr>
          <a:xfrm flipH="1">
            <a:off x="3828288" y="2310384"/>
            <a:ext cx="341376" cy="104851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5280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efect2d3a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80555" y="3165480"/>
            <a:ext cx="5063445" cy="3801386"/>
          </a:xfrm>
          <a:prstGeom prst="rect">
            <a:avLst/>
          </a:prstGeom>
        </p:spPr>
      </p:pic>
      <p:pic>
        <p:nvPicPr>
          <p:cNvPr id="3" name="defect2d2a.m4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4627563" cy="3474146"/>
          </a:xfrm>
          <a:prstGeom prst="rect">
            <a:avLst/>
          </a:prstGeom>
        </p:spPr>
      </p:pic>
      <p:pic>
        <p:nvPicPr>
          <p:cNvPr id="5" name="defect2d1a.m4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9166" y="3680331"/>
            <a:ext cx="4282800" cy="3215315"/>
          </a:xfrm>
          <a:prstGeom prst="rect">
            <a:avLst/>
          </a:prstGeom>
        </p:spPr>
      </p:pic>
      <p:pic>
        <p:nvPicPr>
          <p:cNvPr id="6" name="defect1d2a.m4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54991" y="0"/>
            <a:ext cx="4902201" cy="36803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8714" y="39209"/>
            <a:ext cx="3825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Tetrahedral coordinated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54991" y="6334780"/>
            <a:ext cx="44474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Two donors, three acceptors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73144" y="191609"/>
            <a:ext cx="40608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One donor, two acceptors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755825"/>
            <a:ext cx="40703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Two donors, one acceptor</a:t>
            </a:r>
          </a:p>
        </p:txBody>
      </p:sp>
    </p:spTree>
    <p:extLst>
      <p:ext uri="{BB962C8B-B14F-4D97-AF65-F5344CB8AC3E}">
        <p14:creationId xmlns:p14="http://schemas.microsoft.com/office/powerpoint/2010/main" val="355589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1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2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3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34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nsity188critic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3837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C36AFC2-72E6-6E4D-B8EF-E8ADADE29439}"/>
              </a:ext>
            </a:extLst>
          </p:cNvPr>
          <p:cNvSpPr txBox="1"/>
          <p:nvPr/>
        </p:nvSpPr>
        <p:spPr>
          <a:xfrm>
            <a:off x="6189356" y="681016"/>
            <a:ext cx="1234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g</a:t>
            </a:r>
            <a:r>
              <a:rPr lang="en-US" sz="4000" baseline="-25000" dirty="0"/>
              <a:t>2</a:t>
            </a:r>
            <a:r>
              <a:rPr lang="en-US" sz="4000" baseline="30000" dirty="0"/>
              <a:t>L</a:t>
            </a:r>
            <a:r>
              <a:rPr lang="en-US" sz="4000" dirty="0"/>
              <a:t>(r)</a:t>
            </a:r>
            <a:endParaRPr lang="en-IT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22B476-7B7C-2743-B01A-CBDA95DDC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095" y="3706220"/>
            <a:ext cx="4662780" cy="31042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63D7D-E699-9C41-831F-51328F4D3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922" y="1465755"/>
            <a:ext cx="2857500" cy="1117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BE6B97-EF41-4744-8F92-78DCFB757B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80" r="5893" b="10250"/>
          <a:stretch/>
        </p:blipFill>
        <p:spPr>
          <a:xfrm>
            <a:off x="23749" y="3625585"/>
            <a:ext cx="4469346" cy="30008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3603C2-4B56-B841-82EF-205DEE436F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221" r="13750" b="2306"/>
          <a:stretch/>
        </p:blipFill>
        <p:spPr>
          <a:xfrm>
            <a:off x="12886" y="95002"/>
            <a:ext cx="4345357" cy="356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4828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F30A72-6DAC-664C-9072-101675967E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9" t="7273" r="13605" b="3376"/>
          <a:stretch/>
        </p:blipFill>
        <p:spPr>
          <a:xfrm>
            <a:off x="1793173" y="581890"/>
            <a:ext cx="7350827" cy="6127667"/>
          </a:xfrm>
          <a:prstGeom prst="rect">
            <a:avLst/>
          </a:prstGeom>
        </p:spPr>
      </p:pic>
      <p:sp>
        <p:nvSpPr>
          <p:cNvPr id="4" name="Doughnut 3">
            <a:extLst>
              <a:ext uri="{FF2B5EF4-FFF2-40B4-BE49-F238E27FC236}">
                <a16:creationId xmlns:a16="http://schemas.microsoft.com/office/drawing/2014/main" id="{09AB1F17-2FE0-8148-81DC-2E3645E4139D}"/>
              </a:ext>
            </a:extLst>
          </p:cNvPr>
          <p:cNvSpPr/>
          <p:nvPr/>
        </p:nvSpPr>
        <p:spPr>
          <a:xfrm>
            <a:off x="6101939" y="924297"/>
            <a:ext cx="1983178" cy="1911926"/>
          </a:xfrm>
          <a:prstGeom prst="donut">
            <a:avLst>
              <a:gd name="adj" fmla="val 3723"/>
            </a:avLst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BFB0843-EE7C-2343-9506-D40998F9A61D}"/>
              </a:ext>
            </a:extLst>
          </p:cNvPr>
          <p:cNvCxnSpPr>
            <a:cxnSpLocks/>
          </p:cNvCxnSpPr>
          <p:nvPr/>
        </p:nvCxnSpPr>
        <p:spPr>
          <a:xfrm flipV="1">
            <a:off x="1306286" y="2117768"/>
            <a:ext cx="4655475" cy="19293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1A0BA59-1708-9B4F-B468-6D768A4F19E7}"/>
              </a:ext>
            </a:extLst>
          </p:cNvPr>
          <p:cNvSpPr txBox="1"/>
          <p:nvPr/>
        </p:nvSpPr>
        <p:spPr>
          <a:xfrm>
            <a:off x="160317" y="823358"/>
            <a:ext cx="18050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Still mostly tetrahedral at the LL transition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Complete loss of</a:t>
            </a:r>
          </a:p>
          <a:p>
            <a:r>
              <a:rPr lang="en-US" dirty="0">
                <a:solidFill>
                  <a:srgbClr val="FF0000"/>
                </a:solidFill>
              </a:rPr>
              <a:t>tetrahedrality in VHDL</a:t>
            </a:r>
            <a:endParaRPr lang="en-IT" dirty="0">
              <a:solidFill>
                <a:srgbClr val="FF0000"/>
              </a:solidFill>
            </a:endParaRPr>
          </a:p>
          <a:p>
            <a:endParaRPr lang="en-IT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C39FE5-1F2A-2347-976B-D50DF31FEBC2}"/>
              </a:ext>
            </a:extLst>
          </p:cNvPr>
          <p:cNvSpPr/>
          <p:nvPr/>
        </p:nvSpPr>
        <p:spPr>
          <a:xfrm>
            <a:off x="2366235" y="-56520"/>
            <a:ext cx="44115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T" sz="3600" dirty="0">
                <a:solidFill>
                  <a:srgbClr val="FF0000"/>
                </a:solidFill>
              </a:rPr>
              <a:t>Chemical distance D=2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ED7EAF-C345-534E-9DB1-914F01243D44}"/>
              </a:ext>
            </a:extLst>
          </p:cNvPr>
          <p:cNvSpPr txBox="1"/>
          <p:nvPr/>
        </p:nvSpPr>
        <p:spPr>
          <a:xfrm>
            <a:off x="273132" y="3595096"/>
            <a:ext cx="18050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R</a:t>
            </a:r>
            <a:r>
              <a:rPr lang="en-IT" dirty="0">
                <a:solidFill>
                  <a:srgbClr val="FF0000"/>
                </a:solidFill>
              </a:rPr>
              <a:t>=5 A</a:t>
            </a:r>
          </a:p>
          <a:p>
            <a:r>
              <a:rPr lang="en-IT" dirty="0">
                <a:solidFill>
                  <a:srgbClr val="FF0000"/>
                </a:solidFill>
              </a:rPr>
              <a:t>Specific geometry  of dense states </a:t>
            </a:r>
            <a:r>
              <a:rPr lang="en-GB" dirty="0">
                <a:solidFill>
                  <a:srgbClr val="FF0000"/>
                </a:solidFill>
              </a:rPr>
              <a:t>a</a:t>
            </a:r>
            <a:r>
              <a:rPr lang="en-IT" dirty="0">
                <a:solidFill>
                  <a:srgbClr val="FF0000"/>
                </a:solidFill>
              </a:rPr>
              <a:t>ssociate to long rings (L=7,8)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63915742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B11620-72F6-AF44-9A6E-8E3D176ED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458" y="3325994"/>
            <a:ext cx="5131542" cy="35320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A5A906-A105-E04B-A577-A2EA04C2B144}"/>
              </a:ext>
            </a:extLst>
          </p:cNvPr>
          <p:cNvSpPr txBox="1"/>
          <p:nvPr/>
        </p:nvSpPr>
        <p:spPr>
          <a:xfrm>
            <a:off x="6999397" y="670411"/>
            <a:ext cx="1234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g</a:t>
            </a:r>
            <a:r>
              <a:rPr lang="en-US" sz="4000" baseline="-25000" dirty="0"/>
              <a:t>4</a:t>
            </a:r>
            <a:r>
              <a:rPr lang="en-US" sz="4000" baseline="30000" dirty="0"/>
              <a:t>L</a:t>
            </a:r>
            <a:r>
              <a:rPr lang="en-US" sz="4000" dirty="0"/>
              <a:t>(r)</a:t>
            </a:r>
            <a:endParaRPr lang="en-IT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3376B0-69E0-EC48-9299-DEB086311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59998" cy="332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931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j-vs-tim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2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5221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q18-19-20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8778"/>
            <a:ext cx="7103699" cy="5489222"/>
          </a:xfrm>
          <a:prstGeom prst="rect">
            <a:avLst/>
          </a:prstGeom>
        </p:spPr>
      </p:pic>
      <p:pic>
        <p:nvPicPr>
          <p:cNvPr id="3" name="Picture 2" descr="sq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262" y="860778"/>
            <a:ext cx="2775738" cy="214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3268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21-T188-vs-tim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948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-defec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28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64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15576"/>
            <a:ext cx="8228596" cy="1144256"/>
          </a:xfrm>
        </p:spPr>
        <p:txBody>
          <a:bodyPr/>
          <a:lstStyle/>
          <a:p>
            <a:r>
              <a:rPr lang="en-US" dirty="0"/>
              <a:t>TIP4P/Ice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cp-ic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542" y="1071018"/>
            <a:ext cx="5570049" cy="43041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9145" y="6517846"/>
            <a:ext cx="184731" cy="481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1266" dirty="0">
              <a:ln>
                <a:solidFill>
                  <a:srgbClr val="000000"/>
                </a:solidFill>
              </a:ln>
              <a:solidFill>
                <a:srgbClr val="FF0000"/>
              </a:solidFill>
            </a:endParaRPr>
          </a:p>
          <a:p>
            <a:endParaRPr lang="en-US" sz="1266" dirty="0">
              <a:ln>
                <a:solidFill>
                  <a:srgbClr val="00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284" t="9854" r="31492" b="3176"/>
          <a:stretch/>
        </p:blipFill>
        <p:spPr>
          <a:xfrm>
            <a:off x="0" y="1606075"/>
            <a:ext cx="4151985" cy="4150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14061" y="5565545"/>
            <a:ext cx="4570325" cy="136883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6" dirty="0">
                <a:solidFill>
                  <a:srgbClr val="FF0000"/>
                </a:solidFill>
              </a:rPr>
              <a:t>2 Sizes</a:t>
            </a:r>
          </a:p>
          <a:p>
            <a:r>
              <a:rPr lang="en-US" sz="1406" dirty="0">
                <a:solidFill>
                  <a:srgbClr val="FF0000"/>
                </a:solidFill>
              </a:rPr>
              <a:t>40 state points </a:t>
            </a:r>
          </a:p>
          <a:p>
            <a:r>
              <a:rPr lang="en-US" sz="1406" dirty="0">
                <a:solidFill>
                  <a:srgbClr val="FF0000"/>
                </a:solidFill>
              </a:rPr>
              <a:t>Several tenth of </a:t>
            </a:r>
            <a:r>
              <a:rPr lang="en-US" sz="1406" dirty="0" err="1">
                <a:solidFill>
                  <a:srgbClr val="FF0000"/>
                </a:solidFill>
                <a:latin typeface="Symbol" charset="2"/>
                <a:cs typeface="Symbol" charset="2"/>
              </a:rPr>
              <a:t>m</a:t>
            </a:r>
            <a:r>
              <a:rPr lang="en-US" sz="1406" dirty="0" err="1">
                <a:solidFill>
                  <a:srgbClr val="FF0000"/>
                </a:solidFill>
              </a:rPr>
              <a:t>s</a:t>
            </a:r>
            <a:r>
              <a:rPr lang="en-US" sz="1406" dirty="0">
                <a:solidFill>
                  <a:srgbClr val="FF0000"/>
                </a:solidFill>
              </a:rPr>
              <a:t> </a:t>
            </a:r>
          </a:p>
          <a:p>
            <a:r>
              <a:rPr lang="en-US" sz="1406" dirty="0">
                <a:solidFill>
                  <a:srgbClr val="FF0000"/>
                </a:solidFill>
              </a:rPr>
              <a:t>Constant pressure</a:t>
            </a:r>
          </a:p>
          <a:p>
            <a:r>
              <a:rPr lang="en-US" sz="1406" dirty="0">
                <a:solidFill>
                  <a:srgbClr val="FF0000"/>
                </a:solidFill>
              </a:rPr>
              <a:t>Histogram reweighting</a:t>
            </a:r>
          </a:p>
          <a:p>
            <a:endParaRPr lang="en-US" sz="1266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567" y="-115577"/>
            <a:ext cx="2582477" cy="19368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50582" r="3797" b="3170"/>
          <a:stretch/>
        </p:blipFill>
        <p:spPr>
          <a:xfrm>
            <a:off x="126467" y="441429"/>
            <a:ext cx="6065911" cy="11967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3463" y="3935368"/>
            <a:ext cx="1239698" cy="611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88" dirty="0">
                <a:solidFill>
                  <a:srgbClr val="FF0000"/>
                </a:solidFill>
              </a:rPr>
              <a:t>P</a:t>
            </a:r>
            <a:r>
              <a:rPr lang="en-US" sz="1688" baseline="-25000" dirty="0">
                <a:solidFill>
                  <a:srgbClr val="FF0000"/>
                </a:solidFill>
              </a:rPr>
              <a:t>c</a:t>
            </a:r>
            <a:r>
              <a:rPr lang="en-US" sz="1688" dirty="0">
                <a:solidFill>
                  <a:srgbClr val="FF0000"/>
                </a:solidFill>
              </a:rPr>
              <a:t>=1720 bar</a:t>
            </a:r>
          </a:p>
          <a:p>
            <a:r>
              <a:rPr lang="en-US" sz="1688" dirty="0" err="1">
                <a:solidFill>
                  <a:srgbClr val="FF0000"/>
                </a:solidFill>
              </a:rPr>
              <a:t>T</a:t>
            </a:r>
            <a:r>
              <a:rPr lang="en-US" sz="1688" baseline="-25000" dirty="0" err="1">
                <a:solidFill>
                  <a:srgbClr val="FF0000"/>
                </a:solidFill>
              </a:rPr>
              <a:t>c</a:t>
            </a:r>
            <a:r>
              <a:rPr lang="en-US" sz="1688" dirty="0">
                <a:solidFill>
                  <a:srgbClr val="FF0000"/>
                </a:solidFill>
              </a:rPr>
              <a:t>=189  K  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224332" y="5756825"/>
            <a:ext cx="3645850" cy="0"/>
          </a:xfrm>
          <a:prstGeom prst="straightConnector1">
            <a:avLst/>
          </a:prstGeom>
          <a:ln>
            <a:solidFill>
              <a:srgbClr val="FC00FF"/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4950" y="5808930"/>
            <a:ext cx="3256725" cy="352084"/>
          </a:xfrm>
          <a:prstGeom prst="rect">
            <a:avLst/>
          </a:prstGeom>
          <a:noFill/>
          <a:ln>
            <a:solidFill>
              <a:srgbClr val="FC00FF"/>
            </a:solidFill>
          </a:ln>
        </p:spPr>
        <p:txBody>
          <a:bodyPr wrap="none" rtlCol="0">
            <a:spAutoFit/>
          </a:bodyPr>
          <a:lstStyle/>
          <a:p>
            <a:r>
              <a:rPr lang="en-US" sz="1688" dirty="0">
                <a:solidFill>
                  <a:srgbClr val="FF0000"/>
                </a:solidFill>
              </a:rPr>
              <a:t>Real time (computer time)  - 1 year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9B84B7-3126-C54B-9350-187F80CCE8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16" y="6334221"/>
            <a:ext cx="4079963" cy="5132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8F25A2-4D3C-CC4A-AAF7-CC94CB0F014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941" t="1784"/>
          <a:stretch/>
        </p:blipFill>
        <p:spPr>
          <a:xfrm>
            <a:off x="2931095" y="6584356"/>
            <a:ext cx="2430567" cy="26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8209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q-mixtur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924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C3F3FE-BF18-E142-8DB0-62BFB0E99A68}"/>
              </a:ext>
            </a:extLst>
          </p:cNvPr>
          <p:cNvSpPr txBox="1"/>
          <p:nvPr/>
        </p:nvSpPr>
        <p:spPr>
          <a:xfrm>
            <a:off x="5313872" y="600119"/>
            <a:ext cx="2222867" cy="448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>
                <a:solidFill>
                  <a:srgbClr val="05FF01"/>
                </a:solidFill>
              </a:rPr>
              <a:t>Low Density Liquid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2B6693-C168-664D-9262-D444D6F114EC}"/>
              </a:ext>
            </a:extLst>
          </p:cNvPr>
          <p:cNvSpPr txBox="1"/>
          <p:nvPr/>
        </p:nvSpPr>
        <p:spPr>
          <a:xfrm>
            <a:off x="537309" y="3918692"/>
            <a:ext cx="2328442" cy="448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>
                <a:solidFill>
                  <a:srgbClr val="0070C0"/>
                </a:solidFill>
              </a:rPr>
              <a:t>High  Density Liquid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DFD5DB-98B3-D049-B72D-190726B4A4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4" t="13937" r="14921" b="29618"/>
          <a:stretch/>
        </p:blipFill>
        <p:spPr>
          <a:xfrm>
            <a:off x="3833870" y="3287972"/>
            <a:ext cx="5248189" cy="355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AAE22D-6163-784F-A779-6F63EFBE0A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5" t="13937" r="12647" b="28776"/>
          <a:stretch/>
        </p:blipFill>
        <p:spPr>
          <a:xfrm>
            <a:off x="-1" y="8878"/>
            <a:ext cx="5193953" cy="34201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A8F6FE6-179F-7841-906E-38600D70997B}"/>
              </a:ext>
            </a:extLst>
          </p:cNvPr>
          <p:cNvSpPr/>
          <p:nvPr/>
        </p:nvSpPr>
        <p:spPr bwMode="auto">
          <a:xfrm>
            <a:off x="816675" y="5283189"/>
            <a:ext cx="3571507" cy="2243430"/>
          </a:xfrm>
          <a:prstGeom prst="rect">
            <a:avLst/>
          </a:prstGeom>
          <a:solidFill>
            <a:srgbClr val="0070C0">
              <a:alpha val="12000"/>
            </a:srgbClr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buNone/>
              <a:tabLst/>
            </a:pPr>
            <a:endParaRPr kumimoji="0" lang="en-IT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Helvetica Neue Light" pitchFamily="-10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AABD0E-5636-B148-B31C-A541BEA10E36}"/>
              </a:ext>
            </a:extLst>
          </p:cNvPr>
          <p:cNvSpPr/>
          <p:nvPr/>
        </p:nvSpPr>
        <p:spPr bwMode="auto">
          <a:xfrm>
            <a:off x="537309" y="4793496"/>
            <a:ext cx="3544416" cy="2232368"/>
          </a:xfrm>
          <a:prstGeom prst="rect">
            <a:avLst/>
          </a:prstGeom>
          <a:solidFill>
            <a:srgbClr val="05FF01">
              <a:alpha val="12000"/>
            </a:srgbClr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-109" charset="0"/>
              <a:buNone/>
              <a:tabLst/>
            </a:pPr>
            <a:endParaRPr kumimoji="0" lang="en-IT" sz="1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Helvetica Neue Light" pitchFamily="-10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EF16F1-73EF-CB43-ABC2-A89A59B80294}"/>
              </a:ext>
            </a:extLst>
          </p:cNvPr>
          <p:cNvSpPr txBox="1"/>
          <p:nvPr/>
        </p:nvSpPr>
        <p:spPr>
          <a:xfrm>
            <a:off x="194145" y="5059524"/>
            <a:ext cx="1918009" cy="289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Foffi, Russo, Sciortino JCP 2021</a:t>
            </a:r>
            <a:endParaRPr lang="en-IT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3508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nglecomponent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95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31486</TotalTime>
  <Words>1643</Words>
  <Application>Microsoft Macintosh PowerPoint</Application>
  <PresentationFormat>On-screen Show (4:3)</PresentationFormat>
  <Paragraphs>322</Paragraphs>
  <Slides>92</Slides>
  <Notes>6</Notes>
  <HiddenSlides>0</HiddenSlides>
  <MMClips>10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108" baseType="lpstr">
      <vt:lpstr>Yu Mincho</vt:lpstr>
      <vt:lpstr>Arial</vt:lpstr>
      <vt:lpstr>ArialNarrow</vt:lpstr>
      <vt:lpstr>Calibri</vt:lpstr>
      <vt:lpstr>CambriaMath</vt:lpstr>
      <vt:lpstr>CMBX9</vt:lpstr>
      <vt:lpstr>CMR9</vt:lpstr>
      <vt:lpstr>CMTI9</vt:lpstr>
      <vt:lpstr>Helvetica Neue</vt:lpstr>
      <vt:lpstr>Helvetica Neue Light</vt:lpstr>
      <vt:lpstr>LinLibertineOB-Identity-H</vt:lpstr>
      <vt:lpstr>MnSymbol8</vt:lpstr>
      <vt:lpstr>NimbusRomNo9L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TIP4P-2005 </vt:lpstr>
      <vt:lpstr>TIP4P/Ice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Topological Transition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TIP4P/Ice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 S</dc:creator>
  <cp:lastModifiedBy>francesco sciortino</cp:lastModifiedBy>
  <cp:revision>481</cp:revision>
  <dcterms:created xsi:type="dcterms:W3CDTF">2020-02-14T17:21:37Z</dcterms:created>
  <dcterms:modified xsi:type="dcterms:W3CDTF">2025-03-12T00:15:25Z</dcterms:modified>
</cp:coreProperties>
</file>