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73" r:id="rId2"/>
    <p:sldId id="305" r:id="rId3"/>
    <p:sldId id="265" r:id="rId4"/>
    <p:sldId id="450" r:id="rId5"/>
    <p:sldId id="468" r:id="rId6"/>
    <p:sldId id="440" r:id="rId7"/>
    <p:sldId id="306" r:id="rId8"/>
    <p:sldId id="464" r:id="rId9"/>
    <p:sldId id="463" r:id="rId10"/>
    <p:sldId id="462" r:id="rId11"/>
    <p:sldId id="473" r:id="rId12"/>
    <p:sldId id="465" r:id="rId13"/>
    <p:sldId id="402" r:id="rId14"/>
    <p:sldId id="453" r:id="rId15"/>
    <p:sldId id="455" r:id="rId16"/>
    <p:sldId id="454" r:id="rId17"/>
    <p:sldId id="460" r:id="rId18"/>
    <p:sldId id="461" r:id="rId19"/>
    <p:sldId id="471" r:id="rId20"/>
    <p:sldId id="467" r:id="rId21"/>
    <p:sldId id="466" r:id="rId22"/>
    <p:sldId id="459" r:id="rId23"/>
    <p:sldId id="439" r:id="rId24"/>
    <p:sldId id="269" r:id="rId25"/>
    <p:sldId id="270" r:id="rId26"/>
    <p:sldId id="293" r:id="rId27"/>
    <p:sldId id="442" r:id="rId28"/>
    <p:sldId id="436" r:id="rId29"/>
    <p:sldId id="28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99"/>
    <p:restoredTop sz="95934"/>
  </p:normalViewPr>
  <p:slideViewPr>
    <p:cSldViewPr snapToGrid="0" snapToObjects="1">
      <p:cViewPr varScale="1">
        <p:scale>
          <a:sx n="115" d="100"/>
          <a:sy n="115" d="100"/>
        </p:scale>
        <p:origin x="92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9D812-7299-8D4B-A4DB-609356081969}" type="datetimeFigureOut">
              <a:rPr lang="en-IT" smtClean="0"/>
              <a:t>24/01/2024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909B2-53F9-5644-A022-2C95DFB5949B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3069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909B2-53F9-5644-A022-2C95DFB5949B}" type="slidenum">
              <a:rPr lang="en-IT" smtClean="0"/>
              <a:t>23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76452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909B2-53F9-5644-A022-2C95DFB5949B}" type="slidenum">
              <a:rPr lang="en-IT" smtClean="0"/>
              <a:t>25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3785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F909B2-53F9-5644-A022-2C95DFB5949B}" type="slidenum">
              <a:rPr lang="en-IT" smtClean="0"/>
              <a:t>26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0561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975B-FD2F-104A-94DA-38E28F0B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65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799863" y="6461908"/>
            <a:ext cx="2133600" cy="365125"/>
          </a:xfrm>
          <a:prstGeom prst="rect">
            <a:avLst/>
          </a:prstGeom>
        </p:spPr>
        <p:txBody>
          <a:bodyPr/>
          <a:lstStyle/>
          <a:p>
            <a:fld id="{2E159DF3-7B23-2E41-AFD8-943AEFDCCC0F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975B-FD2F-104A-94DA-38E28F0B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98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799863" y="6461908"/>
            <a:ext cx="2133600" cy="365125"/>
          </a:xfrm>
          <a:prstGeom prst="rect">
            <a:avLst/>
          </a:prstGeom>
        </p:spPr>
        <p:txBody>
          <a:bodyPr/>
          <a:lstStyle/>
          <a:p>
            <a:fld id="{2E159DF3-7B23-2E41-AFD8-943AEFDCCC0F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975B-FD2F-104A-94DA-38E28F0B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17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369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799863" y="6461908"/>
            <a:ext cx="2133600" cy="365125"/>
          </a:xfrm>
          <a:prstGeom prst="rect">
            <a:avLst/>
          </a:prstGeom>
        </p:spPr>
        <p:txBody>
          <a:bodyPr/>
          <a:lstStyle/>
          <a:p>
            <a:fld id="{2E159DF3-7B23-2E41-AFD8-943AEFDCCC0F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975B-FD2F-104A-94DA-38E28F0B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2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1799863" y="6461908"/>
            <a:ext cx="2133600" cy="365125"/>
          </a:xfrm>
          <a:prstGeom prst="rect">
            <a:avLst/>
          </a:prstGeom>
        </p:spPr>
        <p:txBody>
          <a:bodyPr/>
          <a:lstStyle/>
          <a:p>
            <a:fld id="{2E159DF3-7B23-2E41-AFD8-943AEFDCCC0F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975B-FD2F-104A-94DA-38E28F0B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0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-1799863" y="6461908"/>
            <a:ext cx="2133600" cy="365125"/>
          </a:xfrm>
          <a:prstGeom prst="rect">
            <a:avLst/>
          </a:prstGeom>
        </p:spPr>
        <p:txBody>
          <a:bodyPr/>
          <a:lstStyle/>
          <a:p>
            <a:fld id="{2E159DF3-7B23-2E41-AFD8-943AEFDCCC0F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975B-FD2F-104A-94DA-38E28F0B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52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-1799863" y="6461908"/>
            <a:ext cx="2133600" cy="365125"/>
          </a:xfrm>
          <a:prstGeom prst="rect">
            <a:avLst/>
          </a:prstGeom>
        </p:spPr>
        <p:txBody>
          <a:bodyPr/>
          <a:lstStyle/>
          <a:p>
            <a:fld id="{2E159DF3-7B23-2E41-AFD8-943AEFDCCC0F}" type="datetimeFigureOut">
              <a:rPr lang="en-US" smtClean="0"/>
              <a:t>1/24/24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975B-FD2F-104A-94DA-38E28F0B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66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1799863" y="6461908"/>
            <a:ext cx="2133600" cy="365125"/>
          </a:xfrm>
          <a:prstGeom prst="rect">
            <a:avLst/>
          </a:prstGeom>
        </p:spPr>
        <p:txBody>
          <a:bodyPr/>
          <a:lstStyle/>
          <a:p>
            <a:fld id="{2E159DF3-7B23-2E41-AFD8-943AEFDCCC0F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975B-FD2F-104A-94DA-38E28F0B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3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1799863" y="6461908"/>
            <a:ext cx="2133600" cy="365125"/>
          </a:xfrm>
          <a:prstGeom prst="rect">
            <a:avLst/>
          </a:prstGeom>
        </p:spPr>
        <p:txBody>
          <a:bodyPr/>
          <a:lstStyle/>
          <a:p>
            <a:fld id="{2E159DF3-7B23-2E41-AFD8-943AEFDCCC0F}" type="datetimeFigureOut">
              <a:rPr lang="en-US" smtClean="0"/>
              <a:t>1/24/24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975B-FD2F-104A-94DA-38E28F0B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7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-1799863" y="6461908"/>
            <a:ext cx="2133600" cy="365125"/>
          </a:xfrm>
          <a:prstGeom prst="rect">
            <a:avLst/>
          </a:prstGeom>
        </p:spPr>
        <p:txBody>
          <a:bodyPr/>
          <a:lstStyle/>
          <a:p>
            <a:fld id="{2E159DF3-7B23-2E41-AFD8-943AEFDCCC0F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975B-FD2F-104A-94DA-38E28F0B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-1799863" y="6461908"/>
            <a:ext cx="2133600" cy="365125"/>
          </a:xfrm>
          <a:prstGeom prst="rect">
            <a:avLst/>
          </a:prstGeom>
        </p:spPr>
        <p:txBody>
          <a:bodyPr/>
          <a:lstStyle/>
          <a:p>
            <a:fld id="{2E159DF3-7B23-2E41-AFD8-943AEFDCCC0F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3975B-FD2F-104A-94DA-38E28F0B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28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3975B-FD2F-104A-94DA-38E28F0B55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4905F5-D030-FC48-BB93-7BE8AC6E839D}"/>
              </a:ext>
            </a:extLst>
          </p:cNvPr>
          <p:cNvSpPr/>
          <p:nvPr userDrawn="1"/>
        </p:nvSpPr>
        <p:spPr>
          <a:xfrm>
            <a:off x="23150" y="11574"/>
            <a:ext cx="9120850" cy="6846425"/>
          </a:xfrm>
          <a:prstGeom prst="rect">
            <a:avLst/>
          </a:prstGeom>
          <a:solidFill>
            <a:srgbClr val="C2E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6B5F27F-468C-584E-A37A-F33CCD484D2A}"/>
              </a:ext>
            </a:extLst>
          </p:cNvPr>
          <p:cNvSpPr txBox="1">
            <a:spLocks/>
          </p:cNvSpPr>
          <p:nvPr userDrawn="1"/>
        </p:nvSpPr>
        <p:spPr>
          <a:xfrm>
            <a:off x="-1799863" y="64619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159DF3-7B23-2E41-AFD8-943AEFDCCC0F}" type="datetimeFigureOut">
              <a:rPr lang="en-US" smtClean="0"/>
              <a:pPr/>
              <a:t>1/24/24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56F217C-160B-2341-B7EA-03F853A02A7D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3975B-FD2F-104A-94DA-38E28F0B55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0157E9-1FE1-774A-99EF-8B67AD136422}"/>
              </a:ext>
            </a:extLst>
          </p:cNvPr>
          <p:cNvSpPr/>
          <p:nvPr userDrawn="1"/>
        </p:nvSpPr>
        <p:spPr>
          <a:xfrm>
            <a:off x="23150" y="11574"/>
            <a:ext cx="9120850" cy="6846425"/>
          </a:xfrm>
          <a:prstGeom prst="rect">
            <a:avLst/>
          </a:prstGeom>
          <a:solidFill>
            <a:srgbClr val="C2E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009063D-297F-624B-ACE7-7E867961A8D5}"/>
              </a:ext>
            </a:extLst>
          </p:cNvPr>
          <p:cNvSpPr txBox="1">
            <a:spLocks/>
          </p:cNvSpPr>
          <p:nvPr userDrawn="1"/>
        </p:nvSpPr>
        <p:spPr>
          <a:xfrm>
            <a:off x="-791007" y="53673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159DF3-7B23-2E41-AFD8-943AEFDCCC0F}" type="datetimeFigureOut">
              <a:rPr lang="en-US" smtClean="0"/>
              <a:pPr/>
              <a:t>1/24/24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C7CE6B-AB1F-5749-99BB-5CF38B88032A}"/>
              </a:ext>
            </a:extLst>
          </p:cNvPr>
          <p:cNvSpPr txBox="1">
            <a:spLocks/>
          </p:cNvSpPr>
          <p:nvPr userDrawn="1"/>
        </p:nvSpPr>
        <p:spPr>
          <a:xfrm>
            <a:off x="7562056" y="52617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3975B-FD2F-104A-94DA-38E28F0B55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B1C3BA-A001-4845-87B7-F5016D9F729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150" y="6192033"/>
            <a:ext cx="20193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6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1.tiff"/><Relationship Id="rId4" Type="http://schemas.openxmlformats.org/officeDocument/2006/relationships/image" Target="../media/image5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371947D7-8356-534A-9B4F-EEA3028D1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175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F98704E-1E4E-304A-9382-BC3EDB6F7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175" y="3730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0A51347-FABB-6A40-B4D5-44BB06EA5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77272"/>
            <a:ext cx="3056542" cy="95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0C60DB-482A-EF4F-8D4D-67D1E718B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" y="5744959"/>
            <a:ext cx="3585584" cy="1127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92A69-4B17-4248-8E0B-379B05702287}"/>
              </a:ext>
            </a:extLst>
          </p:cNvPr>
          <p:cNvSpPr txBox="1"/>
          <p:nvPr/>
        </p:nvSpPr>
        <p:spPr>
          <a:xfrm>
            <a:off x="-1" y="2483465"/>
            <a:ext cx="92107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3600" dirty="0"/>
              <a:t> </a:t>
            </a:r>
            <a:r>
              <a:rPr lang="en-GB" sz="3600" dirty="0">
                <a:effectLst/>
                <a:latin typeface="LinLibertineOB-Identity-H"/>
              </a:rPr>
              <a:t>Recent computational studies of the </a:t>
            </a:r>
            <a:r>
              <a:rPr lang="en-GB" sz="3600" b="1" dirty="0">
                <a:effectLst/>
                <a:latin typeface="LinLibertineOB-Identity-H"/>
              </a:rPr>
              <a:t>liquid-liquid</a:t>
            </a:r>
            <a:r>
              <a:rPr lang="en-GB" sz="3600" dirty="0">
                <a:effectLst/>
                <a:latin typeface="LinLibertineOB-Identity-H"/>
              </a:rPr>
              <a:t> transition in </a:t>
            </a:r>
            <a:r>
              <a:rPr lang="en-GB" sz="3600" dirty="0"/>
              <a:t> </a:t>
            </a:r>
            <a:r>
              <a:rPr lang="en-GB" sz="3600" dirty="0">
                <a:effectLst/>
                <a:latin typeface="LinLibertineOB-Identity-H"/>
              </a:rPr>
              <a:t>supercooled water</a:t>
            </a:r>
            <a:br>
              <a:rPr lang="en-GB" sz="3600" dirty="0">
                <a:effectLst/>
                <a:latin typeface="LinLibertineOB-Identity-H"/>
              </a:rPr>
            </a:br>
            <a:endParaRPr lang="en-GB" sz="3600" dirty="0">
              <a:effectLst/>
              <a:latin typeface="LinLibertineOB-Identity-H"/>
            </a:endParaRPr>
          </a:p>
          <a:p>
            <a:pPr algn="ctr"/>
            <a:endParaRPr lang="en-GB" sz="3600" dirty="0">
              <a:latin typeface="LinLibertineOB-Identity-H"/>
            </a:endParaRPr>
          </a:p>
          <a:p>
            <a:pPr algn="ctr"/>
            <a:r>
              <a:rPr lang="en-GB" sz="3600" dirty="0">
                <a:latin typeface="LinLibertineOB-Identity-H"/>
              </a:rPr>
              <a:t>Francesco </a:t>
            </a:r>
            <a:r>
              <a:rPr lang="en-GB" sz="3600" dirty="0" err="1">
                <a:latin typeface="LinLibertineOB-Identity-H"/>
              </a:rPr>
              <a:t>Sciortino</a:t>
            </a:r>
            <a:r>
              <a:rPr lang="en-GB" sz="3600" dirty="0">
                <a:latin typeface="LinLibertineOB-Identity-H"/>
              </a:rPr>
              <a:t>, Sapienza </a:t>
            </a:r>
            <a:r>
              <a:rPr lang="en-GB" sz="3600" dirty="0" err="1">
                <a:latin typeface="LinLibertineOB-Identity-H"/>
              </a:rPr>
              <a:t>Universita</a:t>
            </a:r>
            <a:r>
              <a:rPr lang="en-GB" sz="3600" dirty="0">
                <a:latin typeface="LinLibertineOB-Identity-H"/>
              </a:rPr>
              <a:t>’ di Roma</a:t>
            </a:r>
            <a:endParaRPr lang="en-GB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22FD8B-61A1-6846-803E-64E66726C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33" y="64763"/>
            <a:ext cx="8530533" cy="2176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12DC2-7CDC-C447-A6D2-BBA6218023E8}"/>
              </a:ext>
            </a:extLst>
          </p:cNvPr>
          <p:cNvSpPr txBox="1"/>
          <p:nvPr/>
        </p:nvSpPr>
        <p:spPr>
          <a:xfrm>
            <a:off x="7080738" y="1871026"/>
            <a:ext cx="1668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Thanks Gerhard</a:t>
            </a:r>
          </a:p>
        </p:txBody>
      </p:sp>
    </p:spTree>
    <p:extLst>
      <p:ext uri="{BB962C8B-B14F-4D97-AF65-F5344CB8AC3E}">
        <p14:creationId xmlns:p14="http://schemas.microsoft.com/office/powerpoint/2010/main" val="1831304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7EFF21-ECCE-A948-84E9-FE1A8EF67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1" b="52285"/>
          <a:stretch/>
        </p:blipFill>
        <p:spPr>
          <a:xfrm>
            <a:off x="10673" y="1627291"/>
            <a:ext cx="4755873" cy="3603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92569B-BB51-8445-88C6-4E7379EAB884}"/>
              </a:ext>
            </a:extLst>
          </p:cNvPr>
          <p:cNvSpPr txBox="1"/>
          <p:nvPr/>
        </p:nvSpPr>
        <p:spPr>
          <a:xfrm>
            <a:off x="1779215" y="-88813"/>
            <a:ext cx="5318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dirty="0"/>
              <a:t>Gaussian Landscape   </a:t>
            </a:r>
            <a:r>
              <a:rPr lang="en-IT" sz="3200" b="1" dirty="0">
                <a:latin typeface="Symbol" pitchFamily="2" charset="2"/>
              </a:rPr>
              <a:t>a</a:t>
            </a:r>
            <a:r>
              <a:rPr lang="en-IT" sz="3200" b="1" dirty="0"/>
              <a:t>, E</a:t>
            </a:r>
            <a:r>
              <a:rPr lang="en-IT" sz="3200" b="1" baseline="-25000" dirty="0"/>
              <a:t>0</a:t>
            </a:r>
            <a:r>
              <a:rPr lang="en-IT" sz="3200" b="1" dirty="0"/>
              <a:t>, </a:t>
            </a:r>
            <a:r>
              <a:rPr lang="en-IT" sz="3200" b="1" dirty="0">
                <a:latin typeface="Symbol" pitchFamily="2" charset="2"/>
              </a:rPr>
              <a:t>s</a:t>
            </a:r>
            <a:r>
              <a:rPr lang="en-IT" sz="3200" b="1" baseline="30000" dirty="0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6E823A-B241-154D-A2E4-D2F54B391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943" y="6364941"/>
            <a:ext cx="5973058" cy="493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24674B-DBEE-684C-819B-00BD65AC3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1" t="51771"/>
          <a:stretch/>
        </p:blipFill>
        <p:spPr>
          <a:xfrm>
            <a:off x="4526926" y="1691821"/>
            <a:ext cx="4666823" cy="3574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8BDF9C-2B91-FE49-A2C7-90B5BC807901}"/>
              </a:ext>
            </a:extLst>
          </p:cNvPr>
          <p:cNvSpPr txBox="1"/>
          <p:nvPr/>
        </p:nvSpPr>
        <p:spPr>
          <a:xfrm>
            <a:off x="7664890" y="6564578"/>
            <a:ext cx="115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Submitted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6451E-582D-754E-AFC8-F14340586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12" y="5403850"/>
            <a:ext cx="2951773" cy="787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E131-3299-1047-ABC5-3982C171D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052" y="5178717"/>
            <a:ext cx="4124570" cy="954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5CE4C6-1A31-1E4E-A0E8-C73D0B206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1591" y="528227"/>
            <a:ext cx="38735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35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972258-DB46-3547-A09B-02A7F18FD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" y="0"/>
            <a:ext cx="484532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7FC9C-E8B7-0940-8353-968F1DE4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456" y="6480076"/>
            <a:ext cx="4578279" cy="3779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E1FE844-E924-4A44-8268-DE1BC8D8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54" y="985549"/>
            <a:ext cx="5840645" cy="450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9EDCC211-B87F-794A-94C5-85549FCC1A45}"/>
              </a:ext>
            </a:extLst>
          </p:cNvPr>
          <p:cNvSpPr/>
          <p:nvPr/>
        </p:nvSpPr>
        <p:spPr>
          <a:xfrm>
            <a:off x="6985327" y="2019767"/>
            <a:ext cx="308051" cy="383465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AD01E-8731-E842-802C-67F7EAA5F8EF}"/>
              </a:ext>
            </a:extLst>
          </p:cNvPr>
          <p:cNvSpPr txBox="1"/>
          <p:nvPr/>
        </p:nvSpPr>
        <p:spPr>
          <a:xfrm>
            <a:off x="7998206" y="6569592"/>
            <a:ext cx="96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IT" sz="1400" dirty="0"/>
              <a:t>ubmitted</a:t>
            </a:r>
          </a:p>
        </p:txBody>
      </p:sp>
    </p:spTree>
    <p:extLst>
      <p:ext uri="{BB962C8B-B14F-4D97-AF65-F5344CB8AC3E}">
        <p14:creationId xmlns:p14="http://schemas.microsoft.com/office/powerpoint/2010/main" val="2749779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22FD6C-5FC6-DB46-A723-F64702DE850F}"/>
              </a:ext>
            </a:extLst>
          </p:cNvPr>
          <p:cNvSpPr txBox="1"/>
          <p:nvPr/>
        </p:nvSpPr>
        <p:spPr>
          <a:xfrm>
            <a:off x="1687926" y="945136"/>
            <a:ext cx="6055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/>
              <a:t>What kind of experiments can </a:t>
            </a:r>
            <a:r>
              <a:rPr lang="en-GB" sz="2800" dirty="0"/>
              <a:t>h</a:t>
            </a:r>
            <a:r>
              <a:rPr lang="en-IT" sz="2800" dirty="0"/>
              <a:t>elp ?</a:t>
            </a:r>
          </a:p>
          <a:p>
            <a:endParaRPr lang="en-IT" sz="2800" dirty="0"/>
          </a:p>
          <a:p>
            <a:endParaRPr lang="en-IT" sz="2800" dirty="0"/>
          </a:p>
          <a:p>
            <a:r>
              <a:rPr lang="en-IT" sz="2800" dirty="0"/>
              <a:t>   Experiments at P</a:t>
            </a:r>
            <a:r>
              <a:rPr lang="en-IT" sz="2800" baseline="-25000" dirty="0"/>
              <a:t>c</a:t>
            </a:r>
          </a:p>
          <a:p>
            <a:endParaRPr lang="en-IT" sz="2800" dirty="0"/>
          </a:p>
        </p:txBody>
      </p:sp>
    </p:spTree>
    <p:extLst>
      <p:ext uri="{BB962C8B-B14F-4D97-AF65-F5344CB8AC3E}">
        <p14:creationId xmlns:p14="http://schemas.microsoft.com/office/powerpoint/2010/main" val="1402103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36DF68A-5FE1-F34E-ADCC-C34F5CC61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740" b="53910"/>
          <a:stretch/>
        </p:blipFill>
        <p:spPr>
          <a:xfrm>
            <a:off x="535847" y="1726013"/>
            <a:ext cx="4296821" cy="2949389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9EF2AF0-792B-AE47-A2A6-ECBAFF84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47" y="4675402"/>
            <a:ext cx="4296821" cy="1393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3E933B-2CD5-4544-8762-0763D167B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074" y="1240485"/>
            <a:ext cx="5762023" cy="33691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7D7585E-E455-3C41-8DE4-25D70F8EE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45" t="59950" b="3056"/>
          <a:stretch/>
        </p:blipFill>
        <p:spPr>
          <a:xfrm>
            <a:off x="4804074" y="2072339"/>
            <a:ext cx="4265748" cy="4724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129010-30FB-DE49-8E7B-ECA97F819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03" y="252532"/>
            <a:ext cx="8408194" cy="744806"/>
          </a:xfrm>
        </p:spPr>
        <p:txBody>
          <a:bodyPr vert="horz" lIns="64302" tIns="32151" rIns="64302" bIns="32151" rtlCol="0" anchor="ctr">
            <a:normAutofit/>
          </a:bodyPr>
          <a:lstStyle/>
          <a:p>
            <a:pPr defTabSz="643006">
              <a:lnSpc>
                <a:spcPct val="90000"/>
              </a:lnSpc>
            </a:pPr>
            <a:r>
              <a:rPr lang="en-US" sz="3600" dirty="0"/>
              <a:t>A recent experiment entering no-mans land:</a:t>
            </a:r>
          </a:p>
        </p:txBody>
      </p:sp>
    </p:spTree>
    <p:extLst>
      <p:ext uri="{BB962C8B-B14F-4D97-AF65-F5344CB8AC3E}">
        <p14:creationId xmlns:p14="http://schemas.microsoft.com/office/powerpoint/2010/main" val="1848079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118A85-67F1-9346-ABA1-DE79A9B77EB7}"/>
              </a:ext>
            </a:extLst>
          </p:cNvPr>
          <p:cNvSpPr txBox="1"/>
          <p:nvPr/>
        </p:nvSpPr>
        <p:spPr>
          <a:xfrm>
            <a:off x="119743" y="189186"/>
            <a:ext cx="8784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200" dirty="0"/>
              <a:t>How to enter in the no-mans’ land </a:t>
            </a:r>
            <a:r>
              <a:rPr lang="en-IT" sz="3200" dirty="0">
                <a:solidFill>
                  <a:srgbClr val="FF0000"/>
                </a:solidFill>
              </a:rPr>
              <a:t>at 1000 bar </a:t>
            </a:r>
            <a:r>
              <a:rPr lang="en-IT" sz="3200" dirty="0"/>
              <a:t>to probe the transition ? </a:t>
            </a:r>
          </a:p>
          <a:p>
            <a:endParaRPr lang="en-IT" sz="2400" dirty="0"/>
          </a:p>
          <a:p>
            <a:endParaRPr lang="en-IT" sz="2400" dirty="0"/>
          </a:p>
          <a:p>
            <a:r>
              <a:rPr lang="en-IT" sz="3200" dirty="0"/>
              <a:t>Nano Droplets…..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BB51C-2630-AC41-8052-C260E1C0C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538" y="974016"/>
            <a:ext cx="2831487" cy="2583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DB5B70-0F33-4847-B8EB-A79D9C8B0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53062"/>
            <a:ext cx="4946573" cy="11670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B293B1-C398-E849-A981-B85D04EE169B}"/>
              </a:ext>
            </a:extLst>
          </p:cNvPr>
          <p:cNvSpPr txBox="1"/>
          <p:nvPr/>
        </p:nvSpPr>
        <p:spPr>
          <a:xfrm>
            <a:off x="364873" y="2931180"/>
            <a:ext cx="50827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The Laplace pressure can induce</a:t>
            </a:r>
          </a:p>
          <a:p>
            <a:r>
              <a:rPr lang="en-IT" sz="2400" dirty="0"/>
              <a:t>(at low T) a transition from LDL to HDL  </a:t>
            </a:r>
          </a:p>
          <a:p>
            <a:endParaRPr lang="en-IT" sz="2400" dirty="0"/>
          </a:p>
          <a:p>
            <a:r>
              <a:rPr lang="en-IT" sz="2400" dirty="0"/>
              <a:t>(if crystallization can be avoided….)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C9B03-5568-524A-9444-B8FE34A6D716}"/>
              </a:ext>
            </a:extLst>
          </p:cNvPr>
          <p:cNvSpPr txBox="1"/>
          <p:nvPr/>
        </p:nvSpPr>
        <p:spPr>
          <a:xfrm>
            <a:off x="5262880" y="-2235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35978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8F01F-FBC0-734D-BB3B-CC16E6E70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05" y="571031"/>
            <a:ext cx="7596789" cy="5319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A25A67-3E89-BD43-942D-BE90C1FE66B2}"/>
              </a:ext>
            </a:extLst>
          </p:cNvPr>
          <p:cNvSpPr txBox="1"/>
          <p:nvPr/>
        </p:nvSpPr>
        <p:spPr>
          <a:xfrm>
            <a:off x="7075715" y="5244029"/>
            <a:ext cx="118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3600" dirty="0"/>
              <a:t>T =T</a:t>
            </a:r>
            <a:r>
              <a:rPr lang="en-IT" sz="3600" baseline="-25000" dirty="0"/>
              <a:t>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4A70DB-13DF-6249-977B-C7518E5696E7}"/>
              </a:ext>
            </a:extLst>
          </p:cNvPr>
          <p:cNvSpPr txBox="1"/>
          <p:nvPr/>
        </p:nvSpPr>
        <p:spPr>
          <a:xfrm>
            <a:off x="3274127" y="6313815"/>
            <a:ext cx="557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(Poole, Saika-Voivod, FS, preliminary data, unpublished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6BDFB-5C73-2140-8F6B-89288BD1F8B7}"/>
              </a:ext>
            </a:extLst>
          </p:cNvPr>
          <p:cNvSpPr txBox="1"/>
          <p:nvPr/>
        </p:nvSpPr>
        <p:spPr>
          <a:xfrm>
            <a:off x="1073475" y="-6865"/>
            <a:ext cx="7582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b="1" dirty="0"/>
              <a:t>Droplet equation of state (Wail model)</a:t>
            </a:r>
          </a:p>
        </p:txBody>
      </p:sp>
    </p:spTree>
    <p:extLst>
      <p:ext uri="{BB962C8B-B14F-4D97-AF65-F5344CB8AC3E}">
        <p14:creationId xmlns:p14="http://schemas.microsoft.com/office/powerpoint/2010/main" val="2979482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1D8BAF-EE03-4143-A019-296FD263FD9A}"/>
              </a:ext>
            </a:extLst>
          </p:cNvPr>
          <p:cNvSpPr txBox="1"/>
          <p:nvPr/>
        </p:nvSpPr>
        <p:spPr>
          <a:xfrm>
            <a:off x="308595" y="2183419"/>
            <a:ext cx="7799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T" sz="2400" dirty="0"/>
          </a:p>
          <a:p>
            <a:endParaRPr lang="en-IT" sz="2400" dirty="0"/>
          </a:p>
          <a:p>
            <a:r>
              <a:rPr lang="en-IT" sz="2400" dirty="0"/>
              <a:t>If P</a:t>
            </a:r>
            <a:r>
              <a:rPr lang="en-IT" sz="2400" baseline="-25000" dirty="0"/>
              <a:t>c</a:t>
            </a:r>
            <a:r>
              <a:rPr lang="en-IT" sz="2400" dirty="0"/>
              <a:t>=400 bar (WAIL).     Nx=15000  (R= 5 nm)</a:t>
            </a:r>
          </a:p>
          <a:p>
            <a:endParaRPr lang="en-IT" sz="2400" dirty="0"/>
          </a:p>
          <a:p>
            <a:endParaRPr lang="en-IT" sz="2400" dirty="0"/>
          </a:p>
          <a:p>
            <a:r>
              <a:rPr lang="en-GB" sz="2400" dirty="0"/>
              <a:t>If P</a:t>
            </a:r>
            <a:r>
              <a:rPr lang="en-GB" sz="2400" baseline="-25000" dirty="0"/>
              <a:t>c</a:t>
            </a:r>
            <a:r>
              <a:rPr lang="en-GB" sz="2400" dirty="0"/>
              <a:t>=1000 bar (MB-pol).     N=1000 mols (R= 2 nm)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If P</a:t>
            </a:r>
            <a:r>
              <a:rPr lang="en-GB" sz="2400" baseline="-25000" dirty="0"/>
              <a:t>c</a:t>
            </a:r>
            <a:r>
              <a:rPr lang="en-GB" sz="2400" dirty="0"/>
              <a:t>=1700 bar (TIP4P/2005)    N=170 mols (R= 1.0 nm)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D0D4B-0B8F-9549-A2E6-4F09051B3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137" y="0"/>
            <a:ext cx="3352863" cy="3059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60000B-6E8F-214B-95AE-FD8BA9918DD7}"/>
              </a:ext>
            </a:extLst>
          </p:cNvPr>
          <p:cNvSpPr txBox="1"/>
          <p:nvPr/>
        </p:nvSpPr>
        <p:spPr>
          <a:xfrm>
            <a:off x="171851" y="768544"/>
            <a:ext cx="5756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3600" dirty="0"/>
              <a:t>Oscillating Critical droplets…..</a:t>
            </a:r>
          </a:p>
        </p:txBody>
      </p:sp>
    </p:spTree>
    <p:extLst>
      <p:ext uri="{BB962C8B-B14F-4D97-AF65-F5344CB8AC3E}">
        <p14:creationId xmlns:p14="http://schemas.microsoft.com/office/powerpoint/2010/main" val="3459226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203D07-4D2F-6B4F-8BC8-8DF9C4074F33}"/>
              </a:ext>
            </a:extLst>
          </p:cNvPr>
          <p:cNvSpPr txBox="1"/>
          <p:nvPr/>
        </p:nvSpPr>
        <p:spPr>
          <a:xfrm>
            <a:off x="2384612" y="986119"/>
            <a:ext cx="5135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b="1" dirty="0"/>
              <a:t>Dynamics at low wavevector </a:t>
            </a:r>
          </a:p>
        </p:txBody>
      </p:sp>
    </p:spTree>
    <p:extLst>
      <p:ext uri="{BB962C8B-B14F-4D97-AF65-F5344CB8AC3E}">
        <p14:creationId xmlns:p14="http://schemas.microsoft.com/office/powerpoint/2010/main" val="3315487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F314F-7BF5-C54D-A886-F3A766797A27}"/>
              </a:ext>
            </a:extLst>
          </p:cNvPr>
          <p:cNvSpPr txBox="1"/>
          <p:nvPr/>
        </p:nvSpPr>
        <p:spPr>
          <a:xfrm>
            <a:off x="3133493" y="1092820"/>
            <a:ext cx="2024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F(q,t) at small q ……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72624-3548-3646-BA51-9B1D8596C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08"/>
            <a:ext cx="9144000" cy="56029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6FF928-6688-CF47-B603-473358D84437}"/>
              </a:ext>
            </a:extLst>
          </p:cNvPr>
          <p:cNvSpPr txBox="1"/>
          <p:nvPr/>
        </p:nvSpPr>
        <p:spPr>
          <a:xfrm>
            <a:off x="1913577" y="2967335"/>
            <a:ext cx="5949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211E1E"/>
                </a:solidFill>
                <a:effectLst/>
                <a:latin typeface="AdvTTd0b5fdba.I"/>
              </a:rPr>
              <a:t>q </a:t>
            </a:r>
            <a:r>
              <a:rPr lang="en-GB" sz="1800" dirty="0">
                <a:solidFill>
                  <a:srgbClr val="211E1E"/>
                </a:solidFill>
                <a:effectLst/>
                <a:latin typeface="AdvOT483a8203"/>
              </a:rPr>
              <a:t>varies between</a:t>
            </a:r>
            <a:r>
              <a:rPr lang="en-GB" dirty="0"/>
              <a:t> </a:t>
            </a:r>
            <a:r>
              <a:rPr lang="en-GB" sz="1800" dirty="0">
                <a:solidFill>
                  <a:srgbClr val="211E1E"/>
                </a:solidFill>
                <a:effectLst/>
                <a:latin typeface="AdvOT483a8203"/>
              </a:rPr>
              <a:t>0.3 (black lines) </a:t>
            </a:r>
          </a:p>
          <a:p>
            <a:r>
              <a:rPr lang="en-GB" sz="1800" dirty="0">
                <a:solidFill>
                  <a:srgbClr val="211E1E"/>
                </a:solidFill>
                <a:effectLst/>
                <a:latin typeface="AdvOT483a8203"/>
              </a:rPr>
              <a:t>and 3.0 (red lines) nm</a:t>
            </a:r>
            <a:r>
              <a:rPr lang="en-GB" sz="1800" baseline="30000" dirty="0">
                <a:solidFill>
                  <a:srgbClr val="211E1E"/>
                </a:solidFill>
                <a:effectLst/>
                <a:latin typeface="AdvOT483a8203"/>
              </a:rPr>
              <a:t>-1</a:t>
            </a:r>
            <a:r>
              <a:rPr lang="en-GB" sz="1800" dirty="0">
                <a:solidFill>
                  <a:srgbClr val="211E1E"/>
                </a:solidFill>
                <a:effectLst/>
                <a:latin typeface="AdvOT483a8203"/>
              </a:rPr>
              <a:t> </a:t>
            </a:r>
            <a:endParaRPr lang="en-GB" dirty="0"/>
          </a:p>
          <a:p>
            <a:r>
              <a:rPr lang="en-GB" sz="1800" dirty="0">
                <a:solidFill>
                  <a:srgbClr val="211E1E"/>
                </a:solidFill>
                <a:effectLst/>
                <a:latin typeface="AdvOT483a8203"/>
              </a:rPr>
              <a:t>.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CA27FD-3E73-5C4B-BC6A-F223256220E8}"/>
              </a:ext>
            </a:extLst>
          </p:cNvPr>
          <p:cNvSpPr txBox="1"/>
          <p:nvPr/>
        </p:nvSpPr>
        <p:spPr>
          <a:xfrm>
            <a:off x="41718" y="5277687"/>
            <a:ext cx="187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T=250 K,  1 g/cm3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335E7-BC6C-7442-B27F-8D6D3EB3A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" y="5644026"/>
            <a:ext cx="3870945" cy="12198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0AFE05-8AF2-134F-A34A-4AD2BC03351B}"/>
              </a:ext>
            </a:extLst>
          </p:cNvPr>
          <p:cNvSpPr/>
          <p:nvPr/>
        </p:nvSpPr>
        <p:spPr>
          <a:xfrm>
            <a:off x="3886098" y="5401709"/>
            <a:ext cx="5363995" cy="1594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4793FF-8D9D-1F4C-83FC-E91ACCDE3B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559"/>
          <a:stretch/>
        </p:blipFill>
        <p:spPr>
          <a:xfrm>
            <a:off x="4967868" y="5442740"/>
            <a:ext cx="4134414" cy="15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0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ABB782-02E1-A94A-886D-73B71DE37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744"/>
          <a:stretch/>
        </p:blipFill>
        <p:spPr>
          <a:xfrm>
            <a:off x="1417920" y="152399"/>
            <a:ext cx="6308159" cy="5146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E9C1C9-550A-764A-BC22-0B5E9F1AC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3" y="5613287"/>
            <a:ext cx="5158154" cy="791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E49115-41EE-B241-92BF-26C1DBF73DED}"/>
              </a:ext>
            </a:extLst>
          </p:cNvPr>
          <p:cNvSpPr/>
          <p:nvPr/>
        </p:nvSpPr>
        <p:spPr>
          <a:xfrm>
            <a:off x="3370383" y="3860687"/>
            <a:ext cx="1559169" cy="2775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75454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1278A-2D80-2C48-8E1C-44BD4A1B48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IT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C535B-6B22-604E-AFEF-68C3E44DFA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T" dirty="0"/>
              <a:t>getting closer to  predicting realistic values of T</a:t>
            </a:r>
            <a:r>
              <a:rPr lang="en-IT" baseline="-25000" dirty="0"/>
              <a:t>c</a:t>
            </a:r>
            <a:r>
              <a:rPr lang="en-IT" dirty="0"/>
              <a:t> and P</a:t>
            </a:r>
            <a:r>
              <a:rPr lang="en-IT" baseline="-25000" dirty="0"/>
              <a:t>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T" dirty="0"/>
              <a:t> Future experiments</a:t>
            </a:r>
          </a:p>
          <a:p>
            <a:r>
              <a:rPr lang="en-IT" dirty="0"/>
              <a:t>A continuum of local enviroments or two distinguishible local structures ? </a:t>
            </a:r>
          </a:p>
          <a:p>
            <a:pPr marL="0" indent="0">
              <a:buNone/>
            </a:pPr>
            <a:r>
              <a:rPr lang="en-IT" i="1" dirty="0"/>
              <a:t>   (The LLPT as a topological transition over lunch break)</a:t>
            </a:r>
          </a:p>
          <a:p>
            <a:pPr marL="0" indent="0">
              <a:buNone/>
            </a:pPr>
            <a:endParaRPr lang="en-IT" dirty="0"/>
          </a:p>
          <a:p>
            <a:pPr marL="0" indent="0">
              <a:buNone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033008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iticalpsi" descr="criticalpsi">
            <a:hlinkClick r:id="" action="ppaction://media"/>
            <a:extLst>
              <a:ext uri="{FF2B5EF4-FFF2-40B4-BE49-F238E27FC236}">
                <a16:creationId xmlns:a16="http://schemas.microsoft.com/office/drawing/2014/main" id="{633F5090-C578-8843-B1CF-BDD801E368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947" r="11655"/>
          <a:stretch/>
        </p:blipFill>
        <p:spPr>
          <a:xfrm>
            <a:off x="63328" y="1281658"/>
            <a:ext cx="4872087" cy="4721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9A70AC-C301-E84C-8A70-63E615BBFE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213"/>
          <a:stretch/>
        </p:blipFill>
        <p:spPr>
          <a:xfrm>
            <a:off x="5056613" y="1260101"/>
            <a:ext cx="3888094" cy="4777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D95E13-1B5A-4544-BB60-6FCC14CD7E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41" t="1784" r="26314" b="717"/>
          <a:stretch/>
        </p:blipFill>
        <p:spPr>
          <a:xfrm>
            <a:off x="6983510" y="933366"/>
            <a:ext cx="1914305" cy="326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DD9354-24D2-D549-924F-1E73106B8DFC}"/>
              </a:ext>
            </a:extLst>
          </p:cNvPr>
          <p:cNvSpPr txBox="1"/>
          <p:nvPr/>
        </p:nvSpPr>
        <p:spPr>
          <a:xfrm>
            <a:off x="222738" y="290108"/>
            <a:ext cx="5800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/>
              <a:t>What happens close to the LL critical point ?</a:t>
            </a:r>
          </a:p>
        </p:txBody>
      </p:sp>
    </p:spTree>
    <p:extLst>
      <p:ext uri="{BB962C8B-B14F-4D97-AF65-F5344CB8AC3E}">
        <p14:creationId xmlns:p14="http://schemas.microsoft.com/office/powerpoint/2010/main" val="200429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1525E2-0D86-3C4F-AAD5-D5273BBD6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6"/>
          <a:stretch/>
        </p:blipFill>
        <p:spPr>
          <a:xfrm>
            <a:off x="1301963" y="804900"/>
            <a:ext cx="7386785" cy="5482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26ECD-F8AF-2945-829A-D2A48EE48E03}"/>
              </a:ext>
            </a:extLst>
          </p:cNvPr>
          <p:cNvSpPr txBox="1"/>
          <p:nvPr/>
        </p:nvSpPr>
        <p:spPr>
          <a:xfrm>
            <a:off x="0" y="0"/>
            <a:ext cx="2172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/>
              <a:t>Close to T</a:t>
            </a:r>
            <a:r>
              <a:rPr lang="en-IT" sz="3600" baseline="-25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30146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ECDCE9-0256-9145-B276-7EAD7149D119}"/>
              </a:ext>
            </a:extLst>
          </p:cNvPr>
          <p:cNvSpPr txBox="1"/>
          <p:nvPr/>
        </p:nvSpPr>
        <p:spPr>
          <a:xfrm>
            <a:off x="391885" y="890954"/>
            <a:ext cx="8610599" cy="44012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IT" sz="4000" b="1" dirty="0"/>
              <a:t>Two families of local environments </a:t>
            </a:r>
          </a:p>
          <a:p>
            <a:r>
              <a:rPr lang="en-GB" sz="4000" b="1" dirty="0"/>
              <a:t>o</a:t>
            </a:r>
            <a:r>
              <a:rPr lang="en-IT" sz="4000" b="1" dirty="0"/>
              <a:t>r a broad and skewed  distribution ?</a:t>
            </a:r>
          </a:p>
          <a:p>
            <a:endParaRPr lang="en-IT" sz="4000" b="1" dirty="0"/>
          </a:p>
          <a:p>
            <a:endParaRPr lang="en-IT" sz="4000" b="1" dirty="0"/>
          </a:p>
          <a:p>
            <a:endParaRPr lang="en-IT" sz="4000" b="1" dirty="0"/>
          </a:p>
          <a:p>
            <a:endParaRPr lang="en-IT" sz="4000" b="1" dirty="0"/>
          </a:p>
          <a:p>
            <a:endParaRPr lang="en-IT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B51FD-7A8D-FA48-8CE0-003C0E256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949"/>
          <a:stretch/>
        </p:blipFill>
        <p:spPr>
          <a:xfrm>
            <a:off x="1356458" y="4935415"/>
            <a:ext cx="6032500" cy="76363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8F5E2E-BBAB-4E41-BBE1-388174FBF9AD}"/>
              </a:ext>
            </a:extLst>
          </p:cNvPr>
          <p:cNvSpPr/>
          <p:nvPr/>
        </p:nvSpPr>
        <p:spPr>
          <a:xfrm>
            <a:off x="1430216" y="4009292"/>
            <a:ext cx="3231800" cy="92612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68436-1D74-FF42-A842-BE68B02F9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38" b="57600"/>
          <a:stretch/>
        </p:blipFill>
        <p:spPr>
          <a:xfrm>
            <a:off x="1356458" y="3540369"/>
            <a:ext cx="6032500" cy="1395046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026254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A8897-9087-F34A-90D7-1B1273F2E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641" y="2408648"/>
            <a:ext cx="3213442" cy="3477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B6BA85-40FE-074A-B20D-B56098BED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299" y="2400512"/>
            <a:ext cx="3117342" cy="3477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C2EADA-E81B-4341-BC6E-EC10EA1302E8}"/>
              </a:ext>
            </a:extLst>
          </p:cNvPr>
          <p:cNvSpPr txBox="1"/>
          <p:nvPr/>
        </p:nvSpPr>
        <p:spPr>
          <a:xfrm>
            <a:off x="6405605" y="6394918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T=220 K, P=1000 bar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29ADBC-8A4C-504D-8CAC-600BEE2E5E5D}"/>
              </a:ext>
            </a:extLst>
          </p:cNvPr>
          <p:cNvSpPr txBox="1"/>
          <p:nvPr/>
        </p:nvSpPr>
        <p:spPr>
          <a:xfrm>
            <a:off x="1430216" y="5871798"/>
            <a:ext cx="6662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/>
              <a:t>Two different local environments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EF38C-0231-B642-8E2C-C18179077C5E}"/>
              </a:ext>
            </a:extLst>
          </p:cNvPr>
          <p:cNvSpPr txBox="1"/>
          <p:nvPr/>
        </p:nvSpPr>
        <p:spPr>
          <a:xfrm>
            <a:off x="392222" y="576573"/>
            <a:ext cx="8241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800" dirty="0">
                <a:solidFill>
                  <a:srgbClr val="FF0000"/>
                </a:solidFill>
              </a:rPr>
              <a:t>Molecular Distribution  </a:t>
            </a:r>
          </a:p>
          <a:p>
            <a:pPr algn="ctr"/>
            <a:r>
              <a:rPr lang="en-IT" sz="2800" dirty="0">
                <a:solidFill>
                  <a:srgbClr val="FF0000"/>
                </a:solidFill>
              </a:rPr>
              <a:t>(properties of single molecules)</a:t>
            </a:r>
          </a:p>
        </p:txBody>
      </p:sp>
      <p:pic>
        <p:nvPicPr>
          <p:cNvPr id="2050" name="Picture 2" descr="Peter Poole | PHYSICS">
            <a:extLst>
              <a:ext uri="{FF2B5EF4-FFF2-40B4-BE49-F238E27FC236}">
                <a16:creationId xmlns:a16="http://schemas.microsoft.com/office/drawing/2014/main" id="{97EC67D1-C332-DD42-81B2-1A5699E4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2" y="3106778"/>
            <a:ext cx="923250" cy="128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ohn RUSSO | Professor (Associate) | Professor | Sapienza University of  Rome, Rome | la sapienza | Department of Physics | Research profile">
            <a:extLst>
              <a:ext uri="{FF2B5EF4-FFF2-40B4-BE49-F238E27FC236}">
                <a16:creationId xmlns:a16="http://schemas.microsoft.com/office/drawing/2014/main" id="{B1DB925D-1CB1-444D-B617-63D6F1C6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666" y="4392961"/>
            <a:ext cx="1223273" cy="122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lloquium by Hajime Tanaka | Raman Research Institute">
            <a:extLst>
              <a:ext uri="{FF2B5EF4-FFF2-40B4-BE49-F238E27FC236}">
                <a16:creationId xmlns:a16="http://schemas.microsoft.com/office/drawing/2014/main" id="{5FAFD439-BAF8-034F-8485-B6C3787F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667" y="2986533"/>
            <a:ext cx="1223273" cy="129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19E03A-AFB4-5449-B864-63EA4011E76A}"/>
              </a:ext>
            </a:extLst>
          </p:cNvPr>
          <p:cNvSpPr/>
          <p:nvPr/>
        </p:nvSpPr>
        <p:spPr>
          <a:xfrm>
            <a:off x="2338048" y="4775997"/>
            <a:ext cx="41356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45A40A-96D8-564F-8806-1B1747C490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288" t="6996" r="77978" b="69866"/>
          <a:stretch/>
        </p:blipFill>
        <p:spPr>
          <a:xfrm>
            <a:off x="14113" y="1"/>
            <a:ext cx="2162123" cy="2321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2B6324-1AB2-2A46-AF72-333E60A392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168" t="5682" r="51405" b="62538"/>
          <a:stretch/>
        </p:blipFill>
        <p:spPr>
          <a:xfrm>
            <a:off x="6869151" y="23090"/>
            <a:ext cx="2287528" cy="2216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C3AFB9-6705-8849-A44D-650621126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12" y="6383767"/>
            <a:ext cx="2029703" cy="488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D26DC6-53E5-FA42-AD1F-6CD1F75A8059}"/>
              </a:ext>
            </a:extLst>
          </p:cNvPr>
          <p:cNvSpPr txBox="1"/>
          <p:nvPr/>
        </p:nvSpPr>
        <p:spPr>
          <a:xfrm>
            <a:off x="41458" y="4529602"/>
            <a:ext cx="126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Peter Poole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5F974-EEAB-EB41-ABA2-58E1A3765524}"/>
              </a:ext>
            </a:extLst>
          </p:cNvPr>
          <p:cNvSpPr txBox="1"/>
          <p:nvPr/>
        </p:nvSpPr>
        <p:spPr>
          <a:xfrm>
            <a:off x="7701025" y="2674959"/>
            <a:ext cx="154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Hajime Tanaka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03A71-0532-AE40-A87B-8F2D2AB42BDA}"/>
              </a:ext>
            </a:extLst>
          </p:cNvPr>
          <p:cNvSpPr txBox="1"/>
          <p:nvPr/>
        </p:nvSpPr>
        <p:spPr>
          <a:xfrm>
            <a:off x="8053924" y="5671243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John Russo</a:t>
            </a:r>
          </a:p>
        </p:txBody>
      </p:sp>
    </p:spTree>
    <p:extLst>
      <p:ext uri="{BB962C8B-B14F-4D97-AF65-F5344CB8AC3E}">
        <p14:creationId xmlns:p14="http://schemas.microsoft.com/office/powerpoint/2010/main" val="3936731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63F918-F38E-0F40-9AC8-D40A5458E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3" t="8299" r="2222" b="3802"/>
          <a:stretch/>
        </p:blipFill>
        <p:spPr>
          <a:xfrm>
            <a:off x="2845011" y="0"/>
            <a:ext cx="4698928" cy="4471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9627A8-54CF-0346-AE2A-EA838D97C197}"/>
              </a:ext>
            </a:extLst>
          </p:cNvPr>
          <p:cNvSpPr txBox="1"/>
          <p:nvPr/>
        </p:nvSpPr>
        <p:spPr>
          <a:xfrm>
            <a:off x="28353" y="715008"/>
            <a:ext cx="232538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B050"/>
                </a:solidFill>
              </a:rPr>
              <a:t>Central Molecule</a:t>
            </a:r>
          </a:p>
          <a:p>
            <a:endParaRPr lang="en-IT" dirty="0"/>
          </a:p>
          <a:p>
            <a:r>
              <a:rPr lang="en-IT" dirty="0">
                <a:solidFill>
                  <a:srgbClr val="0070C0"/>
                </a:solidFill>
              </a:rPr>
              <a:t>Chemical Distance D=1</a:t>
            </a:r>
          </a:p>
          <a:p>
            <a:endParaRPr lang="en-IT" dirty="0"/>
          </a:p>
          <a:p>
            <a:r>
              <a:rPr lang="en-IT" dirty="0">
                <a:solidFill>
                  <a:schemeClr val="accent6">
                    <a:lumMod val="75000"/>
                  </a:schemeClr>
                </a:solidFill>
              </a:rPr>
              <a:t>Chemical Distance D=2</a:t>
            </a:r>
          </a:p>
          <a:p>
            <a:endParaRPr lang="en-IT" dirty="0"/>
          </a:p>
          <a:p>
            <a:r>
              <a:rPr lang="en-IT" dirty="0">
                <a:solidFill>
                  <a:srgbClr val="7030A0"/>
                </a:solidFill>
              </a:rPr>
              <a:t>Chemical Distance D=3</a:t>
            </a:r>
          </a:p>
          <a:p>
            <a:endParaRPr lang="en-IT" dirty="0"/>
          </a:p>
          <a:p>
            <a:r>
              <a:rPr lang="en-IT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Chemical Distance D=4</a:t>
            </a:r>
          </a:p>
          <a:p>
            <a:endParaRPr lang="en-IT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IT" dirty="0">
                <a:solidFill>
                  <a:srgbClr val="FF0000"/>
                </a:solidFill>
              </a:rPr>
              <a:t>Chemical Distance D=5</a:t>
            </a:r>
          </a:p>
          <a:p>
            <a:endParaRPr lang="en-IT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EE1982-F295-E641-96FB-1F2EFF7DED00}"/>
              </a:ext>
            </a:extLst>
          </p:cNvPr>
          <p:cNvSpPr/>
          <p:nvPr/>
        </p:nvSpPr>
        <p:spPr>
          <a:xfrm>
            <a:off x="1688569" y="4579770"/>
            <a:ext cx="2208669" cy="686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sz="2400" dirty="0"/>
              <a:t>Chemical Distance =</a:t>
            </a:r>
          </a:p>
          <a:p>
            <a:r>
              <a:rPr lang="en-IT" sz="2400" dirty="0"/>
              <a:t>Smallest number of HB </a:t>
            </a:r>
          </a:p>
          <a:p>
            <a:r>
              <a:rPr lang="en-GB" sz="2400" dirty="0"/>
              <a:t>c</a:t>
            </a:r>
            <a:r>
              <a:rPr lang="en-IT" sz="2400" dirty="0"/>
              <a:t>onnecting two molecules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14AE9-D4DA-8449-8BA0-0F56FA80B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413" y="4517651"/>
            <a:ext cx="3742522" cy="1522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2879E-BF1F-BD43-8F71-F782D25CF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939" y="10600"/>
            <a:ext cx="1558552" cy="163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A5F565-ACB0-C242-8D51-0C54E875419D}"/>
              </a:ext>
            </a:extLst>
          </p:cNvPr>
          <p:cNvSpPr txBox="1"/>
          <p:nvPr/>
        </p:nvSpPr>
        <p:spPr>
          <a:xfrm>
            <a:off x="7868992" y="1694647"/>
            <a:ext cx="1107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RCCARDO</a:t>
            </a:r>
            <a:br>
              <a:rPr lang="en-IT" dirty="0"/>
            </a:br>
            <a:r>
              <a:rPr lang="en-IT" dirty="0"/>
              <a:t>FOFFI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8C5534-8887-AD43-8B21-6DB04FCCA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670" y="6086086"/>
            <a:ext cx="4418690" cy="7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38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C3F3FE-BF18-E142-8DB0-62BFB0E99A68}"/>
              </a:ext>
            </a:extLst>
          </p:cNvPr>
          <p:cNvSpPr txBox="1"/>
          <p:nvPr/>
        </p:nvSpPr>
        <p:spPr>
          <a:xfrm>
            <a:off x="6170910" y="6339716"/>
            <a:ext cx="2898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Low density liquid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AE22D-6163-784F-A779-6F63EFBE0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5" t="13937" r="12647" b="28776"/>
          <a:stretch/>
        </p:blipFill>
        <p:spPr>
          <a:xfrm>
            <a:off x="339392" y="17638"/>
            <a:ext cx="8690504" cy="57225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EF16F1-73EF-CB43-ABC2-A89A59B80294}"/>
              </a:ext>
            </a:extLst>
          </p:cNvPr>
          <p:cNvSpPr txBox="1"/>
          <p:nvPr/>
        </p:nvSpPr>
        <p:spPr>
          <a:xfrm>
            <a:off x="6340200" y="5648103"/>
            <a:ext cx="1918009" cy="289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Foffi, Russo, Sciortino JCP 2021</a:t>
            </a:r>
            <a:endParaRPr lang="en-IT" sz="16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BEC10-3B36-7444-9EDD-4C41838FA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635" y="919909"/>
            <a:ext cx="2501900" cy="1117600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E03285BC-528C-264B-A189-2E5E9006F3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B68783D-E640-0745-9B9E-D45D7B3DDE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C99CA-47A8-3548-B51F-BE6FB4C82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637402" y="4932269"/>
            <a:ext cx="1709094" cy="216010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397AA5-CA79-784C-870B-E8310394B60C}"/>
              </a:ext>
            </a:extLst>
          </p:cNvPr>
          <p:cNvCxnSpPr>
            <a:cxnSpLocks/>
          </p:cNvCxnSpPr>
          <p:nvPr/>
        </p:nvCxnSpPr>
        <p:spPr>
          <a:xfrm flipV="1">
            <a:off x="2818632" y="5532412"/>
            <a:ext cx="184382" cy="8887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5FDE95-1031-D146-9658-FCFA82AE6CEF}"/>
              </a:ext>
            </a:extLst>
          </p:cNvPr>
          <p:cNvCxnSpPr>
            <a:cxnSpLocks/>
          </p:cNvCxnSpPr>
          <p:nvPr/>
        </p:nvCxnSpPr>
        <p:spPr>
          <a:xfrm flipV="1">
            <a:off x="2921460" y="5793097"/>
            <a:ext cx="1264185" cy="6951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001B9B7-6E0D-2740-B458-CF820659D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3823" y="5704562"/>
            <a:ext cx="3635829" cy="6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6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2C0CE8-A79F-0F49-9D7A-F3F989BEE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6" t="-1153" r="13510" b="6534"/>
          <a:stretch/>
        </p:blipFill>
        <p:spPr>
          <a:xfrm>
            <a:off x="2321626" y="289988"/>
            <a:ext cx="6697421" cy="6488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DB8C13-9A49-0445-843E-6FFEA8ACDF29}"/>
              </a:ext>
            </a:extLst>
          </p:cNvPr>
          <p:cNvSpPr txBox="1"/>
          <p:nvPr/>
        </p:nvSpPr>
        <p:spPr>
          <a:xfrm>
            <a:off x="58671" y="990600"/>
            <a:ext cx="2049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Comparing</a:t>
            </a:r>
          </a:p>
          <a:p>
            <a:r>
              <a:rPr lang="en-IT" sz="2800" dirty="0">
                <a:solidFill>
                  <a:srgbClr val="FF0000"/>
                </a:solidFill>
              </a:rPr>
              <a:t>LDL and HDL</a:t>
            </a:r>
          </a:p>
          <a:p>
            <a:r>
              <a:rPr lang="en-GB" sz="2800" dirty="0">
                <a:solidFill>
                  <a:srgbClr val="FF0000"/>
                </a:solidFill>
              </a:rPr>
              <a:t>g(r)</a:t>
            </a:r>
            <a:endParaRPr lang="en-IT" sz="2800" dirty="0">
              <a:solidFill>
                <a:srgbClr val="FF0000"/>
              </a:solidFill>
            </a:endParaRPr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B450466C-4BB4-4B44-8304-ACF7F2602639}"/>
              </a:ext>
            </a:extLst>
          </p:cNvPr>
          <p:cNvSpPr/>
          <p:nvPr/>
        </p:nvSpPr>
        <p:spPr>
          <a:xfrm>
            <a:off x="3289465" y="2505695"/>
            <a:ext cx="1092530" cy="1181680"/>
          </a:xfrm>
          <a:prstGeom prst="donut">
            <a:avLst>
              <a:gd name="adj" fmla="val 3723"/>
            </a:avLst>
          </a:prstGeom>
          <a:solidFill>
            <a:schemeClr val="bg1">
              <a:alpha val="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5E5512-2709-0D43-A84F-194C0EC834B7}"/>
              </a:ext>
            </a:extLst>
          </p:cNvPr>
          <p:cNvSpPr txBox="1"/>
          <p:nvPr/>
        </p:nvSpPr>
        <p:spPr>
          <a:xfrm>
            <a:off x="-1" y="3972297"/>
            <a:ext cx="19831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dirty="0">
                <a:solidFill>
                  <a:srgbClr val="FF0000"/>
                </a:solidFill>
              </a:rPr>
              <a:t>Molecules far in </a:t>
            </a:r>
          </a:p>
          <a:p>
            <a:r>
              <a:rPr lang="en-IT" sz="2000" dirty="0">
                <a:solidFill>
                  <a:srgbClr val="FF0000"/>
                </a:solidFill>
              </a:rPr>
              <a:t># of bonds but close in space !</a:t>
            </a:r>
          </a:p>
          <a:p>
            <a:endParaRPr lang="en-IT" sz="2000" dirty="0">
              <a:solidFill>
                <a:srgbClr val="FF0000"/>
              </a:solidFill>
            </a:endParaRPr>
          </a:p>
          <a:p>
            <a:r>
              <a:rPr lang="en-IT" sz="2000" dirty="0">
                <a:solidFill>
                  <a:srgbClr val="FF0000"/>
                </a:solidFill>
              </a:rPr>
              <a:t>Possible order parameter</a:t>
            </a:r>
          </a:p>
          <a:p>
            <a:endParaRPr lang="en-IT" sz="2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6F7EE8-9A69-5549-ADA8-1C111F47222E}"/>
              </a:ext>
            </a:extLst>
          </p:cNvPr>
          <p:cNvCxnSpPr>
            <a:cxnSpLocks/>
          </p:cNvCxnSpPr>
          <p:nvPr/>
        </p:nvCxnSpPr>
        <p:spPr>
          <a:xfrm flipV="1">
            <a:off x="1721923" y="3687375"/>
            <a:ext cx="1745672" cy="1027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B60E16B-FA1D-5044-B189-FA740CCA3273}"/>
              </a:ext>
            </a:extLst>
          </p:cNvPr>
          <p:cNvSpPr txBox="1"/>
          <p:nvPr/>
        </p:nvSpPr>
        <p:spPr>
          <a:xfrm>
            <a:off x="-51105" y="6568012"/>
            <a:ext cx="1918009" cy="289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Foffi, Russo, Sciortino JCP 2021</a:t>
            </a:r>
            <a:endParaRPr lang="en-IT" sz="16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248398-0F53-5D4D-9915-4D2A6A530EFC}"/>
              </a:ext>
            </a:extLst>
          </p:cNvPr>
          <p:cNvSpPr txBox="1"/>
          <p:nvPr/>
        </p:nvSpPr>
        <p:spPr>
          <a:xfrm>
            <a:off x="6647543" y="80593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P=1800 bar, T=188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8F04CC-7FCC-4747-BE62-1E241B311A3C}"/>
              </a:ext>
            </a:extLst>
          </p:cNvPr>
          <p:cNvSpPr txBox="1"/>
          <p:nvPr/>
        </p:nvSpPr>
        <p:spPr>
          <a:xfrm>
            <a:off x="6756400" y="378763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P=1800 bar, T=188 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5161D-05DE-264B-8297-DFC64A2E0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5583"/>
            <a:ext cx="3505673" cy="61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9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B370B-4956-1F4A-A899-345075FDB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53957" y="645143"/>
            <a:ext cx="5721532" cy="4402132"/>
          </a:xfrm>
          <a:prstGeom prst="rect">
            <a:avLst/>
          </a:prstGeom>
        </p:spPr>
      </p:pic>
      <p:pic>
        <p:nvPicPr>
          <p:cNvPr id="5" name="Picture 4" descr="A picture containing origami, craft, carmine, indoor&#10;&#10;Description automatically generated">
            <a:extLst>
              <a:ext uri="{FF2B5EF4-FFF2-40B4-BE49-F238E27FC236}">
                <a16:creationId xmlns:a16="http://schemas.microsoft.com/office/drawing/2014/main" id="{503E735B-7D98-4041-A1EB-D1FA11D22B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3" t="4212" r="11240" b="5411"/>
          <a:stretch/>
        </p:blipFill>
        <p:spPr>
          <a:xfrm rot="5400000">
            <a:off x="3871385" y="540553"/>
            <a:ext cx="5721535" cy="464855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91D8C1-5AC4-0046-AA2D-23159624A693}"/>
              </a:ext>
            </a:extLst>
          </p:cNvPr>
          <p:cNvCxnSpPr>
            <a:cxnSpLocks/>
          </p:cNvCxnSpPr>
          <p:nvPr/>
        </p:nvCxnSpPr>
        <p:spPr>
          <a:xfrm flipV="1">
            <a:off x="1599821" y="1713223"/>
            <a:ext cx="1410967" cy="3026594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14233B-4668-4447-8F57-FD799BD382AC}"/>
              </a:ext>
            </a:extLst>
          </p:cNvPr>
          <p:cNvCxnSpPr>
            <a:cxnSpLocks/>
          </p:cNvCxnSpPr>
          <p:nvPr/>
        </p:nvCxnSpPr>
        <p:spPr>
          <a:xfrm>
            <a:off x="5343807" y="2565987"/>
            <a:ext cx="700295" cy="621134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CAF76E-143D-9A46-A552-47E6DDAFB31C}"/>
              </a:ext>
            </a:extLst>
          </p:cNvPr>
          <p:cNvSpPr txBox="1"/>
          <p:nvPr/>
        </p:nvSpPr>
        <p:spPr>
          <a:xfrm>
            <a:off x="3099898" y="-180665"/>
            <a:ext cx="2944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/>
              <a:t>Definition of </a:t>
            </a:r>
            <a:r>
              <a:rPr lang="en-IT" sz="3600" dirty="0">
                <a:latin typeface="Symbol" pitchFamily="2" charset="2"/>
              </a:rPr>
              <a:t>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136A90-B78B-4440-B4C4-A845CE51CCE1}"/>
              </a:ext>
            </a:extLst>
          </p:cNvPr>
          <p:cNvSpPr txBox="1"/>
          <p:nvPr/>
        </p:nvSpPr>
        <p:spPr>
          <a:xfrm>
            <a:off x="2165359" y="5662632"/>
            <a:ext cx="69273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i) List all molecules which have chemical distance four.</a:t>
            </a:r>
          </a:p>
          <a:p>
            <a:r>
              <a:rPr lang="en-IT" sz="2400" dirty="0"/>
              <a:t>ii) Calculate for each pair the distance in real space. </a:t>
            </a:r>
          </a:p>
          <a:p>
            <a:r>
              <a:rPr lang="en-IT" sz="2400" dirty="0"/>
              <a:t>iii) Pick the closest distance. This is </a:t>
            </a:r>
            <a:r>
              <a:rPr lang="en-IT" sz="2400" dirty="0">
                <a:latin typeface="Symbol" pitchFamily="2" charset="2"/>
              </a:rPr>
              <a:t>y</a:t>
            </a:r>
            <a:endParaRPr lang="en-IT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2CC8B-13CA-8342-8C40-8439F8F0CB0B}"/>
              </a:ext>
            </a:extLst>
          </p:cNvPr>
          <p:cNvSpPr txBox="1"/>
          <p:nvPr/>
        </p:nvSpPr>
        <p:spPr>
          <a:xfrm>
            <a:off x="5569047" y="2469877"/>
            <a:ext cx="1529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Symbol" pitchFamily="2" charset="2"/>
              </a:rPr>
              <a:t>Y</a:t>
            </a:r>
            <a:r>
              <a:rPr lang="en-IT" sz="1800" dirty="0">
                <a:latin typeface="Symbol" pitchFamily="2" charset="2"/>
              </a:rPr>
              <a:t> ~ 3.5 A</a:t>
            </a:r>
            <a:endParaRPr lang="en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DDBE9-ECEB-6144-B0D2-C548F85C90A5}"/>
              </a:ext>
            </a:extLst>
          </p:cNvPr>
          <p:cNvSpPr txBox="1"/>
          <p:nvPr/>
        </p:nvSpPr>
        <p:spPr>
          <a:xfrm>
            <a:off x="2139628" y="3583570"/>
            <a:ext cx="1529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Symbol" pitchFamily="2" charset="2"/>
              </a:rPr>
              <a:t>Y</a:t>
            </a:r>
            <a:r>
              <a:rPr lang="en-IT" sz="1800" dirty="0">
                <a:latin typeface="Symbol" pitchFamily="2" charset="2"/>
              </a:rPr>
              <a:t> ~ 8 A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134080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A0E03-983E-B745-AC6E-2252CA059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604" y="746318"/>
            <a:ext cx="6150383" cy="4376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96AD0E-D19B-9D4E-9934-424AD5885D7C}"/>
              </a:ext>
            </a:extLst>
          </p:cNvPr>
          <p:cNvSpPr txBox="1"/>
          <p:nvPr/>
        </p:nvSpPr>
        <p:spPr>
          <a:xfrm>
            <a:off x="255989" y="38432"/>
            <a:ext cx="8888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4000" dirty="0"/>
              <a:t>How P(</a:t>
            </a:r>
            <a:r>
              <a:rPr lang="en-IT" sz="4000" dirty="0">
                <a:latin typeface="Symbol" pitchFamily="2" charset="2"/>
              </a:rPr>
              <a:t>y</a:t>
            </a:r>
            <a:r>
              <a:rPr lang="en-IT" sz="4000" dirty="0"/>
              <a:t>) changes across the LL transition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66608-DAC3-4D49-B1E4-7F9CE75C6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82" r="7012" b="11702"/>
          <a:stretch/>
        </p:blipFill>
        <p:spPr>
          <a:xfrm>
            <a:off x="0" y="4465983"/>
            <a:ext cx="3566182" cy="2392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0C3560-FC97-9345-8663-7113F341C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182" y="6351334"/>
            <a:ext cx="5577818" cy="491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AD6066-8651-9D46-B528-6F72411A4DEE}"/>
              </a:ext>
            </a:extLst>
          </p:cNvPr>
          <p:cNvSpPr txBox="1"/>
          <p:nvPr/>
        </p:nvSpPr>
        <p:spPr>
          <a:xfrm>
            <a:off x="7316142" y="655844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IT" dirty="0"/>
              <a:t>ubmitted to JCP</a:t>
            </a:r>
          </a:p>
        </p:txBody>
      </p:sp>
    </p:spTree>
    <p:extLst>
      <p:ext uri="{BB962C8B-B14F-4D97-AF65-F5344CB8AC3E}">
        <p14:creationId xmlns:p14="http://schemas.microsoft.com/office/powerpoint/2010/main" val="1723277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0270B8-00AE-EE42-B90C-3693E01FFF13}"/>
              </a:ext>
            </a:extLst>
          </p:cNvPr>
          <p:cNvSpPr txBox="1"/>
          <p:nvPr/>
        </p:nvSpPr>
        <p:spPr>
          <a:xfrm>
            <a:off x="2230973" y="2492"/>
            <a:ext cx="4682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4000" b="1" dirty="0">
                <a:solidFill>
                  <a:srgbClr val="FF0000"/>
                </a:solidFill>
              </a:rPr>
              <a:t>Take-home messages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71E87D-720B-724F-B960-56DDECDFA752}"/>
              </a:ext>
            </a:extLst>
          </p:cNvPr>
          <p:cNvSpPr txBox="1"/>
          <p:nvPr/>
        </p:nvSpPr>
        <p:spPr>
          <a:xfrm>
            <a:off x="175754" y="416456"/>
            <a:ext cx="926275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T" sz="2600" dirty="0">
              <a:highlight>
                <a:srgbClr val="00FF00"/>
              </a:highlight>
            </a:endParaRPr>
          </a:p>
          <a:p>
            <a:r>
              <a:rPr lang="en-IT" sz="2600" dirty="0">
                <a:highlight>
                  <a:srgbClr val="00FF00"/>
                </a:highlight>
              </a:rPr>
              <a:t>Clear evidence of a LLCP in TIP4P/2005, TIP4P/Ice, Wail, </a:t>
            </a:r>
          </a:p>
          <a:p>
            <a:r>
              <a:rPr lang="en-IT" sz="2600" dirty="0">
                <a:highlight>
                  <a:srgbClr val="00FF00"/>
                </a:highlight>
              </a:rPr>
              <a:t>DFT-SCAN, </a:t>
            </a:r>
            <a:r>
              <a:rPr lang="en-IT" sz="2600" dirty="0">
                <a:solidFill>
                  <a:srgbClr val="FF0000"/>
                </a:solidFill>
                <a:highlight>
                  <a:srgbClr val="00FF00"/>
                </a:highlight>
              </a:rPr>
              <a:t>ML-BOP, MB-pol </a:t>
            </a:r>
            <a:r>
              <a:rPr lang="en-IT" sz="2600" dirty="0">
                <a:solidFill>
                  <a:schemeClr val="accent6">
                    <a:lumMod val="75000"/>
                  </a:schemeClr>
                </a:solidFill>
                <a:highlight>
                  <a:srgbClr val="00FF00"/>
                </a:highlight>
              </a:rPr>
              <a:t>. </a:t>
            </a:r>
            <a:r>
              <a:rPr lang="en-IT" sz="2600" dirty="0">
                <a:highlight>
                  <a:srgbClr val="00FF00"/>
                </a:highlight>
              </a:rPr>
              <a:t>From a computational point of view…the support to the LLCP scenario is overwhelming. </a:t>
            </a:r>
          </a:p>
          <a:p>
            <a:r>
              <a:rPr lang="en-IT" sz="2600" dirty="0">
                <a:highlight>
                  <a:srgbClr val="00FF00"/>
                </a:highlight>
              </a:rPr>
              <a:t>  </a:t>
            </a:r>
          </a:p>
          <a:p>
            <a:r>
              <a:rPr lang="en-IT" sz="2600" dirty="0">
                <a:highlight>
                  <a:srgbClr val="00FF00"/>
                </a:highlight>
              </a:rPr>
              <a:t>Entering in the No-man’s land: Nano Droplets can be </a:t>
            </a:r>
            <a:r>
              <a:rPr lang="en-GB" sz="2600" dirty="0">
                <a:highlight>
                  <a:srgbClr val="00FF00"/>
                </a:highlight>
              </a:rPr>
              <a:t>q</a:t>
            </a:r>
            <a:r>
              <a:rPr lang="en-IT" sz="2600" dirty="0">
                <a:highlight>
                  <a:srgbClr val="00FF00"/>
                </a:highlight>
              </a:rPr>
              <a:t>uite interesting….  </a:t>
            </a:r>
          </a:p>
          <a:p>
            <a:endParaRPr lang="en-IT" sz="2600" dirty="0">
              <a:highlight>
                <a:srgbClr val="00FF00"/>
              </a:highlight>
            </a:endParaRPr>
          </a:p>
          <a:p>
            <a:r>
              <a:rPr lang="en-IT" sz="2600" dirty="0">
                <a:highlight>
                  <a:srgbClr val="00FF00"/>
                </a:highlight>
              </a:rPr>
              <a:t>The Network topology can offer an alternative way to describe</a:t>
            </a:r>
          </a:p>
          <a:p>
            <a:r>
              <a:rPr lang="en-GB" sz="2600" dirty="0">
                <a:highlight>
                  <a:srgbClr val="00FF00"/>
                </a:highlight>
              </a:rPr>
              <a:t>t</a:t>
            </a:r>
            <a:r>
              <a:rPr lang="en-IT" sz="2600" dirty="0">
                <a:highlight>
                  <a:srgbClr val="00FF00"/>
                </a:highlight>
              </a:rPr>
              <a:t>he liquid-liquid transition.</a:t>
            </a:r>
          </a:p>
          <a:p>
            <a:endParaRPr lang="en-IT" sz="2600" dirty="0"/>
          </a:p>
          <a:p>
            <a:r>
              <a:rPr lang="en-IT" sz="2600" dirty="0">
                <a:highlight>
                  <a:srgbClr val="00FF00"/>
                </a:highlight>
              </a:rPr>
              <a:t>Interstitial molecules (3.2-3.5A) are separated by several HBs.  Interpenetration in disordered networks.</a:t>
            </a:r>
          </a:p>
          <a:p>
            <a:endParaRPr lang="en-IT" sz="2600" dirty="0">
              <a:highlight>
                <a:srgbClr val="00FF00"/>
              </a:highlight>
            </a:endParaRPr>
          </a:p>
          <a:p>
            <a:r>
              <a:rPr lang="en-IT" sz="2600" dirty="0">
                <a:highlight>
                  <a:srgbClr val="00FF00"/>
                </a:highlight>
              </a:rPr>
              <a:t>Definitive (computational) evidence of two distrinct local environments.  Strong support for two-state models.</a:t>
            </a:r>
          </a:p>
        </p:txBody>
      </p:sp>
    </p:spTree>
    <p:extLst>
      <p:ext uri="{BB962C8B-B14F-4D97-AF65-F5344CB8AC3E}">
        <p14:creationId xmlns:p14="http://schemas.microsoft.com/office/powerpoint/2010/main" val="1820849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E7C7E84-1407-FD46-8609-4AF43DB13307}"/>
              </a:ext>
            </a:extLst>
          </p:cNvPr>
          <p:cNvGrpSpPr/>
          <p:nvPr/>
        </p:nvGrpSpPr>
        <p:grpSpPr>
          <a:xfrm>
            <a:off x="0" y="-62910"/>
            <a:ext cx="9213997" cy="6920909"/>
            <a:chOff x="-2470492" y="-1697478"/>
            <a:chExt cx="14039188" cy="8867660"/>
          </a:xfrm>
        </p:grpSpPr>
        <p:sp>
          <p:nvSpPr>
            <p:cNvPr id="5" name="Text Box 8">
              <a:extLst>
                <a:ext uri="{FF2B5EF4-FFF2-40B4-BE49-F238E27FC236}">
                  <a16:creationId xmlns:a16="http://schemas.microsoft.com/office/drawing/2014/main" id="{5F1E3762-572C-9C4F-86F5-FBDF604541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6507" y="4478947"/>
              <a:ext cx="5270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1992</a:t>
              </a:r>
            </a:p>
          </p:txBody>
        </p: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4E5F4359-6D9A-3C4B-ADB4-1D24D564C9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694" y="-1006530"/>
              <a:ext cx="6539864" cy="817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7C4F55C-9A14-6543-988C-7E5F9F82A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59217" y="-1588012"/>
              <a:ext cx="4754223" cy="260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 	</a:t>
              </a: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r>
                <a:rPr lang="en-US" b="1" dirty="0">
                  <a:solidFill>
                    <a:srgbClr val="000000"/>
                  </a:solidFill>
                </a:rPr>
                <a:t>P. H. Poole, F. </a:t>
              </a:r>
              <a:r>
                <a:rPr lang="en-US" b="1" dirty="0" err="1">
                  <a:solidFill>
                    <a:srgbClr val="000000"/>
                  </a:solidFill>
                </a:rPr>
                <a:t>Sciortino</a:t>
              </a:r>
              <a:r>
                <a:rPr lang="en-US" b="1" dirty="0">
                  <a:solidFill>
                    <a:srgbClr val="000000"/>
                  </a:solidFill>
                </a:rPr>
                <a:t>, </a:t>
              </a:r>
            </a:p>
            <a:p>
              <a:r>
                <a:rPr lang="en-US" b="1" dirty="0">
                  <a:solidFill>
                    <a:srgbClr val="000000"/>
                  </a:solidFill>
                </a:rPr>
                <a:t>U. </a:t>
              </a:r>
              <a:r>
                <a:rPr lang="en-US" b="1" dirty="0" err="1">
                  <a:solidFill>
                    <a:srgbClr val="000000"/>
                  </a:solidFill>
                </a:rPr>
                <a:t>Essmann</a:t>
              </a:r>
              <a:r>
                <a:rPr lang="en-US" b="1" dirty="0">
                  <a:solidFill>
                    <a:srgbClr val="000000"/>
                  </a:solidFill>
                </a:rPr>
                <a:t> and H. E. Stanley,</a:t>
              </a:r>
            </a:p>
            <a:p>
              <a:r>
                <a:rPr lang="en-US" b="1" dirty="0">
                  <a:solidFill>
                    <a:srgbClr val="000000"/>
                  </a:solidFill>
                </a:rPr>
                <a:t>Phase behavior of metastable water</a:t>
              </a:r>
            </a:p>
            <a:p>
              <a:r>
                <a:rPr lang="en-US" b="1" i="1" dirty="0">
                  <a:solidFill>
                    <a:srgbClr val="000000"/>
                  </a:solidFill>
                </a:rPr>
                <a:t>Nature</a:t>
              </a:r>
              <a:r>
                <a:rPr lang="en-US" b="1" dirty="0">
                  <a:solidFill>
                    <a:srgbClr val="000000"/>
                  </a:solidFill>
                </a:rPr>
                <a:t> 360, 324-328, 1992</a:t>
              </a:r>
            </a:p>
          </p:txBody>
        </p:sp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0ED6FB0D-27FD-604C-ABA1-9CF97A478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89013" y="1014696"/>
              <a:ext cx="4238294" cy="3884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125CCA12-D199-D245-B0D4-E7286F6481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470492" y="-1697478"/>
              <a:ext cx="14039188" cy="749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Liquid-Liquid critical point hypothesis: the beginning ! </a:t>
              </a:r>
            </a:p>
          </p:txBody>
        </p:sp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AEE8C26E-ACD2-A744-A30D-307288734E82}"/>
                </a:ext>
              </a:extLst>
            </p:cNvPr>
            <p:cNvSpPr/>
            <p:nvPr/>
          </p:nvSpPr>
          <p:spPr bwMode="auto">
            <a:xfrm rot="3144307">
              <a:off x="879178" y="900264"/>
              <a:ext cx="288032" cy="728415"/>
            </a:xfrm>
            <a:prstGeom prst="down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9" charset="0"/>
                <a:buNone/>
                <a:tabLst/>
              </a:pPr>
              <a:endParaRPr kumimoji="0" lang="en-IT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pitchFamily="-109" charset="0"/>
              </a:endParaRP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DED02231-88C4-D746-B448-8BCC6C1DDDB8}"/>
                </a:ext>
              </a:extLst>
            </p:cNvPr>
            <p:cNvSpPr/>
            <p:nvPr/>
          </p:nvSpPr>
          <p:spPr bwMode="auto">
            <a:xfrm rot="3144307">
              <a:off x="7837609" y="-536577"/>
              <a:ext cx="288032" cy="728415"/>
            </a:xfrm>
            <a:prstGeom prst="down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9" charset="0"/>
                <a:buNone/>
                <a:tabLst/>
              </a:pPr>
              <a:endParaRPr kumimoji="0" lang="en-IT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pitchFamily="-109" charset="0"/>
              </a:endParaRPr>
            </a:p>
          </p:txBody>
        </p:sp>
      </p:grpSp>
      <p:pic>
        <p:nvPicPr>
          <p:cNvPr id="11" name="Picture 5" descr="ppoole.jpg">
            <a:extLst>
              <a:ext uri="{FF2B5EF4-FFF2-40B4-BE49-F238E27FC236}">
                <a16:creationId xmlns:a16="http://schemas.microsoft.com/office/drawing/2014/main" id="{3B1C6FB8-BC04-2C46-B029-4BE2856AE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18" y="5150300"/>
            <a:ext cx="1732148" cy="173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gene_stanley_LOWRES.jpg">
            <a:extLst>
              <a:ext uri="{FF2B5EF4-FFF2-40B4-BE49-F238E27FC236}">
                <a16:creationId xmlns:a16="http://schemas.microsoft.com/office/drawing/2014/main" id="{5A4D7DAC-5AAC-1642-8763-0FD6E7A1EF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913" y="5177367"/>
            <a:ext cx="1134375" cy="169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 descr="IMG_1281.JPG">
            <a:extLst>
              <a:ext uri="{FF2B5EF4-FFF2-40B4-BE49-F238E27FC236}">
                <a16:creationId xmlns:a16="http://schemas.microsoft.com/office/drawing/2014/main" id="{42F47AEB-8A5D-3240-A222-8D5F68245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2" r="35445" b="48445"/>
          <a:stretch>
            <a:fillRect/>
          </a:stretch>
        </p:blipFill>
        <p:spPr bwMode="auto">
          <a:xfrm>
            <a:off x="1701002" y="5177367"/>
            <a:ext cx="1263024" cy="173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25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55559F-3A22-D04C-99D5-E226B9D5E151}"/>
              </a:ext>
            </a:extLst>
          </p:cNvPr>
          <p:cNvSpPr txBox="1"/>
          <p:nvPr/>
        </p:nvSpPr>
        <p:spPr>
          <a:xfrm>
            <a:off x="-9268" y="576166"/>
            <a:ext cx="578299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dirty="0"/>
              <a:t>Thanks to:</a:t>
            </a:r>
          </a:p>
          <a:p>
            <a:endParaRPr lang="en-IT" sz="2400" dirty="0"/>
          </a:p>
          <a:p>
            <a:r>
              <a:rPr lang="en-IT" sz="2400" dirty="0"/>
              <a:t>Pablo Debenedetti, Gul Zerze   </a:t>
            </a:r>
          </a:p>
          <a:p>
            <a:r>
              <a:rPr lang="en-IT" sz="2400" dirty="0"/>
              <a:t>Thanos Panagiotopolous, Jack Weis. </a:t>
            </a:r>
          </a:p>
          <a:p>
            <a:r>
              <a:rPr lang="en-IT" sz="2400" dirty="0"/>
              <a:t>Riccardo Foffi, John Russo</a:t>
            </a:r>
          </a:p>
          <a:p>
            <a:r>
              <a:rPr lang="en-IT" sz="2400" dirty="0"/>
              <a:t>Francesco Paesani, Sigbjorn Bore</a:t>
            </a:r>
          </a:p>
          <a:p>
            <a:r>
              <a:rPr lang="en-IT" sz="2400" dirty="0"/>
              <a:t>Peter Poole, Ivan Saika-Voivod</a:t>
            </a:r>
          </a:p>
          <a:p>
            <a:r>
              <a:rPr lang="en-IT" sz="2400" dirty="0"/>
              <a:t>Dwaipayan Chakrabarti, Andreas Neophytou </a:t>
            </a:r>
          </a:p>
        </p:txBody>
      </p:sp>
      <p:pic>
        <p:nvPicPr>
          <p:cNvPr id="4" name="criticalpsi" descr="criticalpsi">
            <a:hlinkClick r:id="" action="ppaction://media"/>
            <a:extLst>
              <a:ext uri="{FF2B5EF4-FFF2-40B4-BE49-F238E27FC236}">
                <a16:creationId xmlns:a16="http://schemas.microsoft.com/office/drawing/2014/main" id="{AC74AA14-F3D6-E943-B07C-972883106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268" y="4015409"/>
            <a:ext cx="3790122" cy="28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>
            <a:extLst>
              <a:ext uri="{FF2B5EF4-FFF2-40B4-BE49-F238E27FC236}">
                <a16:creationId xmlns:a16="http://schemas.microsoft.com/office/drawing/2014/main" id="{B15025B0-6367-AD4B-9064-8AEC1FE82A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6D45DE-D5D3-A046-920D-9813F52CF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567" y="639722"/>
            <a:ext cx="2632778" cy="2832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DAE83A-0827-6447-97F8-A428925FF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43" y="581855"/>
            <a:ext cx="2438197" cy="2847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506FC6-DAAE-E646-88BC-845BC2871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758" y="538577"/>
            <a:ext cx="2772553" cy="2933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27503B-8CC0-9943-95A7-B60E4A8AAB97}"/>
              </a:ext>
            </a:extLst>
          </p:cNvPr>
          <p:cNvSpPr txBox="1"/>
          <p:nvPr/>
        </p:nvSpPr>
        <p:spPr>
          <a:xfrm>
            <a:off x="682503" y="289050"/>
            <a:ext cx="355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ST2 (shift in 35 K T and 80 M</a:t>
            </a:r>
            <a:r>
              <a:rPr lang="en-GB" dirty="0">
                <a:solidFill>
                  <a:srgbClr val="FF0000"/>
                </a:solidFill>
              </a:rPr>
              <a:t>p</a:t>
            </a:r>
            <a:r>
              <a:rPr lang="en-IT" dirty="0">
                <a:solidFill>
                  <a:srgbClr val="FF0000"/>
                </a:solidFill>
              </a:rPr>
              <a:t>a in P)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AE7456-EBA7-FE49-BA37-AE27AF41B522}"/>
              </a:ext>
            </a:extLst>
          </p:cNvPr>
          <p:cNvSpPr txBox="1"/>
          <p:nvPr/>
        </p:nvSpPr>
        <p:spPr>
          <a:xfrm>
            <a:off x="621425" y="3414027"/>
            <a:ext cx="3080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Poole, FS, Essman, Stanley, Nature 1992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C1383-0589-AE4E-83E9-38223212FC34}"/>
              </a:ext>
            </a:extLst>
          </p:cNvPr>
          <p:cNvSpPr txBox="1"/>
          <p:nvPr/>
        </p:nvSpPr>
        <p:spPr>
          <a:xfrm>
            <a:off x="6092311" y="3636058"/>
            <a:ext cx="249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Tc ~ 200 K.   Pc~1500 bar</a:t>
            </a:r>
          </a:p>
        </p:txBody>
      </p:sp>
    </p:spTree>
    <p:extLst>
      <p:ext uri="{BB962C8B-B14F-4D97-AF65-F5344CB8AC3E}">
        <p14:creationId xmlns:p14="http://schemas.microsoft.com/office/powerpoint/2010/main" val="1006676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6FEA78-0FEA-DE40-A4A3-E0F3DB045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4300"/>
            <a:ext cx="9144000" cy="2933700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B15025B0-6367-AD4B-9064-8AEC1FE82A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6D45DE-D5D3-A046-920D-9813F52CF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567" y="639722"/>
            <a:ext cx="2632778" cy="2832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DAE83A-0827-6447-97F8-A428925FF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43" y="581855"/>
            <a:ext cx="2438197" cy="2847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506FC6-DAAE-E646-88BC-845BC2871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758" y="538577"/>
            <a:ext cx="2772553" cy="2933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42DAB9-18F8-7C4D-97DB-75084BD94701}"/>
              </a:ext>
            </a:extLst>
          </p:cNvPr>
          <p:cNvSpPr txBox="1"/>
          <p:nvPr/>
        </p:nvSpPr>
        <p:spPr>
          <a:xfrm>
            <a:off x="1822666" y="-170390"/>
            <a:ext cx="558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/>
              <a:t>Where are we after 30 years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7503B-8CC0-9943-95A7-B60E4A8AAB97}"/>
              </a:ext>
            </a:extLst>
          </p:cNvPr>
          <p:cNvSpPr txBox="1"/>
          <p:nvPr/>
        </p:nvSpPr>
        <p:spPr>
          <a:xfrm>
            <a:off x="682503" y="289050"/>
            <a:ext cx="355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ST2 (shift in 35 K T and 80 M</a:t>
            </a:r>
            <a:r>
              <a:rPr lang="en-GB" dirty="0">
                <a:solidFill>
                  <a:srgbClr val="FF0000"/>
                </a:solidFill>
              </a:rPr>
              <a:t>p</a:t>
            </a:r>
            <a:r>
              <a:rPr lang="en-IT" dirty="0">
                <a:solidFill>
                  <a:srgbClr val="FF0000"/>
                </a:solidFill>
              </a:rPr>
              <a:t>a in 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A0781-E87E-2844-AB7B-1FF4B2BD52D7}"/>
              </a:ext>
            </a:extLst>
          </p:cNvPr>
          <p:cNvSpPr txBox="1"/>
          <p:nvPr/>
        </p:nvSpPr>
        <p:spPr>
          <a:xfrm>
            <a:off x="1570567" y="4972085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MB-pol (no shift)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AE7456-EBA7-FE49-BA37-AE27AF41B522}"/>
              </a:ext>
            </a:extLst>
          </p:cNvPr>
          <p:cNvSpPr txBox="1"/>
          <p:nvPr/>
        </p:nvSpPr>
        <p:spPr>
          <a:xfrm>
            <a:off x="621425" y="3414027"/>
            <a:ext cx="3080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Poole, FS, Essman, Stanley, Nature 1992</a:t>
            </a:r>
          </a:p>
        </p:txBody>
      </p:sp>
    </p:spTree>
    <p:extLst>
      <p:ext uri="{BB962C8B-B14F-4D97-AF65-F5344CB8AC3E}">
        <p14:creationId xmlns:p14="http://schemas.microsoft.com/office/powerpoint/2010/main" val="2207533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840E3-FDA3-B24D-9332-3ACEE2AF2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" y="5282473"/>
            <a:ext cx="8248347" cy="1575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A38696-28B0-C44E-82F0-F96B01B20995}"/>
              </a:ext>
            </a:extLst>
          </p:cNvPr>
          <p:cNvSpPr txBox="1"/>
          <p:nvPr/>
        </p:nvSpPr>
        <p:spPr>
          <a:xfrm>
            <a:off x="4836884" y="6337615"/>
            <a:ext cx="318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Nature Communications, (2023)</a:t>
            </a:r>
          </a:p>
        </p:txBody>
      </p:sp>
      <p:pic>
        <p:nvPicPr>
          <p:cNvPr id="3076" name="Picture 4" descr="Researcher Spotlight: Francesco Paesani">
            <a:extLst>
              <a:ext uri="{FF2B5EF4-FFF2-40B4-BE49-F238E27FC236}">
                <a16:creationId xmlns:a16="http://schemas.microsoft.com/office/drawing/2014/main" id="{96236D06-F694-1C48-87B5-F1A3E6933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07" y="5267002"/>
            <a:ext cx="1281719" cy="160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0F4F5-8491-3D4D-9C54-76E4A7CE0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9" t="47097" r="13325"/>
          <a:stretch/>
        </p:blipFill>
        <p:spPr>
          <a:xfrm>
            <a:off x="178014" y="633047"/>
            <a:ext cx="8858310" cy="41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7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862E32-D23D-C949-A0AD-6A43D351A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4" y="3259205"/>
            <a:ext cx="4704904" cy="3595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FC7E6A-B162-4646-A001-19503F51C550}"/>
              </a:ext>
            </a:extLst>
          </p:cNvPr>
          <p:cNvSpPr txBox="1"/>
          <p:nvPr/>
        </p:nvSpPr>
        <p:spPr>
          <a:xfrm>
            <a:off x="384779" y="670447"/>
            <a:ext cx="42502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The latest member </a:t>
            </a:r>
          </a:p>
          <a:p>
            <a:r>
              <a:rPr lang="en-IT" sz="2800" dirty="0"/>
              <a:t>of the </a:t>
            </a:r>
            <a:r>
              <a:rPr lang="en-IT" sz="2800" dirty="0">
                <a:solidFill>
                  <a:schemeClr val="accent6">
                    <a:lumMod val="75000"/>
                  </a:schemeClr>
                </a:solidFill>
              </a:rPr>
              <a:t>certified</a:t>
            </a:r>
            <a:r>
              <a:rPr lang="en-IT" sz="2800" dirty="0"/>
              <a:t> LLCP family: </a:t>
            </a:r>
          </a:p>
          <a:p>
            <a:r>
              <a:rPr lang="en-GB" sz="2800" dirty="0"/>
              <a:t>DNN@MB-pol </a:t>
            </a:r>
          </a:p>
          <a:p>
            <a:r>
              <a:rPr lang="en-IT" sz="2800" dirty="0"/>
              <a:t>by Francesco Paesani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69DC9-67F2-9940-A828-69FFFDE92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05"/>
          <a:stretch/>
        </p:blipFill>
        <p:spPr>
          <a:xfrm>
            <a:off x="5772190" y="3807124"/>
            <a:ext cx="2831951" cy="2346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2471D9-BB71-3F4B-9A41-11B2B7534F2F}"/>
              </a:ext>
            </a:extLst>
          </p:cNvPr>
          <p:cNvSpPr txBox="1"/>
          <p:nvPr/>
        </p:nvSpPr>
        <p:spPr>
          <a:xfrm>
            <a:off x="5772190" y="6545688"/>
            <a:ext cx="336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(F. Paesani, FS, u</a:t>
            </a:r>
            <a:r>
              <a:rPr lang="en-IT" b="1" dirty="0"/>
              <a:t>npublished data)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B7EE9-2954-E644-AE78-8371CDF079F5}"/>
              </a:ext>
            </a:extLst>
          </p:cNvPr>
          <p:cNvSpPr txBox="1"/>
          <p:nvPr/>
        </p:nvSpPr>
        <p:spPr>
          <a:xfrm>
            <a:off x="56393" y="2608589"/>
            <a:ext cx="443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(Tc=187+-2 K, Pc=1050+-100 bar, preliminary)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2534E7-BFFA-A441-A8E9-2D9FF171B64F}"/>
              </a:ext>
            </a:extLst>
          </p:cNvPr>
          <p:cNvSpPr txBox="1"/>
          <p:nvPr/>
        </p:nvSpPr>
        <p:spPr>
          <a:xfrm>
            <a:off x="6354413" y="6168572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Density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BEF683-0D20-694B-A6E1-0375BAD018DE}"/>
              </a:ext>
            </a:extLst>
          </p:cNvPr>
          <p:cNvSpPr txBox="1"/>
          <p:nvPr/>
        </p:nvSpPr>
        <p:spPr>
          <a:xfrm rot="16200000">
            <a:off x="5007429" y="5094514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Energy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4FAB50-591C-C843-BF42-50F097BCF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242" y="0"/>
            <a:ext cx="4613594" cy="35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41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BC09E43-9C1E-414E-A9A2-6FA9F0973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90" y="1200852"/>
            <a:ext cx="7251987" cy="559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4EC1D-E194-CE44-BA75-9C231214B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8387"/>
            <a:ext cx="3267208" cy="512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82A700-0D89-6F4C-904C-9A55D98D5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70" y="45515"/>
            <a:ext cx="5801238" cy="108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96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900E5E-804F-7041-B348-2A7A761F87DA}"/>
              </a:ext>
            </a:extLst>
          </p:cNvPr>
          <p:cNvSpPr txBox="1"/>
          <p:nvPr/>
        </p:nvSpPr>
        <p:spPr>
          <a:xfrm>
            <a:off x="4349750" y="744579"/>
            <a:ext cx="4669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/>
              <a:t>A PEL-APPROACH FOR ML-BOP</a:t>
            </a:r>
          </a:p>
        </p:txBody>
      </p:sp>
      <p:pic>
        <p:nvPicPr>
          <p:cNvPr id="1032" name="Picture 8" descr="A population-based evolutionary search approach to the multiple minima  problem in de novo protein structure prediction | BMC Structural Biology |  Full Text">
            <a:extLst>
              <a:ext uri="{FF2B5EF4-FFF2-40B4-BE49-F238E27FC236}">
                <a16:creationId xmlns:a16="http://schemas.microsoft.com/office/drawing/2014/main" id="{90D762DA-4A97-DE4E-A7F1-3083C2A3B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640" b="4911"/>
          <a:stretch/>
        </p:blipFill>
        <p:spPr bwMode="auto">
          <a:xfrm>
            <a:off x="0" y="1409931"/>
            <a:ext cx="4349750" cy="400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56EDB4-0274-1040-9FC4-97F4A3AB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69548"/>
            <a:ext cx="4472301" cy="3560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ADC84E-C31F-2342-96D4-7907CCE59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6708"/>
            <a:ext cx="4572000" cy="602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574D7F-A2EF-6347-B51D-48747087E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6226708"/>
            <a:ext cx="4572000" cy="408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A56695-F675-CD4A-B8C3-65C82654E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625" y="5475692"/>
            <a:ext cx="63119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DA82B4-D1E7-F149-AFFC-47949CEC9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085"/>
            <a:ext cx="4144474" cy="7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8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17877</TotalTime>
  <Words>767</Words>
  <Application>Microsoft Macintosh PowerPoint</Application>
  <PresentationFormat>On-screen Show (4:3)</PresentationFormat>
  <Paragraphs>142</Paragraphs>
  <Slides>30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AdvOT483a8203</vt:lpstr>
      <vt:lpstr>AdvTTd0b5fdba.I</vt:lpstr>
      <vt:lpstr>Arial</vt:lpstr>
      <vt:lpstr>Calibri</vt:lpstr>
      <vt:lpstr>Helvetica Neue Light</vt:lpstr>
      <vt:lpstr>LinLibertineOB-Identity-H</vt:lpstr>
      <vt:lpstr>Symbol</vt:lpstr>
      <vt:lpstr>Times New Roman</vt:lpstr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recent experiment entering no-mans land: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 S</dc:creator>
  <cp:lastModifiedBy>francesco sciortino</cp:lastModifiedBy>
  <cp:revision>408</cp:revision>
  <dcterms:created xsi:type="dcterms:W3CDTF">2020-02-14T17:21:37Z</dcterms:created>
  <dcterms:modified xsi:type="dcterms:W3CDTF">2024-01-24T08:16:58Z</dcterms:modified>
</cp:coreProperties>
</file>