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m4v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7"/>
  </p:notesMasterIdLst>
  <p:sldIdLst>
    <p:sldId id="314" r:id="rId2"/>
    <p:sldId id="484" r:id="rId3"/>
    <p:sldId id="695" r:id="rId4"/>
    <p:sldId id="826" r:id="rId5"/>
    <p:sldId id="534" r:id="rId6"/>
    <p:sldId id="696" r:id="rId7"/>
    <p:sldId id="825" r:id="rId8"/>
    <p:sldId id="783" r:id="rId9"/>
    <p:sldId id="698" r:id="rId10"/>
    <p:sldId id="785" r:id="rId11"/>
    <p:sldId id="786" r:id="rId12"/>
    <p:sldId id="802" r:id="rId13"/>
    <p:sldId id="844" r:id="rId14"/>
    <p:sldId id="832" r:id="rId15"/>
    <p:sldId id="833" r:id="rId16"/>
    <p:sldId id="894" r:id="rId17"/>
    <p:sldId id="836" r:id="rId18"/>
    <p:sldId id="837" r:id="rId19"/>
    <p:sldId id="839" r:id="rId20"/>
    <p:sldId id="840" r:id="rId21"/>
    <p:sldId id="841" r:id="rId22"/>
    <p:sldId id="842" r:id="rId23"/>
    <p:sldId id="856" r:id="rId24"/>
    <p:sldId id="857" r:id="rId25"/>
    <p:sldId id="858" r:id="rId26"/>
    <p:sldId id="869" r:id="rId27"/>
    <p:sldId id="717" r:id="rId28"/>
    <p:sldId id="899" r:id="rId29"/>
    <p:sldId id="694" r:id="rId30"/>
    <p:sldId id="874" r:id="rId31"/>
    <p:sldId id="875" r:id="rId32"/>
    <p:sldId id="828" r:id="rId33"/>
    <p:sldId id="827" r:id="rId34"/>
    <p:sldId id="720" r:id="rId35"/>
    <p:sldId id="736" r:id="rId36"/>
    <p:sldId id="718" r:id="rId37"/>
    <p:sldId id="820" r:id="rId38"/>
    <p:sldId id="821" r:id="rId39"/>
    <p:sldId id="822" r:id="rId40"/>
    <p:sldId id="823" r:id="rId41"/>
    <p:sldId id="722" r:id="rId42"/>
    <p:sldId id="721" r:id="rId43"/>
    <p:sldId id="876" r:id="rId44"/>
    <p:sldId id="898" r:id="rId45"/>
    <p:sldId id="878" r:id="rId46"/>
    <p:sldId id="880" r:id="rId47"/>
    <p:sldId id="887" r:id="rId48"/>
    <p:sldId id="888" r:id="rId49"/>
    <p:sldId id="889" r:id="rId50"/>
    <p:sldId id="890" r:id="rId51"/>
    <p:sldId id="864" r:id="rId52"/>
    <p:sldId id="848" r:id="rId53"/>
    <p:sldId id="862" r:id="rId54"/>
    <p:sldId id="867" r:id="rId55"/>
    <p:sldId id="851" r:id="rId56"/>
    <p:sldId id="852" r:id="rId57"/>
    <p:sldId id="866" r:id="rId58"/>
    <p:sldId id="847" r:id="rId59"/>
    <p:sldId id="900" r:id="rId60"/>
    <p:sldId id="891" r:id="rId61"/>
    <p:sldId id="892" r:id="rId62"/>
    <p:sldId id="893" r:id="rId63"/>
    <p:sldId id="895" r:id="rId64"/>
    <p:sldId id="897" r:id="rId65"/>
    <p:sldId id="792" r:id="rId66"/>
    <p:sldId id="805" r:id="rId67"/>
    <p:sldId id="787" r:id="rId68"/>
    <p:sldId id="806" r:id="rId69"/>
    <p:sldId id="803" r:id="rId70"/>
    <p:sldId id="824" r:id="rId71"/>
    <p:sldId id="884" r:id="rId72"/>
    <p:sldId id="882" r:id="rId73"/>
    <p:sldId id="885" r:id="rId74"/>
    <p:sldId id="879" r:id="rId75"/>
    <p:sldId id="699" r:id="rId76"/>
    <p:sldId id="700" r:id="rId77"/>
    <p:sldId id="702" r:id="rId78"/>
    <p:sldId id="701" r:id="rId79"/>
    <p:sldId id="779" r:id="rId80"/>
    <p:sldId id="537" r:id="rId81"/>
    <p:sldId id="881" r:id="rId82"/>
    <p:sldId id="671" r:id="rId83"/>
    <p:sldId id="850" r:id="rId84"/>
    <p:sldId id="849" r:id="rId85"/>
    <p:sldId id="883" r:id="rId8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 baseline="30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 baseline="30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 baseline="30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 baseline="30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 baseline="30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 baseline="30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 baseline="30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 baseline="30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 baseline="30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8000"/>
    <a:srgbClr val="008080"/>
    <a:srgbClr val="E1B9C0"/>
    <a:srgbClr val="CC66FF"/>
    <a:srgbClr val="FFFF00"/>
    <a:srgbClr val="FF00FF"/>
    <a:srgbClr val="0000FF"/>
    <a:srgbClr val="E3050A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8"/>
    <p:restoredTop sz="94681"/>
  </p:normalViewPr>
  <p:slideViewPr>
    <p:cSldViewPr>
      <p:cViewPr>
        <p:scale>
          <a:sx n="76" d="100"/>
          <a:sy n="76" d="100"/>
        </p:scale>
        <p:origin x="1664" y="8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1" d="100"/>
        <a:sy n="5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viewProps" Target="viewProps.xml"/><Relationship Id="rId91" Type="http://schemas.openxmlformats.org/officeDocument/2006/relationships/theme" Target="theme/theme1.xml"/><Relationship Id="rId9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notesMaster" Target="notesMasters/notesMaster1.xml"/><Relationship Id="rId88" Type="http://schemas.openxmlformats.org/officeDocument/2006/relationships/printerSettings" Target="printerSettings/printerSettings1.bin"/><Relationship Id="rId8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baseline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baseline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baseline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baseline="0">
                <a:cs typeface="+mn-cs"/>
              </a:defRPr>
            </a:lvl1pPr>
          </a:lstStyle>
          <a:p>
            <a:pPr>
              <a:defRPr/>
            </a:pPr>
            <a:fld id="{31DD2156-19EF-6A4C-84BA-CFA27D0E3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28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ACB9BD-808A-D247-9531-9B4F06A540EC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475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37E9C4-22F4-9641-9C25-5944E956D8A7}" type="slidenum">
              <a:rPr lang="en-US"/>
              <a:pPr>
                <a:defRPr/>
              </a:pPr>
              <a:t>80</a:t>
            </a:fld>
            <a:endParaRPr lang="en-US"/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9E8FB-0466-274A-825E-9CE770B62E11}" type="slidenum">
              <a:rPr lang="en-US"/>
              <a:pPr>
                <a:defRPr/>
              </a:pPr>
              <a:t>82</a:t>
            </a:fld>
            <a:endParaRPr lang="en-US"/>
          </a:p>
        </p:txBody>
      </p:sp>
      <p:sp>
        <p:nvSpPr>
          <p:cNvPr id="9113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6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B54854-07E8-7543-B450-8435FA05CC06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975943-EBE4-E54F-B0EF-D95E361B7F17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4792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92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FDB36F-8239-3A4D-A117-55D7A0FA929C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610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1DF6FB67-FD5A-CB4D-AF51-D21AD0FA6FB4}" type="slidenum">
              <a:rPr lang="en-US" sz="1200" b="0"/>
              <a:pPr>
                <a:defRPr/>
              </a:pPr>
              <a:t>19</a:t>
            </a:fld>
            <a:endParaRPr lang="en-US" sz="1200" b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DB2DBE0C-4135-5641-A34C-79BFA2183D58}" type="slidenum">
              <a:rPr lang="en-US" sz="1200" b="0">
                <a:latin typeface="Times New Roman" charset="0"/>
              </a:rPr>
              <a:pPr>
                <a:defRPr/>
              </a:pPr>
              <a:t>20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59395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Text Box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0F918248-CB50-774B-AE0A-C2FBAC1C4358}" type="slidenum">
              <a:rPr lang="en-US" sz="1200" b="0">
                <a:latin typeface="Times New Roman" charset="0"/>
              </a:rPr>
              <a:pPr>
                <a:defRPr/>
              </a:pPr>
              <a:t>21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61443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Text Box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DD2156-19EF-6A4C-84BA-CFA27D0E31A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15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C4A2EF-C78E-6844-90FF-0494E3210732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432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fld id="{5152D83A-F0FA-4B4B-BB68-16AD4BB28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6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fld id="{BA4EA793-B554-EB4C-9460-19F3E38BAB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9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fld id="{06D3F9A2-DB67-0244-9911-8DE822A24B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47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fld id="{BB619B5C-0DC1-6A45-88AA-CA4164C95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23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fld id="{809EA2CF-5CAF-0B40-9D96-D809300FF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22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fld id="{DC2C4462-DB25-2A4B-A842-0A2E8797B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33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fld id="{2D438883-2A5B-1244-A27C-D5FA6AAE0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05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fld id="{5E402D47-A9F7-8940-A26F-9AF52557F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39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fld id="{E3620419-32A9-F24D-97DA-BE5A69DAA3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07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fld id="{F377DC98-5D9A-7D4A-90B0-86E06D72E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53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fld id="{43223E20-4AB5-D046-8AC9-1A6E7BC5A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75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fld id="{F685A1B8-E713-364D-8E31-75DCED3D2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43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fld id="{4A1C4B9F-2F3F-B845-86F5-2E5D0E7C7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6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romalogo.gi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6242050"/>
            <a:ext cx="19431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ma1.infn.it/~sciortif/" TargetMode="External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5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5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48.png"/><Relationship Id="rId14" Type="http://schemas.openxmlformats.org/officeDocument/2006/relationships/image" Target="../media/image49.png"/><Relationship Id="rId15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6" Type="http://schemas.openxmlformats.org/officeDocument/2006/relationships/image" Target="../media/image41.jp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Relationship Id="rId3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5" Type="http://schemas.openxmlformats.org/officeDocument/2006/relationships/image" Target="../media/image72.emf"/><Relationship Id="rId6" Type="http://schemas.openxmlformats.org/officeDocument/2006/relationships/image" Target="../media/image73.emf"/><Relationship Id="rId7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8.png"/><Relationship Id="rId6" Type="http://schemas.openxmlformats.org/officeDocument/2006/relationships/image" Target="../media/image10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5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Relationship Id="rId3" Type="http://schemas.openxmlformats.org/officeDocument/2006/relationships/image" Target="../media/image1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Relationship Id="rId3" Type="http://schemas.openxmlformats.org/officeDocument/2006/relationships/image" Target="../media/image12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Relationship Id="rId3" Type="http://schemas.openxmlformats.org/officeDocument/2006/relationships/image" Target="../media/image13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33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5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6.png"/><Relationship Id="rId3" Type="http://schemas.openxmlformats.org/officeDocument/2006/relationships/image" Target="../media/image13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8.emf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8.png"/><Relationship Id="rId3" Type="http://schemas.openxmlformats.org/officeDocument/2006/relationships/image" Target="../media/image14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1.png"/><Relationship Id="rId3" Type="http://schemas.openxmlformats.org/officeDocument/2006/relationships/image" Target="../media/image15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5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7.png"/><Relationship Id="rId3" Type="http://schemas.openxmlformats.org/officeDocument/2006/relationships/image" Target="../media/image6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png"/><Relationship Id="rId3" Type="http://schemas.openxmlformats.org/officeDocument/2006/relationships/image" Target="../media/image1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162.png"/><Relationship Id="rId7" Type="http://schemas.openxmlformats.org/officeDocument/2006/relationships/image" Target="../media/image16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4" Type="http://schemas.openxmlformats.org/officeDocument/2006/relationships/image" Target="../media/image16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8.png"/><Relationship Id="rId3" Type="http://schemas.openxmlformats.org/officeDocument/2006/relationships/image" Target="../media/image11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g"/><Relationship Id="rId3" Type="http://schemas.openxmlformats.org/officeDocument/2006/relationships/image" Target="../media/image16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331640" y="2564904"/>
            <a:ext cx="6580572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aseline="0" dirty="0">
                <a:solidFill>
                  <a:srgbClr val="FF00FF"/>
                </a:solidFill>
                <a:cs typeface="+mn-cs"/>
              </a:rPr>
              <a:t>Francesco Sciortino</a:t>
            </a:r>
          </a:p>
          <a:p>
            <a:pPr algn="ctr">
              <a:defRPr/>
            </a:pPr>
            <a:r>
              <a:rPr lang="en-US" sz="3600" i="1" baseline="0" dirty="0" err="1">
                <a:solidFill>
                  <a:srgbClr val="FF00FF"/>
                </a:solidFill>
              </a:rPr>
              <a:t>Sapienza</a:t>
            </a:r>
            <a:r>
              <a:rPr lang="en-US" sz="3600" i="1" baseline="0" dirty="0">
                <a:solidFill>
                  <a:srgbClr val="FF00FF"/>
                </a:solidFill>
              </a:rPr>
              <a:t>    </a:t>
            </a:r>
            <a:r>
              <a:rPr lang="en-US" sz="3600" baseline="0" dirty="0" err="1">
                <a:solidFill>
                  <a:srgbClr val="FF00FF"/>
                </a:solidFill>
              </a:rPr>
              <a:t>Universita</a:t>
            </a:r>
            <a:r>
              <a:rPr lang="ja-JP" altLang="en-US" sz="3600" baseline="0" dirty="0">
                <a:solidFill>
                  <a:srgbClr val="FF00FF"/>
                </a:solidFill>
                <a:latin typeface="Arial"/>
              </a:rPr>
              <a:t>’</a:t>
            </a:r>
            <a:r>
              <a:rPr lang="en-US" sz="3600" baseline="0" dirty="0">
                <a:solidFill>
                  <a:srgbClr val="FF00FF"/>
                </a:solidFill>
              </a:rPr>
              <a:t> di Roma</a:t>
            </a:r>
            <a:endParaRPr lang="en-US" sz="3600" i="1" baseline="0" dirty="0">
              <a:solidFill>
                <a:srgbClr val="FF00FF"/>
              </a:solidFill>
            </a:endParaRPr>
          </a:p>
          <a:p>
            <a:pPr algn="ctr">
              <a:defRPr/>
            </a:pPr>
            <a:endParaRPr lang="en-US" sz="3600" baseline="0" dirty="0">
              <a:solidFill>
                <a:srgbClr val="FF00FF"/>
              </a:solidFill>
              <a:cs typeface="+mn-cs"/>
            </a:endParaRPr>
          </a:p>
          <a:p>
            <a:pPr algn="ctr">
              <a:defRPr/>
            </a:pPr>
            <a:r>
              <a:rPr lang="en-US" sz="2800" baseline="0" dirty="0">
                <a:solidFill>
                  <a:srgbClr val="0000FF"/>
                </a:solidFill>
                <a:cs typeface="+mn-cs"/>
                <a:hlinkClick r:id="rId3"/>
              </a:rPr>
              <a:t>http://www.roma1.infn.it/~</a:t>
            </a:r>
            <a:r>
              <a:rPr lang="en-US" sz="2800" baseline="0" dirty="0" err="1">
                <a:solidFill>
                  <a:srgbClr val="0000FF"/>
                </a:solidFill>
                <a:cs typeface="+mn-cs"/>
                <a:hlinkClick r:id="rId3"/>
              </a:rPr>
              <a:t>sciortif</a:t>
            </a:r>
            <a:r>
              <a:rPr lang="en-US" sz="2800" baseline="0" dirty="0">
                <a:solidFill>
                  <a:srgbClr val="0000FF"/>
                </a:solidFill>
                <a:cs typeface="+mn-cs"/>
                <a:hlinkClick r:id="rId3"/>
              </a:rPr>
              <a:t>/</a:t>
            </a:r>
            <a:endParaRPr lang="en-US" sz="2800" baseline="0" dirty="0">
              <a:solidFill>
                <a:srgbClr val="0000FF"/>
              </a:solidFill>
              <a:cs typeface="+mn-cs"/>
            </a:endParaRPr>
          </a:p>
          <a:p>
            <a:pPr>
              <a:defRPr/>
            </a:pPr>
            <a:endParaRPr lang="en-US" sz="3600" i="1" baseline="0" dirty="0">
              <a:solidFill>
                <a:srgbClr val="FF00FF"/>
              </a:solidFill>
              <a:cs typeface="+mn-cs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107504" y="1196752"/>
            <a:ext cx="87630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3600" b="0" baseline="0" dirty="0">
                <a:solidFill>
                  <a:srgbClr val="0000FF"/>
                </a:solidFill>
                <a:latin typeface="Arial"/>
                <a:cs typeface="+mn-cs"/>
              </a:rPr>
              <a:t>“</a:t>
            </a:r>
            <a:r>
              <a:rPr lang="en-US" sz="3600" baseline="0" dirty="0">
                <a:solidFill>
                  <a:srgbClr val="0000FF"/>
                </a:solidFill>
                <a:latin typeface="Helvetica" charset="0"/>
                <a:cs typeface="+mn-cs"/>
              </a:rPr>
              <a:t>Entropy in Self-Assembly</a:t>
            </a:r>
            <a:r>
              <a:rPr lang="ja-JP" altLang="en-US" sz="3600" b="0" baseline="0" dirty="0">
                <a:solidFill>
                  <a:srgbClr val="0000FF"/>
                </a:solidFill>
                <a:latin typeface="Arial"/>
                <a:cs typeface="+mn-cs"/>
              </a:rPr>
              <a:t>”</a:t>
            </a:r>
            <a:endParaRPr lang="en-US" sz="3600" b="0" baseline="0" dirty="0">
              <a:solidFill>
                <a:srgbClr val="0000FF"/>
              </a:solidFill>
              <a:latin typeface="Lucida Grande" charset="0"/>
              <a:cs typeface="+mn-cs"/>
            </a:endParaRP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b="0" baseline="0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45252" y="116632"/>
            <a:ext cx="4098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/>
              <a:t>SISSA Seminar, April 28 2021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177E2EE-41C1-974D-8EEC-7AA8C93E72C6}"/>
              </a:ext>
            </a:extLst>
          </p:cNvPr>
          <p:cNvSpPr txBox="1"/>
          <p:nvPr/>
        </p:nvSpPr>
        <p:spPr>
          <a:xfrm>
            <a:off x="3964377" y="674227"/>
            <a:ext cx="5179623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Thanks to Cristian Micheletti and Matteo Becchi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8159DD-9B1B-BB47-8C2B-C9253E72BB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357"/>
          <a:stretch/>
        </p:blipFill>
        <p:spPr>
          <a:xfrm>
            <a:off x="-63500" y="6211888"/>
            <a:ext cx="7353300" cy="6461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51536E5-B87D-8241-A108-0A7635E10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324"/>
          <a:stretch/>
        </p:blipFill>
        <p:spPr>
          <a:xfrm>
            <a:off x="-63500" y="4950085"/>
            <a:ext cx="7353300" cy="1305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Picture 2"/>
          <p:cNvSpPr>
            <a:spLocks noChangeAspect="1"/>
          </p:cNvSpPr>
          <p:nvPr/>
        </p:nvSpPr>
        <p:spPr bwMode="auto">
          <a:xfrm>
            <a:off x="1042988" y="1268413"/>
            <a:ext cx="7396162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0" name="Picture 1"/>
          <p:cNvSpPr>
            <a:spLocks noChangeAspect="1"/>
          </p:cNvSpPr>
          <p:nvPr/>
        </p:nvSpPr>
        <p:spPr bwMode="auto">
          <a:xfrm>
            <a:off x="7562850" y="5661025"/>
            <a:ext cx="16176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1" name="Picture 2"/>
          <p:cNvSpPr>
            <a:spLocks noChangeAspect="1"/>
          </p:cNvSpPr>
          <p:nvPr/>
        </p:nvSpPr>
        <p:spPr bwMode="auto">
          <a:xfrm>
            <a:off x="7929563" y="4437063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77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71" b="12717"/>
          <a:stretch>
            <a:fillRect/>
          </a:stretch>
        </p:blipFill>
        <p:spPr bwMode="auto">
          <a:xfrm>
            <a:off x="827088" y="1195388"/>
            <a:ext cx="7396162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3"/>
          <p:cNvSpPr txBox="1">
            <a:spLocks noChangeArrowheads="1"/>
          </p:cNvSpPr>
          <p:nvPr/>
        </p:nvSpPr>
        <p:spPr bwMode="auto">
          <a:xfrm>
            <a:off x="1260475" y="260350"/>
            <a:ext cx="6570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aseline="0"/>
              <a:t>Isotropic-Nematic Transition (Onsager Theory)</a:t>
            </a:r>
            <a:endParaRPr lang="en-US"/>
          </a:p>
        </p:txBody>
      </p:sp>
      <p:sp>
        <p:nvSpPr>
          <p:cNvPr id="32774" name="Rectangle 4"/>
          <p:cNvSpPr>
            <a:spLocks noChangeArrowheads="1"/>
          </p:cNvSpPr>
          <p:nvPr/>
        </p:nvSpPr>
        <p:spPr bwMode="auto">
          <a:xfrm>
            <a:off x="1403350" y="5516563"/>
            <a:ext cx="1358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aseline="0"/>
              <a:t>Isotropic</a:t>
            </a:r>
            <a:endParaRPr lang="en-US"/>
          </a:p>
        </p:txBody>
      </p:sp>
      <p:sp>
        <p:nvSpPr>
          <p:cNvPr id="32775" name="Rectangle 5"/>
          <p:cNvSpPr>
            <a:spLocks noChangeArrowheads="1"/>
          </p:cNvSpPr>
          <p:nvPr/>
        </p:nvSpPr>
        <p:spPr bwMode="auto">
          <a:xfrm>
            <a:off x="5724525" y="5227638"/>
            <a:ext cx="1277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aseline="0"/>
              <a:t>Nematic</a:t>
            </a:r>
            <a:endParaRPr lang="en-US"/>
          </a:p>
        </p:txBody>
      </p:sp>
      <p:pic>
        <p:nvPicPr>
          <p:cNvPr id="3277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5588000"/>
            <a:ext cx="16176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63" y="4364038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8388424" y="1988840"/>
            <a:ext cx="0" cy="165618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388424" y="2636912"/>
            <a:ext cx="393874" cy="543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oup 2"/>
          <p:cNvGrpSpPr>
            <a:grpSpLocks/>
          </p:cNvGrpSpPr>
          <p:nvPr/>
        </p:nvGrpSpPr>
        <p:grpSpPr bwMode="auto">
          <a:xfrm>
            <a:off x="0" y="549275"/>
            <a:ext cx="9036050" cy="5903913"/>
            <a:chOff x="0" y="548680"/>
            <a:chExt cx="9036496" cy="5904656"/>
          </a:xfrm>
        </p:grpSpPr>
        <p:sp>
          <p:nvSpPr>
            <p:cNvPr id="34820" name="Picture 2"/>
            <p:cNvSpPr>
              <a:spLocks noChangeAspect="1"/>
            </p:cNvSpPr>
            <p:nvPr/>
          </p:nvSpPr>
          <p:spPr bwMode="auto">
            <a:xfrm>
              <a:off x="5435600" y="908050"/>
              <a:ext cx="3302000" cy="430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1" name="Picture 3"/>
            <p:cNvSpPr>
              <a:spLocks noChangeAspect="1"/>
            </p:cNvSpPr>
            <p:nvPr/>
          </p:nvSpPr>
          <p:spPr bwMode="auto">
            <a:xfrm>
              <a:off x="0" y="1628775"/>
              <a:ext cx="4067175" cy="2513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2" name="Rectangle 4"/>
            <p:cNvSpPr>
              <a:spLocks noChangeArrowheads="1"/>
            </p:cNvSpPr>
            <p:nvPr/>
          </p:nvSpPr>
          <p:spPr bwMode="auto">
            <a:xfrm>
              <a:off x="2124075" y="5876925"/>
              <a:ext cx="2030413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mr-IN" sz="4000"/>
                <a:t>φ</a:t>
              </a:r>
              <a:r>
                <a:rPr lang="mr-IN" sz="4000" i="1" baseline="-25000"/>
                <a:t>I</a:t>
              </a:r>
              <a:r>
                <a:rPr lang="mr-IN" sz="4000" baseline="-25000"/>
                <a:t>−</a:t>
              </a:r>
              <a:r>
                <a:rPr lang="mr-IN" sz="4000" i="1" baseline="-25000"/>
                <a:t>N </a:t>
              </a:r>
              <a:r>
                <a:rPr lang="mr-IN" sz="4000"/>
                <a:t>=4</a:t>
              </a:r>
              <a:r>
                <a:rPr lang="mr-IN" sz="4000" i="1"/>
                <a:t>D</a:t>
              </a:r>
              <a:r>
                <a:rPr lang="en-US" sz="4000" i="1"/>
                <a:t>/L</a:t>
              </a:r>
              <a:endParaRPr lang="en-US" sz="4000"/>
            </a:p>
          </p:txBody>
        </p:sp>
        <p:sp>
          <p:nvSpPr>
            <p:cNvPr id="34823" name="Rectangle 1"/>
            <p:cNvSpPr>
              <a:spLocks noChangeArrowheads="1"/>
            </p:cNvSpPr>
            <p:nvPr/>
          </p:nvSpPr>
          <p:spPr bwMode="auto">
            <a:xfrm>
              <a:off x="5364088" y="3140968"/>
              <a:ext cx="1512168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">
                <a:solidFill>
                  <a:srgbClr val="000000"/>
                </a:solidFill>
              </a:endParaRPr>
            </a:p>
          </p:txBody>
        </p:sp>
        <p:sp>
          <p:nvSpPr>
            <p:cNvPr id="34824" name="Rectangle 5"/>
            <p:cNvSpPr>
              <a:spLocks noChangeArrowheads="1"/>
            </p:cNvSpPr>
            <p:nvPr/>
          </p:nvSpPr>
          <p:spPr bwMode="auto">
            <a:xfrm>
              <a:off x="107504" y="1124744"/>
              <a:ext cx="4104456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">
                <a:solidFill>
                  <a:srgbClr val="000000"/>
                </a:solidFill>
              </a:endParaRPr>
            </a:p>
          </p:txBody>
        </p:sp>
        <p:sp>
          <p:nvSpPr>
            <p:cNvPr id="34825" name="Rectangle 6"/>
            <p:cNvSpPr>
              <a:spLocks noChangeArrowheads="1"/>
            </p:cNvSpPr>
            <p:nvPr/>
          </p:nvSpPr>
          <p:spPr bwMode="auto">
            <a:xfrm>
              <a:off x="1835696" y="5445224"/>
              <a:ext cx="2808312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">
                <a:solidFill>
                  <a:srgbClr val="000000"/>
                </a:solidFill>
              </a:endParaRPr>
            </a:p>
          </p:txBody>
        </p:sp>
        <p:sp>
          <p:nvSpPr>
            <p:cNvPr id="34826" name="Rectangle 7"/>
            <p:cNvSpPr>
              <a:spLocks noChangeArrowheads="1"/>
            </p:cNvSpPr>
            <p:nvPr/>
          </p:nvSpPr>
          <p:spPr bwMode="auto">
            <a:xfrm>
              <a:off x="5148064" y="620688"/>
              <a:ext cx="1872208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">
                <a:solidFill>
                  <a:srgbClr val="000000"/>
                </a:solidFill>
              </a:endParaRPr>
            </a:p>
          </p:txBody>
        </p:sp>
        <p:sp>
          <p:nvSpPr>
            <p:cNvPr id="34827" name="Rectangle 8"/>
            <p:cNvSpPr>
              <a:spLocks noChangeArrowheads="1"/>
            </p:cNvSpPr>
            <p:nvPr/>
          </p:nvSpPr>
          <p:spPr bwMode="auto">
            <a:xfrm>
              <a:off x="7164288" y="548680"/>
              <a:ext cx="1872208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">
                <a:solidFill>
                  <a:srgbClr val="000000"/>
                </a:solidFill>
              </a:endParaRPr>
            </a:p>
          </p:txBody>
        </p:sp>
      </p:grpSp>
      <p:pic>
        <p:nvPicPr>
          <p:cNvPr id="348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08720"/>
            <a:ext cx="3302000" cy="43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4067175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07504" y="1484784"/>
            <a:ext cx="4032448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" b="1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499992" y="836712"/>
            <a:ext cx="4032448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" b="1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364088" y="3140968"/>
            <a:ext cx="1512168" cy="5760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" b="1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4869160"/>
            <a:ext cx="929845" cy="543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Symbol" charset="2"/>
                <a:cs typeface="Symbol" charset="2"/>
              </a:rPr>
              <a:t>g</a:t>
            </a:r>
            <a:r>
              <a:rPr lang="en-US" sz="4400" dirty="0"/>
              <a:t>=90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04248" y="5661248"/>
            <a:ext cx="748923" cy="543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Symbol" charset="2"/>
                <a:cs typeface="Symbol" charset="2"/>
              </a:rPr>
              <a:t>g</a:t>
            </a:r>
            <a:r>
              <a:rPr lang="en-US" sz="4400" dirty="0"/>
              <a:t>=0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5517232"/>
            <a:ext cx="4378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0" dirty="0">
                <a:solidFill>
                  <a:srgbClr val="FF0000"/>
                </a:solidFill>
              </a:rPr>
              <a:t>significant reduction of sampled </a:t>
            </a:r>
          </a:p>
          <a:p>
            <a:pPr algn="ctr"/>
            <a:r>
              <a:rPr lang="en-US" baseline="0" dirty="0">
                <a:solidFill>
                  <a:srgbClr val="FF0000"/>
                </a:solidFill>
              </a:rPr>
              <a:t>phase space !!!!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EFFF611-711B-A949-9069-346D9D44706F}"/>
              </a:ext>
            </a:extLst>
          </p:cNvPr>
          <p:cNvSpPr txBox="1"/>
          <p:nvPr/>
        </p:nvSpPr>
        <p:spPr>
          <a:xfrm>
            <a:off x="107504" y="189994"/>
            <a:ext cx="6922857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Free energy= Ideal gas + first virial correction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Picture 2" descr="entropia-nematic.jpg"/>
          <p:cNvSpPr>
            <a:spLocks noChangeAspect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9938" name="Picture 2" descr="entropia-nemat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269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E1B9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" b="1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60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2021883" y="260350"/>
            <a:ext cx="488909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00"/>
                </a:solidFill>
              </a:rPr>
              <a:t>Entropy and flexibility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</a:rPr>
              <a:t>(</a:t>
            </a:r>
            <a:r>
              <a:rPr lang="en-US" sz="5400" dirty="0" err="1">
                <a:solidFill>
                  <a:srgbClr val="FF0000"/>
                </a:solidFill>
              </a:rPr>
              <a:t>translation+rotation</a:t>
            </a:r>
            <a:r>
              <a:rPr lang="en-US" sz="5400" dirty="0">
                <a:solidFill>
                  <a:srgbClr val="FF0000"/>
                </a:solidFill>
              </a:rPr>
              <a:t>)</a:t>
            </a:r>
          </a:p>
          <a:p>
            <a:pPr algn="ctr"/>
            <a:endParaRPr lang="en-US" sz="4400" dirty="0"/>
          </a:p>
          <a:p>
            <a:pPr algn="ctr"/>
            <a:endParaRPr lang="en-US" sz="4400" dirty="0"/>
          </a:p>
          <a:p>
            <a:pPr algn="ctr"/>
            <a:r>
              <a:rPr lang="en-US" sz="4400" dirty="0"/>
              <a:t>Entropy of the Ground State 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530364" y="4149080"/>
            <a:ext cx="84948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008080"/>
                </a:solidFill>
              </a:rPr>
              <a:t>if the liquid  reaches a fully bonded state,  then it has the same energy of the crystal 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2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55864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92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927600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411" name="Picture 7" descr="fig2n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22363"/>
            <a:ext cx="373380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9288" name="Text Box 8"/>
          <p:cNvSpPr txBox="1">
            <a:spLocks noChangeArrowheads="1"/>
          </p:cNvSpPr>
          <p:nvPr/>
        </p:nvSpPr>
        <p:spPr bwMode="auto">
          <a:xfrm>
            <a:off x="5292725" y="-26988"/>
            <a:ext cx="39709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aseline="0" dirty="0"/>
              <a:t>Examples of patchy particles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752725" y="3198813"/>
            <a:ext cx="3638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fig1a_wertheim_T0.06.eps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63713" y="3284538"/>
            <a:ext cx="504825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284663" y="3284538"/>
            <a:ext cx="503237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7164388" y="3213100"/>
            <a:ext cx="503237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7" descr="Grafico1_NanoSta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37855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7980"/>
            <a:ext cx="9333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rgbClr val="FF0000"/>
              </a:solidFill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A limited valence colloid:  The DNA </a:t>
            </a:r>
            <a:r>
              <a:rPr lang="en-US" sz="3600" dirty="0" err="1">
                <a:solidFill>
                  <a:srgbClr val="FF0000"/>
                </a:solidFill>
              </a:rPr>
              <a:t>nanostar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4282035"/>
            <a:ext cx="2880320" cy="659133"/>
          </a:xfrm>
          <a:prstGeom prst="rect">
            <a:avLst/>
          </a:prstGeom>
        </p:spPr>
      </p:pic>
      <p:pic>
        <p:nvPicPr>
          <p:cNvPr id="11" name="Picture 10" descr="Pictureclipp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5013177"/>
            <a:ext cx="4434857" cy="23042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3E58321-5C50-6D44-AEBC-DD08714E0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8" y="5778636"/>
            <a:ext cx="3059832" cy="4870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257C484-A514-B540-9DB3-EC6E281534A5}"/>
              </a:ext>
            </a:extLst>
          </p:cNvPr>
          <p:cNvSpPr/>
          <p:nvPr/>
        </p:nvSpPr>
        <p:spPr>
          <a:xfrm>
            <a:off x="6084168" y="6453336"/>
            <a:ext cx="3064300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err="1">
                <a:latin typeface="AdvOT118e7927"/>
              </a:rPr>
              <a:t>www.pnas.org</a:t>
            </a:r>
            <a:r>
              <a:rPr lang="en-GB" sz="1600" dirty="0">
                <a:latin typeface="AdvOT118e7927"/>
              </a:rPr>
              <a:t>/</a:t>
            </a:r>
            <a:r>
              <a:rPr lang="en-GB" sz="1600" dirty="0" err="1">
                <a:latin typeface="AdvOT118e7927"/>
              </a:rPr>
              <a:t>cgi</a:t>
            </a:r>
            <a:r>
              <a:rPr lang="en-GB" sz="1600" dirty="0">
                <a:latin typeface="AdvOT118e7927"/>
              </a:rPr>
              <a:t>/</a:t>
            </a:r>
            <a:r>
              <a:rPr lang="en-GB" sz="1600" dirty="0" err="1">
                <a:latin typeface="AdvOT118e7927"/>
              </a:rPr>
              <a:t>doi</a:t>
            </a:r>
            <a:r>
              <a:rPr lang="en-GB" sz="1600" dirty="0">
                <a:latin typeface="AdvOT118e7927"/>
              </a:rPr>
              <a:t>/10.1073/pnas.1304632110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15069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Box 3"/>
          <p:cNvSpPr txBox="1">
            <a:spLocks noChangeArrowheads="1"/>
          </p:cNvSpPr>
          <p:nvPr/>
        </p:nvSpPr>
        <p:spPr bwMode="auto">
          <a:xfrm>
            <a:off x="7235825" y="31750"/>
            <a:ext cx="1908175" cy="723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>
              <a:cs typeface="Times" charset="0"/>
            </a:endParaRPr>
          </a:p>
          <a:p>
            <a:endParaRPr lang="en-US" baseline="0"/>
          </a:p>
          <a:p>
            <a:r>
              <a:rPr lang="en-US" baseline="0"/>
              <a:t>All particles </a:t>
            </a:r>
          </a:p>
          <a:p>
            <a:r>
              <a:rPr lang="en-US" baseline="0"/>
              <a:t>are bonded with</a:t>
            </a:r>
          </a:p>
          <a:p>
            <a:r>
              <a:rPr lang="en-US" baseline="0"/>
              <a:t>four neighbours</a:t>
            </a:r>
          </a:p>
          <a:p>
            <a:endParaRPr lang="en-US" baseline="0"/>
          </a:p>
          <a:p>
            <a:r>
              <a:rPr lang="en-US" baseline="0"/>
              <a:t>There are loops</a:t>
            </a:r>
          </a:p>
          <a:p>
            <a:r>
              <a:rPr lang="en-US" baseline="0"/>
              <a:t>of different</a:t>
            </a:r>
          </a:p>
          <a:p>
            <a:r>
              <a:rPr lang="en-US" baseline="0"/>
              <a:t>length </a:t>
            </a:r>
          </a:p>
          <a:p>
            <a:endParaRPr lang="en-US" baseline="0"/>
          </a:p>
          <a:p>
            <a:r>
              <a:rPr lang="en-US" baseline="0"/>
              <a:t>Particles</a:t>
            </a:r>
          </a:p>
          <a:p>
            <a:r>
              <a:rPr lang="en-US" baseline="0"/>
              <a:t>“vibrate”</a:t>
            </a:r>
          </a:p>
          <a:p>
            <a:r>
              <a:rPr lang="en-US" baseline="0"/>
              <a:t>around equilibrium</a:t>
            </a:r>
          </a:p>
          <a:p>
            <a:r>
              <a:rPr lang="en-US" baseline="0"/>
              <a:t>positions.</a:t>
            </a:r>
          </a:p>
          <a:p>
            <a:endParaRPr lang="en-US" baseline="0"/>
          </a:p>
          <a:p>
            <a:endParaRPr lang="en-US"/>
          </a:p>
        </p:txBody>
      </p:sp>
      <p:pic>
        <p:nvPicPr>
          <p:cNvPr id="2" name="nowalker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593" t="25371" r="20370" b="20371"/>
          <a:stretch/>
        </p:blipFill>
        <p:spPr>
          <a:xfrm>
            <a:off x="641543" y="764704"/>
            <a:ext cx="6312749" cy="552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82550" y="76200"/>
            <a:ext cx="77247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4000">
                <a:solidFill>
                  <a:srgbClr val="FF0000"/>
                </a:solidFill>
              </a:rPr>
              <a:t>How about (low density) crystals ?</a:t>
            </a: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838200" y="1295400"/>
            <a:ext cx="7543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4000"/>
              <a:t>Entropy decides the most stable phase (exactly as in HS!)</a:t>
            </a:r>
          </a:p>
        </p:txBody>
      </p:sp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838200" y="2590800"/>
            <a:ext cx="81534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</a:rPr>
              <a:t>Competition  between: </a:t>
            </a:r>
          </a:p>
          <a:p>
            <a:endParaRPr lang="en-US" sz="3600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00FF"/>
                </a:solidFill>
              </a:rPr>
              <a:t>Number of microstates accessed at fixed   bonding</a:t>
            </a:r>
            <a:r>
              <a:rPr lang="ja-JP" altLang="en-US" sz="3600" dirty="0">
                <a:solidFill>
                  <a:srgbClr val="0000FF"/>
                </a:solidFill>
              </a:rPr>
              <a:t>”</a:t>
            </a:r>
            <a:r>
              <a:rPr lang="en-US" altLang="ja-JP" sz="3600" dirty="0">
                <a:solidFill>
                  <a:srgbClr val="0000FF"/>
                </a:solidFill>
              </a:rPr>
              <a:t> (vibrational entropy)   (</a:t>
            </a:r>
            <a:r>
              <a:rPr lang="en-US" sz="3600" dirty="0" err="1"/>
              <a:t>S</a:t>
            </a:r>
            <a:r>
              <a:rPr lang="en-US" sz="3600" baseline="-25000" dirty="0" err="1"/>
              <a:t>vib</a:t>
            </a:r>
            <a:r>
              <a:rPr lang="en-US" sz="3600" dirty="0"/>
              <a:t>)</a:t>
            </a:r>
            <a:endParaRPr lang="en-US" altLang="ja-JP" sz="3600" dirty="0">
              <a:solidFill>
                <a:srgbClr val="0000FF"/>
              </a:solidFill>
            </a:endParaRPr>
          </a:p>
          <a:p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0090"/>
                </a:solidFill>
              </a:rPr>
              <a:t>- Number of different bonding topologies (</a:t>
            </a:r>
            <a:r>
              <a:rPr lang="en-US" sz="3600" dirty="0" err="1">
                <a:solidFill>
                  <a:srgbClr val="000090"/>
                </a:solidFill>
              </a:rPr>
              <a:t>configurational</a:t>
            </a:r>
            <a:r>
              <a:rPr lang="en-US" sz="3600" dirty="0">
                <a:solidFill>
                  <a:srgbClr val="000090"/>
                </a:solidFill>
              </a:rPr>
              <a:t> entropy) (</a:t>
            </a:r>
            <a:r>
              <a:rPr lang="en-US" sz="3600" dirty="0" err="1">
                <a:solidFill>
                  <a:srgbClr val="3366FF"/>
                </a:solidFill>
              </a:rPr>
              <a:t>S</a:t>
            </a:r>
            <a:r>
              <a:rPr lang="en-US" sz="3600" baseline="-25000" dirty="0" err="1">
                <a:solidFill>
                  <a:srgbClr val="3366FF"/>
                </a:solidFill>
              </a:rPr>
              <a:t>conf</a:t>
            </a:r>
            <a:r>
              <a:rPr lang="en-US" sz="3600" dirty="0"/>
              <a:t>)</a:t>
            </a:r>
            <a:endParaRPr lang="en-US" sz="3600" dirty="0">
              <a:solidFill>
                <a:srgbClr val="000090"/>
              </a:solidFill>
            </a:endParaRPr>
          </a:p>
          <a:p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07904" y="5517232"/>
            <a:ext cx="1774845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</a:rPr>
              <a:t>S</a:t>
            </a:r>
            <a:r>
              <a:rPr lang="en-US" sz="4000" baseline="-25000" dirty="0" err="1">
                <a:solidFill>
                  <a:srgbClr val="000000"/>
                </a:solidFill>
              </a:rPr>
              <a:t>xt</a:t>
            </a:r>
            <a:r>
              <a:rPr lang="en-US" sz="4000" dirty="0">
                <a:solidFill>
                  <a:srgbClr val="000000"/>
                </a:solidFill>
              </a:rPr>
              <a:t> –</a:t>
            </a:r>
            <a:r>
              <a:rPr lang="en-US" sz="4000" dirty="0" err="1">
                <a:solidFill>
                  <a:srgbClr val="3366FF"/>
                </a:solidFill>
              </a:rPr>
              <a:t>S</a:t>
            </a:r>
            <a:r>
              <a:rPr lang="en-US" sz="4000" baseline="-25000" dirty="0" err="1">
                <a:solidFill>
                  <a:srgbClr val="3366FF"/>
                </a:solidFill>
              </a:rPr>
              <a:t>fluid</a:t>
            </a:r>
            <a:r>
              <a:rPr lang="en-US" sz="4000" baseline="-25000" dirty="0">
                <a:solidFill>
                  <a:srgbClr val="3366FF"/>
                </a:solidFill>
              </a:rPr>
              <a:t>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/>
          <p:cNvSpPr txBox="1">
            <a:spLocks noChangeArrowheads="1"/>
          </p:cNvSpPr>
          <p:nvPr/>
        </p:nvSpPr>
        <p:spPr bwMode="auto">
          <a:xfrm>
            <a:off x="609600" y="0"/>
            <a:ext cx="96774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/>
              <a:t>S</a:t>
            </a:r>
            <a:r>
              <a:rPr lang="en-US" sz="3200" baseline="-25000"/>
              <a:t>xt</a:t>
            </a:r>
            <a:r>
              <a:rPr lang="en-US" sz="3200"/>
              <a:t>    --- Crystal Vibrational Entropy S</a:t>
            </a:r>
            <a:r>
              <a:rPr lang="en-US" sz="3200" baseline="-25000"/>
              <a:t>vib</a:t>
            </a:r>
          </a:p>
          <a:p>
            <a:endParaRPr lang="en-US" sz="3200"/>
          </a:p>
          <a:p>
            <a:r>
              <a:rPr lang="en-US" sz="3200">
                <a:solidFill>
                  <a:srgbClr val="3366FF"/>
                </a:solidFill>
              </a:rPr>
              <a:t>S</a:t>
            </a:r>
            <a:r>
              <a:rPr lang="en-US" sz="3200" baseline="-25000">
                <a:solidFill>
                  <a:srgbClr val="3366FF"/>
                </a:solidFill>
              </a:rPr>
              <a:t>fluid </a:t>
            </a:r>
            <a:r>
              <a:rPr lang="en-US" sz="3200">
                <a:solidFill>
                  <a:srgbClr val="3366FF"/>
                </a:solidFill>
              </a:rPr>
              <a:t>--- Fluid Vibrational Entropy S</a:t>
            </a:r>
            <a:r>
              <a:rPr lang="en-US" sz="3200" baseline="-25000">
                <a:solidFill>
                  <a:srgbClr val="3366FF"/>
                </a:solidFill>
              </a:rPr>
              <a:t>vib</a:t>
            </a:r>
            <a:r>
              <a:rPr lang="en-US" sz="3200">
                <a:solidFill>
                  <a:srgbClr val="3366FF"/>
                </a:solidFill>
              </a:rPr>
              <a:t>+ </a:t>
            </a:r>
          </a:p>
          <a:p>
            <a:endParaRPr lang="en-US" sz="3200">
              <a:solidFill>
                <a:srgbClr val="3366FF"/>
              </a:solidFill>
            </a:endParaRPr>
          </a:p>
          <a:p>
            <a:r>
              <a:rPr lang="en-US" sz="3200" baseline="0">
                <a:solidFill>
                  <a:srgbClr val="3366FF"/>
                </a:solidFill>
              </a:rPr>
              <a:t>          </a:t>
            </a:r>
            <a:r>
              <a:rPr lang="en-US" sz="3200">
                <a:solidFill>
                  <a:srgbClr val="3366FF"/>
                </a:solidFill>
              </a:rPr>
              <a:t>Fluid Configurational Entropy  S</a:t>
            </a:r>
            <a:r>
              <a:rPr lang="en-US" sz="3200" baseline="-25000">
                <a:solidFill>
                  <a:srgbClr val="3366FF"/>
                </a:solidFill>
              </a:rPr>
              <a:t>conf</a:t>
            </a:r>
          </a:p>
          <a:p>
            <a:endParaRPr lang="en-US" sz="3200" baseline="-25000">
              <a:solidFill>
                <a:srgbClr val="3366FF"/>
              </a:solidFill>
            </a:endParaRPr>
          </a:p>
          <a:p>
            <a:endParaRPr lang="en-US" sz="3200" baseline="-25000">
              <a:solidFill>
                <a:srgbClr val="3366FF"/>
              </a:solidFill>
            </a:endParaRPr>
          </a:p>
        </p:txBody>
      </p:sp>
      <p:sp>
        <p:nvSpPr>
          <p:cNvPr id="24578" name="Rectangle 6"/>
          <p:cNvSpPr>
            <a:spLocks noChangeArrowheads="1"/>
          </p:cNvSpPr>
          <p:nvPr/>
        </p:nvSpPr>
        <p:spPr bwMode="auto">
          <a:xfrm>
            <a:off x="3700463" y="2286000"/>
            <a:ext cx="2928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>
                <a:solidFill>
                  <a:srgbClr val="000000"/>
                </a:solidFill>
              </a:rPr>
              <a:t>S</a:t>
            </a:r>
            <a:r>
              <a:rPr lang="en-US" sz="3600" baseline="-25000">
                <a:solidFill>
                  <a:srgbClr val="000000"/>
                </a:solidFill>
              </a:rPr>
              <a:t>xt</a:t>
            </a:r>
            <a:r>
              <a:rPr lang="en-US" sz="3600">
                <a:solidFill>
                  <a:srgbClr val="000000"/>
                </a:solidFill>
              </a:rPr>
              <a:t> –</a:t>
            </a:r>
            <a:r>
              <a:rPr lang="en-US" sz="3600">
                <a:solidFill>
                  <a:srgbClr val="3366FF"/>
                </a:solidFill>
              </a:rPr>
              <a:t>S</a:t>
            </a:r>
            <a:r>
              <a:rPr lang="en-US" sz="3600" baseline="-25000">
                <a:solidFill>
                  <a:srgbClr val="3366FF"/>
                </a:solidFill>
              </a:rPr>
              <a:t>fluid </a:t>
            </a:r>
            <a:endParaRPr lang="en-US" sz="3600"/>
          </a:p>
        </p:txBody>
      </p:sp>
      <p:sp>
        <p:nvSpPr>
          <p:cNvPr id="24579" name="TextBox 7"/>
          <p:cNvSpPr txBox="1">
            <a:spLocks noChangeArrowheads="1"/>
          </p:cNvSpPr>
          <p:nvPr/>
        </p:nvSpPr>
        <p:spPr bwMode="auto">
          <a:xfrm>
            <a:off x="1258888" y="3068638"/>
            <a:ext cx="59879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Increasing the bond angle </a:t>
            </a:r>
            <a:r>
              <a:rPr lang="en-US" dirty="0">
                <a:solidFill>
                  <a:srgbClr val="FF8000"/>
                </a:solidFill>
              </a:rPr>
              <a:t>(flexibility)  </a:t>
            </a:r>
            <a:r>
              <a:rPr lang="en-US" dirty="0"/>
              <a:t>increases both  entropies…..</a:t>
            </a:r>
          </a:p>
          <a:p>
            <a:r>
              <a:rPr lang="en-US" dirty="0"/>
              <a:t>Same rate ? </a:t>
            </a:r>
          </a:p>
        </p:txBody>
      </p:sp>
      <p:pic>
        <p:nvPicPr>
          <p:cNvPr id="24580" name="Picture 9" descr="entrop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4" t="42223" r="15657" b="24445"/>
          <a:stretch>
            <a:fillRect/>
          </a:stretch>
        </p:blipFill>
        <p:spPr bwMode="auto">
          <a:xfrm>
            <a:off x="685800" y="3810000"/>
            <a:ext cx="7924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37575F0-74C8-B84B-977C-7A7CEE50371E}"/>
              </a:ext>
            </a:extLst>
          </p:cNvPr>
          <p:cNvSpPr txBox="1"/>
          <p:nvPr/>
        </p:nvSpPr>
        <p:spPr>
          <a:xfrm>
            <a:off x="1629633" y="5974845"/>
            <a:ext cx="1430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8000"/>
                </a:solidFill>
              </a:rPr>
              <a:t>flexibility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2F03D7-AF45-1347-BF0C-9720D23B45DE}"/>
              </a:ext>
            </a:extLst>
          </p:cNvPr>
          <p:cNvSpPr txBox="1"/>
          <p:nvPr/>
        </p:nvSpPr>
        <p:spPr>
          <a:xfrm>
            <a:off x="6084168" y="5949280"/>
            <a:ext cx="1430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8000"/>
                </a:solidFill>
              </a:rPr>
              <a:t>flexibility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7630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>
                <a:solidFill>
                  <a:srgbClr val="FF0000"/>
                </a:solidFill>
                <a:latin typeface="Times" charset="0"/>
                <a:ea typeface="ＭＳ Ｐゴシック" charset="0"/>
              </a:rPr>
              <a:t>Outline</a:t>
            </a:r>
            <a:r>
              <a:rPr lang="en-US" sz="3600" b="1" dirty="0">
                <a:latin typeface="Times" charset="0"/>
                <a:ea typeface="ＭＳ Ｐゴシック" charset="0"/>
              </a:rPr>
              <a:t> </a:t>
            </a:r>
            <a:br>
              <a:rPr lang="en-US" sz="3600" b="1" dirty="0">
                <a:latin typeface="Times" charset="0"/>
                <a:ea typeface="ＭＳ Ｐゴシック" charset="0"/>
              </a:rPr>
            </a:br>
            <a:endParaRPr lang="en-US" dirty="0">
              <a:latin typeface="Times" charset="0"/>
              <a:ea typeface="ＭＳ Ｐゴシック" charset="0"/>
            </a:endParaRPr>
          </a:p>
        </p:txBody>
      </p:sp>
      <p:sp>
        <p:nvSpPr>
          <p:cNvPr id="324613" name="Text Box 5"/>
          <p:cNvSpPr txBox="1">
            <a:spLocks noChangeArrowheads="1"/>
          </p:cNvSpPr>
          <p:nvPr/>
        </p:nvSpPr>
        <p:spPr bwMode="auto">
          <a:xfrm>
            <a:off x="6156325" y="-1179513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aseline="0" dirty="0">
                <a:solidFill>
                  <a:srgbClr val="E3050A"/>
                </a:solidFill>
                <a:cs typeface="+mn-cs"/>
              </a:rPr>
              <a:t>Aims: </a:t>
            </a:r>
          </a:p>
          <a:p>
            <a:pPr>
              <a:defRPr/>
            </a:pPr>
            <a:endParaRPr lang="en-US" baseline="0" dirty="0">
              <a:cs typeface="+mn-cs"/>
            </a:endParaRPr>
          </a:p>
        </p:txBody>
      </p:sp>
      <p:sp>
        <p:nvSpPr>
          <p:cNvPr id="18435" name="Content Placeholder 1"/>
          <p:cNvSpPr>
            <a:spLocks noGrp="1"/>
          </p:cNvSpPr>
          <p:nvPr>
            <p:ph idx="1"/>
          </p:nvPr>
        </p:nvSpPr>
        <p:spPr bwMode="auto">
          <a:xfrm>
            <a:off x="685800" y="1653117"/>
            <a:ext cx="7772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Times" charset="0"/>
                <a:ea typeface="ＭＳ Ｐゴシック" charset="0"/>
              </a:rPr>
              <a:t>Entropy and Order, </a:t>
            </a:r>
            <a:r>
              <a:rPr lang="en-US" dirty="0">
                <a:solidFill>
                  <a:srgbClr val="00B050"/>
                </a:solidFill>
                <a:latin typeface="Symbol" charset="0"/>
                <a:ea typeface="ＭＳ Ｐゴシック" charset="0"/>
                <a:cs typeface="Symbol" charset="0"/>
              </a:rPr>
              <a:t>W</a:t>
            </a:r>
            <a:r>
              <a:rPr lang="en-US" dirty="0">
                <a:solidFill>
                  <a:srgbClr val="00B050"/>
                </a:solidFill>
                <a:latin typeface="Times" charset="0"/>
                <a:ea typeface="ＭＳ Ｐゴシック" charset="0"/>
              </a:rPr>
              <a:t> (Hard-sphere crystallization, Onsager theory)</a:t>
            </a:r>
          </a:p>
          <a:p>
            <a:pPr eaLnBrk="1" hangingPunct="1"/>
            <a:r>
              <a:rPr lang="en-US" dirty="0">
                <a:latin typeface="Times" charset="0"/>
                <a:ea typeface="ＭＳ Ｐゴシック" charset="0"/>
              </a:rPr>
              <a:t>Entropy in the ground state (Networks, Crystal </a:t>
            </a:r>
            <a:r>
              <a:rPr lang="en-US" dirty="0" err="1">
                <a:latin typeface="Times" charset="0"/>
                <a:ea typeface="ＭＳ Ｐゴシック" charset="0"/>
              </a:rPr>
              <a:t>selection,Vitrimers</a:t>
            </a:r>
            <a:r>
              <a:rPr lang="en-US" dirty="0">
                <a:latin typeface="Times" charset="0"/>
                <a:ea typeface="ＭＳ Ｐゴシック" charset="0"/>
              </a:rPr>
              <a:t>).</a:t>
            </a:r>
          </a:p>
          <a:p>
            <a:pPr eaLnBrk="1" hangingPunct="1"/>
            <a:r>
              <a:rPr lang="en-US" dirty="0">
                <a:solidFill>
                  <a:srgbClr val="0070C0"/>
                </a:solidFill>
                <a:latin typeface="Times" charset="0"/>
                <a:ea typeface="ＭＳ Ｐゴシック" charset="0"/>
              </a:rPr>
              <a:t>Entropy attracts (Depletion interactions, Safran,  DNA functionalized colloids) </a:t>
            </a:r>
          </a:p>
          <a:p>
            <a:pPr marL="0" indent="0" eaLnBrk="1" hangingPunct="1">
              <a:buNone/>
            </a:pPr>
            <a:endParaRPr lang="en-US" sz="1600" dirty="0">
              <a:latin typeface="Times" charset="0"/>
              <a:ea typeface="ＭＳ Ｐゴシック" charset="0"/>
            </a:endParaRPr>
          </a:p>
          <a:p>
            <a:pPr eaLnBrk="1" hangingPunct="1"/>
            <a:endParaRPr lang="en-US" sz="1600" dirty="0"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FromClipboard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8913"/>
            <a:ext cx="6337300" cy="638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 descr="phasediagram0p7cos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7200"/>
            <a:ext cx="45720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060950"/>
            <a:ext cx="53340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5"/>
          <p:cNvSpPr txBox="1">
            <a:spLocks noChangeArrowheads="1"/>
          </p:cNvSpPr>
          <p:nvPr/>
        </p:nvSpPr>
        <p:spPr bwMode="auto">
          <a:xfrm>
            <a:off x="1908175" y="11113"/>
            <a:ext cx="7110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FF6600"/>
                </a:solidFill>
              </a:rPr>
              <a:t>On increasing flexibility: </a:t>
            </a:r>
            <a:r>
              <a:rPr lang="en-US" sz="2800"/>
              <a:t>Ultrastable liquids !</a:t>
            </a:r>
          </a:p>
        </p:txBody>
      </p:sp>
      <p:pic>
        <p:nvPicPr>
          <p:cNvPr id="28676" name="Picture 1" descr="FromClipboard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6250"/>
            <a:ext cx="457200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251520" y="4077072"/>
            <a:ext cx="9144000" cy="399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400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sz="4000" dirty="0">
                <a:solidFill>
                  <a:srgbClr val="FF6600"/>
                </a:solidFill>
              </a:rPr>
              <a:t>  Large flexibility of the angular interactions</a:t>
            </a:r>
            <a:r>
              <a:rPr lang="en-US" sz="4000" dirty="0">
                <a:solidFill>
                  <a:srgbClr val="000000"/>
                </a:solidFill>
              </a:rPr>
              <a:t>: (wide variety of networks, increasing </a:t>
            </a:r>
            <a:r>
              <a:rPr lang="en-US" sz="4000" dirty="0" err="1">
                <a:solidFill>
                  <a:srgbClr val="000000"/>
                </a:solidFill>
              </a:rPr>
              <a:t>S</a:t>
            </a:r>
            <a:r>
              <a:rPr lang="en-US" dirty="0" err="1">
                <a:solidFill>
                  <a:srgbClr val="000000"/>
                </a:solidFill>
              </a:rPr>
              <a:t>conf</a:t>
            </a:r>
            <a:r>
              <a:rPr lang="en-US" sz="4000" dirty="0">
                <a:solidFill>
                  <a:srgbClr val="000000"/>
                </a:solidFill>
              </a:rPr>
              <a:t>) </a:t>
            </a:r>
          </a:p>
          <a:p>
            <a:endParaRPr lang="en-US" sz="400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sz="4000" dirty="0">
                <a:solidFill>
                  <a:srgbClr val="FF6600"/>
                </a:solidFill>
              </a:rPr>
              <a:t>  Low valence</a:t>
            </a:r>
            <a:r>
              <a:rPr lang="en-US" sz="4000" dirty="0">
                <a:solidFill>
                  <a:srgbClr val="000000"/>
                </a:solidFill>
              </a:rPr>
              <a:t>.   Small density of the</a:t>
            </a:r>
            <a:r>
              <a:rPr lang="en-US" sz="4000" baseline="0" dirty="0">
                <a:solidFill>
                  <a:srgbClr val="000000"/>
                </a:solidFill>
              </a:rPr>
              <a:t> </a:t>
            </a:r>
            <a:r>
              <a:rPr lang="en-US" sz="4000" dirty="0">
                <a:solidFill>
                  <a:srgbClr val="000000"/>
                </a:solidFill>
              </a:rPr>
              <a:t>coexisting liquid phase  </a:t>
            </a:r>
          </a:p>
          <a:p>
            <a:endParaRPr lang="en-US" sz="4000" dirty="0">
              <a:solidFill>
                <a:srgbClr val="000000"/>
              </a:solidFill>
            </a:endParaRPr>
          </a:p>
          <a:p>
            <a:endParaRPr lang="en-US" sz="4000" dirty="0">
              <a:solidFill>
                <a:srgbClr val="000000"/>
              </a:solidFill>
            </a:endParaRPr>
          </a:p>
          <a:p>
            <a:endParaRPr lang="en-US" sz="4000" dirty="0">
              <a:solidFill>
                <a:srgbClr val="000000"/>
              </a:solidFill>
            </a:endParaRPr>
          </a:p>
          <a:p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187624" y="168072"/>
            <a:ext cx="8991600" cy="99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400" dirty="0">
                <a:solidFill>
                  <a:srgbClr val="FF6600"/>
                </a:solidFill>
              </a:rPr>
              <a:t>Key elements for liquid stability at T=0 K:</a:t>
            </a:r>
          </a:p>
          <a:p>
            <a:pPr algn="ctr"/>
            <a:r>
              <a:rPr lang="en-US" sz="4400" dirty="0">
                <a:solidFill>
                  <a:srgbClr val="0000FF"/>
                </a:solidFill>
              </a:rPr>
              <a:t>(</a:t>
            </a:r>
            <a:r>
              <a:rPr lang="en-US" sz="4400" dirty="0" err="1">
                <a:solidFill>
                  <a:srgbClr val="0000FF"/>
                </a:solidFill>
              </a:rPr>
              <a:t>ultrastable</a:t>
            </a:r>
            <a:r>
              <a:rPr lang="en-US" sz="4400" dirty="0">
                <a:solidFill>
                  <a:srgbClr val="0000FF"/>
                </a:solidFill>
              </a:rPr>
              <a:t> liquids !)</a:t>
            </a:r>
          </a:p>
        </p:txBody>
      </p:sp>
      <p:pic>
        <p:nvPicPr>
          <p:cNvPr id="307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63216"/>
            <a:ext cx="43195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24" name="TextBox 2"/>
          <p:cNvSpPr txBox="1">
            <a:spLocks noChangeArrowheads="1"/>
          </p:cNvSpPr>
          <p:nvPr/>
        </p:nvSpPr>
        <p:spPr bwMode="auto">
          <a:xfrm>
            <a:off x="4725988" y="4037013"/>
            <a:ext cx="4742556" cy="50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4000" dirty="0">
                <a:solidFill>
                  <a:srgbClr val="000000"/>
                </a:solidFill>
              </a:rPr>
              <a:t>Thermodynamically stable !</a:t>
            </a:r>
          </a:p>
        </p:txBody>
      </p:sp>
      <p:cxnSp>
        <p:nvCxnSpPr>
          <p:cNvPr id="30725" name="Straight Arrow Connector 4"/>
          <p:cNvCxnSpPr>
            <a:cxnSpLocks noChangeShapeType="1"/>
          </p:cNvCxnSpPr>
          <p:nvPr/>
        </p:nvCxnSpPr>
        <p:spPr bwMode="auto">
          <a:xfrm rot="10800000">
            <a:off x="5105400" y="3733800"/>
            <a:ext cx="1295400" cy="30480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42B3BE-89F7-FE4D-A991-3FAA911BD4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384"/>
          <a:stretch/>
        </p:blipFill>
        <p:spPr>
          <a:xfrm>
            <a:off x="58282" y="1447800"/>
            <a:ext cx="3067151" cy="2019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7384"/>
            <a:ext cx="7772400" cy="1143000"/>
          </a:xfrm>
        </p:spPr>
        <p:txBody>
          <a:bodyPr/>
          <a:lstStyle/>
          <a:p>
            <a:r>
              <a:rPr lang="en-US" dirty="0"/>
              <a:t>Crystal Selection by Entropy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694423" y="2142694"/>
            <a:ext cx="5148064" cy="2536099"/>
          </a:xfrm>
          <a:prstGeom prst="rect">
            <a:avLst/>
          </a:prstGeom>
        </p:spPr>
      </p:pic>
      <p:pic>
        <p:nvPicPr>
          <p:cNvPr id="3" name="Picture 2" descr="ne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1" t="1540" r="11224" b="24932"/>
          <a:stretch/>
        </p:blipFill>
        <p:spPr>
          <a:xfrm>
            <a:off x="4211960" y="772646"/>
            <a:ext cx="4932040" cy="60941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19672" y="6165304"/>
            <a:ext cx="6174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J. Chem. </a:t>
            </a:r>
            <a:r>
              <a:rPr lang="en-US" dirty="0" err="1"/>
              <a:t>Phys</a:t>
            </a:r>
            <a:r>
              <a:rPr lang="en-US" dirty="0"/>
              <a:t> 132</a:t>
            </a:r>
            <a:r>
              <a:rPr lang="en-US" b="0" dirty="0"/>
              <a:t>, 184501  </a:t>
            </a:r>
            <a:r>
              <a:rPr lang="en-US" dirty="0"/>
              <a:t>2010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99792" y="2348880"/>
            <a:ext cx="994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Diamond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71800" y="5085184"/>
            <a:ext cx="1774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BCC</a:t>
            </a:r>
          </a:p>
          <a:p>
            <a:r>
              <a:rPr lang="en-US" dirty="0"/>
              <a:t>(2 interpenetrated</a:t>
            </a:r>
          </a:p>
          <a:p>
            <a:r>
              <a:rPr lang="en-US" dirty="0"/>
              <a:t>diamond)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68344" y="5877272"/>
            <a:ext cx="1160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Pressure=0</a:t>
            </a:r>
          </a:p>
        </p:txBody>
      </p:sp>
    </p:spTree>
    <p:extLst>
      <p:ext uri="{BB962C8B-B14F-4D97-AF65-F5344CB8AC3E}">
        <p14:creationId xmlns:p14="http://schemas.microsoft.com/office/powerpoint/2010/main" val="680920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7384"/>
            <a:ext cx="7772400" cy="1143000"/>
          </a:xfrm>
        </p:spPr>
        <p:txBody>
          <a:bodyPr/>
          <a:lstStyle/>
          <a:p>
            <a:r>
              <a:rPr lang="en-US" dirty="0"/>
              <a:t>Crystal Selection by Entropy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5888025"/>
            <a:ext cx="3929608" cy="966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866" y="1196752"/>
            <a:ext cx="4469410" cy="3617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0" y="1700808"/>
            <a:ext cx="4389060" cy="3456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5589240"/>
            <a:ext cx="3240360" cy="122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7384"/>
            <a:ext cx="7772400" cy="1143000"/>
          </a:xfrm>
        </p:spPr>
        <p:txBody>
          <a:bodyPr/>
          <a:lstStyle/>
          <a:p>
            <a:r>
              <a:rPr lang="en-US" dirty="0"/>
              <a:t>Crystal Selection by Entropy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5888025"/>
            <a:ext cx="3929608" cy="966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3442" b="55255"/>
          <a:stretch/>
        </p:blipFill>
        <p:spPr>
          <a:xfrm>
            <a:off x="-5797152" y="1916832"/>
            <a:ext cx="3425471" cy="2664296"/>
          </a:xfrm>
          <a:prstGeom prst="rect">
            <a:avLst/>
          </a:prstGeom>
        </p:spPr>
      </p:pic>
      <p:pic>
        <p:nvPicPr>
          <p:cNvPr id="13" name="Picture 12" descr="Slide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5741" r="62639" b="30926"/>
          <a:stretch/>
        </p:blipFill>
        <p:spPr>
          <a:xfrm>
            <a:off x="539552" y="1196752"/>
            <a:ext cx="2160240" cy="2824002"/>
          </a:xfrm>
          <a:prstGeom prst="rect">
            <a:avLst/>
          </a:prstGeom>
        </p:spPr>
      </p:pic>
      <p:pic>
        <p:nvPicPr>
          <p:cNvPr id="14" name="Picture 13" descr="slide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27222" r="51389" b="42593"/>
          <a:stretch/>
        </p:blipFill>
        <p:spPr>
          <a:xfrm>
            <a:off x="3203848" y="1268760"/>
            <a:ext cx="2160240" cy="2816953"/>
          </a:xfrm>
          <a:prstGeom prst="rect">
            <a:avLst/>
          </a:prstGeom>
        </p:spPr>
      </p:pic>
      <p:pic>
        <p:nvPicPr>
          <p:cNvPr id="18" name="Picture 17" descr="slide3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2" t="21667" r="46945" b="41111"/>
          <a:stretch/>
        </p:blipFill>
        <p:spPr>
          <a:xfrm>
            <a:off x="6228184" y="1124744"/>
            <a:ext cx="2376264" cy="30039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567" y="5301208"/>
            <a:ext cx="3525263" cy="4418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00" y="908720"/>
            <a:ext cx="1224136" cy="3732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1880" y="836712"/>
            <a:ext cx="1440160" cy="43907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4248" y="836712"/>
            <a:ext cx="1440160" cy="43907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1600" y="4509120"/>
            <a:ext cx="936104" cy="2770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7864" y="4509120"/>
            <a:ext cx="2016224" cy="3512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216" y="4509120"/>
            <a:ext cx="2304256" cy="4014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3568" y="6021288"/>
            <a:ext cx="4204640" cy="393117"/>
          </a:xfrm>
          <a:prstGeom prst="rect">
            <a:avLst/>
          </a:prstGeom>
        </p:spPr>
      </p:pic>
      <p:sp>
        <p:nvSpPr>
          <p:cNvPr id="5" name="Arc 4"/>
          <p:cNvSpPr/>
          <p:nvPr/>
        </p:nvSpPr>
        <p:spPr bwMode="auto">
          <a:xfrm rot="5400000">
            <a:off x="575556" y="1304764"/>
            <a:ext cx="1008112" cy="936104"/>
          </a:xfrm>
          <a:prstGeom prst="arc">
            <a:avLst>
              <a:gd name="adj1" fmla="val 16200000"/>
              <a:gd name="adj2" fmla="val 20500213"/>
            </a:avLst>
          </a:prstGeom>
          <a:solidFill>
            <a:srgbClr val="E3050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" b="1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7624" y="1844824"/>
            <a:ext cx="288032" cy="2240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6900" y="3314700"/>
            <a:ext cx="317500" cy="228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6900" y="3314700"/>
            <a:ext cx="317500" cy="228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5E8721-8469-1248-B5CF-44E9F26BB817}"/>
              </a:ext>
            </a:extLst>
          </p:cNvPr>
          <p:cNvSpPr txBox="1"/>
          <p:nvPr/>
        </p:nvSpPr>
        <p:spPr>
          <a:xfrm>
            <a:off x="3055106" y="4041306"/>
            <a:ext cx="2457724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8000"/>
                </a:solidFill>
              </a:rPr>
              <a:t>”regular structure”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CC72BA0-A675-0A4F-AD4E-85622C369498}"/>
              </a:ext>
            </a:extLst>
          </p:cNvPr>
          <p:cNvSpPr txBox="1"/>
          <p:nvPr/>
        </p:nvSpPr>
        <p:spPr>
          <a:xfrm>
            <a:off x="6029069" y="4041306"/>
            <a:ext cx="2935419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8000"/>
                </a:solidFill>
              </a:rPr>
              <a:t>”less regular structure”</a:t>
            </a:r>
          </a:p>
        </p:txBody>
      </p:sp>
    </p:spTree>
    <p:extLst>
      <p:ext uri="{BB962C8B-B14F-4D97-AF65-F5344CB8AC3E}">
        <p14:creationId xmlns:p14="http://schemas.microsoft.com/office/powerpoint/2010/main" val="320481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208" y="0"/>
            <a:ext cx="6119664" cy="9841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1771"/>
          <a:stretch/>
        </p:blipFill>
        <p:spPr>
          <a:xfrm>
            <a:off x="9525" y="980729"/>
            <a:ext cx="4562475" cy="27784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15816"/>
          <a:stretch/>
        </p:blipFill>
        <p:spPr>
          <a:xfrm>
            <a:off x="-108520" y="3933056"/>
            <a:ext cx="5049261" cy="288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7811" t="37118" r="49965" b="27327"/>
          <a:stretch/>
        </p:blipFill>
        <p:spPr>
          <a:xfrm>
            <a:off x="4932040" y="4797152"/>
            <a:ext cx="2045886" cy="2078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2862" b="63076"/>
          <a:stretch/>
        </p:blipFill>
        <p:spPr>
          <a:xfrm>
            <a:off x="5364088" y="2708920"/>
            <a:ext cx="2247652" cy="2123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7754" t="2878" r="51925" b="63076"/>
          <a:stretch/>
        </p:blipFill>
        <p:spPr>
          <a:xfrm>
            <a:off x="5436096" y="908720"/>
            <a:ext cx="1835865" cy="1870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24328" y="1556792"/>
            <a:ext cx="1222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0" dirty="0"/>
              <a:t>Spheres</a:t>
            </a:r>
          </a:p>
          <a:p>
            <a:pPr algn="ctr"/>
            <a:r>
              <a:rPr lang="en-US" baseline="0" dirty="0"/>
              <a:t>(S)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452320" y="3501008"/>
            <a:ext cx="15864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aseline="0" dirty="0" err="1"/>
              <a:t>Octahedra</a:t>
            </a:r>
            <a:endParaRPr lang="en-US" baseline="0" dirty="0"/>
          </a:p>
          <a:p>
            <a:pPr algn="ctr"/>
            <a:r>
              <a:rPr lang="en-US" baseline="0" dirty="0"/>
              <a:t>(M)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831648" y="5229200"/>
            <a:ext cx="23123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aseline="0" dirty="0"/>
              <a:t>Mixed Spheres+</a:t>
            </a:r>
          </a:p>
          <a:p>
            <a:pPr algn="ctr"/>
            <a:r>
              <a:rPr lang="en-US" baseline="0" dirty="0" err="1"/>
              <a:t>Octahedra</a:t>
            </a:r>
            <a:r>
              <a:rPr lang="en-US" baseline="0" dirty="0"/>
              <a:t> (R)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1"/>
            <a:ext cx="1440160" cy="112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14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59587"/>
            <a:ext cx="7544619" cy="810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88024" cy="10480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0728"/>
            <a:ext cx="3428876" cy="394261"/>
          </a:xfrm>
          <a:prstGeom prst="rect">
            <a:avLst/>
          </a:prstGeom>
        </p:spPr>
      </p:pic>
      <p:pic>
        <p:nvPicPr>
          <p:cNvPr id="5" name="Picture 4" descr="Screen Shot 2018-09-11 at 18.32.0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0648"/>
            <a:ext cx="4490964" cy="899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E1B9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" b="1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928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 bwMode="auto">
          <a:xfrm>
            <a:off x="684213" y="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Times" charset="0"/>
                <a:ea typeface="ＭＳ Ｐゴシック" charset="0"/>
              </a:rPr>
              <a:t>Entropic Attraction</a:t>
            </a:r>
            <a:br>
              <a:rPr lang="en-US">
                <a:latin typeface="Times" charset="0"/>
                <a:ea typeface="ＭＳ Ｐゴシック" charset="0"/>
              </a:rPr>
            </a:br>
            <a:r>
              <a:rPr lang="en-US">
                <a:latin typeface="Times" charset="0"/>
                <a:ea typeface="ＭＳ Ｐゴシック" charset="0"/>
              </a:rPr>
              <a:t>Large HS in a bath of small HS</a:t>
            </a:r>
          </a:p>
        </p:txBody>
      </p:sp>
      <p:sp>
        <p:nvSpPr>
          <p:cNvPr id="40962" name="Picture 6"/>
          <p:cNvSpPr>
            <a:spLocks noChangeAspect="1"/>
          </p:cNvSpPr>
          <p:nvPr/>
        </p:nvSpPr>
        <p:spPr bwMode="auto">
          <a:xfrm>
            <a:off x="2700338" y="1268413"/>
            <a:ext cx="4941887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3" name="Picture 7"/>
          <p:cNvSpPr>
            <a:spLocks noChangeAspect="1"/>
          </p:cNvSpPr>
          <p:nvPr/>
        </p:nvSpPr>
        <p:spPr bwMode="auto">
          <a:xfrm>
            <a:off x="2700338" y="4221163"/>
            <a:ext cx="489585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4" name="TextBox 8"/>
          <p:cNvSpPr txBox="1">
            <a:spLocks noChangeArrowheads="1"/>
          </p:cNvSpPr>
          <p:nvPr/>
        </p:nvSpPr>
        <p:spPr bwMode="auto">
          <a:xfrm>
            <a:off x="179388" y="2997200"/>
            <a:ext cx="22367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/>
              <a:t>Which distance is</a:t>
            </a:r>
          </a:p>
          <a:p>
            <a:r>
              <a:rPr lang="en-US" sz="3200"/>
              <a:t>most probable ?</a:t>
            </a:r>
          </a:p>
        </p:txBody>
      </p:sp>
      <p:pic>
        <p:nvPicPr>
          <p:cNvPr id="4096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1420813"/>
            <a:ext cx="4941887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4373563"/>
            <a:ext cx="489585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4203848"/>
            <a:ext cx="1752079" cy="2681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9144000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2411413" y="4941888"/>
            <a:ext cx="41513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 baseline="0"/>
              <a:t>J. Chem. Phys.  27, 1208 (1957)</a:t>
            </a:r>
            <a:endParaRPr lang="en-US" b="0"/>
          </a:p>
        </p:txBody>
      </p:sp>
      <p:grpSp>
        <p:nvGrpSpPr>
          <p:cNvPr id="21507" name="Group 12"/>
          <p:cNvGrpSpPr>
            <a:grpSpLocks/>
          </p:cNvGrpSpPr>
          <p:nvPr/>
        </p:nvGrpSpPr>
        <p:grpSpPr bwMode="auto">
          <a:xfrm>
            <a:off x="179388" y="549275"/>
            <a:ext cx="1295400" cy="1905000"/>
            <a:chOff x="1344" y="720"/>
            <a:chExt cx="816" cy="1200"/>
          </a:xfrm>
        </p:grpSpPr>
        <p:sp>
          <p:nvSpPr>
            <p:cNvPr id="5" name="Line 13"/>
            <p:cNvSpPr>
              <a:spLocks noChangeShapeType="1"/>
            </p:cNvSpPr>
            <p:nvPr/>
          </p:nvSpPr>
          <p:spPr bwMode="auto">
            <a:xfrm flipH="1" flipV="1">
              <a:off x="1344" y="720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" name="Line 14"/>
            <p:cNvSpPr>
              <a:spLocks noChangeShapeType="1"/>
            </p:cNvSpPr>
            <p:nvPr/>
          </p:nvSpPr>
          <p:spPr bwMode="auto">
            <a:xfrm>
              <a:off x="1344" y="1584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7" name="Oval 15"/>
            <p:cNvSpPr>
              <a:spLocks noChangeArrowheads="1"/>
            </p:cNvSpPr>
            <p:nvPr/>
          </p:nvSpPr>
          <p:spPr bwMode="auto">
            <a:xfrm>
              <a:off x="1776" y="1008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8" name="Line 16"/>
            <p:cNvSpPr>
              <a:spLocks noChangeShapeType="1"/>
            </p:cNvSpPr>
            <p:nvPr/>
          </p:nvSpPr>
          <p:spPr bwMode="auto">
            <a:xfrm flipV="1">
              <a:off x="1632" y="768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1392" y="1632"/>
              <a:ext cx="2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0" baseline="0">
                  <a:latin typeface="Symbol" charset="0"/>
                  <a:cs typeface="+mn-cs"/>
                </a:rPr>
                <a:t>s</a:t>
              </a:r>
            </a:p>
          </p:txBody>
        </p:sp>
        <p:sp>
          <p:nvSpPr>
            <p:cNvPr id="10" name="Line 18"/>
            <p:cNvSpPr>
              <a:spLocks noChangeShapeType="1"/>
            </p:cNvSpPr>
            <p:nvPr/>
          </p:nvSpPr>
          <p:spPr bwMode="auto">
            <a:xfrm>
              <a:off x="1344" y="168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552" y="0"/>
            <a:ext cx="10466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00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3" y="9521"/>
            <a:ext cx="9372193" cy="56166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2939"/>
            <a:ext cx="9144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080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 bwMode="auto">
          <a:xfrm>
            <a:off x="7524328" y="980728"/>
            <a:ext cx="719064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R</a:t>
            </a:r>
            <a:r>
              <a:rPr lang="en-US" sz="4000" baseline="-250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48131" name="Picture 6"/>
          <p:cNvSpPr>
            <a:spLocks noChangeAspect="1"/>
          </p:cNvSpPr>
          <p:nvPr/>
        </p:nvSpPr>
        <p:spPr bwMode="auto">
          <a:xfrm>
            <a:off x="3708400" y="2060575"/>
            <a:ext cx="5232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2" name="Picture 8"/>
          <p:cNvSpPr>
            <a:spLocks noChangeAspect="1"/>
          </p:cNvSpPr>
          <p:nvPr/>
        </p:nvSpPr>
        <p:spPr bwMode="auto">
          <a:xfrm>
            <a:off x="1835150" y="3429000"/>
            <a:ext cx="51562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3" name="Picture 9"/>
          <p:cNvSpPr>
            <a:spLocks noChangeAspect="1"/>
          </p:cNvSpPr>
          <p:nvPr/>
        </p:nvSpPr>
        <p:spPr bwMode="auto">
          <a:xfrm>
            <a:off x="4500563" y="2852738"/>
            <a:ext cx="2641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4" name="Picture 10"/>
          <p:cNvSpPr>
            <a:spLocks noChangeAspect="1"/>
          </p:cNvSpPr>
          <p:nvPr/>
        </p:nvSpPr>
        <p:spPr bwMode="auto">
          <a:xfrm>
            <a:off x="4932363" y="1052513"/>
            <a:ext cx="2324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5" name="Picture 11"/>
          <p:cNvSpPr>
            <a:spLocks noChangeAspect="1"/>
          </p:cNvSpPr>
          <p:nvPr/>
        </p:nvSpPr>
        <p:spPr bwMode="auto">
          <a:xfrm>
            <a:off x="395288" y="4221163"/>
            <a:ext cx="84582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Picture 12"/>
          <p:cNvSpPr>
            <a:spLocks noChangeAspect="1"/>
          </p:cNvSpPr>
          <p:nvPr/>
        </p:nvSpPr>
        <p:spPr bwMode="auto">
          <a:xfrm>
            <a:off x="2411413" y="5661025"/>
            <a:ext cx="40259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782" t="21369" r="3385" b="5615"/>
          <a:stretch/>
        </p:blipFill>
        <p:spPr>
          <a:xfrm>
            <a:off x="107504" y="1720180"/>
            <a:ext cx="9027474" cy="5165204"/>
          </a:xfrm>
          <a:prstGeom prst="rect">
            <a:avLst/>
          </a:prstGeom>
        </p:spPr>
      </p:pic>
      <p:sp>
        <p:nvSpPr>
          <p:cNvPr id="22" name="Picture 2"/>
          <p:cNvSpPr>
            <a:spLocks noChangeAspect="1"/>
          </p:cNvSpPr>
          <p:nvPr/>
        </p:nvSpPr>
        <p:spPr bwMode="auto">
          <a:xfrm>
            <a:off x="250825" y="836613"/>
            <a:ext cx="343376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Picture 2"/>
          <p:cNvSpPr>
            <a:spLocks noChangeAspect="1"/>
          </p:cNvSpPr>
          <p:nvPr/>
        </p:nvSpPr>
        <p:spPr bwMode="auto">
          <a:xfrm>
            <a:off x="430213" y="1268413"/>
            <a:ext cx="3433762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" name="Picture 14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2" t="27174" r="25188" b="11389"/>
          <a:stretch>
            <a:fillRect/>
          </a:stretch>
        </p:blipFill>
        <p:spPr bwMode="auto">
          <a:xfrm>
            <a:off x="0" y="1268760"/>
            <a:ext cx="3563937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348038" y="1341438"/>
            <a:ext cx="479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aseline="0" dirty="0" err="1">
                <a:solidFill>
                  <a:srgbClr val="FF0000"/>
                </a:solidFill>
                <a:latin typeface="Symbol" charset="0"/>
                <a:cs typeface="Symbol" charset="0"/>
              </a:rPr>
              <a:t>q</a:t>
            </a:r>
            <a:r>
              <a:rPr lang="en-US" baseline="-25000" dirty="0" err="1">
                <a:solidFill>
                  <a:srgbClr val="FF0000"/>
                </a:solidFill>
                <a:latin typeface="Symbol" charset="0"/>
                <a:cs typeface="Symbol" charset="0"/>
              </a:rPr>
              <a:t>o</a:t>
            </a:r>
            <a:endParaRPr lang="en-US" baseline="-25000" dirty="0">
              <a:solidFill>
                <a:srgbClr val="FF0000"/>
              </a:solidFill>
              <a:latin typeface="Symbol" charset="0"/>
              <a:cs typeface="Symbo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7380312" y="2348880"/>
            <a:ext cx="1224136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>
            <a:off x="7380312" y="1628800"/>
            <a:ext cx="1224136" cy="72008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764790" y="1916832"/>
            <a:ext cx="479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0" dirty="0" err="1">
                <a:solidFill>
                  <a:srgbClr val="FF0000"/>
                </a:solidFill>
                <a:latin typeface="Symbol" charset="0"/>
                <a:cs typeface="Symbol" charset="0"/>
              </a:rPr>
              <a:t>q</a:t>
            </a:r>
            <a:r>
              <a:rPr lang="en-US" baseline="-25000" dirty="0" err="1">
                <a:solidFill>
                  <a:srgbClr val="FF0000"/>
                </a:solidFill>
                <a:latin typeface="Symbol" charset="0"/>
                <a:cs typeface="Symbol" charset="0"/>
              </a:rPr>
              <a:t>o</a:t>
            </a:r>
            <a:endParaRPr lang="en-US" baseline="-25000" dirty="0">
              <a:solidFill>
                <a:srgbClr val="FF0000"/>
              </a:solidFill>
              <a:latin typeface="Symbol" charset="0"/>
              <a:cs typeface="Symbo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96336" y="2494250"/>
            <a:ext cx="108012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r/2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27584" y="188640"/>
            <a:ext cx="71100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Same story from a different perspective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Picture 2"/>
          <p:cNvSpPr>
            <a:spLocks noChangeAspect="1"/>
          </p:cNvSpPr>
          <p:nvPr/>
        </p:nvSpPr>
        <p:spPr bwMode="auto">
          <a:xfrm>
            <a:off x="954088" y="1196975"/>
            <a:ext cx="6869112" cy="637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5" name="Picture 3"/>
          <p:cNvSpPr>
            <a:spLocks noChangeAspect="1"/>
          </p:cNvSpPr>
          <p:nvPr/>
        </p:nvSpPr>
        <p:spPr bwMode="auto">
          <a:xfrm>
            <a:off x="6738938" y="115888"/>
            <a:ext cx="2411412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7384"/>
            <a:ext cx="796278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75856" y="116632"/>
            <a:ext cx="2847819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Real hard-spheres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 bwMode="auto">
          <a:xfrm>
            <a:off x="684213" y="23813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Times" charset="0"/>
                <a:ea typeface="ＭＳ Ｐゴシック" charset="0"/>
              </a:rPr>
              <a:t>Visualizzation of depletion forces</a:t>
            </a:r>
            <a:br>
              <a:rPr lang="en-US">
                <a:latin typeface="Times" charset="0"/>
                <a:ea typeface="ＭＳ Ｐゴシック" charset="0"/>
              </a:rPr>
            </a:br>
            <a:endParaRPr lang="en-US">
              <a:latin typeface="Times" charset="0"/>
              <a:ea typeface="ＭＳ Ｐゴシック" charset="0"/>
            </a:endParaRPr>
          </a:p>
        </p:txBody>
      </p:sp>
      <p:pic>
        <p:nvPicPr>
          <p:cNvPr id="501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89138"/>
            <a:ext cx="91440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1925638" y="6165850"/>
            <a:ext cx="5886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A.D. Dinsmore,</a:t>
            </a:r>
            <a:r>
              <a:rPr lang="en-US" baseline="0"/>
              <a:t> </a:t>
            </a:r>
            <a:r>
              <a:rPr lang="en-US"/>
              <a:t>P. B. Warren,</a:t>
            </a:r>
            <a:r>
              <a:rPr lang="en-US" baseline="0"/>
              <a:t> </a:t>
            </a:r>
            <a:r>
              <a:rPr lang="nl-NL"/>
              <a:t>W. C. K. Poon,</a:t>
            </a:r>
            <a:r>
              <a:rPr lang="nl-NL" baseline="0"/>
              <a:t> </a:t>
            </a:r>
            <a:r>
              <a:rPr lang="nl-NL"/>
              <a:t>and A. G. Yodh,</a:t>
            </a:r>
          </a:p>
          <a:p>
            <a:r>
              <a:rPr lang="pl-PL"/>
              <a:t>EPL 40, </a:t>
            </a:r>
            <a:r>
              <a:rPr lang="pl-PL" b="0"/>
              <a:t>337 (1997).</a:t>
            </a:r>
            <a:endParaRPr lang="en-US"/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2051050" y="692150"/>
            <a:ext cx="46085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Phase separation of a bidisperse </a:t>
            </a:r>
            <a:r>
              <a:rPr lang="en-US" b="0"/>
              <a:t>sphere mixture:</a:t>
            </a:r>
          </a:p>
          <a:p>
            <a:r>
              <a:rPr lang="mr-IN" b="0"/>
              <a:t>r</a:t>
            </a:r>
            <a:r>
              <a:rPr lang="mr-IN" b="0" baseline="-25000"/>
              <a:t>b</a:t>
            </a:r>
            <a:r>
              <a:rPr lang="mr-IN" b="0"/>
              <a:t>= 413nm, r</a:t>
            </a:r>
            <a:r>
              <a:rPr lang="mr-IN" b="0" baseline="-25000"/>
              <a:t>s</a:t>
            </a:r>
            <a:r>
              <a:rPr lang="mr-IN" b="0"/>
              <a:t>= 35nm,</a:t>
            </a:r>
            <a:endParaRPr lang="en-US" b="0"/>
          </a:p>
          <a:p>
            <a:endParaRPr lang="mr-IN" b="0"/>
          </a:p>
          <a:p>
            <a:r>
              <a:rPr lang="en-US" b="0"/>
              <a:t>Volume fraction: Φ</a:t>
            </a:r>
            <a:r>
              <a:rPr lang="en-US" b="0" baseline="-25000"/>
              <a:t>b</a:t>
            </a:r>
            <a:r>
              <a:rPr lang="en-US" b="0"/>
              <a:t>= 0.02</a:t>
            </a:r>
          </a:p>
          <a:p>
            <a:r>
              <a:rPr lang="en-US" b="0"/>
              <a:t>(visible),</a:t>
            </a:r>
          </a:p>
          <a:p>
            <a:r>
              <a:rPr lang="en-US" b="0"/>
              <a:t>(not resolved)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67000"/>
            <a:ext cx="387667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31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8" y="2501900"/>
            <a:ext cx="4100512" cy="435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311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6200"/>
            <a:ext cx="2438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31109" name="Line 5"/>
          <p:cNvSpPr>
            <a:spLocks noChangeShapeType="1"/>
          </p:cNvSpPr>
          <p:nvPr/>
        </p:nvSpPr>
        <p:spPr bwMode="auto">
          <a:xfrm flipH="1">
            <a:off x="2590800" y="1371600"/>
            <a:ext cx="1371600" cy="1371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31110" name="Line 6"/>
          <p:cNvSpPr>
            <a:spLocks noChangeShapeType="1"/>
          </p:cNvSpPr>
          <p:nvPr/>
        </p:nvSpPr>
        <p:spPr bwMode="auto">
          <a:xfrm>
            <a:off x="4038600" y="1524000"/>
            <a:ext cx="1752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31111" name="Rectangle 7"/>
          <p:cNvSpPr>
            <a:spLocks noChangeArrowheads="1"/>
          </p:cNvSpPr>
          <p:nvPr/>
        </p:nvSpPr>
        <p:spPr bwMode="auto">
          <a:xfrm>
            <a:off x="0" y="0"/>
            <a:ext cx="29718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</a:rPr>
              <a:t>For  depletion interactions, arrest at low </a:t>
            </a:r>
            <a:r>
              <a:rPr lang="en-US">
                <a:solidFill>
                  <a:srgbClr val="FF00FF"/>
                </a:solidFill>
                <a:latin typeface="Symbol" charset="0"/>
              </a:rPr>
              <a:t>f  </a:t>
            </a:r>
            <a:r>
              <a:rPr lang="en-US">
                <a:solidFill>
                  <a:srgbClr val="0000FF"/>
                </a:solidFill>
              </a:rPr>
              <a:t>(gelation)</a:t>
            </a:r>
            <a:r>
              <a:rPr lang="en-US">
                <a:solidFill>
                  <a:srgbClr val="FF0000"/>
                </a:solidFill>
              </a:rPr>
              <a:t> is the  result of a phase separation process interrupted by the glass transition</a:t>
            </a:r>
          </a:p>
        </p:txBody>
      </p:sp>
      <p:sp>
        <p:nvSpPr>
          <p:cNvPr id="431112" name="Text Box 8"/>
          <p:cNvSpPr txBox="1">
            <a:spLocks noChangeArrowheads="1"/>
          </p:cNvSpPr>
          <p:nvPr/>
        </p:nvSpPr>
        <p:spPr bwMode="auto">
          <a:xfrm>
            <a:off x="5616575" y="1143000"/>
            <a:ext cx="32226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FF"/>
                </a:solidFill>
              </a:rPr>
              <a:t>CONFOCAL </a:t>
            </a:r>
          </a:p>
          <a:p>
            <a:pPr>
              <a:defRPr/>
            </a:pPr>
            <a:r>
              <a:rPr lang="en-US">
                <a:solidFill>
                  <a:srgbClr val="0000FF"/>
                </a:solidFill>
              </a:rPr>
              <a:t>IMAGES</a:t>
            </a:r>
          </a:p>
          <a:p>
            <a:pPr>
              <a:defRPr/>
            </a:pPr>
            <a:r>
              <a:rPr lang="en-US">
                <a:solidFill>
                  <a:srgbClr val="0000FF"/>
                </a:solidFill>
              </a:rPr>
              <a:t>First Order Transition </a:t>
            </a:r>
          </a:p>
        </p:txBody>
      </p:sp>
      <p:sp>
        <p:nvSpPr>
          <p:cNvPr id="431113" name="Text Box 9"/>
          <p:cNvSpPr txBox="1">
            <a:spLocks noChangeArrowheads="1"/>
          </p:cNvSpPr>
          <p:nvPr/>
        </p:nvSpPr>
        <p:spPr bwMode="auto">
          <a:xfrm>
            <a:off x="4937125" y="4937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b="0"/>
          </a:p>
        </p:txBody>
      </p:sp>
      <p:sp>
        <p:nvSpPr>
          <p:cNvPr id="431114" name="Text Box 10"/>
          <p:cNvSpPr txBox="1">
            <a:spLocks noChangeArrowheads="1"/>
          </p:cNvSpPr>
          <p:nvPr/>
        </p:nvSpPr>
        <p:spPr bwMode="auto">
          <a:xfrm>
            <a:off x="6537325" y="1889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b="0"/>
          </a:p>
        </p:txBody>
      </p:sp>
      <p:pic>
        <p:nvPicPr>
          <p:cNvPr id="43111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533400"/>
            <a:ext cx="36322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3111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0"/>
            <a:ext cx="48895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Times" charset="0"/>
                <a:ea typeface="ＭＳ Ｐゴシック" charset="0"/>
              </a:rPr>
              <a:t>Depletion: shape and roughness</a:t>
            </a:r>
          </a:p>
        </p:txBody>
      </p:sp>
      <p:pic>
        <p:nvPicPr>
          <p:cNvPr id="532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28775"/>
            <a:ext cx="914400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949"/>
            <a:ext cx="9144000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260648"/>
            <a:ext cx="2444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/>
              <a:t>Another example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6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" y="5430649"/>
            <a:ext cx="3563888" cy="1427351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>
            <a:off x="6876256" y="3068960"/>
            <a:ext cx="1224136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46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Times" charset="0"/>
                <a:ea typeface="ＭＳ Ｐゴシック" charset="0"/>
              </a:rPr>
              <a:t>Which one is more disordered ?</a:t>
            </a:r>
          </a:p>
        </p:txBody>
      </p:sp>
      <p:pic>
        <p:nvPicPr>
          <p:cNvPr id="2253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2205038"/>
            <a:ext cx="8462963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57392"/>
            <a:ext cx="8640960" cy="363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0"/>
            <a:ext cx="5247338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" y="1791126"/>
            <a:ext cx="4120108" cy="504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4" y="764704"/>
            <a:ext cx="3792538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0"/>
            <a:ext cx="44291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476250"/>
            <a:ext cx="4449762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57197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710113"/>
            <a:ext cx="4335462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88840"/>
            <a:ext cx="6372225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51520" y="0"/>
            <a:ext cx="8613656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600" baseline="0" dirty="0"/>
              <a:t>Playing with the properties of the co-solute</a:t>
            </a:r>
          </a:p>
          <a:p>
            <a:endParaRPr lang="en-US" sz="3600" baseline="0" dirty="0"/>
          </a:p>
          <a:p>
            <a:r>
              <a:rPr lang="en-US" sz="3600" baseline="0" dirty="0" err="1"/>
              <a:t>Depletant</a:t>
            </a:r>
            <a:r>
              <a:rPr lang="en-US" sz="3600" baseline="0" dirty="0"/>
              <a:t> Shape...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695" r="9406" b="12877"/>
          <a:stretch/>
        </p:blipFill>
        <p:spPr>
          <a:xfrm>
            <a:off x="1863799" y="557435"/>
            <a:ext cx="7100689" cy="37356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33269"/>
            <a:ext cx="3851920" cy="27513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72" y="32172"/>
            <a:ext cx="3313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0" dirty="0"/>
              <a:t>Polymerizing solvent  ...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355" y="5013176"/>
            <a:ext cx="4508645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13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E1B9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" b="1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299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 bwMode="auto">
          <a:xfrm>
            <a:off x="685800" y="-100013"/>
            <a:ext cx="7772400" cy="11430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Times" charset="0"/>
                <a:ea typeface="ＭＳ Ｐゴシック" charset="0"/>
              </a:rPr>
              <a:t>Safran’s attraction</a:t>
            </a:r>
          </a:p>
        </p:txBody>
      </p:sp>
      <p:pic>
        <p:nvPicPr>
          <p:cNvPr id="8089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0238" y="2349500"/>
            <a:ext cx="535305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0899" name="Group 19"/>
          <p:cNvGrpSpPr>
            <a:grpSpLocks/>
          </p:cNvGrpSpPr>
          <p:nvPr/>
        </p:nvGrpSpPr>
        <p:grpSpPr bwMode="auto">
          <a:xfrm>
            <a:off x="323850" y="908050"/>
            <a:ext cx="4968875" cy="4681538"/>
            <a:chOff x="1547813" y="1016000"/>
            <a:chExt cx="6196567" cy="5653360"/>
          </a:xfrm>
        </p:grpSpPr>
        <p:pic>
          <p:nvPicPr>
            <p:cNvPr id="80906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5200" y="1016000"/>
              <a:ext cx="4660900" cy="4813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07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1" t="4208" r="15941" b="3571"/>
            <a:stretch>
              <a:fillRect/>
            </a:stretch>
          </p:blipFill>
          <p:spPr bwMode="auto">
            <a:xfrm>
              <a:off x="1547813" y="4219847"/>
              <a:ext cx="3565525" cy="2449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0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89404">
              <a:off x="4662249" y="3006813"/>
              <a:ext cx="3455988" cy="270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09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07649">
              <a:off x="4251862" y="5263429"/>
              <a:ext cx="14938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10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"/>
            <a:stretch>
              <a:fillRect/>
            </a:stretch>
          </p:blipFill>
          <p:spPr bwMode="auto">
            <a:xfrm rot="-10440875">
              <a:off x="1751677" y="1335771"/>
              <a:ext cx="3374746" cy="270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Curved Connector 6"/>
            <p:cNvCxnSpPr/>
            <p:nvPr/>
          </p:nvCxnSpPr>
          <p:spPr bwMode="auto">
            <a:xfrm>
              <a:off x="5148950" y="2852527"/>
              <a:ext cx="863164" cy="143779"/>
            </a:xfrm>
            <a:prstGeom prst="curvedConnector3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Curved Connector 16"/>
            <p:cNvCxnSpPr/>
            <p:nvPr/>
          </p:nvCxnSpPr>
          <p:spPr bwMode="auto">
            <a:xfrm rot="5400000">
              <a:off x="2916133" y="3860568"/>
              <a:ext cx="504183" cy="504832"/>
            </a:xfrm>
            <a:prstGeom prst="curvedConnector3">
              <a:avLst>
                <a:gd name="adj1" fmla="val 32363"/>
              </a:avLst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80913" name="Oval 26"/>
            <p:cNvSpPr>
              <a:spLocks noChangeArrowheads="1"/>
            </p:cNvSpPr>
            <p:nvPr/>
          </p:nvSpPr>
          <p:spPr bwMode="auto">
            <a:xfrm>
              <a:off x="5724128" y="5589240"/>
              <a:ext cx="72008" cy="7200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">
                <a:solidFill>
                  <a:srgbClr val="000000"/>
                </a:solidFill>
              </a:endParaRPr>
            </a:p>
          </p:txBody>
        </p:sp>
        <p:sp>
          <p:nvSpPr>
            <p:cNvPr id="80914" name="Oval 27"/>
            <p:cNvSpPr>
              <a:spLocks noChangeArrowheads="1"/>
            </p:cNvSpPr>
            <p:nvPr/>
          </p:nvSpPr>
          <p:spPr bwMode="auto">
            <a:xfrm>
              <a:off x="6012160" y="2996952"/>
              <a:ext cx="72008" cy="7200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">
                <a:solidFill>
                  <a:srgbClr val="000000"/>
                </a:solidFill>
              </a:endParaRPr>
            </a:p>
          </p:txBody>
        </p:sp>
        <p:sp>
          <p:nvSpPr>
            <p:cNvPr id="80915" name="Oval 28"/>
            <p:cNvSpPr>
              <a:spLocks noChangeArrowheads="1"/>
            </p:cNvSpPr>
            <p:nvPr/>
          </p:nvSpPr>
          <p:spPr bwMode="auto">
            <a:xfrm>
              <a:off x="2915816" y="4365104"/>
              <a:ext cx="72008" cy="7200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">
                <a:solidFill>
                  <a:srgbClr val="000000"/>
                </a:solidFill>
              </a:endParaRPr>
            </a:p>
          </p:txBody>
        </p:sp>
        <p:sp>
          <p:nvSpPr>
            <p:cNvPr id="80916" name="Oval 29"/>
            <p:cNvSpPr>
              <a:spLocks noChangeArrowheads="1"/>
            </p:cNvSpPr>
            <p:nvPr/>
          </p:nvSpPr>
          <p:spPr bwMode="auto">
            <a:xfrm>
              <a:off x="3419872" y="3789040"/>
              <a:ext cx="72008" cy="7200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">
                <a:solidFill>
                  <a:srgbClr val="000000"/>
                </a:solidFill>
              </a:endParaRPr>
            </a:p>
          </p:txBody>
        </p:sp>
        <p:sp>
          <p:nvSpPr>
            <p:cNvPr id="80917" name="Oval 30"/>
            <p:cNvSpPr>
              <a:spLocks noChangeArrowheads="1"/>
            </p:cNvSpPr>
            <p:nvPr/>
          </p:nvSpPr>
          <p:spPr bwMode="auto">
            <a:xfrm>
              <a:off x="5148064" y="2780928"/>
              <a:ext cx="72008" cy="7200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">
                <a:solidFill>
                  <a:srgbClr val="000000"/>
                </a:solidFill>
              </a:endParaRPr>
            </a:p>
          </p:txBody>
        </p:sp>
        <p:sp>
          <p:nvSpPr>
            <p:cNvPr id="80918" name="Oval 31"/>
            <p:cNvSpPr>
              <a:spLocks noChangeArrowheads="1"/>
            </p:cNvSpPr>
            <p:nvPr/>
          </p:nvSpPr>
          <p:spPr bwMode="auto">
            <a:xfrm>
              <a:off x="4211960" y="5733256"/>
              <a:ext cx="72008" cy="7200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">
                <a:solidFill>
                  <a:srgbClr val="000000"/>
                </a:solidFill>
              </a:endParaRPr>
            </a:p>
          </p:txBody>
        </p:sp>
      </p:grpSp>
      <p:pic>
        <p:nvPicPr>
          <p:cNvPr id="80900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9" t="4463" r="23451" b="29239"/>
          <a:stretch>
            <a:fillRect/>
          </a:stretch>
        </p:blipFill>
        <p:spPr bwMode="auto">
          <a:xfrm>
            <a:off x="6818313" y="476250"/>
            <a:ext cx="243363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9" t="4463" r="23451" b="29239"/>
          <a:stretch>
            <a:fillRect/>
          </a:stretch>
        </p:blipFill>
        <p:spPr bwMode="auto">
          <a:xfrm rot="2713203">
            <a:off x="6960394" y="2851944"/>
            <a:ext cx="243363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9" t="4463" r="23451" b="29239"/>
          <a:stretch>
            <a:fillRect/>
          </a:stretch>
        </p:blipFill>
        <p:spPr bwMode="auto">
          <a:xfrm rot="-5780218">
            <a:off x="5474494" y="4622007"/>
            <a:ext cx="2219325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TextBox 22"/>
          <p:cNvSpPr txBox="1">
            <a:spLocks noChangeArrowheads="1"/>
          </p:cNvSpPr>
          <p:nvPr/>
        </p:nvSpPr>
        <p:spPr bwMode="auto">
          <a:xfrm>
            <a:off x="2987675" y="1268413"/>
            <a:ext cx="1792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aseline="0"/>
              <a:t>A network ?</a:t>
            </a:r>
            <a:endParaRPr lang="en-US"/>
          </a:p>
        </p:txBody>
      </p:sp>
      <p:sp>
        <p:nvSpPr>
          <p:cNvPr id="80904" name="Rectangle 23"/>
          <p:cNvSpPr>
            <a:spLocks noChangeArrowheads="1"/>
          </p:cNvSpPr>
          <p:nvPr/>
        </p:nvSpPr>
        <p:spPr bwMode="auto">
          <a:xfrm>
            <a:off x="5364163" y="4149725"/>
            <a:ext cx="4032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aseline="0"/>
              <a:t>.. a gas of isolated droplets ?</a:t>
            </a:r>
            <a:endParaRPr lang="en-US"/>
          </a:p>
        </p:txBody>
      </p:sp>
      <p:sp>
        <p:nvSpPr>
          <p:cNvPr id="80905" name="Rectangle 24"/>
          <p:cNvSpPr>
            <a:spLocks noChangeArrowheads="1"/>
          </p:cNvSpPr>
          <p:nvPr/>
        </p:nvSpPr>
        <p:spPr bwMode="auto">
          <a:xfrm>
            <a:off x="5292725" y="2420938"/>
            <a:ext cx="1162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aseline="0"/>
              <a:t>... or ....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-35520" y="19348"/>
            <a:ext cx="2307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Another important </a:t>
            </a:r>
          </a:p>
          <a:p>
            <a:r>
              <a:rPr lang="en-US" dirty="0"/>
              <a:t>source of entropy:</a:t>
            </a:r>
          </a:p>
          <a:p>
            <a:r>
              <a:rPr lang="en-US" dirty="0">
                <a:solidFill>
                  <a:srgbClr val="FF0000"/>
                </a:solidFill>
              </a:rPr>
              <a:t>Combinatorial Entropy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16113"/>
            <a:ext cx="42608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61"/>
          <a:stretch>
            <a:fillRect/>
          </a:stretch>
        </p:blipFill>
        <p:spPr bwMode="auto">
          <a:xfrm>
            <a:off x="107950" y="1692275"/>
            <a:ext cx="4195763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0"/>
            <a:ext cx="5578691" cy="1242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0" y="3390900"/>
            <a:ext cx="88900" cy="7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4043" t="32313" r="1884" b="2340"/>
          <a:stretch/>
        </p:blipFill>
        <p:spPr>
          <a:xfrm>
            <a:off x="2701369" y="16344"/>
            <a:ext cx="6498069" cy="14527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6374" t="3973" r="21213" b="4571"/>
          <a:stretch/>
        </p:blipFill>
        <p:spPr>
          <a:xfrm>
            <a:off x="5154405" y="2146711"/>
            <a:ext cx="3534628" cy="2688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6165" t="3236" r="14357" b="5416"/>
          <a:stretch/>
        </p:blipFill>
        <p:spPr>
          <a:xfrm>
            <a:off x="542240" y="1537160"/>
            <a:ext cx="4408203" cy="4346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0698722-64D4-D843-B4F9-EEAF11B8ECD4}"/>
              </a:ext>
            </a:extLst>
          </p:cNvPr>
          <p:cNvSpPr txBox="1"/>
          <p:nvPr/>
        </p:nvSpPr>
        <p:spPr>
          <a:xfrm>
            <a:off x="5384163" y="5143805"/>
            <a:ext cx="3815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Oleg Gang (Brookhaven and Columbia)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8DBEBDE-7B42-7F47-9BF4-C589EDBA8308}"/>
              </a:ext>
            </a:extLst>
          </p:cNvPr>
          <p:cNvSpPr txBox="1"/>
          <p:nvPr/>
        </p:nvSpPr>
        <p:spPr>
          <a:xfrm>
            <a:off x="5327374" y="5844209"/>
            <a:ext cx="1886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------CGCG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16851DE-89B7-4A41-B442-3ECF8F06076E}"/>
              </a:ext>
            </a:extLst>
          </p:cNvPr>
          <p:cNvSpPr txBox="1"/>
          <p:nvPr/>
        </p:nvSpPr>
        <p:spPr>
          <a:xfrm rot="10800000">
            <a:off x="6126534" y="6175281"/>
            <a:ext cx="1886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------CGCG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35520" y="19348"/>
            <a:ext cx="2307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Another important </a:t>
            </a:r>
          </a:p>
          <a:p>
            <a:r>
              <a:rPr lang="en-US" dirty="0"/>
              <a:t>source of entropy:</a:t>
            </a:r>
          </a:p>
          <a:p>
            <a:r>
              <a:rPr lang="en-US" dirty="0">
                <a:solidFill>
                  <a:srgbClr val="FF0000"/>
                </a:solidFill>
              </a:rPr>
              <a:t>Combinatorial Entropy</a:t>
            </a:r>
          </a:p>
        </p:txBody>
      </p:sp>
    </p:spTree>
    <p:extLst>
      <p:ext uri="{BB962C8B-B14F-4D97-AF65-F5344CB8AC3E}">
        <p14:creationId xmlns:p14="http://schemas.microsoft.com/office/powerpoint/2010/main" val="1407372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0" y="3390900"/>
            <a:ext cx="88900" cy="76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443"/>
            <a:ext cx="3869635" cy="1475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37467" b="17773"/>
          <a:stretch/>
        </p:blipFill>
        <p:spPr>
          <a:xfrm rot="5400000">
            <a:off x="313546" y="2517568"/>
            <a:ext cx="4664313" cy="3491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FE6001F-02DE-9146-B6DF-AE0A4B139E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4031"/>
          <a:stretch/>
        </p:blipFill>
        <p:spPr>
          <a:xfrm rot="5400000">
            <a:off x="3524071" y="1709080"/>
            <a:ext cx="6102171" cy="36706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5FE631B-56BC-9340-B50B-ABEE6AD07891}"/>
              </a:ext>
            </a:extLst>
          </p:cNvPr>
          <p:cNvSpPr/>
          <p:nvPr/>
        </p:nvSpPr>
        <p:spPr>
          <a:xfrm>
            <a:off x="3372592" y="4388621"/>
            <a:ext cx="510639" cy="444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FD037AD-C82C-F943-8753-97641C2653EC}"/>
              </a:ext>
            </a:extLst>
          </p:cNvPr>
          <p:cNvSpPr/>
          <p:nvPr/>
        </p:nvSpPr>
        <p:spPr>
          <a:xfrm>
            <a:off x="3524992" y="4541021"/>
            <a:ext cx="510639" cy="444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4E5352C-B83D-F946-B24C-EF76611C534C}"/>
              </a:ext>
            </a:extLst>
          </p:cNvPr>
          <p:cNvSpPr/>
          <p:nvPr/>
        </p:nvSpPr>
        <p:spPr>
          <a:xfrm>
            <a:off x="3780311" y="1957096"/>
            <a:ext cx="510639" cy="444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355E59B-6C60-7C42-B800-342A4E6E2776}"/>
              </a:ext>
            </a:extLst>
          </p:cNvPr>
          <p:cNvSpPr/>
          <p:nvPr/>
        </p:nvSpPr>
        <p:spPr>
          <a:xfrm>
            <a:off x="7865001" y="636810"/>
            <a:ext cx="510639" cy="444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9B97746-6C00-5946-AC6D-ABE3666D442B}"/>
              </a:ext>
            </a:extLst>
          </p:cNvPr>
          <p:cNvSpPr txBox="1"/>
          <p:nvPr/>
        </p:nvSpPr>
        <p:spPr>
          <a:xfrm>
            <a:off x="2731323" y="6524244"/>
            <a:ext cx="3581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Can we quantify the entropic gain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05828" y="112257"/>
            <a:ext cx="3331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coarse-grained version of the </a:t>
            </a:r>
          </a:p>
          <a:p>
            <a:r>
              <a:rPr lang="en-US" dirty="0"/>
              <a:t>DNA-decorated gold nanoparticle</a:t>
            </a:r>
          </a:p>
        </p:txBody>
      </p:sp>
    </p:spTree>
    <p:extLst>
      <p:ext uri="{BB962C8B-B14F-4D97-AF65-F5344CB8AC3E}">
        <p14:creationId xmlns:p14="http://schemas.microsoft.com/office/powerpoint/2010/main" val="3837221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xmlns="" id="{05666FD5-3007-9645-A113-1CF8C2BF3A9A}"/>
              </a:ext>
            </a:extLst>
          </p:cNvPr>
          <p:cNvSpPr/>
          <p:nvPr/>
        </p:nvSpPr>
        <p:spPr>
          <a:xfrm>
            <a:off x="1046919" y="1775791"/>
            <a:ext cx="490330" cy="450573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B369FAB-46B8-E04D-AA6F-3A7C984507EF}"/>
              </a:ext>
            </a:extLst>
          </p:cNvPr>
          <p:cNvSpPr/>
          <p:nvPr/>
        </p:nvSpPr>
        <p:spPr>
          <a:xfrm>
            <a:off x="1292084" y="3094383"/>
            <a:ext cx="490330" cy="450573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6AFDA5B3-6391-5E46-B531-0BDCBB1F00DC}"/>
              </a:ext>
            </a:extLst>
          </p:cNvPr>
          <p:cNvSpPr/>
          <p:nvPr/>
        </p:nvSpPr>
        <p:spPr>
          <a:xfrm>
            <a:off x="185527" y="2501347"/>
            <a:ext cx="490330" cy="450573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97FA173-5E64-3B49-8A64-A82A5CDA01D7}"/>
              </a:ext>
            </a:extLst>
          </p:cNvPr>
          <p:cNvSpPr/>
          <p:nvPr/>
        </p:nvSpPr>
        <p:spPr>
          <a:xfrm>
            <a:off x="689110" y="841512"/>
            <a:ext cx="490330" cy="450573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9AB4F23-5CFB-0D42-B830-CE212677B3A4}"/>
              </a:ext>
            </a:extLst>
          </p:cNvPr>
          <p:cNvSpPr/>
          <p:nvPr/>
        </p:nvSpPr>
        <p:spPr>
          <a:xfrm>
            <a:off x="1782414" y="1066799"/>
            <a:ext cx="490330" cy="450573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3C011A7-50CE-B040-B383-7D7C09A3653F}"/>
              </a:ext>
            </a:extLst>
          </p:cNvPr>
          <p:cNvSpPr/>
          <p:nvPr/>
        </p:nvSpPr>
        <p:spPr>
          <a:xfrm>
            <a:off x="2372137" y="1954694"/>
            <a:ext cx="490330" cy="450573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A03D562-8176-D044-BAA9-412C0ECF6D0A}"/>
              </a:ext>
            </a:extLst>
          </p:cNvPr>
          <p:cNvSpPr/>
          <p:nvPr/>
        </p:nvSpPr>
        <p:spPr>
          <a:xfrm>
            <a:off x="1782414" y="2276060"/>
            <a:ext cx="490330" cy="450573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96B8169-E4C4-4246-9B91-028EE704BA35}"/>
              </a:ext>
            </a:extLst>
          </p:cNvPr>
          <p:cNvSpPr/>
          <p:nvPr/>
        </p:nvSpPr>
        <p:spPr>
          <a:xfrm>
            <a:off x="2372137" y="616225"/>
            <a:ext cx="490330" cy="450573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8065EE2F-DA1B-1647-8E0B-93FBBE100CCD}"/>
              </a:ext>
            </a:extLst>
          </p:cNvPr>
          <p:cNvSpPr/>
          <p:nvPr/>
        </p:nvSpPr>
        <p:spPr>
          <a:xfrm>
            <a:off x="1537249" y="178900"/>
            <a:ext cx="490330" cy="450573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ADD5E58-9190-4841-9A12-C184149FBD00}"/>
              </a:ext>
            </a:extLst>
          </p:cNvPr>
          <p:cNvSpPr/>
          <p:nvPr/>
        </p:nvSpPr>
        <p:spPr>
          <a:xfrm>
            <a:off x="139145" y="1550504"/>
            <a:ext cx="490330" cy="450573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41F1C7F-3977-4344-AD74-DD91B00640CD}"/>
              </a:ext>
            </a:extLst>
          </p:cNvPr>
          <p:cNvSpPr/>
          <p:nvPr/>
        </p:nvSpPr>
        <p:spPr>
          <a:xfrm>
            <a:off x="3054622" y="2726633"/>
            <a:ext cx="490330" cy="450573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E19BC626-F6E2-FE4D-9565-4A69B6BAF003}"/>
              </a:ext>
            </a:extLst>
          </p:cNvPr>
          <p:cNvSpPr/>
          <p:nvPr/>
        </p:nvSpPr>
        <p:spPr>
          <a:xfrm flipV="1">
            <a:off x="2319127" y="2965169"/>
            <a:ext cx="490330" cy="450573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138BE237-9837-EF46-8B47-FA82061E390C}"/>
              </a:ext>
            </a:extLst>
          </p:cNvPr>
          <p:cNvSpPr/>
          <p:nvPr/>
        </p:nvSpPr>
        <p:spPr>
          <a:xfrm>
            <a:off x="3154015" y="1734375"/>
            <a:ext cx="490330" cy="450573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9F7C82E2-7E2B-F940-9E17-4B4E8D81D3BF}"/>
              </a:ext>
            </a:extLst>
          </p:cNvPr>
          <p:cNvSpPr/>
          <p:nvPr/>
        </p:nvSpPr>
        <p:spPr>
          <a:xfrm>
            <a:off x="265041" y="3452190"/>
            <a:ext cx="490330" cy="450573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59F0395A-B2C7-FC4F-A393-E8EF8524881E}"/>
              </a:ext>
            </a:extLst>
          </p:cNvPr>
          <p:cNvSpPr/>
          <p:nvPr/>
        </p:nvSpPr>
        <p:spPr>
          <a:xfrm>
            <a:off x="1093301" y="4240696"/>
            <a:ext cx="490330" cy="450573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9C6C6BC0-867D-5F4F-A54A-E11C596A0534}"/>
              </a:ext>
            </a:extLst>
          </p:cNvPr>
          <p:cNvSpPr/>
          <p:nvPr/>
        </p:nvSpPr>
        <p:spPr>
          <a:xfrm>
            <a:off x="2186605" y="4465983"/>
            <a:ext cx="490330" cy="450573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CFBCC395-8D5E-F849-9DD1-A45910858870}"/>
              </a:ext>
            </a:extLst>
          </p:cNvPr>
          <p:cNvSpPr/>
          <p:nvPr/>
        </p:nvSpPr>
        <p:spPr>
          <a:xfrm>
            <a:off x="2776328" y="4015409"/>
            <a:ext cx="490330" cy="450573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F681EC3A-E476-8B49-B87E-2382080767EE}"/>
              </a:ext>
            </a:extLst>
          </p:cNvPr>
          <p:cNvSpPr/>
          <p:nvPr/>
        </p:nvSpPr>
        <p:spPr>
          <a:xfrm>
            <a:off x="1941440" y="3578084"/>
            <a:ext cx="490330" cy="450573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9CF0B3C3-EE29-9D4B-9763-06C97D9A485B}"/>
              </a:ext>
            </a:extLst>
          </p:cNvPr>
          <p:cNvSpPr/>
          <p:nvPr/>
        </p:nvSpPr>
        <p:spPr>
          <a:xfrm>
            <a:off x="543336" y="4949688"/>
            <a:ext cx="490330" cy="450573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B58ECBB-9088-B841-A760-1C735065218F}"/>
              </a:ext>
            </a:extLst>
          </p:cNvPr>
          <p:cNvSpPr/>
          <p:nvPr/>
        </p:nvSpPr>
        <p:spPr>
          <a:xfrm>
            <a:off x="5353880" y="1315277"/>
            <a:ext cx="28492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C00000"/>
                </a:solidFill>
                <a:latin typeface="Symbol" pitchFamily="2" charset="2"/>
              </a:rPr>
              <a:t>W</a:t>
            </a:r>
            <a:r>
              <a:rPr lang="en-GB" sz="3600" dirty="0">
                <a:solidFill>
                  <a:srgbClr val="C00000"/>
                </a:solidFill>
                <a:latin typeface="AdvOT2e364b11"/>
              </a:rPr>
              <a:t>=(</a:t>
            </a:r>
            <a:r>
              <a:rPr lang="en-GB" sz="3600" dirty="0">
                <a:solidFill>
                  <a:srgbClr val="C00000"/>
                </a:solidFill>
                <a:latin typeface="AdvOT02ce3bbb.I"/>
              </a:rPr>
              <a:t>N</a:t>
            </a:r>
            <a:r>
              <a:rPr lang="en-GB" sz="3600" dirty="0">
                <a:solidFill>
                  <a:srgbClr val="C00000"/>
                </a:solidFill>
                <a:latin typeface="AdvOT8608a8d1+22"/>
              </a:rPr>
              <a:t>− </a:t>
            </a:r>
            <a:r>
              <a:rPr lang="en-GB" sz="3600" dirty="0">
                <a:solidFill>
                  <a:srgbClr val="C00000"/>
                </a:solidFill>
                <a:latin typeface="AdvOT2e364b11"/>
              </a:rPr>
              <a:t>1)!!</a:t>
            </a:r>
          </a:p>
          <a:p>
            <a:r>
              <a:rPr lang="en-GB" sz="3600" dirty="0">
                <a:solidFill>
                  <a:srgbClr val="FFC000"/>
                </a:solidFill>
                <a:latin typeface="Symbol" pitchFamily="2" charset="2"/>
              </a:rPr>
              <a:t>W</a:t>
            </a:r>
            <a:r>
              <a:rPr lang="en-GB" sz="3600" dirty="0">
                <a:solidFill>
                  <a:srgbClr val="FFC000"/>
                </a:solidFill>
                <a:latin typeface="AdvOT2e364b11"/>
              </a:rPr>
              <a:t>=(</a:t>
            </a:r>
            <a:r>
              <a:rPr lang="en-GB" sz="3600" dirty="0">
                <a:solidFill>
                  <a:srgbClr val="FFC000"/>
                </a:solidFill>
                <a:latin typeface="AdvOT02ce3bbb.I"/>
              </a:rPr>
              <a:t>N</a:t>
            </a:r>
            <a:r>
              <a:rPr lang="en-GB" sz="3600" dirty="0">
                <a:solidFill>
                  <a:srgbClr val="FFC000"/>
                </a:solidFill>
                <a:latin typeface="AdvOT8608a8d1+22"/>
              </a:rPr>
              <a:t>− </a:t>
            </a:r>
            <a:r>
              <a:rPr lang="en-GB" sz="3600" dirty="0">
                <a:solidFill>
                  <a:srgbClr val="FFC000"/>
                </a:solidFill>
                <a:latin typeface="AdvOT2e364b11"/>
              </a:rPr>
              <a:t>1)!! </a:t>
            </a:r>
            <a:endParaRPr lang="en-GB" sz="3600" dirty="0">
              <a:solidFill>
                <a:srgbClr val="FFC000"/>
              </a:solidFill>
            </a:endParaRPr>
          </a:p>
          <a:p>
            <a:endParaRPr lang="en-GB" sz="3600" dirty="0">
              <a:latin typeface="AdvOT2e364b11"/>
            </a:endParaRPr>
          </a:p>
          <a:p>
            <a:r>
              <a:rPr lang="en-GB" sz="3600" dirty="0">
                <a:latin typeface="Symbol" pitchFamily="2" charset="2"/>
              </a:rPr>
              <a:t>W</a:t>
            </a:r>
            <a:r>
              <a:rPr lang="en-GB" sz="3600" dirty="0">
                <a:latin typeface="AdvOT2e364b11"/>
              </a:rPr>
              <a:t>=(2</a:t>
            </a:r>
            <a:r>
              <a:rPr lang="en-GB" sz="3600" dirty="0">
                <a:latin typeface="AdvOT02ce3bbb.I"/>
              </a:rPr>
              <a:t>N</a:t>
            </a:r>
            <a:r>
              <a:rPr lang="en-GB" sz="3600" dirty="0">
                <a:latin typeface="AdvOT8608a8d1+22"/>
              </a:rPr>
              <a:t>− </a:t>
            </a:r>
            <a:r>
              <a:rPr lang="en-GB" sz="3600" dirty="0">
                <a:latin typeface="AdvOT2e364b11"/>
              </a:rPr>
              <a:t>1)!! </a:t>
            </a:r>
            <a:endParaRPr lang="en-GB" sz="3600" dirty="0"/>
          </a:p>
          <a:p>
            <a:r>
              <a:rPr lang="en-GB" sz="3600" dirty="0">
                <a:latin typeface="AdvOT2e364b11"/>
              </a:rPr>
              <a:t> </a:t>
            </a:r>
            <a:endParaRPr lang="en-GB" sz="36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A1C9F88-871D-9A4B-A0B7-7889162F1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467" y="4883426"/>
            <a:ext cx="5951238" cy="167308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2096A6D-6E9D-E243-B84B-83908130652E}"/>
              </a:ext>
            </a:extLst>
          </p:cNvPr>
          <p:cNvSpPr/>
          <p:nvPr/>
        </p:nvSpPr>
        <p:spPr>
          <a:xfrm>
            <a:off x="2094680" y="-2456"/>
            <a:ext cx="33519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AdvOT02ce3bbb.I"/>
              </a:rPr>
              <a:t>N RED + </a:t>
            </a:r>
            <a:r>
              <a:rPr lang="en-GB" sz="2400" dirty="0">
                <a:solidFill>
                  <a:srgbClr val="FFC000"/>
                </a:solidFill>
                <a:latin typeface="AdvOT02ce3bbb.I"/>
              </a:rPr>
              <a:t>N YELLOW</a:t>
            </a:r>
            <a:endParaRPr lang="x-none" sz="2400" dirty="0">
              <a:solidFill>
                <a:srgbClr val="FFC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7D564E9-C8B0-234E-979A-4D7B144C73AA}"/>
              </a:ext>
            </a:extLst>
          </p:cNvPr>
          <p:cNvSpPr txBox="1"/>
          <p:nvPr/>
        </p:nvSpPr>
        <p:spPr>
          <a:xfrm>
            <a:off x="2915560" y="841512"/>
            <a:ext cx="1873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R</a:t>
            </a:r>
            <a:r>
              <a:rPr lang="x-none" sz="2400" dirty="0"/>
              <a:t>eactive sites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D9E8BDF5-1F8B-CA46-8073-A7DEBC4F85EB}"/>
              </a:ext>
            </a:extLst>
          </p:cNvPr>
          <p:cNvCxnSpPr/>
          <p:nvPr/>
        </p:nvCxnSpPr>
        <p:spPr>
          <a:xfrm flipH="1">
            <a:off x="3154015" y="1151906"/>
            <a:ext cx="490330" cy="365466"/>
          </a:xfrm>
          <a:prstGeom prst="straightConnector1">
            <a:avLst/>
          </a:prstGeom>
          <a:ln w="412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757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-762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IE">
                <a:latin typeface="Times" charset="0"/>
                <a:ea typeface="ＭＳ Ｐゴシック" charset="0"/>
              </a:rPr>
              <a:t>Hard Spheres (HS)</a:t>
            </a:r>
            <a:br>
              <a:rPr lang="en-IE">
                <a:latin typeface="Times" charset="0"/>
                <a:ea typeface="ＭＳ Ｐゴシック" charset="0"/>
              </a:rPr>
            </a:br>
            <a:r>
              <a:rPr lang="en-IE" sz="1800">
                <a:latin typeface="Times" charset="0"/>
                <a:ea typeface="ＭＳ Ｐゴシック" charset="0"/>
              </a:rPr>
              <a:t>Equilibrium properties</a:t>
            </a:r>
            <a:endParaRPr lang="it-IT">
              <a:latin typeface="Times" charset="0"/>
              <a:ea typeface="ＭＳ Ｐゴシック" charset="0"/>
            </a:endParaRPr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539750" y="1989138"/>
            <a:ext cx="3095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 sz="1800" b="0" baseline="0">
              <a:latin typeface="Arial" charset="0"/>
              <a:cs typeface="+mn-cs"/>
            </a:endParaRPr>
          </a:p>
        </p:txBody>
      </p:sp>
      <p:sp>
        <p:nvSpPr>
          <p:cNvPr id="468996" name="Text Box 4"/>
          <p:cNvSpPr txBox="1">
            <a:spLocks noChangeArrowheads="1"/>
          </p:cNvSpPr>
          <p:nvPr/>
        </p:nvSpPr>
        <p:spPr bwMode="auto">
          <a:xfrm>
            <a:off x="304800" y="3657600"/>
            <a:ext cx="3043238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IE" sz="1800" b="0" baseline="0" dirty="0">
                <a:latin typeface="Times New Roman" charset="0"/>
                <a:cs typeface="+mn-cs"/>
              </a:rPr>
              <a:t> </a:t>
            </a:r>
            <a:r>
              <a:rPr lang="en-IE" baseline="0" dirty="0">
                <a:solidFill>
                  <a:srgbClr val="E3050A"/>
                </a:solidFill>
                <a:latin typeface="Times New Roman" charset="0"/>
                <a:cs typeface="+mn-cs"/>
              </a:rPr>
              <a:t>Hard spheres present a  fluid–solid  phase separation due to entropic effects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it-IT" baseline="0" dirty="0">
              <a:solidFill>
                <a:srgbClr val="E3050A"/>
              </a:solidFill>
              <a:latin typeface="Times New Roman" charset="0"/>
              <a:cs typeface="+mn-cs"/>
            </a:endParaRPr>
          </a:p>
        </p:txBody>
      </p:sp>
      <p:pic>
        <p:nvPicPr>
          <p:cNvPr id="469000" name="Picture 8" descr="HS-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896" y="980728"/>
            <a:ext cx="5113338" cy="32718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69003" name="Rectangle 11"/>
          <p:cNvSpPr>
            <a:spLocks noChangeArrowheads="1"/>
          </p:cNvSpPr>
          <p:nvPr/>
        </p:nvSpPr>
        <p:spPr bwMode="auto">
          <a:xfrm>
            <a:off x="7308304" y="1041648"/>
            <a:ext cx="1371600" cy="274739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grpSp>
        <p:nvGrpSpPr>
          <p:cNvPr id="23558" name="Group 12"/>
          <p:cNvGrpSpPr>
            <a:grpSpLocks/>
          </p:cNvGrpSpPr>
          <p:nvPr/>
        </p:nvGrpSpPr>
        <p:grpSpPr bwMode="auto">
          <a:xfrm>
            <a:off x="900113" y="1268413"/>
            <a:ext cx="1295400" cy="1905000"/>
            <a:chOff x="1344" y="720"/>
            <a:chExt cx="816" cy="1200"/>
          </a:xfrm>
        </p:grpSpPr>
        <p:sp>
          <p:nvSpPr>
            <p:cNvPr id="469005" name="Line 13"/>
            <p:cNvSpPr>
              <a:spLocks noChangeShapeType="1"/>
            </p:cNvSpPr>
            <p:nvPr/>
          </p:nvSpPr>
          <p:spPr bwMode="auto">
            <a:xfrm flipH="1" flipV="1">
              <a:off x="1344" y="720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469006" name="Line 14"/>
            <p:cNvSpPr>
              <a:spLocks noChangeShapeType="1"/>
            </p:cNvSpPr>
            <p:nvPr/>
          </p:nvSpPr>
          <p:spPr bwMode="auto">
            <a:xfrm>
              <a:off x="1344" y="1584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469007" name="Oval 15"/>
            <p:cNvSpPr>
              <a:spLocks noChangeArrowheads="1"/>
            </p:cNvSpPr>
            <p:nvPr/>
          </p:nvSpPr>
          <p:spPr bwMode="auto">
            <a:xfrm>
              <a:off x="1776" y="1008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469008" name="Line 16"/>
            <p:cNvSpPr>
              <a:spLocks noChangeShapeType="1"/>
            </p:cNvSpPr>
            <p:nvPr/>
          </p:nvSpPr>
          <p:spPr bwMode="auto">
            <a:xfrm flipV="1">
              <a:off x="1632" y="768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469009" name="Text Box 17"/>
            <p:cNvSpPr txBox="1">
              <a:spLocks noChangeArrowheads="1"/>
            </p:cNvSpPr>
            <p:nvPr/>
          </p:nvSpPr>
          <p:spPr bwMode="auto">
            <a:xfrm>
              <a:off x="1392" y="1632"/>
              <a:ext cx="2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0" baseline="0">
                  <a:latin typeface="Symbol" charset="0"/>
                  <a:cs typeface="+mn-cs"/>
                </a:rPr>
                <a:t>s</a:t>
              </a:r>
            </a:p>
          </p:txBody>
        </p:sp>
        <p:sp>
          <p:nvSpPr>
            <p:cNvPr id="469010" name="Line 18"/>
            <p:cNvSpPr>
              <a:spLocks noChangeShapeType="1"/>
            </p:cNvSpPr>
            <p:nvPr/>
          </p:nvSpPr>
          <p:spPr bwMode="auto">
            <a:xfrm>
              <a:off x="1344" y="168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</p:grpSp>
      <p:pic>
        <p:nvPicPr>
          <p:cNvPr id="469013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088"/>
            <a:ext cx="1397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1640" y="4444638"/>
            <a:ext cx="3482360" cy="240584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0" y="3390900"/>
            <a:ext cx="88900" cy="76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76138" cy="1325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17773"/>
          <a:stretch/>
        </p:blipFill>
        <p:spPr>
          <a:xfrm>
            <a:off x="107504" y="2492896"/>
            <a:ext cx="2691817" cy="3701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47891"/>
          <a:stretch/>
        </p:blipFill>
        <p:spPr>
          <a:xfrm>
            <a:off x="2763316" y="1772816"/>
            <a:ext cx="6829994" cy="4320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3D106D-503E-344C-BC5B-0EBD201FA4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6832" y="5911755"/>
            <a:ext cx="3681074" cy="10348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9992" y="1052736"/>
            <a:ext cx="3554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Umbrella sampling based </a:t>
            </a:r>
          </a:p>
          <a:p>
            <a:r>
              <a:rPr lang="en-US" dirty="0"/>
              <a:t>evaluation of the effective potential </a:t>
            </a:r>
          </a:p>
        </p:txBody>
      </p:sp>
    </p:spTree>
    <p:extLst>
      <p:ext uri="{BB962C8B-B14F-4D97-AF65-F5344CB8AC3E}">
        <p14:creationId xmlns:p14="http://schemas.microsoft.com/office/powerpoint/2010/main" val="1596244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27384"/>
            <a:ext cx="9144000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" b="1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101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72263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957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19338"/>
            <a:ext cx="8248650" cy="423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82880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"/>
          <p:cNvSpPr>
            <a:spLocks noChangeAspect="1"/>
          </p:cNvSpPr>
          <p:nvPr/>
        </p:nvSpPr>
        <p:spPr bwMode="auto">
          <a:xfrm flipH="1">
            <a:off x="1524000" y="3352800"/>
            <a:ext cx="50800" cy="5080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Oval 6"/>
          <p:cNvSpPr>
            <a:spLocks noChangeAspect="1"/>
          </p:cNvSpPr>
          <p:nvPr/>
        </p:nvSpPr>
        <p:spPr bwMode="auto">
          <a:xfrm flipH="1">
            <a:off x="4419600" y="3276600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Oval 7"/>
          <p:cNvSpPr>
            <a:spLocks noChangeAspect="1"/>
          </p:cNvSpPr>
          <p:nvPr/>
        </p:nvSpPr>
        <p:spPr bwMode="auto">
          <a:xfrm flipH="1">
            <a:off x="7543800" y="3276600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69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1700808"/>
            <a:ext cx="955765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02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02700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327400"/>
            <a:ext cx="38100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685800" y="4876800"/>
            <a:ext cx="45275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Catalyst …  Arrhenius Dynamics</a:t>
            </a:r>
          </a:p>
          <a:p>
            <a:endParaRPr lang="en-US"/>
          </a:p>
          <a:p>
            <a:r>
              <a:rPr lang="ja-JP" altLang="en-US"/>
              <a:t>“</a:t>
            </a:r>
            <a:r>
              <a:rPr lang="en-US"/>
              <a:t>Strong glass former</a:t>
            </a:r>
            <a:r>
              <a:rPr lang="ja-JP" altLang="en-US"/>
              <a:t>”</a:t>
            </a:r>
            <a:endParaRPr lang="en-US"/>
          </a:p>
          <a:p>
            <a:endParaRPr lang="en-US"/>
          </a:p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5425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152400" y="-381000"/>
            <a:ext cx="90678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4000" dirty="0">
                <a:solidFill>
                  <a:srgbClr val="000000"/>
                </a:solidFill>
              </a:rPr>
              <a:t>Wertheim theory: free energy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419100" y="619125"/>
            <a:ext cx="8601075" cy="55563"/>
          </a:xfrm>
          <a:prstGeom prst="rect">
            <a:avLst/>
          </a:prstGeom>
          <a:gradFill rotWithShape="0">
            <a:gsLst>
              <a:gs pos="0">
                <a:srgbClr val="000080"/>
              </a:gs>
              <a:gs pos="50000">
                <a:srgbClr val="800000"/>
              </a:gs>
              <a:gs pos="100000">
                <a:srgbClr val="00008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22288" y="915988"/>
            <a:ext cx="83629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Using thermodynamic perturbation theory, we can approximate the (Helmholtz) free energy of the model system.</a:t>
            </a:r>
          </a:p>
          <a:p>
            <a:endParaRPr lang="en-US" sz="200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1968500"/>
            <a:ext cx="70564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3489325" y="2060575"/>
            <a:ext cx="1371600" cy="639763"/>
          </a:xfrm>
          <a:prstGeom prst="roundRect">
            <a:avLst>
              <a:gd name="adj" fmla="val 16667"/>
            </a:avLst>
          </a:prstGeom>
          <a:solidFill>
            <a:srgbClr val="2323DC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44500" y="3097213"/>
            <a:ext cx="807402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</a:rPr>
              <a:t>Free energy change as a result of forming bonds, in the limit of  T going to zero (strong bonds):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3797300"/>
            <a:ext cx="802957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2300288" y="3889375"/>
            <a:ext cx="2286000" cy="457200"/>
          </a:xfrm>
          <a:prstGeom prst="roundRect">
            <a:avLst>
              <a:gd name="adj" fmla="val 16667"/>
            </a:avLst>
          </a:prstGeom>
          <a:solidFill>
            <a:srgbClr val="FF6633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655638" y="4071938"/>
            <a:ext cx="822325" cy="549275"/>
          </a:xfrm>
          <a:prstGeom prst="roundRect">
            <a:avLst>
              <a:gd name="adj" fmla="val 16667"/>
            </a:avLst>
          </a:prstGeom>
          <a:solidFill>
            <a:srgbClr val="2323DC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44500" y="4938713"/>
            <a:ext cx="807402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</a:rPr>
              <a:t>Combinatorial entropy term:</a:t>
            </a: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5535613"/>
            <a:ext cx="5943600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1203325" y="5810250"/>
            <a:ext cx="1736725" cy="457200"/>
          </a:xfrm>
          <a:prstGeom prst="roundRect">
            <a:avLst>
              <a:gd name="adj" fmla="val 16667"/>
            </a:avLst>
          </a:prstGeom>
          <a:solidFill>
            <a:srgbClr val="FF6633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6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0" y="-457200"/>
            <a:ext cx="90678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800" baseline="0" dirty="0">
                <a:solidFill>
                  <a:srgbClr val="000000"/>
                </a:solidFill>
              </a:rPr>
              <a:t>Entropy in Theory and Simulation: comparison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266700" y="542925"/>
            <a:ext cx="8601075" cy="55563"/>
          </a:xfrm>
          <a:prstGeom prst="rect">
            <a:avLst/>
          </a:prstGeom>
          <a:gradFill rotWithShape="0">
            <a:gsLst>
              <a:gs pos="0">
                <a:srgbClr val="000080"/>
              </a:gs>
              <a:gs pos="50000">
                <a:srgbClr val="800000"/>
              </a:gs>
              <a:gs pos="100000">
                <a:srgbClr val="00008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69888" y="839788"/>
            <a:ext cx="8362950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rgbClr val="000000"/>
                </a:solidFill>
              </a:rPr>
              <a:t>Comparison between the entropy from </a:t>
            </a:r>
            <a:r>
              <a:rPr lang="en-US" sz="3600" dirty="0">
                <a:solidFill>
                  <a:srgbClr val="FF0000"/>
                </a:solidFill>
              </a:rPr>
              <a:t>simulations</a:t>
            </a:r>
            <a:r>
              <a:rPr lang="en-US" sz="3600" dirty="0">
                <a:solidFill>
                  <a:srgbClr val="000000"/>
                </a:solidFill>
              </a:rPr>
              <a:t> (</a:t>
            </a:r>
            <a:r>
              <a:rPr lang="en-US" sz="3600" dirty="0">
                <a:solidFill>
                  <a:srgbClr val="FF0000"/>
                </a:solidFill>
              </a:rPr>
              <a:t>red</a:t>
            </a:r>
            <a:r>
              <a:rPr lang="en-US" sz="3600" dirty="0">
                <a:solidFill>
                  <a:srgbClr val="000000"/>
                </a:solidFill>
              </a:rPr>
              <a:t>) and </a:t>
            </a:r>
            <a:r>
              <a:rPr lang="en-US" sz="3600" dirty="0">
                <a:solidFill>
                  <a:srgbClr val="000080"/>
                </a:solidFill>
              </a:rPr>
              <a:t>theory</a:t>
            </a:r>
            <a:r>
              <a:rPr lang="en-US" sz="3600" dirty="0">
                <a:solidFill>
                  <a:srgbClr val="000000"/>
                </a:solidFill>
              </a:rPr>
              <a:t> (</a:t>
            </a:r>
            <a:r>
              <a:rPr lang="en-US" sz="3600" dirty="0">
                <a:solidFill>
                  <a:srgbClr val="000080"/>
                </a:solidFill>
              </a:rPr>
              <a:t>blue</a:t>
            </a:r>
            <a:r>
              <a:rPr lang="en-US" sz="3600" dirty="0">
                <a:solidFill>
                  <a:srgbClr val="000000"/>
                </a:solidFill>
              </a:rPr>
              <a:t>).</a:t>
            </a:r>
          </a:p>
          <a:p>
            <a:endParaRPr lang="en-US" sz="3600" dirty="0">
              <a:solidFill>
                <a:srgbClr val="000000"/>
              </a:solidFill>
            </a:endParaRPr>
          </a:p>
          <a:p>
            <a:r>
              <a:rPr lang="en-US" sz="3600" dirty="0">
                <a:solidFill>
                  <a:srgbClr val="000000"/>
                </a:solidFill>
              </a:rPr>
              <a:t>Number density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311400"/>
            <a:ext cx="6211888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1797050"/>
            <a:ext cx="1646237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995738" y="6289675"/>
            <a:ext cx="183515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500">
                <a:solidFill>
                  <a:srgbClr val="000000"/>
                </a:solidFill>
              </a:rPr>
              <a:t>composition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 rot="16140000">
            <a:off x="-55563" y="3765551"/>
            <a:ext cx="292576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500">
                <a:solidFill>
                  <a:srgbClr val="000000"/>
                </a:solidFill>
              </a:rPr>
              <a:t>Entropy per particle</a:t>
            </a:r>
          </a:p>
        </p:txBody>
      </p:sp>
    </p:spTree>
    <p:extLst>
      <p:ext uri="{BB962C8B-B14F-4D97-AF65-F5344CB8AC3E}">
        <p14:creationId xmlns:p14="http://schemas.microsoft.com/office/powerpoint/2010/main" val="3109739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"/>
          <p:cNvGrpSpPr>
            <a:grpSpLocks/>
          </p:cNvGrpSpPr>
          <p:nvPr/>
        </p:nvGrpSpPr>
        <p:grpSpPr bwMode="auto">
          <a:xfrm>
            <a:off x="1600200" y="762000"/>
            <a:ext cx="7696200" cy="5562600"/>
            <a:chOff x="2558" y="1006"/>
            <a:chExt cx="3827" cy="2736"/>
          </a:xfrm>
        </p:grpSpPr>
        <p:pic>
          <p:nvPicPr>
            <p:cNvPr id="2868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92"/>
            <a:stretch>
              <a:fillRect/>
            </a:stretch>
          </p:blipFill>
          <p:spPr bwMode="auto">
            <a:xfrm>
              <a:off x="2558" y="1006"/>
              <a:ext cx="3827" cy="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868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6" y="2079"/>
              <a:ext cx="163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5592763" y="6218238"/>
            <a:ext cx="3475037" cy="639762"/>
          </a:xfrm>
          <a:prstGeom prst="rect">
            <a:avLst/>
          </a:prstGeom>
          <a:solidFill>
            <a:srgbClr val="FFFFFF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Rectangle 5"/>
          <p:cNvSpPr txBox="1">
            <a:spLocks noChangeArrowheads="1"/>
          </p:cNvSpPr>
          <p:nvPr/>
        </p:nvSpPr>
        <p:spPr bwMode="auto">
          <a:xfrm>
            <a:off x="228600" y="-228600"/>
            <a:ext cx="90678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800">
                <a:solidFill>
                  <a:srgbClr val="000000"/>
                </a:solidFill>
              </a:rPr>
              <a:t>T=0 K Equilibrium phase diagram (Entropy Only!)</a:t>
            </a:r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 flipV="1">
            <a:off x="495300" y="771525"/>
            <a:ext cx="8601075" cy="55563"/>
          </a:xfrm>
          <a:prstGeom prst="rect">
            <a:avLst/>
          </a:prstGeom>
          <a:gradFill rotWithShape="0">
            <a:gsLst>
              <a:gs pos="0">
                <a:srgbClr val="000080"/>
              </a:gs>
              <a:gs pos="50000">
                <a:srgbClr val="800000"/>
              </a:gs>
              <a:gs pos="100000">
                <a:srgbClr val="00008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5858122" y="6094164"/>
            <a:ext cx="83629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</a:rPr>
              <a:t>Theory: black dashed line</a:t>
            </a:r>
          </a:p>
          <a:p>
            <a:r>
              <a:rPr lang="en-US" sz="2000">
                <a:solidFill>
                  <a:srgbClr val="000000"/>
                </a:solidFill>
              </a:rPr>
              <a:t>Simulations: points, solid line</a:t>
            </a:r>
          </a:p>
          <a:p>
            <a:endParaRPr lang="en-US" sz="2000">
              <a:solidFill>
                <a:srgbClr val="000000"/>
              </a:solidFill>
            </a:endParaRPr>
          </a:p>
          <a:p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0" y="762000"/>
            <a:ext cx="2362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Placing a vitrimer network in a good solvent leads to swelling</a:t>
            </a:r>
          </a:p>
          <a:p>
            <a:r>
              <a:rPr lang="en-US">
                <a:solidFill>
                  <a:srgbClr val="000000"/>
                </a:solidFill>
              </a:rPr>
              <a:t> 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The network phase is closer to the ideal x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 the network never fully dissolves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680" name="Oval 11"/>
          <p:cNvSpPr>
            <a:spLocks noChangeAspect="1"/>
          </p:cNvSpPr>
          <p:nvPr/>
        </p:nvSpPr>
        <p:spPr bwMode="auto">
          <a:xfrm flipH="1">
            <a:off x="3581400" y="4114800"/>
            <a:ext cx="228600" cy="22860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8681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4"/>
          <a:stretch>
            <a:fillRect/>
          </a:stretch>
        </p:blipFill>
        <p:spPr bwMode="auto">
          <a:xfrm>
            <a:off x="5181600" y="4648200"/>
            <a:ext cx="11604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3"/>
          <a:stretch>
            <a:fillRect/>
          </a:stretch>
        </p:blipFill>
        <p:spPr bwMode="auto">
          <a:xfrm>
            <a:off x="5486400" y="2601913"/>
            <a:ext cx="990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869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1075"/>
            <a:ext cx="91440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61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1075"/>
            <a:ext cx="9144000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E1B9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" b="1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rPr>
              <a:t>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" b="1" i="0" u="none" strike="noStrike" cap="none" normalizeH="0" baseline="3000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393298D-C63E-5D4E-AA71-34A237A389A4}"/>
              </a:ext>
            </a:extLst>
          </p:cNvPr>
          <p:cNvSpPr txBox="1"/>
          <p:nvPr/>
        </p:nvSpPr>
        <p:spPr>
          <a:xfrm>
            <a:off x="1929417" y="1772816"/>
            <a:ext cx="5669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5400" dirty="0"/>
              <a:t>Thanks for your attention 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6D4E22-ED24-4B4D-8FC8-11BDE999B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357"/>
          <a:stretch/>
        </p:blipFill>
        <p:spPr>
          <a:xfrm>
            <a:off x="1035124" y="4258755"/>
            <a:ext cx="7353300" cy="646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B82A4A-F6F0-2F49-A41A-0EB595267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324"/>
          <a:stretch/>
        </p:blipFill>
        <p:spPr>
          <a:xfrm>
            <a:off x="1035124" y="2996952"/>
            <a:ext cx="7353300" cy="1305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2437BD-42D9-274A-9537-0F7768686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124" y="4969984"/>
            <a:ext cx="7353300" cy="102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99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3"/>
          <p:cNvSpPr txBox="1">
            <a:spLocks noChangeArrowheads="1"/>
          </p:cNvSpPr>
          <p:nvPr/>
        </p:nvSpPr>
        <p:spPr bwMode="auto">
          <a:xfrm>
            <a:off x="1828800" y="1422400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0"/>
              <a:t>    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0" y="692696"/>
            <a:ext cx="928903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0" baseline="0" dirty="0">
                <a:solidFill>
                  <a:srgbClr val="FF0000"/>
                </a:solidFill>
                <a:cs typeface="+mn-cs"/>
              </a:rPr>
              <a:t>How do we understand HS crystallization ?</a:t>
            </a:r>
          </a:p>
          <a:p>
            <a:pPr>
              <a:defRPr/>
            </a:pPr>
            <a:endParaRPr lang="en-US" sz="3200" b="0" baseline="0" dirty="0">
              <a:cs typeface="+mn-cs"/>
            </a:endParaRPr>
          </a:p>
          <a:p>
            <a:pPr>
              <a:defRPr/>
            </a:pPr>
            <a:endParaRPr lang="en-US" sz="3200" b="0" baseline="0" dirty="0">
              <a:cs typeface="+mn-cs"/>
            </a:endParaRPr>
          </a:p>
          <a:p>
            <a:pPr>
              <a:defRPr/>
            </a:pPr>
            <a:r>
              <a:rPr lang="en-US" sz="3200" b="0" baseline="0" dirty="0">
                <a:cs typeface="+mn-cs"/>
              </a:rPr>
              <a:t>At constant V, we need to maximize the entropy</a:t>
            </a:r>
          </a:p>
          <a:p>
            <a:pPr>
              <a:defRPr/>
            </a:pPr>
            <a:endParaRPr lang="en-US" sz="3200" b="0" baseline="0" dirty="0">
              <a:cs typeface="+mn-cs"/>
            </a:endParaRPr>
          </a:p>
          <a:p>
            <a:pPr marL="457200" indent="-457200">
              <a:buFontTx/>
              <a:buAutoNum type="arabicParenR"/>
              <a:defRPr/>
            </a:pPr>
            <a:r>
              <a:rPr lang="en-US" sz="3200" b="0" baseline="0" dirty="0">
                <a:cs typeface="+mn-cs"/>
              </a:rPr>
              <a:t>“Configurational” entropy  (topological entropy)</a:t>
            </a:r>
          </a:p>
          <a:p>
            <a:pPr marL="457200" indent="-457200">
              <a:buFontTx/>
              <a:buAutoNum type="arabicParenR"/>
              <a:defRPr/>
            </a:pPr>
            <a:endParaRPr lang="en-US" sz="3200" b="0" baseline="0" dirty="0">
              <a:cs typeface="+mn-cs"/>
            </a:endParaRPr>
          </a:p>
          <a:p>
            <a:pPr marL="457200" indent="-457200">
              <a:buFontTx/>
              <a:buAutoNum type="arabicParenR"/>
              <a:defRPr/>
            </a:pPr>
            <a:r>
              <a:rPr lang="en-US" sz="3200" b="0" baseline="0" dirty="0">
                <a:cs typeface="+mn-cs"/>
              </a:rPr>
              <a:t>Translational Entropy  (cage entropy, vibrational)</a:t>
            </a:r>
            <a:endParaRPr lang="en-US" sz="3200" b="0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4FF6250-3FA6-154F-81E5-FD071A26A958}"/>
              </a:ext>
            </a:extLst>
          </p:cNvPr>
          <p:cNvSpPr/>
          <p:nvPr/>
        </p:nvSpPr>
        <p:spPr>
          <a:xfrm>
            <a:off x="427513" y="304943"/>
            <a:ext cx="88233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800" dirty="0">
                <a:solidFill>
                  <a:srgbClr val="FF0000"/>
                </a:solidFill>
              </a:rPr>
              <a:t>Attracting without phase separating (hyper-branched)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6E20E5-0D64-934E-940E-9E0F2B22C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156" y="1613062"/>
            <a:ext cx="4115687" cy="421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36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42" y="1138049"/>
            <a:ext cx="4115687" cy="4212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" y="5569003"/>
            <a:ext cx="1704803" cy="12889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94729" y="612938"/>
            <a:ext cx="4858574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One unreacted site (A) per cluster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Only sol-phase  (the infinite cluster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appears only when </a:t>
            </a:r>
            <a:r>
              <a:rPr lang="en-US" sz="2400" dirty="0" err="1">
                <a:solidFill>
                  <a:srgbClr val="FF0000"/>
                </a:solidFill>
              </a:rPr>
              <a:t>p</a:t>
            </a:r>
            <a:r>
              <a:rPr lang="en-US" sz="2400" baseline="-25000" dirty="0" err="1">
                <a:solidFill>
                  <a:srgbClr val="FF0000"/>
                </a:solidFill>
              </a:rPr>
              <a:t>A</a:t>
            </a:r>
            <a:r>
              <a:rPr lang="en-US" sz="2400" dirty="0">
                <a:solidFill>
                  <a:srgbClr val="FF0000"/>
                </a:solidFill>
              </a:rPr>
              <a:t>=1)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No gas-liquid phase separation can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exist.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When </a:t>
            </a:r>
            <a:r>
              <a:rPr lang="en-US" sz="2400" dirty="0" err="1">
                <a:solidFill>
                  <a:srgbClr val="FF0000"/>
                </a:solidFill>
              </a:rPr>
              <a:t>p</a:t>
            </a:r>
            <a:r>
              <a:rPr lang="en-US" sz="2400" baseline="-25000" dirty="0" err="1">
                <a:solidFill>
                  <a:srgbClr val="FF0000"/>
                </a:solidFill>
              </a:rPr>
              <a:t>A</a:t>
            </a:r>
            <a:r>
              <a:rPr lang="en-US" sz="2400" dirty="0">
                <a:solidFill>
                  <a:srgbClr val="FF0000"/>
                </a:solidFill>
              </a:rPr>
              <a:t>=1, there is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one percolating cluster,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independently on density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(Flory-</a:t>
            </a:r>
            <a:r>
              <a:rPr lang="en-US" sz="2400" dirty="0" err="1">
                <a:solidFill>
                  <a:srgbClr val="FF0000"/>
                </a:solidFill>
              </a:rPr>
              <a:t>Stockmayer</a:t>
            </a:r>
            <a:r>
              <a:rPr lang="en-US" sz="2400" dirty="0">
                <a:solidFill>
                  <a:srgbClr val="FF0000"/>
                </a:solidFill>
              </a:rPr>
              <a:t> mean-field results)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Strong assumption: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no intra-cluster bonds</a:t>
            </a:r>
          </a:p>
        </p:txBody>
      </p:sp>
    </p:spTree>
    <p:extLst>
      <p:ext uri="{BB962C8B-B14F-4D97-AF65-F5344CB8AC3E}">
        <p14:creationId xmlns:p14="http://schemas.microsoft.com/office/powerpoint/2010/main" val="3392368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6" t="10823" r="13948" b="13004"/>
          <a:stretch/>
        </p:blipFill>
        <p:spPr>
          <a:xfrm>
            <a:off x="-59375" y="554549"/>
            <a:ext cx="9203375" cy="62762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7166" y="554549"/>
            <a:ext cx="3138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Intra-cluster bonds 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8239" y="6461455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OxDNA</a:t>
            </a:r>
            <a:r>
              <a:rPr lang="en-US" dirty="0"/>
              <a:t> based MD simulations</a:t>
            </a:r>
          </a:p>
        </p:txBody>
      </p:sp>
      <p:pic>
        <p:nvPicPr>
          <p:cNvPr id="7" name="Picture 6" descr="3.png">
            <a:extLst>
              <a:ext uri="{FF2B5EF4-FFF2-40B4-BE49-F238E27FC236}">
                <a16:creationId xmlns:a16="http://schemas.microsoft.com/office/drawing/2014/main" xmlns="" id="{10606813-A2C3-1C4F-B9BF-93AD8A451A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8" t="20250" r="20449" b="20087"/>
          <a:stretch/>
        </p:blipFill>
        <p:spPr>
          <a:xfrm rot="20504892">
            <a:off x="6612171" y="5078851"/>
            <a:ext cx="2547178" cy="198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24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tetra_intr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384"/>
            <a:ext cx="83164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10270" y="5805264"/>
            <a:ext cx="1249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Times" charset="0"/>
              </a:rPr>
              <a:t>OxDNA</a:t>
            </a:r>
            <a:endParaRPr lang="en-US" dirty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79512" y="188640"/>
            <a:ext cx="1728192" cy="720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1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11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220072" y="22242"/>
            <a:ext cx="1728192" cy="720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1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11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043608" y="3717032"/>
            <a:ext cx="1728192" cy="720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1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11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35912"/>
            <a:ext cx="14127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High T</a:t>
            </a:r>
          </a:p>
        </p:txBody>
      </p:sp>
      <p:sp>
        <p:nvSpPr>
          <p:cNvPr id="4" name="Rectangle 3"/>
          <p:cNvSpPr/>
          <p:nvPr/>
        </p:nvSpPr>
        <p:spPr>
          <a:xfrm>
            <a:off x="4788024" y="188640"/>
            <a:ext cx="233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Intermediate T</a:t>
            </a:r>
          </a:p>
        </p:txBody>
      </p:sp>
      <p:sp>
        <p:nvSpPr>
          <p:cNvPr id="7" name="Rectangle 6"/>
          <p:cNvSpPr/>
          <p:nvPr/>
        </p:nvSpPr>
        <p:spPr>
          <a:xfrm>
            <a:off x="4211960" y="4509120"/>
            <a:ext cx="132139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Low T</a:t>
            </a:r>
          </a:p>
        </p:txBody>
      </p:sp>
    </p:spTree>
    <p:extLst>
      <p:ext uri="{BB962C8B-B14F-4D97-AF65-F5344CB8AC3E}">
        <p14:creationId xmlns:p14="http://schemas.microsoft.com/office/powerpoint/2010/main" val="9860519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2741"/>
          <a:stretch/>
        </p:blipFill>
        <p:spPr>
          <a:xfrm>
            <a:off x="75105" y="59374"/>
            <a:ext cx="9144000" cy="2535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5003" b="23104"/>
          <a:stretch/>
        </p:blipFill>
        <p:spPr>
          <a:xfrm>
            <a:off x="2217395" y="3700846"/>
            <a:ext cx="7186057" cy="2539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84500"/>
          <a:stretch/>
        </p:blipFill>
        <p:spPr>
          <a:xfrm>
            <a:off x="2806186" y="2594688"/>
            <a:ext cx="5277813" cy="906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6627" b="55527"/>
          <a:stretch/>
        </p:blipFill>
        <p:spPr>
          <a:xfrm rot="5400000">
            <a:off x="-1254884" y="3893129"/>
            <a:ext cx="4664454" cy="143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272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Picture 3"/>
          <p:cNvSpPr>
            <a:spLocks noChangeAspect="1"/>
          </p:cNvSpPr>
          <p:nvPr/>
        </p:nvSpPr>
        <p:spPr bwMode="auto">
          <a:xfrm>
            <a:off x="0" y="23813"/>
            <a:ext cx="9144000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5" t="17840" r="56748" b="8376"/>
          <a:stretch/>
        </p:blipFill>
        <p:spPr bwMode="auto">
          <a:xfrm>
            <a:off x="8316416" y="4581128"/>
            <a:ext cx="168672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onsager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9066" r="3900" b="40463"/>
          <a:stretch/>
        </p:blipFill>
        <p:spPr>
          <a:xfrm>
            <a:off x="-36512" y="0"/>
            <a:ext cx="9077835" cy="6741368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188913"/>
            <a:ext cx="9345613" cy="663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Symbol" charset="0"/>
                <a:ea typeface="ＭＳ Ｐゴシック" charset="0"/>
                <a:cs typeface="Symbol" charset="0"/>
              </a:rPr>
              <a:t>a</a:t>
            </a:r>
            <a:r>
              <a:rPr lang="en-US">
                <a:latin typeface="Times" charset="0"/>
                <a:ea typeface="ＭＳ Ｐゴシック" charset="0"/>
              </a:rPr>
              <a:t>=10, f(</a:t>
            </a:r>
            <a:r>
              <a:rPr lang="en-US">
                <a:latin typeface="Symbol" charset="0"/>
                <a:ea typeface="ＭＳ Ｐゴシック" charset="0"/>
                <a:cs typeface="Symbol" charset="0"/>
              </a:rPr>
              <a:t>q</a:t>
            </a:r>
            <a:r>
              <a:rPr lang="en-US">
                <a:latin typeface="Times" charset="0"/>
                <a:ea typeface="ＭＳ Ｐゴシック" charset="0"/>
              </a:rPr>
              <a:t>)</a:t>
            </a:r>
          </a:p>
        </p:txBody>
      </p:sp>
      <p:sp>
        <p:nvSpPr>
          <p:cNvPr id="37890" name="Picture 3" descr="Untitled-1.pdf"/>
          <p:cNvSpPr>
            <a:spLocks noChangeAspect="1"/>
          </p:cNvSpPr>
          <p:nvPr/>
        </p:nvSpPr>
        <p:spPr bwMode="auto">
          <a:xfrm>
            <a:off x="2286000" y="1981200"/>
            <a:ext cx="4572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7891" name="Picture 3" descr="Untitled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33600"/>
            <a:ext cx="4572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1"/>
          <p:cNvSpPr>
            <a:spLocks noChangeArrowheads="1"/>
          </p:cNvSpPr>
          <p:nvPr/>
        </p:nvSpPr>
        <p:spPr bwMode="auto">
          <a:xfrm>
            <a:off x="6084888" y="5013325"/>
            <a:ext cx="64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>
                <a:latin typeface="Symbol" charset="0"/>
                <a:cs typeface="Symbol" charset="0"/>
              </a:rPr>
              <a:t>q</a:t>
            </a:r>
            <a:endParaRPr lang="en-US" sz="3600"/>
          </a:p>
        </p:txBody>
      </p:sp>
      <p:sp>
        <p:nvSpPr>
          <p:cNvPr id="37893" name="Rectangle 4"/>
          <p:cNvSpPr>
            <a:spLocks noChangeArrowheads="1"/>
          </p:cNvSpPr>
          <p:nvPr/>
        </p:nvSpPr>
        <p:spPr bwMode="auto">
          <a:xfrm>
            <a:off x="1187450" y="2349500"/>
            <a:ext cx="6524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/>
              <a:t>f(</a:t>
            </a:r>
            <a:r>
              <a:rPr lang="en-US" sz="3600">
                <a:latin typeface="Symbol" charset="0"/>
                <a:cs typeface="Symbol" charset="0"/>
              </a:rPr>
              <a:t>q</a:t>
            </a:r>
            <a:r>
              <a:rPr lang="en-US" sz="3600"/>
              <a:t>)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Picture 2"/>
          <p:cNvSpPr>
            <a:spLocks noChangeAspect="1"/>
          </p:cNvSpPr>
          <p:nvPr/>
        </p:nvSpPr>
        <p:spPr bwMode="auto">
          <a:xfrm>
            <a:off x="107950" y="333375"/>
            <a:ext cx="9144000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6" name="Picture 3"/>
          <p:cNvSpPr>
            <a:spLocks noChangeAspect="1"/>
          </p:cNvSpPr>
          <p:nvPr/>
        </p:nvSpPr>
        <p:spPr bwMode="auto">
          <a:xfrm>
            <a:off x="3175" y="3860800"/>
            <a:ext cx="91440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686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485775"/>
            <a:ext cx="9144000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013200"/>
            <a:ext cx="91440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Picture 2" descr="entropyterms.pdf"/>
          <p:cNvSpPr>
            <a:spLocks noChangeAspect="1"/>
          </p:cNvSpPr>
          <p:nvPr/>
        </p:nvSpPr>
        <p:spPr bwMode="auto">
          <a:xfrm>
            <a:off x="107950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55</a:t>
            </a:r>
          </a:p>
        </p:txBody>
      </p:sp>
      <p:pic>
        <p:nvPicPr>
          <p:cNvPr id="38914" name="Picture 2" descr="entropyterm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" r="9990" b="5903"/>
          <a:stretch/>
        </p:blipFill>
        <p:spPr bwMode="auto">
          <a:xfrm>
            <a:off x="35496" y="44624"/>
            <a:ext cx="8051800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8748464" y="2636912"/>
            <a:ext cx="0" cy="18722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>
            <a:off x="8244408" y="4869160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8788347" y="3430354"/>
            <a:ext cx="355653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48795" y="5086538"/>
            <a:ext cx="355653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5" t="17840" r="56748" b="8376"/>
          <a:stretch/>
        </p:blipFill>
        <p:spPr bwMode="auto">
          <a:xfrm>
            <a:off x="8316416" y="2636912"/>
            <a:ext cx="168672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0289" y="262002"/>
            <a:ext cx="2937655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Dashed</a:t>
            </a:r>
            <a:r>
              <a:rPr lang="en-US" sz="4000" dirty="0" err="1">
                <a:sym typeface="Wingdings"/>
              </a:rPr>
              <a:t></a:t>
            </a:r>
            <a:r>
              <a:rPr lang="en-US" sz="4000" dirty="0" err="1"/>
              <a:t>Isotropic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5258050" y="116632"/>
            <a:ext cx="24823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Full</a:t>
            </a:r>
            <a:r>
              <a:rPr lang="en-US" sz="4000" baseline="0" dirty="0"/>
              <a:t> </a:t>
            </a:r>
            <a:r>
              <a:rPr lang="en-US" sz="4000" dirty="0">
                <a:sym typeface="Wingdings"/>
              </a:rPr>
              <a:t></a:t>
            </a:r>
            <a:r>
              <a:rPr lang="en-US" sz="4000" dirty="0" err="1"/>
              <a:t>Nematic</a:t>
            </a:r>
            <a:endParaRPr lang="en-US" sz="4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 bwMode="auto">
          <a:xfrm>
            <a:off x="107950" y="11588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Times" charset="0"/>
                <a:ea typeface="ＭＳ Ｐゴシック" charset="0"/>
              </a:rPr>
              <a:t>A proxy to translational Entropy...</a:t>
            </a:r>
          </a:p>
        </p:txBody>
      </p:sp>
      <p:pic>
        <p:nvPicPr>
          <p:cNvPr id="26626" name="Picture 3" descr="msd-fluid-cryst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78" b="21951"/>
          <a:stretch>
            <a:fillRect/>
          </a:stretch>
        </p:blipFill>
        <p:spPr bwMode="auto">
          <a:xfrm>
            <a:off x="1116013" y="1196975"/>
            <a:ext cx="709453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7864" y="6314262"/>
            <a:ext cx="3189259" cy="543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 dirty="0"/>
              <a:t>MSD=|</a:t>
            </a:r>
            <a:r>
              <a:rPr lang="en-US" sz="4400" dirty="0" err="1"/>
              <a:t>r</a:t>
            </a:r>
            <a:r>
              <a:rPr lang="en-US" sz="4400" b="0" baseline="-25000" dirty="0" err="1"/>
              <a:t>i</a:t>
            </a:r>
            <a:r>
              <a:rPr lang="en-US" sz="4400" b="0" dirty="0"/>
              <a:t>(t)-</a:t>
            </a:r>
            <a:r>
              <a:rPr lang="en-US" sz="4400" dirty="0" err="1"/>
              <a:t>r</a:t>
            </a:r>
            <a:r>
              <a:rPr lang="en-US" sz="4400" b="0" baseline="-25000" dirty="0" err="1"/>
              <a:t>i</a:t>
            </a:r>
            <a:r>
              <a:rPr lang="en-US" sz="4400" b="0" dirty="0"/>
              <a:t>(0)|^2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7584690A-5F1E-8C4B-9830-28D788B7D8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2"/>
          <a:stretch/>
        </p:blipFill>
        <p:spPr bwMode="auto">
          <a:xfrm>
            <a:off x="5839427" y="3053974"/>
            <a:ext cx="1395391" cy="125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8C96044C-658A-A542-BAE8-FE0E248075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75"/>
          <a:stretch/>
        </p:blipFill>
        <p:spPr bwMode="auto">
          <a:xfrm>
            <a:off x="3074102" y="3681412"/>
            <a:ext cx="1495129" cy="125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5888"/>
            <a:ext cx="792162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09713"/>
            <a:ext cx="4221163" cy="5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557338"/>
            <a:ext cx="2544762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571875"/>
            <a:ext cx="45275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15888"/>
            <a:ext cx="805815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790950"/>
            <a:ext cx="406717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729288"/>
            <a:ext cx="1150937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9709" r="49353" b="62990"/>
          <a:stretch/>
        </p:blipFill>
        <p:spPr>
          <a:xfrm>
            <a:off x="5796136" y="620688"/>
            <a:ext cx="1440160" cy="523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43341" r="57804" b="21500"/>
          <a:stretch/>
        </p:blipFill>
        <p:spPr>
          <a:xfrm>
            <a:off x="7668344" y="620688"/>
            <a:ext cx="1051520" cy="6571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48119" t="30019" b="37751"/>
          <a:stretch/>
        </p:blipFill>
        <p:spPr>
          <a:xfrm>
            <a:off x="7668344" y="1546971"/>
            <a:ext cx="1368152" cy="637428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 bwMode="auto">
          <a:xfrm>
            <a:off x="755650" y="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Times" charset="0"/>
                <a:ea typeface="ＭＳ Ｐゴシック" charset="0"/>
              </a:rPr>
              <a:t>Another interesting soft-matter case</a:t>
            </a:r>
          </a:p>
        </p:txBody>
      </p:sp>
      <p:pic>
        <p:nvPicPr>
          <p:cNvPr id="8499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3" t="2048" r="13676" b="4617"/>
          <a:stretch>
            <a:fillRect/>
          </a:stretch>
        </p:blipFill>
        <p:spPr bwMode="auto">
          <a:xfrm>
            <a:off x="2124075" y="1412875"/>
            <a:ext cx="43815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2268538" y="5838825"/>
            <a:ext cx="4406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aseline="0"/>
              <a:t>DNA-grafted gold nanoparticles</a:t>
            </a:r>
          </a:p>
          <a:p>
            <a:r>
              <a:rPr lang="en-US" baseline="0"/>
              <a:t>  (palindromic sticky sequences)</a:t>
            </a:r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6815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0963"/>
            <a:ext cx="8785225" cy="677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6140" t="37971" r="49972" b="7455"/>
          <a:stretch/>
        </p:blipFill>
        <p:spPr>
          <a:xfrm>
            <a:off x="8398356" y="1412776"/>
            <a:ext cx="777592" cy="1711672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Picture 4"/>
          <p:cNvSpPr>
            <a:spLocks noChangeAspect="1"/>
          </p:cNvSpPr>
          <p:nvPr/>
        </p:nvSpPr>
        <p:spPr bwMode="auto">
          <a:xfrm>
            <a:off x="36513" y="825500"/>
            <a:ext cx="9144000" cy="606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98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823913"/>
            <a:ext cx="9144000" cy="606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835150" y="6300788"/>
            <a:ext cx="5905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0"/>
              <a:t>Asakura, S.,</a:t>
            </a:r>
            <a:r>
              <a:rPr lang="en-US" b="0" baseline="0"/>
              <a:t> </a:t>
            </a:r>
            <a:r>
              <a:rPr lang="en-US" b="0"/>
              <a:t>Oosawa,F,</a:t>
            </a:r>
            <a:r>
              <a:rPr lang="en-US" b="0" baseline="0"/>
              <a:t> </a:t>
            </a:r>
            <a:r>
              <a:rPr lang="en-US" b="0"/>
              <a:t>On Interaction between Two Bodies Immersed in a Solution of Macromolecules, JCP 22 (7): 1255 1954. </a:t>
            </a:r>
          </a:p>
        </p:txBody>
      </p:sp>
      <p:sp>
        <p:nvSpPr>
          <p:cNvPr id="43010" name="Picture 4"/>
          <p:cNvSpPr>
            <a:spLocks noChangeAspect="1"/>
          </p:cNvSpPr>
          <p:nvPr/>
        </p:nvSpPr>
        <p:spPr bwMode="auto">
          <a:xfrm>
            <a:off x="34925" y="0"/>
            <a:ext cx="9144000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301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0"/>
            <a:ext cx="1566862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urved Connector 4"/>
          <p:cNvCxnSpPr/>
          <p:nvPr/>
        </p:nvCxnSpPr>
        <p:spPr bwMode="auto">
          <a:xfrm>
            <a:off x="4283968" y="1340768"/>
            <a:ext cx="648072" cy="504056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4860032" y="1722294"/>
            <a:ext cx="1222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Small-small</a:t>
            </a:r>
          </a:p>
        </p:txBody>
      </p:sp>
      <p:cxnSp>
        <p:nvCxnSpPr>
          <p:cNvPr id="8" name="Curved Connector 7"/>
          <p:cNvCxnSpPr/>
          <p:nvPr/>
        </p:nvCxnSpPr>
        <p:spPr bwMode="auto">
          <a:xfrm>
            <a:off x="2411760" y="1628800"/>
            <a:ext cx="360040" cy="288032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00808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2724962" y="1866310"/>
            <a:ext cx="1198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Small</a:t>
            </a:r>
            <a:r>
              <a:rPr lang="en-US" dirty="0">
                <a:solidFill>
                  <a:srgbClr val="008080"/>
                </a:solidFill>
              </a:rPr>
              <a:t>-large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8028384" y="1628800"/>
            <a:ext cx="216024" cy="21602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" b="1" i="0" u="none" strike="noStrike" cap="none" normalizeH="0" baseline="30000">
              <a:ln>
                <a:noFill/>
              </a:ln>
              <a:solidFill>
                <a:srgbClr val="FF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8180784" y="1781200"/>
            <a:ext cx="216024" cy="21602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" b="1" i="0" u="none" strike="noStrike" cap="none" normalizeH="0" baseline="30000">
              <a:ln>
                <a:noFill/>
              </a:ln>
              <a:solidFill>
                <a:srgbClr val="FF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7596336" y="1844824"/>
            <a:ext cx="216024" cy="21602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" b="1" i="0" u="none" strike="noStrike" cap="none" normalizeH="0" baseline="30000">
              <a:ln>
                <a:noFill/>
              </a:ln>
              <a:solidFill>
                <a:srgbClr val="FF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028384" y="1772816"/>
            <a:ext cx="216024" cy="21602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" b="1" i="0" u="none" strike="noStrike" cap="none" normalizeH="0" baseline="30000">
              <a:ln>
                <a:noFill/>
              </a:ln>
              <a:solidFill>
                <a:srgbClr val="FF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8460432" y="1628800"/>
            <a:ext cx="216024" cy="21602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" b="1" i="0" u="none" strike="noStrike" cap="none" normalizeH="0" baseline="30000">
              <a:ln>
                <a:noFill/>
              </a:ln>
              <a:solidFill>
                <a:srgbClr val="FF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7668344" y="1988840"/>
            <a:ext cx="216024" cy="21602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" b="1" i="0" u="none" strike="noStrike" cap="none" normalizeH="0" baseline="30000">
              <a:ln>
                <a:noFill/>
              </a:ln>
              <a:solidFill>
                <a:srgbClr val="FF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8532440" y="1988840"/>
            <a:ext cx="216024" cy="21602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" b="1" i="0" u="none" strike="noStrike" cap="none" normalizeH="0" baseline="30000">
              <a:ln>
                <a:noFill/>
              </a:ln>
              <a:solidFill>
                <a:srgbClr val="FF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7740352" y="3356992"/>
            <a:ext cx="216024" cy="21602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" b="1" i="0" u="none" strike="noStrike" cap="none" normalizeH="0" baseline="30000">
              <a:ln>
                <a:noFill/>
              </a:ln>
              <a:solidFill>
                <a:srgbClr val="FF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7956376" y="3221360"/>
            <a:ext cx="639688" cy="567680"/>
          </a:xfrm>
          <a:prstGeom prst="ellipse">
            <a:avLst/>
          </a:prstGeom>
          <a:solidFill>
            <a:srgbClr val="0080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" b="1" i="0" u="none" strike="noStrike" cap="none" normalizeH="0" baseline="30000">
              <a:ln>
                <a:noFill/>
              </a:ln>
              <a:solidFill>
                <a:srgbClr val="00808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7812360" y="4509120"/>
            <a:ext cx="639688" cy="567680"/>
          </a:xfrm>
          <a:prstGeom prst="ellipse">
            <a:avLst/>
          </a:prstGeom>
          <a:solidFill>
            <a:srgbClr val="0080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" b="1" i="0" u="none" strike="noStrike" cap="none" normalizeH="0" baseline="30000">
              <a:ln>
                <a:noFill/>
              </a:ln>
              <a:solidFill>
                <a:srgbClr val="00808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8316416" y="4869160"/>
            <a:ext cx="639688" cy="567680"/>
          </a:xfrm>
          <a:prstGeom prst="ellipse">
            <a:avLst/>
          </a:prstGeom>
          <a:solidFill>
            <a:srgbClr val="0080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" b="1" i="0" u="none" strike="noStrike" cap="none" normalizeH="0" baseline="30000">
              <a:ln>
                <a:noFill/>
              </a:ln>
              <a:solidFill>
                <a:srgbClr val="00808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Picture 2"/>
          <p:cNvSpPr>
            <a:spLocks noChangeAspect="1"/>
          </p:cNvSpPr>
          <p:nvPr/>
        </p:nvSpPr>
        <p:spPr bwMode="auto">
          <a:xfrm>
            <a:off x="3152775" y="3635375"/>
            <a:ext cx="5991225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4" name="Picture 5"/>
          <p:cNvSpPr>
            <a:spLocks noChangeAspect="1"/>
          </p:cNvSpPr>
          <p:nvPr/>
        </p:nvSpPr>
        <p:spPr bwMode="auto">
          <a:xfrm>
            <a:off x="3417888" y="0"/>
            <a:ext cx="273843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5" name="Picture 7"/>
          <p:cNvSpPr>
            <a:spLocks noChangeAspect="1"/>
          </p:cNvSpPr>
          <p:nvPr/>
        </p:nvSpPr>
        <p:spPr bwMode="auto">
          <a:xfrm>
            <a:off x="611188" y="836613"/>
            <a:ext cx="2892425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6" name="Picture 8"/>
          <p:cNvSpPr>
            <a:spLocks noChangeAspect="1"/>
          </p:cNvSpPr>
          <p:nvPr/>
        </p:nvSpPr>
        <p:spPr bwMode="auto">
          <a:xfrm>
            <a:off x="395288" y="2781300"/>
            <a:ext cx="68040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403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3787775"/>
            <a:ext cx="5991225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88" y="152400"/>
            <a:ext cx="273843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989013"/>
            <a:ext cx="2892425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2933700"/>
            <a:ext cx="68040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Picture 2"/>
          <p:cNvSpPr>
            <a:spLocks noChangeAspect="1"/>
          </p:cNvSpPr>
          <p:nvPr/>
        </p:nvSpPr>
        <p:spPr bwMode="auto">
          <a:xfrm>
            <a:off x="-107950" y="-100013"/>
            <a:ext cx="9144000" cy="604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58" name="Picture 3"/>
          <p:cNvSpPr>
            <a:spLocks noChangeAspect="1"/>
          </p:cNvSpPr>
          <p:nvPr/>
        </p:nvSpPr>
        <p:spPr bwMode="auto">
          <a:xfrm>
            <a:off x="-71438" y="5922963"/>
            <a:ext cx="9144001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05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52388"/>
            <a:ext cx="9144000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6075363"/>
            <a:ext cx="9144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94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803" y="6237313"/>
            <a:ext cx="4461197" cy="62068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>
            <a:off x="5724128" y="476672"/>
            <a:ext cx="1296144" cy="252028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 bwMode="auto">
          <a:xfrm flipH="1">
            <a:off x="5652120" y="476672"/>
            <a:ext cx="1296144" cy="252028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26988"/>
            <a:ext cx="8801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5"/>
          <p:cNvSpPr txBox="1">
            <a:spLocks noChangeArrowheads="1"/>
          </p:cNvSpPr>
          <p:nvPr/>
        </p:nvSpPr>
        <p:spPr bwMode="auto">
          <a:xfrm>
            <a:off x="5795963" y="3768725"/>
            <a:ext cx="3000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latin typeface="Symbol" charset="0"/>
                <a:cs typeface="Symbol" charset="0"/>
              </a:rPr>
              <a:t>b</a:t>
            </a:r>
          </a:p>
        </p:txBody>
      </p:sp>
      <p:sp>
        <p:nvSpPr>
          <p:cNvPr id="27651" name="TextBox 6"/>
          <p:cNvSpPr txBox="1">
            <a:spLocks noChangeArrowheads="1"/>
          </p:cNvSpPr>
          <p:nvPr/>
        </p:nvSpPr>
        <p:spPr bwMode="auto">
          <a:xfrm>
            <a:off x="2484438" y="620713"/>
            <a:ext cx="966787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>
                <a:latin typeface="Symbol" charset="0"/>
                <a:cs typeface="Symbol" charset="0"/>
              </a:rPr>
              <a:t>f</a:t>
            </a:r>
            <a:r>
              <a:rPr lang="en-US" sz="3200"/>
              <a:t>=0.54</a:t>
            </a:r>
          </a:p>
        </p:txBody>
      </p:sp>
      <p:sp>
        <p:nvSpPr>
          <p:cNvPr id="27652" name="Rectangle 7"/>
          <p:cNvSpPr>
            <a:spLocks noChangeArrowheads="1"/>
          </p:cNvSpPr>
          <p:nvPr/>
        </p:nvSpPr>
        <p:spPr bwMode="auto">
          <a:xfrm>
            <a:off x="3995738" y="631825"/>
            <a:ext cx="110807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latin typeface="Symbol" charset="0"/>
                <a:cs typeface="Symbol" charset="0"/>
              </a:rPr>
              <a:t>f</a:t>
            </a:r>
            <a:r>
              <a:rPr lang="en-US" sz="3200"/>
              <a:t>=0.495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Picture 5" descr="overlap-equation"/>
          <p:cNvSpPr>
            <a:spLocks noChangeAspect="1" noChangeArrowheads="1"/>
          </p:cNvSpPr>
          <p:nvPr/>
        </p:nvSpPr>
        <p:spPr bwMode="auto">
          <a:xfrm>
            <a:off x="539750" y="3429000"/>
            <a:ext cx="5486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2" name="Picture 7" descr="sphere-sphere-intersection"/>
          <p:cNvSpPr>
            <a:spLocks noChangeAspect="1" noChangeArrowheads="1"/>
          </p:cNvSpPr>
          <p:nvPr/>
        </p:nvSpPr>
        <p:spPr bwMode="auto">
          <a:xfrm>
            <a:off x="0" y="0"/>
            <a:ext cx="4675188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6083" name="Picture 11" descr="eqdepl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908050"/>
            <a:ext cx="358140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Picture 13" descr="overlap"/>
          <p:cNvSpPr>
            <a:spLocks noChangeAspect="1" noChangeArrowheads="1"/>
          </p:cNvSpPr>
          <p:nvPr/>
        </p:nvSpPr>
        <p:spPr bwMode="auto">
          <a:xfrm>
            <a:off x="5132388" y="3716338"/>
            <a:ext cx="4038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6085" name="Group 15"/>
          <p:cNvGrpSpPr>
            <a:grpSpLocks/>
          </p:cNvGrpSpPr>
          <p:nvPr/>
        </p:nvGrpSpPr>
        <p:grpSpPr bwMode="auto">
          <a:xfrm>
            <a:off x="0" y="5084763"/>
            <a:ext cx="5113338" cy="792162"/>
            <a:chOff x="2736" y="2141"/>
            <a:chExt cx="2554" cy="307"/>
          </a:xfrm>
        </p:grpSpPr>
        <p:pic>
          <p:nvPicPr>
            <p:cNvPr id="46089" name="Picture 10" descr="CodeCogsEq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185"/>
              <a:ext cx="2435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0862" name="Text Box 14"/>
            <p:cNvSpPr txBox="1">
              <a:spLocks noChangeArrowheads="1"/>
            </p:cNvSpPr>
            <p:nvPr/>
          </p:nvSpPr>
          <p:spPr bwMode="auto">
            <a:xfrm>
              <a:off x="5126" y="2141"/>
              <a:ext cx="16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0" baseline="0">
                  <a:cs typeface="+mn-cs"/>
                </a:rPr>
                <a:t>2</a:t>
              </a:r>
            </a:p>
          </p:txBody>
        </p:sp>
      </p:grpSp>
      <p:pic>
        <p:nvPicPr>
          <p:cNvPr id="46086" name="Picture 5" descr="overlap-equ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574675" y="3486150"/>
            <a:ext cx="5486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 descr="sphere-sphere-intersec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4"/>
          <a:stretch>
            <a:fillRect/>
          </a:stretch>
        </p:blipFill>
        <p:spPr bwMode="auto">
          <a:xfrm>
            <a:off x="34925" y="57150"/>
            <a:ext cx="4675188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3" descr="overla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9"/>
          <a:stretch>
            <a:fillRect/>
          </a:stretch>
        </p:blipFill>
        <p:spPr bwMode="auto">
          <a:xfrm>
            <a:off x="5167313" y="3773488"/>
            <a:ext cx="4038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595438"/>
            <a:ext cx="6196013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05038"/>
            <a:ext cx="2827338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7847013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14350"/>
            <a:ext cx="9296400" cy="641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10341" name="Rectangle 5"/>
          <p:cNvSpPr>
            <a:spLocks noChangeArrowheads="1"/>
          </p:cNvSpPr>
          <p:nvPr/>
        </p:nvSpPr>
        <p:spPr bwMode="auto">
          <a:xfrm>
            <a:off x="774700" y="-76200"/>
            <a:ext cx="7835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baseline="0">
                <a:cs typeface="+mn-cs"/>
              </a:rPr>
              <a:t>Sterically stabilized PMMA particles  (polydispersity 5-10 %) </a:t>
            </a:r>
          </a:p>
        </p:txBody>
      </p:sp>
      <p:sp>
        <p:nvSpPr>
          <p:cNvPr id="910342" name="Text Box 6"/>
          <p:cNvSpPr txBox="1">
            <a:spLocks noChangeArrowheads="1"/>
          </p:cNvSpPr>
          <p:nvPr/>
        </p:nvSpPr>
        <p:spPr bwMode="auto">
          <a:xfrm>
            <a:off x="7315200" y="6049963"/>
            <a:ext cx="13398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aseline="0">
                <a:solidFill>
                  <a:srgbClr val="E3050A"/>
                </a:solidFill>
                <a:cs typeface="+mn-cs"/>
              </a:rPr>
              <a:t>Courtesy</a:t>
            </a:r>
            <a:r>
              <a:rPr lang="en-US" sz="1200" b="0" baseline="0">
                <a:cs typeface="+mn-cs"/>
              </a:rPr>
              <a:t> P. Pusey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2"/>
          <a:stretch>
            <a:fillRect/>
          </a:stretch>
        </p:blipFill>
        <p:spPr bwMode="auto">
          <a:xfrm>
            <a:off x="152400" y="4197350"/>
            <a:ext cx="8040688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04"/>
          <a:stretch>
            <a:fillRect/>
          </a:stretch>
        </p:blipFill>
        <p:spPr bwMode="auto">
          <a:xfrm>
            <a:off x="76200" y="1600200"/>
            <a:ext cx="82486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295400" y="609600"/>
            <a:ext cx="3494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The patchy model analog 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971800" y="6172200"/>
            <a:ext cx="4964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Bonding volume and energy scale….</a:t>
            </a:r>
          </a:p>
        </p:txBody>
      </p:sp>
    </p:spTree>
    <p:extLst>
      <p:ext uri="{BB962C8B-B14F-4D97-AF65-F5344CB8AC3E}">
        <p14:creationId xmlns:p14="http://schemas.microsoft.com/office/powerpoint/2010/main" val="24088609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36" b="46796"/>
          <a:stretch>
            <a:fillRect/>
          </a:stretch>
        </p:blipFill>
        <p:spPr bwMode="auto">
          <a:xfrm>
            <a:off x="5029200" y="0"/>
            <a:ext cx="4191000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0"/>
            <a:ext cx="4419600" cy="304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dirty="0"/>
              <a:t>Connections to patchy particle</a:t>
            </a:r>
          </a:p>
          <a:p>
            <a:endParaRPr lang="en-US" sz="3200" dirty="0"/>
          </a:p>
          <a:p>
            <a:r>
              <a:rPr lang="en-US" sz="3200" dirty="0"/>
              <a:t>Network formed by a mixture of particles with valence f</a:t>
            </a:r>
            <a:r>
              <a:rPr lang="en-US" sz="3200" baseline="-25000" dirty="0"/>
              <a:t>1</a:t>
            </a:r>
            <a:r>
              <a:rPr lang="en-US" sz="3200" dirty="0"/>
              <a:t> and f</a:t>
            </a:r>
            <a:r>
              <a:rPr lang="en-US" sz="3200" baseline="-25000" dirty="0"/>
              <a:t>2</a:t>
            </a:r>
            <a:r>
              <a:rPr lang="en-US" sz="3200" dirty="0"/>
              <a:t> in non-</a:t>
            </a:r>
            <a:r>
              <a:rPr lang="en-US" sz="3200" dirty="0" err="1"/>
              <a:t>stochiometric</a:t>
            </a:r>
            <a:r>
              <a:rPr lang="en-US" sz="3200" dirty="0"/>
              <a:t> ratio in</a:t>
            </a:r>
          </a:p>
          <a:p>
            <a:endParaRPr lang="en-US" sz="3200" dirty="0"/>
          </a:p>
          <a:p>
            <a:r>
              <a:rPr lang="en-US" sz="3200" dirty="0"/>
              <a:t> which all possible bonds between particles of different type are present!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4267200"/>
            <a:ext cx="8974138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600" dirty="0"/>
              <a:t>Where is T ?         T=0 K !</a:t>
            </a:r>
          </a:p>
          <a:p>
            <a:endParaRPr lang="en-US" sz="3600" dirty="0"/>
          </a:p>
          <a:p>
            <a:r>
              <a:rPr lang="en-US" sz="3600" dirty="0"/>
              <a:t>What does it mean to switch  ?    Explore the different </a:t>
            </a:r>
          </a:p>
          <a:p>
            <a:r>
              <a:rPr lang="en-US" sz="3600" dirty="0"/>
              <a:t>                                                       configurations of the ground state</a:t>
            </a:r>
          </a:p>
          <a:p>
            <a:r>
              <a:rPr lang="en-US" sz="3600" dirty="0"/>
              <a:t>                                                      </a:t>
            </a:r>
          </a:p>
          <a:p>
            <a:r>
              <a:rPr lang="en-US" sz="3600" dirty="0"/>
              <a:t>                    There is life in the ground state ! </a:t>
            </a:r>
          </a:p>
          <a:p>
            <a:r>
              <a:rPr lang="en-US" sz="3600" dirty="0"/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35799840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Pictureclipp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125538"/>
            <a:ext cx="3887788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TextBox 3"/>
          <p:cNvSpPr txBox="1">
            <a:spLocks noChangeArrowheads="1"/>
          </p:cNvSpPr>
          <p:nvPr/>
        </p:nvSpPr>
        <p:spPr bwMode="auto">
          <a:xfrm>
            <a:off x="2339975" y="476250"/>
            <a:ext cx="4911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aseline="0"/>
              <a:t>Self complementary DNA sequences</a:t>
            </a:r>
            <a:endParaRPr lang="en-US"/>
          </a:p>
        </p:txBody>
      </p:sp>
      <p:pic>
        <p:nvPicPr>
          <p:cNvPr id="860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736975"/>
            <a:ext cx="4248150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Picture 5"/>
          <p:cNvSpPr>
            <a:spLocks noChangeAspect="1"/>
          </p:cNvSpPr>
          <p:nvPr/>
        </p:nvSpPr>
        <p:spPr bwMode="auto">
          <a:xfrm>
            <a:off x="-180975" y="2781300"/>
            <a:ext cx="9144000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1763713" y="476250"/>
            <a:ext cx="55816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4400" baseline="0"/>
              <a:t>Orientational Entropy</a:t>
            </a:r>
            <a:endParaRPr lang="en-US" sz="4400"/>
          </a:p>
        </p:txBody>
      </p:sp>
      <p:pic>
        <p:nvPicPr>
          <p:cNvPr id="3174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2349500"/>
            <a:ext cx="9144000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63688" y="4509120"/>
            <a:ext cx="49701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ANNALS NEW YORK ACADEMY OF </a:t>
            </a:r>
            <a:r>
              <a:rPr lang="en-US" b="0" i="1" dirty="0"/>
              <a:t>SCIENCES 1949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2FA5AB-7442-1E4A-9619-988CFD3D4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2" y="4257360"/>
            <a:ext cx="1733269" cy="2628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" b="1" i="0" u="none" strike="noStrike" cap="none" normalizeH="0" baseline="3000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" b="1" i="0" u="none" strike="noStrike" cap="none" normalizeH="0" baseline="3000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94548</TotalTime>
  <Words>1199</Words>
  <Application>Microsoft Macintosh PowerPoint</Application>
  <PresentationFormat>On-screen Show (4:3)</PresentationFormat>
  <Paragraphs>262</Paragraphs>
  <Slides>85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Blank Presentation</vt:lpstr>
      <vt:lpstr>PowerPoint Presentation</vt:lpstr>
      <vt:lpstr>Outline  </vt:lpstr>
      <vt:lpstr>PowerPoint Presentation</vt:lpstr>
      <vt:lpstr>Which one is more disordered ?</vt:lpstr>
      <vt:lpstr>Hard Spheres (HS) Equilibrium properties</vt:lpstr>
      <vt:lpstr>PowerPoint Presentation</vt:lpstr>
      <vt:lpstr>A proxy to translational Entropy...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Crystal Selection by Entropy</vt:lpstr>
      <vt:lpstr>Crystal Selection by Entropy</vt:lpstr>
      <vt:lpstr>Crystal Selection by Entropy</vt:lpstr>
      <vt:lpstr>PowerPoint Presentation</vt:lpstr>
      <vt:lpstr>PowerPoint Presentation</vt:lpstr>
      <vt:lpstr>PowerPoint Presentation</vt:lpstr>
      <vt:lpstr>Entropic Attraction Large HS in a bath of small HS</vt:lpstr>
      <vt:lpstr>PowerPoint Presentation</vt:lpstr>
      <vt:lpstr>PowerPoint Presentation</vt:lpstr>
      <vt:lpstr>Rd</vt:lpstr>
      <vt:lpstr>PowerPoint Presentation</vt:lpstr>
      <vt:lpstr>Visualizzation of depletion forces </vt:lpstr>
      <vt:lpstr>PowerPoint Presentation</vt:lpstr>
      <vt:lpstr>Depletion: shape and roughness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Safran’s attraction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a=10, f(q)</vt:lpstr>
      <vt:lpstr>PowerPoint Presentation</vt:lpstr>
      <vt:lpstr>PowerPoint Presentation</vt:lpstr>
      <vt:lpstr>PowerPoint Presentation</vt:lpstr>
      <vt:lpstr>PowerPoint Presentation</vt:lpstr>
      <vt:lpstr>Another interesting soft-matter 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root root</dc:creator>
  <cp:lastModifiedBy>ff ss</cp:lastModifiedBy>
  <cp:revision>1444</cp:revision>
  <cp:lastPrinted>2018-09-28T12:10:11Z</cp:lastPrinted>
  <dcterms:created xsi:type="dcterms:W3CDTF">2005-11-05T12:19:12Z</dcterms:created>
  <dcterms:modified xsi:type="dcterms:W3CDTF">2021-04-28T09:49:31Z</dcterms:modified>
</cp:coreProperties>
</file>