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72" r:id="rId3"/>
    <p:sldId id="691" r:id="rId4"/>
    <p:sldId id="280" r:id="rId5"/>
    <p:sldId id="276" r:id="rId6"/>
    <p:sldId id="279" r:id="rId7"/>
    <p:sldId id="283" r:id="rId8"/>
    <p:sldId id="284" r:id="rId9"/>
    <p:sldId id="285" r:id="rId10"/>
    <p:sldId id="699" r:id="rId11"/>
    <p:sldId id="700" r:id="rId12"/>
    <p:sldId id="663" r:id="rId13"/>
    <p:sldId id="659" r:id="rId14"/>
    <p:sldId id="689" r:id="rId15"/>
    <p:sldId id="654" r:id="rId16"/>
    <p:sldId id="701" r:id="rId17"/>
    <p:sldId id="677" r:id="rId18"/>
    <p:sldId id="684" r:id="rId19"/>
    <p:sldId id="675" r:id="rId20"/>
    <p:sldId id="707" r:id="rId21"/>
    <p:sldId id="676" r:id="rId22"/>
    <p:sldId id="693" r:id="rId23"/>
    <p:sldId id="694" r:id="rId24"/>
    <p:sldId id="692" r:id="rId25"/>
    <p:sldId id="696" r:id="rId26"/>
    <p:sldId id="695" r:id="rId27"/>
    <p:sldId id="697" r:id="rId28"/>
    <p:sldId id="706" r:id="rId29"/>
    <p:sldId id="703" r:id="rId30"/>
    <p:sldId id="705" r:id="rId31"/>
    <p:sldId id="704" r:id="rId32"/>
    <p:sldId id="708" r:id="rId33"/>
    <p:sldId id="70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97"/>
    <p:restoredTop sz="86357"/>
  </p:normalViewPr>
  <p:slideViewPr>
    <p:cSldViewPr snapToGrid="0" snapToObjects="1">
      <p:cViewPr>
        <p:scale>
          <a:sx n="98" d="100"/>
          <a:sy n="98" d="100"/>
        </p:scale>
        <p:origin x="16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8E932-B79C-AC49-8914-10E224941DC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C220C-0B70-2745-86F2-8B458A88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85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69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F574BFE7-80B1-DD40-A2A1-D56CE5D84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528095A4-4D62-EB44-A805-0A7718AC7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" pitchFamily="2" charset="0"/>
                <a:ea typeface="ＭＳ Ｐゴシック" panose="020B0600070205080204" pitchFamily="34" charset="-128"/>
              </a:rPr>
              <a:t>/Users/fs/Dropbox/Q0COLLECTIVEVITRIMER/MACROMOLECULES/fqt-X0332.pdf</a:t>
            </a:r>
          </a:p>
          <a:p>
            <a:endParaRPr lang="en-US" altLang="x-none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4C0B914D-1040-D548-89BB-02A9E8FFE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0543684-3CBF-D64A-B7A5-5DA073D7459A}" type="slidenum">
              <a:rPr lang="en-US" altLang="x-none" sz="1200" b="0"/>
              <a:pPr/>
              <a:t>15</a:t>
            </a:fld>
            <a:endParaRPr lang="en-US" altLang="x-none" sz="1200" b="0"/>
          </a:p>
        </p:txBody>
      </p:sp>
    </p:spTree>
    <p:extLst>
      <p:ext uri="{BB962C8B-B14F-4D97-AF65-F5344CB8AC3E}">
        <p14:creationId xmlns:p14="http://schemas.microsoft.com/office/powerpoint/2010/main" val="573628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9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72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3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7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976C0-2A36-070E-7BD3-6FA58F5DD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C158A-83CA-BE44-4CB5-7C5DCD60F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4A008-FB67-FFB4-7E1A-1D4E3FB39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804FB-6E92-E31E-CD2A-C2B5C7E30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46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61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55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6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44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0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19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3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6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8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5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74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220C-0B70-2745-86F2-8B458A8881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1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2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3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8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1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1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7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6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2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1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A198-895D-944E-9040-504B6867C380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95D5D-0EFC-D549-B14F-7D4C592B1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ogin.infn.roma1.it/~sciort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roma1.infn.it/~sciortif/PDF/2019/ncr8947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292600"/>
            <a:ext cx="7924800" cy="649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3600" b="0" dirty="0">
                <a:solidFill>
                  <a:srgbClr val="000000"/>
                </a:solidFill>
              </a:rPr>
              <a:t>Francesco </a:t>
            </a:r>
            <a:r>
              <a:rPr lang="en-US" sz="3600" b="0" dirty="0" err="1">
                <a:solidFill>
                  <a:srgbClr val="000000"/>
                </a:solidFill>
              </a:rPr>
              <a:t>Sciortino</a:t>
            </a:r>
            <a:endParaRPr lang="en-US" sz="3600" b="0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defRPr/>
            </a:pPr>
            <a:endParaRPr lang="en-US" sz="3600" b="0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27125" y="4175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40175" y="3730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63688" y="5085184"/>
            <a:ext cx="5917004" cy="5847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hlinkClick r:id="rId3"/>
              </a:rPr>
              <a:t>http:www.roma1.infn.it/~sciortif</a:t>
            </a:r>
            <a:endParaRPr lang="en-US" sz="320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272"/>
            <a:ext cx="3056542" cy="95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931333" y="4374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548B3F-2D6A-F15E-DB78-D784860BA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25" y="145933"/>
            <a:ext cx="7772400" cy="1857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77F14-4DEC-79B7-2E77-266C8CD02EE5}"/>
              </a:ext>
            </a:extLst>
          </p:cNvPr>
          <p:cNvSpPr txBox="1"/>
          <p:nvPr/>
        </p:nvSpPr>
        <p:spPr>
          <a:xfrm>
            <a:off x="1763688" y="2143524"/>
            <a:ext cx="66129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92D050"/>
                </a:solidFill>
              </a:rPr>
              <a:t>Subtle Entropy Effects  </a:t>
            </a:r>
          </a:p>
          <a:p>
            <a:r>
              <a:rPr lang="en-US" sz="4400" dirty="0">
                <a:solidFill>
                  <a:srgbClr val="92D050"/>
                </a:solidFill>
              </a:rPr>
              <a:t>in Associative Polymers</a:t>
            </a:r>
          </a:p>
        </p:txBody>
      </p:sp>
    </p:spTree>
    <p:extLst>
      <p:ext uri="{BB962C8B-B14F-4D97-AF65-F5344CB8AC3E}">
        <p14:creationId xmlns:p14="http://schemas.microsoft.com/office/powerpoint/2010/main" val="16206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524922-0D85-CC97-58C7-DF31C768F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31" y="-56272"/>
            <a:ext cx="324619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48B1C-E45E-070B-2328-7C51F424B265}"/>
              </a:ext>
            </a:extLst>
          </p:cNvPr>
          <p:cNvSpPr txBox="1"/>
          <p:nvPr/>
        </p:nvSpPr>
        <p:spPr>
          <a:xfrm>
            <a:off x="5108883" y="1863146"/>
            <a:ext cx="37526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Combinatorial entropy does not suffice to stabilize a ”gas-liquid” coexistence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D4763-2577-F662-EAAE-B18280A00F7A}"/>
              </a:ext>
            </a:extLst>
          </p:cNvPr>
          <p:cNvSpPr txBox="1"/>
          <p:nvPr/>
        </p:nvSpPr>
        <p:spPr>
          <a:xfrm>
            <a:off x="5710335" y="5542384"/>
            <a:ext cx="3296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Consistent with predictions by</a:t>
            </a:r>
          </a:p>
          <a:p>
            <a:r>
              <a:rPr lang="en-US" b="1" dirty="0"/>
              <a:t>Semenov  and Rubinstein</a:t>
            </a:r>
          </a:p>
          <a:p>
            <a:r>
              <a:rPr lang="en-US" b="1" dirty="0"/>
              <a:t>Macromolecules 31, 1373 (1998)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2FD93D-9C95-3DB8-DA31-D03260218AC6}"/>
              </a:ext>
            </a:extLst>
          </p:cNvPr>
          <p:cNvSpPr txBox="1"/>
          <p:nvPr/>
        </p:nvSpPr>
        <p:spPr>
          <a:xfrm>
            <a:off x="1438631" y="6488668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5BD57-E8CC-1BB1-8193-3D491AB23033}"/>
              </a:ext>
            </a:extLst>
          </p:cNvPr>
          <p:cNvSpPr txBox="1"/>
          <p:nvPr/>
        </p:nvSpPr>
        <p:spPr>
          <a:xfrm>
            <a:off x="3120237" y="650976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time</a:t>
            </a:r>
          </a:p>
        </p:txBody>
      </p:sp>
    </p:spTree>
    <p:extLst>
      <p:ext uri="{BB962C8B-B14F-4D97-AF65-F5344CB8AC3E}">
        <p14:creationId xmlns:p14="http://schemas.microsoft.com/office/powerpoint/2010/main" val="2694284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5EA0-4DE6-81D9-2EC4-2BF84962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8" y="2842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Interlude… how did we equilibrate at low T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FA5C0-45B6-0C0A-3B05-B27C7AA4BBDC}"/>
              </a:ext>
            </a:extLst>
          </p:cNvPr>
          <p:cNvSpPr txBox="1"/>
          <p:nvPr/>
        </p:nvSpPr>
        <p:spPr>
          <a:xfrm>
            <a:off x="2208997" y="2905780"/>
            <a:ext cx="5144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>
                <a:solidFill>
                  <a:srgbClr val="FF0000"/>
                </a:solidFill>
              </a:rPr>
              <a:t>Swapping instead of breaking</a:t>
            </a:r>
            <a:endParaRPr lang="x-non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7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38393BF2-2201-F741-BCFC-4399D3752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932" y="862418"/>
            <a:ext cx="607183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2700" dirty="0"/>
              <a:t>Molecular Dynamics of Swap Events</a:t>
            </a:r>
          </a:p>
        </p:txBody>
      </p:sp>
      <p:grpSp>
        <p:nvGrpSpPr>
          <p:cNvPr id="34819" name="Group 5">
            <a:extLst>
              <a:ext uri="{FF2B5EF4-FFF2-40B4-BE49-F238E27FC236}">
                <a16:creationId xmlns:a16="http://schemas.microsoft.com/office/drawing/2014/main" id="{FDC3D387-DB50-E649-989A-464D3AE66110}"/>
              </a:ext>
            </a:extLst>
          </p:cNvPr>
          <p:cNvGrpSpPr>
            <a:grpSpLocks/>
          </p:cNvGrpSpPr>
          <p:nvPr/>
        </p:nvGrpSpPr>
        <p:grpSpPr bwMode="auto">
          <a:xfrm>
            <a:off x="1494235" y="2511030"/>
            <a:ext cx="1047750" cy="1569244"/>
            <a:chOff x="444500" y="980728"/>
            <a:chExt cx="1397000" cy="2092672"/>
          </a:xfrm>
        </p:grpSpPr>
        <p:pic>
          <p:nvPicPr>
            <p:cNvPr id="34826" name="Picture 6" descr="3body.png">
              <a:extLst>
                <a:ext uri="{FF2B5EF4-FFF2-40B4-BE49-F238E27FC236}">
                  <a16:creationId xmlns:a16="http://schemas.microsoft.com/office/drawing/2014/main" id="{0906B62E-10C1-0C47-9315-ED8E2E05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79861" b="38045"/>
            <a:stretch>
              <a:fillRect/>
            </a:stretch>
          </p:blipFill>
          <p:spPr bwMode="auto">
            <a:xfrm>
              <a:off x="444500" y="980728"/>
              <a:ext cx="1397000" cy="2092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7" name="TextBox 7">
              <a:extLst>
                <a:ext uri="{FF2B5EF4-FFF2-40B4-BE49-F238E27FC236}">
                  <a16:creationId xmlns:a16="http://schemas.microsoft.com/office/drawing/2014/main" id="{5042A270-48CF-7245-AE48-1C76DC192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624" y="1268760"/>
              <a:ext cx="468504" cy="4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4828" name="TextBox 11">
              <a:extLst>
                <a:ext uri="{FF2B5EF4-FFF2-40B4-BE49-F238E27FC236}">
                  <a16:creationId xmlns:a16="http://schemas.microsoft.com/office/drawing/2014/main" id="{D5AADAE9-E9B4-CA41-9020-E9B5269F5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755576" y="2189435"/>
              <a:ext cx="432929" cy="4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</p:grpSp>
      <p:sp>
        <p:nvSpPr>
          <p:cNvPr id="34820" name="TextBox 16">
            <a:extLst>
              <a:ext uri="{FF2B5EF4-FFF2-40B4-BE49-F238E27FC236}">
                <a16:creationId xmlns:a16="http://schemas.microsoft.com/office/drawing/2014/main" id="{C81C05C2-5293-8E42-84E9-5515F4AA2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179" y="1785938"/>
            <a:ext cx="45727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 dirty="0"/>
              <a:t>Short-range with clear minimum and cut-off</a:t>
            </a:r>
          </a:p>
        </p:txBody>
      </p:sp>
      <p:sp>
        <p:nvSpPr>
          <p:cNvPr id="34821" name="TextBox 1">
            <a:extLst>
              <a:ext uri="{FF2B5EF4-FFF2-40B4-BE49-F238E27FC236}">
                <a16:creationId xmlns:a16="http://schemas.microsoft.com/office/drawing/2014/main" id="{67A14363-7DE2-E049-9EB8-E1BA70F01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92" y="5426870"/>
            <a:ext cx="877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dirty="0" err="1"/>
              <a:t>kT</a:t>
            </a:r>
            <a:r>
              <a:rPr lang="en-US" altLang="x-none" dirty="0"/>
              <a:t>&lt;</a:t>
            </a:r>
            <a:r>
              <a:rPr lang="en-US" altLang="x-none" dirty="0">
                <a:latin typeface="Symbol" pitchFamily="2" charset="2"/>
              </a:rPr>
              <a:t>e</a:t>
            </a:r>
          </a:p>
        </p:txBody>
      </p:sp>
      <p:pic>
        <p:nvPicPr>
          <p:cNvPr id="34822" name="Picture 2" descr="potenziali2.pdf">
            <a:extLst>
              <a:ext uri="{FF2B5EF4-FFF2-40B4-BE49-F238E27FC236}">
                <a16:creationId xmlns:a16="http://schemas.microsoft.com/office/drawing/2014/main" id="{3B8FA0E6-3096-E546-A301-C10864EF2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>
            <a:fillRect/>
          </a:stretch>
        </p:blipFill>
        <p:spPr bwMode="auto">
          <a:xfrm>
            <a:off x="3330180" y="2078832"/>
            <a:ext cx="4445794" cy="303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Oval 1">
            <a:extLst>
              <a:ext uri="{FF2B5EF4-FFF2-40B4-BE49-F238E27FC236}">
                <a16:creationId xmlns:a16="http://schemas.microsoft.com/office/drawing/2014/main" id="{0DD3C21F-DE8D-CE4D-9FA0-C83F03CBF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4508897"/>
            <a:ext cx="108347" cy="108347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34824" name="Oval 11">
            <a:extLst>
              <a:ext uri="{FF2B5EF4-FFF2-40B4-BE49-F238E27FC236}">
                <a16:creationId xmlns:a16="http://schemas.microsoft.com/office/drawing/2014/main" id="{000A907D-F498-5F44-94A2-3ECB04628A6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75623" y="4508897"/>
            <a:ext cx="34528" cy="1143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x-none" altLang="x-none" sz="1800"/>
          </a:p>
        </p:txBody>
      </p:sp>
      <p:sp>
        <p:nvSpPr>
          <p:cNvPr id="34825" name="Oval 12">
            <a:extLst>
              <a:ext uri="{FF2B5EF4-FFF2-40B4-BE49-F238E27FC236}">
                <a16:creationId xmlns:a16="http://schemas.microsoft.com/office/drawing/2014/main" id="{0C92598F-208E-604E-8385-64E2548B6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4449366"/>
            <a:ext cx="140494" cy="1143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x-none" altLang="x-none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AE619-E6B6-2846-A6E5-2492A37D9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8" y="5231088"/>
            <a:ext cx="4581526" cy="479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358C7-0F26-454C-AF43-469B90374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6" y="5620317"/>
            <a:ext cx="2686220" cy="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84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14">
            <a:extLst>
              <a:ext uri="{FF2B5EF4-FFF2-40B4-BE49-F238E27FC236}">
                <a16:creationId xmlns:a16="http://schemas.microsoft.com/office/drawing/2014/main" id="{E9AF0B04-6BAB-634B-AE44-28CB838ED7D1}"/>
              </a:ext>
            </a:extLst>
          </p:cNvPr>
          <p:cNvGrpSpPr>
            <a:grpSpLocks/>
          </p:cNvGrpSpPr>
          <p:nvPr/>
        </p:nvGrpSpPr>
        <p:grpSpPr bwMode="auto">
          <a:xfrm>
            <a:off x="969089" y="1698761"/>
            <a:ext cx="6858000" cy="2532460"/>
            <a:chOff x="-250639" y="1121710"/>
            <a:chExt cx="9144000" cy="3377670"/>
          </a:xfrm>
        </p:grpSpPr>
        <p:pic>
          <p:nvPicPr>
            <p:cNvPr id="37892" name="Picture 3" descr="3body.png">
              <a:extLst>
                <a:ext uri="{FF2B5EF4-FFF2-40B4-BE49-F238E27FC236}">
                  <a16:creationId xmlns:a16="http://schemas.microsoft.com/office/drawing/2014/main" id="{EB17033B-2049-564B-B5EF-35BEF1285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639" y="1121710"/>
              <a:ext cx="9144000" cy="337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TextBox 4">
              <a:extLst>
                <a:ext uri="{FF2B5EF4-FFF2-40B4-BE49-F238E27FC236}">
                  <a16:creationId xmlns:a16="http://schemas.microsoft.com/office/drawing/2014/main" id="{EEACE140-2A07-9948-AEB0-5D1161F6D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624" y="1268760"/>
              <a:ext cx="468504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7894" name="TextBox 5">
              <a:extLst>
                <a:ext uri="{FF2B5EF4-FFF2-40B4-BE49-F238E27FC236}">
                  <a16:creationId xmlns:a16="http://schemas.microsoft.com/office/drawing/2014/main" id="{6936692C-3258-254D-B219-CD18FDD05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468504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7895" name="TextBox 6">
              <a:extLst>
                <a:ext uri="{FF2B5EF4-FFF2-40B4-BE49-F238E27FC236}">
                  <a16:creationId xmlns:a16="http://schemas.microsoft.com/office/drawing/2014/main" id="{9C98339F-1143-2543-8C00-BFE16D962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20" y="1196752"/>
              <a:ext cx="468504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7896" name="TextBox 7">
              <a:extLst>
                <a:ext uri="{FF2B5EF4-FFF2-40B4-BE49-F238E27FC236}">
                  <a16:creationId xmlns:a16="http://schemas.microsoft.com/office/drawing/2014/main" id="{8F4A2F58-FA67-C84E-911E-5056E9AE9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483768" y="161333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897" name="TextBox 8">
              <a:extLst>
                <a:ext uri="{FF2B5EF4-FFF2-40B4-BE49-F238E27FC236}">
                  <a16:creationId xmlns:a16="http://schemas.microsoft.com/office/drawing/2014/main" id="{B611B013-4ED8-2E46-B480-13A6FF6B3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755576" y="2189399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898" name="TextBox 9">
              <a:extLst>
                <a:ext uri="{FF2B5EF4-FFF2-40B4-BE49-F238E27FC236}">
                  <a16:creationId xmlns:a16="http://schemas.microsoft.com/office/drawing/2014/main" id="{8C2EDBC9-1F16-BA49-BDF3-4D1A92DDA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3995936" y="2189399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899" name="TextBox 10">
              <a:extLst>
                <a:ext uri="{FF2B5EF4-FFF2-40B4-BE49-F238E27FC236}">
                  <a16:creationId xmlns:a16="http://schemas.microsoft.com/office/drawing/2014/main" id="{494F2970-5E54-AC45-AC8F-473D4F63D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5364088" y="168534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900" name="TextBox 11">
              <a:extLst>
                <a:ext uri="{FF2B5EF4-FFF2-40B4-BE49-F238E27FC236}">
                  <a16:creationId xmlns:a16="http://schemas.microsoft.com/office/drawing/2014/main" id="{0E67AED5-47F5-014C-950F-7ECC80392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7092280" y="233341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901" name="TextBox 13">
              <a:extLst>
                <a:ext uri="{FF2B5EF4-FFF2-40B4-BE49-F238E27FC236}">
                  <a16:creationId xmlns:a16="http://schemas.microsoft.com/office/drawing/2014/main" id="{89055AFD-9C34-AE44-A238-0FF705F448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8460432" y="161333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</p:grpSp>
      <p:sp>
        <p:nvSpPr>
          <p:cNvPr id="37890" name="TextBox 1">
            <a:extLst>
              <a:ext uri="{FF2B5EF4-FFF2-40B4-BE49-F238E27FC236}">
                <a16:creationId xmlns:a16="http://schemas.microsoft.com/office/drawing/2014/main" id="{E78EA4C3-B4EF-5F47-BE61-C28781EA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11" y="1107282"/>
            <a:ext cx="3796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/>
              <a:t>Molecular Dynamics of Swap Events</a:t>
            </a:r>
          </a:p>
        </p:txBody>
      </p:sp>
      <p:sp>
        <p:nvSpPr>
          <p:cNvPr id="37891" name="TextBox 1">
            <a:extLst>
              <a:ext uri="{FF2B5EF4-FFF2-40B4-BE49-F238E27FC236}">
                <a16:creationId xmlns:a16="http://schemas.microsoft.com/office/drawing/2014/main" id="{CCD03468-AD57-184A-9279-01FEAF32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86" y="4508897"/>
            <a:ext cx="3995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 dirty="0"/>
              <a:t>We need a flat energy surface for swap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CA39F7-E1A7-DE46-BE9D-3D5081D64887}"/>
              </a:ext>
            </a:extLst>
          </p:cNvPr>
          <p:cNvSpPr/>
          <p:nvPr/>
        </p:nvSpPr>
        <p:spPr>
          <a:xfrm>
            <a:off x="369277" y="3802673"/>
            <a:ext cx="7798777" cy="4285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350" dirty="0"/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3091616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14">
            <a:extLst>
              <a:ext uri="{FF2B5EF4-FFF2-40B4-BE49-F238E27FC236}">
                <a16:creationId xmlns:a16="http://schemas.microsoft.com/office/drawing/2014/main" id="{E9AF0B04-6BAB-634B-AE44-28CB838ED7D1}"/>
              </a:ext>
            </a:extLst>
          </p:cNvPr>
          <p:cNvGrpSpPr>
            <a:grpSpLocks/>
          </p:cNvGrpSpPr>
          <p:nvPr/>
        </p:nvGrpSpPr>
        <p:grpSpPr bwMode="auto">
          <a:xfrm>
            <a:off x="955021" y="1698761"/>
            <a:ext cx="6858000" cy="2532460"/>
            <a:chOff x="-250639" y="1121710"/>
            <a:chExt cx="9144000" cy="3377670"/>
          </a:xfrm>
        </p:grpSpPr>
        <p:pic>
          <p:nvPicPr>
            <p:cNvPr id="37892" name="Picture 3" descr="3body.png">
              <a:extLst>
                <a:ext uri="{FF2B5EF4-FFF2-40B4-BE49-F238E27FC236}">
                  <a16:creationId xmlns:a16="http://schemas.microsoft.com/office/drawing/2014/main" id="{EB17033B-2049-564B-B5EF-35BEF1285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639" y="1121710"/>
              <a:ext cx="9144000" cy="337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TextBox 4">
              <a:extLst>
                <a:ext uri="{FF2B5EF4-FFF2-40B4-BE49-F238E27FC236}">
                  <a16:creationId xmlns:a16="http://schemas.microsoft.com/office/drawing/2014/main" id="{EEACE140-2A07-9948-AEB0-5D1161F6D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624" y="1268760"/>
              <a:ext cx="468504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7894" name="TextBox 5">
              <a:extLst>
                <a:ext uri="{FF2B5EF4-FFF2-40B4-BE49-F238E27FC236}">
                  <a16:creationId xmlns:a16="http://schemas.microsoft.com/office/drawing/2014/main" id="{6936692C-3258-254D-B219-CD18FDD05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468504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7895" name="TextBox 6">
              <a:extLst>
                <a:ext uri="{FF2B5EF4-FFF2-40B4-BE49-F238E27FC236}">
                  <a16:creationId xmlns:a16="http://schemas.microsoft.com/office/drawing/2014/main" id="{9C98339F-1143-2543-8C00-BFE16D962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20" y="1196752"/>
              <a:ext cx="468504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A</a:t>
              </a:r>
            </a:p>
          </p:txBody>
        </p:sp>
        <p:sp>
          <p:nvSpPr>
            <p:cNvPr id="37896" name="TextBox 7">
              <a:extLst>
                <a:ext uri="{FF2B5EF4-FFF2-40B4-BE49-F238E27FC236}">
                  <a16:creationId xmlns:a16="http://schemas.microsoft.com/office/drawing/2014/main" id="{8F4A2F58-FA67-C84E-911E-5056E9AE9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483768" y="161333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897" name="TextBox 8">
              <a:extLst>
                <a:ext uri="{FF2B5EF4-FFF2-40B4-BE49-F238E27FC236}">
                  <a16:creationId xmlns:a16="http://schemas.microsoft.com/office/drawing/2014/main" id="{B611B013-4ED8-2E46-B480-13A6FF6B3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755576" y="2189399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898" name="TextBox 9">
              <a:extLst>
                <a:ext uri="{FF2B5EF4-FFF2-40B4-BE49-F238E27FC236}">
                  <a16:creationId xmlns:a16="http://schemas.microsoft.com/office/drawing/2014/main" id="{8C2EDBC9-1F16-BA49-BDF3-4D1A92DDA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3995936" y="2189399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899" name="TextBox 10">
              <a:extLst>
                <a:ext uri="{FF2B5EF4-FFF2-40B4-BE49-F238E27FC236}">
                  <a16:creationId xmlns:a16="http://schemas.microsoft.com/office/drawing/2014/main" id="{494F2970-5E54-AC45-AC8F-473D4F63D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5364088" y="168534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900" name="TextBox 11">
              <a:extLst>
                <a:ext uri="{FF2B5EF4-FFF2-40B4-BE49-F238E27FC236}">
                  <a16:creationId xmlns:a16="http://schemas.microsoft.com/office/drawing/2014/main" id="{0E67AED5-47F5-014C-950F-7ECC80392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7092280" y="233341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  <p:sp>
          <p:nvSpPr>
            <p:cNvPr id="37901" name="TextBox 13">
              <a:extLst>
                <a:ext uri="{FF2B5EF4-FFF2-40B4-BE49-F238E27FC236}">
                  <a16:creationId xmlns:a16="http://schemas.microsoft.com/office/drawing/2014/main" id="{89055AFD-9C34-AE44-A238-0FF705F448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8460432" y="1613334"/>
              <a:ext cx="432929" cy="49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x-none" sz="1800"/>
                <a:t>B</a:t>
              </a:r>
            </a:p>
          </p:txBody>
        </p:sp>
      </p:grpSp>
      <p:sp>
        <p:nvSpPr>
          <p:cNvPr id="37890" name="TextBox 1">
            <a:extLst>
              <a:ext uri="{FF2B5EF4-FFF2-40B4-BE49-F238E27FC236}">
                <a16:creationId xmlns:a16="http://schemas.microsoft.com/office/drawing/2014/main" id="{E78EA4C3-B4EF-5F47-BE61-C28781EA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11" y="1107282"/>
            <a:ext cx="3796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/>
              <a:t>Molecular Dynamics of Swap Events</a:t>
            </a:r>
          </a:p>
        </p:txBody>
      </p:sp>
      <p:sp>
        <p:nvSpPr>
          <p:cNvPr id="37891" name="TextBox 1">
            <a:extLst>
              <a:ext uri="{FF2B5EF4-FFF2-40B4-BE49-F238E27FC236}">
                <a16:creationId xmlns:a16="http://schemas.microsoft.com/office/drawing/2014/main" id="{CCD03468-AD57-184A-9279-01FEAF32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86" y="4508897"/>
            <a:ext cx="3995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/>
              <a:t>We need a flat energy surface for swap</a:t>
            </a:r>
          </a:p>
        </p:txBody>
      </p:sp>
    </p:spTree>
    <p:extLst>
      <p:ext uri="{BB962C8B-B14F-4D97-AF65-F5344CB8AC3E}">
        <p14:creationId xmlns:p14="http://schemas.microsoft.com/office/powerpoint/2010/main" val="121599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>
            <a:extLst>
              <a:ext uri="{FF2B5EF4-FFF2-40B4-BE49-F238E27FC236}">
                <a16:creationId xmlns:a16="http://schemas.microsoft.com/office/drawing/2014/main" id="{53B2CC58-C5BF-DB41-9BB3-E5D5DA18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872" y="857250"/>
            <a:ext cx="3796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 dirty="0"/>
              <a:t>Molecular Dynamics of Swap Events</a:t>
            </a:r>
          </a:p>
        </p:txBody>
      </p:sp>
      <p:pic>
        <p:nvPicPr>
          <p:cNvPr id="35842" name="Picture 5">
            <a:extLst>
              <a:ext uri="{FF2B5EF4-FFF2-40B4-BE49-F238E27FC236}">
                <a16:creationId xmlns:a16="http://schemas.microsoft.com/office/drawing/2014/main" id="{ABB77B47-4E3C-584F-A0C5-745D66C3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7130" r="13646" b="25545"/>
          <a:stretch>
            <a:fillRect/>
          </a:stretch>
        </p:blipFill>
        <p:spPr bwMode="auto">
          <a:xfrm>
            <a:off x="2838860" y="5310187"/>
            <a:ext cx="385167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>
            <a:extLst>
              <a:ext uri="{FF2B5EF4-FFF2-40B4-BE49-F238E27FC236}">
                <a16:creationId xmlns:a16="http://schemas.microsoft.com/office/drawing/2014/main" id="{94BCBF48-5B4F-CB47-B884-70FAC84F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9593" r="7291" b="16260"/>
          <a:stretch>
            <a:fillRect/>
          </a:stretch>
        </p:blipFill>
        <p:spPr bwMode="auto">
          <a:xfrm>
            <a:off x="2847789" y="4238061"/>
            <a:ext cx="38338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>
            <a:extLst>
              <a:ext uri="{FF2B5EF4-FFF2-40B4-BE49-F238E27FC236}">
                <a16:creationId xmlns:a16="http://schemas.microsoft.com/office/drawing/2014/main" id="{D18EF477-4743-314C-8625-3E2E44FD1F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" r="5004" b="3500"/>
          <a:stretch/>
        </p:blipFill>
        <p:spPr bwMode="auto">
          <a:xfrm>
            <a:off x="2298043" y="1168507"/>
            <a:ext cx="4388507" cy="306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">
            <a:extLst>
              <a:ext uri="{FF2B5EF4-FFF2-40B4-BE49-F238E27FC236}">
                <a16:creationId xmlns:a16="http://schemas.microsoft.com/office/drawing/2014/main" id="{2A0C98B8-005A-9E46-9CF1-2AA552FCB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589" y="5382172"/>
            <a:ext cx="18197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x-none" sz="1800" dirty="0"/>
              <a:t>(always positive)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A473B1-50B7-EB4C-8D52-232AC3C5E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8" y="5163009"/>
            <a:ext cx="2811153" cy="83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4C6DE7-B5F9-DD19-28B1-7B41C2B39E79}"/>
              </a:ext>
            </a:extLst>
          </p:cNvPr>
          <p:cNvSpPr txBox="1"/>
          <p:nvPr/>
        </p:nvSpPr>
        <p:spPr>
          <a:xfrm>
            <a:off x="185935" y="207517"/>
            <a:ext cx="8524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go back to our problem </a:t>
            </a:r>
          </a:p>
          <a:p>
            <a:endParaRPr lang="en-US" sz="2400" dirty="0"/>
          </a:p>
          <a:p>
            <a:r>
              <a:rPr lang="en-US" sz="2400" dirty="0"/>
              <a:t>No phase separation, independently on the polymer length, </a:t>
            </a:r>
          </a:p>
          <a:p>
            <a:r>
              <a:rPr lang="en-US" sz="2400" dirty="0"/>
              <a:t># of attractive monomers, distance between attractive monomers.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1A7C8-35BB-C5C3-51CF-4B54D6AAB8E4}"/>
              </a:ext>
            </a:extLst>
          </p:cNvPr>
          <p:cNvGrpSpPr/>
          <p:nvPr/>
        </p:nvGrpSpPr>
        <p:grpSpPr>
          <a:xfrm>
            <a:off x="1043339" y="2375850"/>
            <a:ext cx="5950331" cy="2926734"/>
            <a:chOff x="1029272" y="1194164"/>
            <a:chExt cx="5950331" cy="29267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D9B2C-A8EF-E4D6-D778-E1C10AA2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41" t="40535" r="63687" b="-3314"/>
            <a:stretch/>
          </p:blipFill>
          <p:spPr>
            <a:xfrm rot="5400000">
              <a:off x="2541071" y="-317635"/>
              <a:ext cx="2926734" cy="59503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BF620A-6413-9716-56F0-18BE38337EBD}"/>
                </a:ext>
              </a:extLst>
            </p:cNvPr>
            <p:cNvSpPr/>
            <p:nvPr/>
          </p:nvSpPr>
          <p:spPr>
            <a:xfrm>
              <a:off x="5331655" y="1350498"/>
              <a:ext cx="1111348" cy="95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1517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265CC-85C7-DC47-89C8-5CF394333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9" r="13878" b="56948"/>
          <a:stretch/>
        </p:blipFill>
        <p:spPr>
          <a:xfrm>
            <a:off x="1" y="1052686"/>
            <a:ext cx="9144000" cy="44015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EBFBA2-1B84-7D4A-989C-9857F01528DE}"/>
              </a:ext>
            </a:extLst>
          </p:cNvPr>
          <p:cNvSpPr/>
          <p:nvPr/>
        </p:nvSpPr>
        <p:spPr>
          <a:xfrm>
            <a:off x="720626" y="5100637"/>
            <a:ext cx="932259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87E807-0940-F54E-8B50-D70098A3773A}"/>
              </a:ext>
            </a:extLst>
          </p:cNvPr>
          <p:cNvSpPr/>
          <p:nvPr/>
        </p:nvSpPr>
        <p:spPr>
          <a:xfrm>
            <a:off x="2270819" y="5454253"/>
            <a:ext cx="547391" cy="546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623BAE-145E-6543-9DEF-2E58A5C4E269}"/>
              </a:ext>
            </a:extLst>
          </p:cNvPr>
          <p:cNvSpPr/>
          <p:nvPr/>
        </p:nvSpPr>
        <p:spPr>
          <a:xfrm>
            <a:off x="2202954" y="3607592"/>
            <a:ext cx="547391" cy="546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E46774-E543-BB4A-90A6-4FF2292D1685}"/>
              </a:ext>
            </a:extLst>
          </p:cNvPr>
          <p:cNvSpPr/>
          <p:nvPr/>
        </p:nvSpPr>
        <p:spPr>
          <a:xfrm>
            <a:off x="2197149" y="2403364"/>
            <a:ext cx="547391" cy="546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0CE5B-A048-BA4A-800B-B52DA6E21EC8}"/>
              </a:ext>
            </a:extLst>
          </p:cNvPr>
          <p:cNvSpPr/>
          <p:nvPr/>
        </p:nvSpPr>
        <p:spPr>
          <a:xfrm>
            <a:off x="2202060" y="1082538"/>
            <a:ext cx="547391" cy="546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3B7CD-F212-1E4E-9E69-FEA21872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791" y="5256710"/>
            <a:ext cx="3900892" cy="14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4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265CC-85C7-DC47-89C8-5CF394333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1" t="40535" r="14056" b="-3314"/>
          <a:stretch/>
        </p:blipFill>
        <p:spPr>
          <a:xfrm>
            <a:off x="0" y="520023"/>
            <a:ext cx="9144000" cy="64186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80EDDA-0356-634F-BFC1-9D1AA7C196F0}"/>
              </a:ext>
            </a:extLst>
          </p:cNvPr>
          <p:cNvSpPr/>
          <p:nvPr/>
        </p:nvSpPr>
        <p:spPr>
          <a:xfrm>
            <a:off x="289322" y="1146572"/>
            <a:ext cx="932259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C384B-70D8-044A-AF49-3D6578E362DA}"/>
              </a:ext>
            </a:extLst>
          </p:cNvPr>
          <p:cNvSpPr/>
          <p:nvPr/>
        </p:nvSpPr>
        <p:spPr>
          <a:xfrm>
            <a:off x="3591521" y="1335882"/>
            <a:ext cx="932259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D5907A-90B8-7C47-8E70-177EA958CA34}"/>
              </a:ext>
            </a:extLst>
          </p:cNvPr>
          <p:cNvSpPr/>
          <p:nvPr/>
        </p:nvSpPr>
        <p:spPr>
          <a:xfrm>
            <a:off x="6367760" y="1225153"/>
            <a:ext cx="932259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350" dirty="0"/>
              <a:t>FT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8D494-5B22-794B-9F4A-9DE8421D4731}"/>
              </a:ext>
            </a:extLst>
          </p:cNvPr>
          <p:cNvSpPr/>
          <p:nvPr/>
        </p:nvSpPr>
        <p:spPr>
          <a:xfrm>
            <a:off x="3888879" y="150019"/>
            <a:ext cx="932259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4BD00-CD4E-1247-96A2-B07366900553}"/>
              </a:ext>
            </a:extLst>
          </p:cNvPr>
          <p:cNvSpPr txBox="1"/>
          <p:nvPr/>
        </p:nvSpPr>
        <p:spPr>
          <a:xfrm>
            <a:off x="3408830" y="6938682"/>
            <a:ext cx="5551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Tuning polymer entropy with the sequence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762E1-CDFC-282D-5052-90B42D4825F2}"/>
              </a:ext>
            </a:extLst>
          </p:cNvPr>
          <p:cNvSpPr txBox="1"/>
          <p:nvPr/>
        </p:nvSpPr>
        <p:spPr>
          <a:xfrm>
            <a:off x="363920" y="6230796"/>
            <a:ext cx="46845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B</a:t>
            </a:r>
            <a:r>
              <a:rPr lang="en-US" sz="4000" baseline="-25000" dirty="0"/>
              <a:t>2</a:t>
            </a:r>
            <a:r>
              <a:rPr lang="en-US" sz="4000" dirty="0"/>
              <a:t>= 8400 </a:t>
            </a:r>
            <a:r>
              <a:rPr lang="en-US" sz="4000" dirty="0">
                <a:latin typeface="Symbol" pitchFamily="2" charset="2"/>
              </a:rPr>
              <a:t>s</a:t>
            </a:r>
            <a:r>
              <a:rPr lang="en-US" sz="4000" baseline="30000" dirty="0">
                <a:latin typeface="Symbol" pitchFamily="2" charset="2"/>
              </a:rPr>
              <a:t>3</a:t>
            </a:r>
            <a:endParaRPr lang="en-US" sz="40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687D07-165F-92AF-6EC6-2FC8AF69D4B9}"/>
              </a:ext>
            </a:extLst>
          </p:cNvPr>
          <p:cNvSpPr txBox="1"/>
          <p:nvPr/>
        </p:nvSpPr>
        <p:spPr>
          <a:xfrm>
            <a:off x="3185204" y="6161748"/>
            <a:ext cx="2979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B</a:t>
            </a:r>
            <a:r>
              <a:rPr lang="en-US" sz="4000" baseline="-25000" dirty="0"/>
              <a:t>2</a:t>
            </a:r>
            <a:r>
              <a:rPr lang="en-US" sz="4000" dirty="0"/>
              <a:t>= 6700 </a:t>
            </a:r>
            <a:r>
              <a:rPr lang="en-US" sz="4000" dirty="0">
                <a:latin typeface="Symbol" pitchFamily="2" charset="2"/>
              </a:rPr>
              <a:t>s</a:t>
            </a:r>
            <a:r>
              <a:rPr lang="en-US" sz="4000" baseline="30000" dirty="0">
                <a:latin typeface="Symbol" pitchFamily="2" charset="2"/>
              </a:rPr>
              <a:t>3</a:t>
            </a:r>
            <a:endParaRPr lang="en-US" sz="40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E3C49-286D-0C78-29B2-1A5F87ACE60B}"/>
              </a:ext>
            </a:extLst>
          </p:cNvPr>
          <p:cNvSpPr txBox="1"/>
          <p:nvPr/>
        </p:nvSpPr>
        <p:spPr>
          <a:xfrm>
            <a:off x="6184814" y="6107686"/>
            <a:ext cx="2979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B</a:t>
            </a:r>
            <a:r>
              <a:rPr lang="en-US" sz="4000" baseline="-25000" dirty="0"/>
              <a:t>2</a:t>
            </a:r>
            <a:r>
              <a:rPr lang="en-US" sz="4000" dirty="0"/>
              <a:t>= 5500 </a:t>
            </a:r>
            <a:r>
              <a:rPr lang="en-US" sz="4000" dirty="0">
                <a:latin typeface="Symbol" pitchFamily="2" charset="2"/>
              </a:rPr>
              <a:t>s</a:t>
            </a:r>
            <a:r>
              <a:rPr lang="en-US" sz="4000" baseline="30000" dirty="0">
                <a:latin typeface="Symbol" pitchFamily="2" charset="2"/>
              </a:rPr>
              <a:t>3</a:t>
            </a:r>
            <a:endParaRPr lang="en-US" sz="4000" baseline="30000" dirty="0"/>
          </a:p>
        </p:txBody>
      </p:sp>
    </p:spTree>
    <p:extLst>
      <p:ext uri="{BB962C8B-B14F-4D97-AF65-F5344CB8AC3E}">
        <p14:creationId xmlns:p14="http://schemas.microsoft.com/office/powerpoint/2010/main" val="258709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C0F3ED-8860-B646-A2E0-E82357A2F8BC}"/>
              </a:ext>
            </a:extLst>
          </p:cNvPr>
          <p:cNvSpPr txBox="1"/>
          <p:nvPr/>
        </p:nvSpPr>
        <p:spPr>
          <a:xfrm>
            <a:off x="1318319" y="3660962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Equation of states</a:t>
            </a:r>
            <a:endParaRPr lang="x-non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0D0DC-1298-1849-918C-840FCAED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" r="12919" b="60353"/>
          <a:stretch/>
        </p:blipFill>
        <p:spPr>
          <a:xfrm>
            <a:off x="-47432" y="369485"/>
            <a:ext cx="4457700" cy="2750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B639A-EC1B-154E-8089-8728D0DE1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432" y="5738800"/>
            <a:ext cx="2795136" cy="1066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010B91-F6AA-4E97-49B1-87FB62D0C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9" t="40535" r="63852" b="-3314"/>
          <a:stretch/>
        </p:blipFill>
        <p:spPr>
          <a:xfrm rot="5400000" flipH="1">
            <a:off x="4455591" y="5235775"/>
            <a:ext cx="766006" cy="1899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7BFA4-B2F2-7C8C-6E4E-19EB21B90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9" t="40535" r="44649" b="7006"/>
          <a:stretch/>
        </p:blipFill>
        <p:spPr>
          <a:xfrm rot="5400000">
            <a:off x="6576726" y="5129156"/>
            <a:ext cx="633401" cy="1980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275DC-F5E6-22E5-3F6F-8856C82D11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89" t="54262" r="14056" b="16480"/>
          <a:stretch/>
        </p:blipFill>
        <p:spPr>
          <a:xfrm>
            <a:off x="7998516" y="5662599"/>
            <a:ext cx="930134" cy="10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BFCF72-F2F4-274F-B3FE-AAF42DDDAD41}"/>
              </a:ext>
            </a:extLst>
          </p:cNvPr>
          <p:cNvSpPr txBox="1"/>
          <p:nvPr/>
        </p:nvSpPr>
        <p:spPr>
          <a:xfrm>
            <a:off x="2788225" y="133298"/>
            <a:ext cx="346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Entropy Attracts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617FB-8CB7-594A-8652-ABDF0B86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162314"/>
            <a:ext cx="9144000" cy="1940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6E4DDF-6A6D-DB4C-8F7D-18ED18E7E17D}"/>
              </a:ext>
            </a:extLst>
          </p:cNvPr>
          <p:cNvSpPr/>
          <p:nvPr/>
        </p:nvSpPr>
        <p:spPr>
          <a:xfrm>
            <a:off x="-6351" y="5712426"/>
            <a:ext cx="8045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Suggested for students:</a:t>
            </a:r>
          </a:p>
          <a:p>
            <a:r>
              <a:rPr lang="en-GB" b="1" dirty="0"/>
              <a:t>Francesco Sciortino </a:t>
            </a:r>
            <a:br>
              <a:rPr lang="en-GB" dirty="0"/>
            </a:br>
            <a:r>
              <a:rPr lang="en-GB" b="1" dirty="0">
                <a:hlinkClick r:id="rId4"/>
              </a:rPr>
              <a:t>Entropy in self assembly </a:t>
            </a:r>
            <a:br>
              <a:rPr lang="en-GB" dirty="0"/>
            </a:br>
            <a:r>
              <a:rPr lang="en-GB" b="1" dirty="0"/>
              <a:t>Riv. Nuovo </a:t>
            </a:r>
            <a:r>
              <a:rPr lang="en-GB" b="1" dirty="0" err="1"/>
              <a:t>Cimento</a:t>
            </a:r>
            <a:r>
              <a:rPr lang="en-GB" b="1" dirty="0"/>
              <a:t>, Vol. 42 (2019) 511, DOI: 10.1393/</a:t>
            </a:r>
            <a:r>
              <a:rPr lang="en-GB" b="1" dirty="0" err="1"/>
              <a:t>ncr</a:t>
            </a:r>
            <a:r>
              <a:rPr lang="en-GB" b="1" dirty="0"/>
              <a:t>/i2019-10165-1 </a:t>
            </a:r>
            <a:endParaRPr lang="en-GB" dirty="0"/>
          </a:p>
        </p:txBody>
      </p:sp>
      <p:pic>
        <p:nvPicPr>
          <p:cNvPr id="1025" name="Picture 1" descr="page1image47308096">
            <a:extLst>
              <a:ext uri="{FF2B5EF4-FFF2-40B4-BE49-F238E27FC236}">
                <a16:creationId xmlns:a16="http://schemas.microsoft.com/office/drawing/2014/main" id="{8FDB5A84-802A-9245-B286-9930DD78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43" y="2865934"/>
            <a:ext cx="6607957" cy="33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7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DB02F-81DE-5B6A-C3C6-EE4285466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1C13B-CBA6-D66F-E661-8CD6F326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5" t="39580" r="11481"/>
          <a:stretch/>
        </p:blipFill>
        <p:spPr>
          <a:xfrm>
            <a:off x="3552177" y="422084"/>
            <a:ext cx="5652749" cy="531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D380DC-FEB8-10D9-AD09-5B082C1A2631}"/>
              </a:ext>
            </a:extLst>
          </p:cNvPr>
          <p:cNvSpPr txBox="1"/>
          <p:nvPr/>
        </p:nvSpPr>
        <p:spPr>
          <a:xfrm>
            <a:off x="1318319" y="3660962"/>
            <a:ext cx="216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Phase behavior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511D-0D8B-2573-E06A-B4A43796D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" r="12919" b="60353"/>
          <a:stretch/>
        </p:blipFill>
        <p:spPr>
          <a:xfrm>
            <a:off x="-47432" y="369485"/>
            <a:ext cx="4457700" cy="2750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55FD-0FD4-78F3-2D52-CBDE8DCD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432" y="5738800"/>
            <a:ext cx="2795136" cy="1066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1F5A76-0FE5-F0D6-8A40-AEF693313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9" t="40535" r="63852" b="-3314"/>
          <a:stretch/>
        </p:blipFill>
        <p:spPr>
          <a:xfrm rot="5400000" flipH="1">
            <a:off x="4455591" y="5235775"/>
            <a:ext cx="766006" cy="1899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64D9F-7BD8-A10B-71DF-9C0BCC814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9" t="40535" r="44649" b="7006"/>
          <a:stretch/>
        </p:blipFill>
        <p:spPr>
          <a:xfrm rot="5400000">
            <a:off x="6576726" y="5129156"/>
            <a:ext cx="633401" cy="1980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52EB2-1614-1DFB-154E-05935407D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89" t="54262" r="14056" b="16480"/>
          <a:stretch/>
        </p:blipFill>
        <p:spPr>
          <a:xfrm>
            <a:off x="7998516" y="5662599"/>
            <a:ext cx="930134" cy="10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4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212E12-9353-B845-BB7B-89351DD8B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35" r="12481"/>
          <a:stretch/>
        </p:blipFill>
        <p:spPr>
          <a:xfrm>
            <a:off x="37321" y="384590"/>
            <a:ext cx="5088593" cy="6060564"/>
          </a:xfrm>
          <a:prstGeom prst="rect">
            <a:avLst/>
          </a:prstGeom>
        </p:spPr>
      </p:pic>
      <p:pic>
        <p:nvPicPr>
          <p:cNvPr id="3" name="cyl2" descr="cyl2">
            <a:hlinkClick r:id="" action="ppaction://media"/>
            <a:extLst>
              <a:ext uri="{FF2B5EF4-FFF2-40B4-BE49-F238E27FC236}">
                <a16:creationId xmlns:a16="http://schemas.microsoft.com/office/drawing/2014/main" id="{B0BFCE77-0BBC-094E-A86D-AD6A1ECDD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709" t="26154" r="34168" b="24038"/>
          <a:stretch/>
        </p:blipFill>
        <p:spPr>
          <a:xfrm>
            <a:off x="5393094" y="1044308"/>
            <a:ext cx="3750906" cy="34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1A8CF-BB92-EF4F-968A-8FB6D8DC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Make it with (</a:t>
            </a:r>
            <a:r>
              <a:rPr lang="en-US" i="1" dirty="0"/>
              <a:t>ox-)</a:t>
            </a:r>
            <a:r>
              <a:rPr lang="en-US" dirty="0"/>
              <a:t>DNA</a:t>
            </a:r>
            <a:br>
              <a:rPr lang="en-US" dirty="0"/>
            </a:br>
            <a:r>
              <a:rPr lang="en-US" dirty="0"/>
              <a:t>(on the way to the lab)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AC361-6753-0537-71BF-BF6A712A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344285"/>
            <a:ext cx="2708515" cy="2973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166C7-238B-00E5-B8FF-4159E65DE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56" y="2344285"/>
            <a:ext cx="2933277" cy="2973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2D60D-96E2-EC37-B507-476281640FBA}"/>
              </a:ext>
            </a:extLst>
          </p:cNvPr>
          <p:cNvSpPr txBox="1"/>
          <p:nvPr/>
        </p:nvSpPr>
        <p:spPr>
          <a:xfrm>
            <a:off x="1286763" y="5656755"/>
            <a:ext cx="173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3’-TCGA-5’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7D53C-8FFF-4102-04DD-F3527DAA8B99}"/>
              </a:ext>
            </a:extLst>
          </p:cNvPr>
          <p:cNvSpPr txBox="1"/>
          <p:nvPr/>
        </p:nvSpPr>
        <p:spPr>
          <a:xfrm rot="10800000">
            <a:off x="1242524" y="6047107"/>
            <a:ext cx="173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3’-TCGA-5’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4E81C-D217-1BF5-00AB-6A5454DDE950}"/>
              </a:ext>
            </a:extLst>
          </p:cNvPr>
          <p:cNvSpPr txBox="1"/>
          <p:nvPr/>
        </p:nvSpPr>
        <p:spPr>
          <a:xfrm>
            <a:off x="5005408" y="5617278"/>
            <a:ext cx="1718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3’-GTAC-5’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3B738-7424-C7A2-AEB2-1221E147F7DB}"/>
              </a:ext>
            </a:extLst>
          </p:cNvPr>
          <p:cNvSpPr txBox="1"/>
          <p:nvPr/>
        </p:nvSpPr>
        <p:spPr>
          <a:xfrm rot="10800000">
            <a:off x="5002781" y="6016944"/>
            <a:ext cx="1718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3’-GTAC-5’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F5250-CB24-2F44-B00A-F1010F78674C}"/>
              </a:ext>
            </a:extLst>
          </p:cNvPr>
          <p:cNvSpPr txBox="1"/>
          <p:nvPr/>
        </p:nvSpPr>
        <p:spPr>
          <a:xfrm>
            <a:off x="2769524" y="5314890"/>
            <a:ext cx="353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SELF-COMPLEMENTATY SEQUENCES</a:t>
            </a:r>
          </a:p>
        </p:txBody>
      </p:sp>
    </p:spTree>
    <p:extLst>
      <p:ext uri="{BB962C8B-B14F-4D97-AF65-F5344CB8AC3E}">
        <p14:creationId xmlns:p14="http://schemas.microsoft.com/office/powerpoint/2010/main" val="3159819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C3A8D2-971A-54A0-6136-07A54C15D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51"/>
          <a:stretch/>
        </p:blipFill>
        <p:spPr>
          <a:xfrm>
            <a:off x="685800" y="2146728"/>
            <a:ext cx="7772400" cy="3025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BA97A-4C04-9D18-DB21-285CDA387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39839"/>
            <a:ext cx="7772400" cy="366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92592-CA29-587C-DBBC-1A8E99548C6A}"/>
              </a:ext>
            </a:extLst>
          </p:cNvPr>
          <p:cNvSpPr txBox="1"/>
          <p:nvPr/>
        </p:nvSpPr>
        <p:spPr>
          <a:xfrm>
            <a:off x="172996" y="398750"/>
            <a:ext cx="920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158 nucleotides,  12 sticker regions, 128 polymers in the NVT ensemble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717BD-009E-AF18-0CAD-484A7A6C9A14}"/>
              </a:ext>
            </a:extLst>
          </p:cNvPr>
          <p:cNvSpPr txBox="1"/>
          <p:nvPr/>
        </p:nvSpPr>
        <p:spPr>
          <a:xfrm>
            <a:off x="1911987" y="5412810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(AA)</a:t>
            </a:r>
            <a:r>
              <a:rPr lang="en-US" sz="3200" baseline="-25000" dirty="0">
                <a:solidFill>
                  <a:srgbClr val="00B050"/>
                </a:solidFill>
              </a:rPr>
              <a:t>6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13CF2-BD40-411F-ED94-0493E90BCBE2}"/>
              </a:ext>
            </a:extLst>
          </p:cNvPr>
          <p:cNvSpPr txBox="1"/>
          <p:nvPr/>
        </p:nvSpPr>
        <p:spPr>
          <a:xfrm>
            <a:off x="6483986" y="5318161"/>
            <a:ext cx="1034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</a:t>
            </a:r>
            <a:r>
              <a:rPr lang="en-US" sz="3200" dirty="0">
                <a:solidFill>
                  <a:srgbClr val="7030A0"/>
                </a:solidFill>
              </a:rPr>
              <a:t>B)</a:t>
            </a:r>
            <a:r>
              <a:rPr lang="en-US" sz="3200" baseline="-25000" dirty="0">
                <a:solidFill>
                  <a:srgbClr val="7030A0"/>
                </a:solidFill>
              </a:rPr>
              <a:t>6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AAC57-4E84-44D9-DD66-102AA8FEC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6" y="6016967"/>
            <a:ext cx="3745861" cy="53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DEFE87-D626-3DDC-5D69-7A70E88B1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887176" y="5152374"/>
            <a:ext cx="3175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6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E3F2B-61C7-069D-5F81-2E8C444F9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2785"/>
          <a:stretch/>
        </p:blipFill>
        <p:spPr>
          <a:xfrm>
            <a:off x="465446" y="369188"/>
            <a:ext cx="7163469" cy="5732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CDB276-8FDC-9B14-6CAD-5825B970BD1A}"/>
              </a:ext>
            </a:extLst>
          </p:cNvPr>
          <p:cNvSpPr txBox="1"/>
          <p:nvPr/>
        </p:nvSpPr>
        <p:spPr>
          <a:xfrm>
            <a:off x="3160075" y="-92477"/>
            <a:ext cx="282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Intra or Inter bonds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34892-793C-675D-032C-6A96D35FB2A5}"/>
              </a:ext>
            </a:extLst>
          </p:cNvPr>
          <p:cNvSpPr txBox="1"/>
          <p:nvPr/>
        </p:nvSpPr>
        <p:spPr>
          <a:xfrm>
            <a:off x="2635732" y="6120802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(AA)</a:t>
            </a:r>
            <a:r>
              <a:rPr lang="en-US" sz="3200" baseline="-25000" dirty="0">
                <a:solidFill>
                  <a:srgbClr val="00B050"/>
                </a:solidFill>
              </a:rPr>
              <a:t>6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17E53-2EB4-C7B3-8D49-5E834EB89894}"/>
              </a:ext>
            </a:extLst>
          </p:cNvPr>
          <p:cNvSpPr txBox="1"/>
          <p:nvPr/>
        </p:nvSpPr>
        <p:spPr>
          <a:xfrm>
            <a:off x="5645181" y="6120802"/>
            <a:ext cx="1034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</a:t>
            </a:r>
            <a:r>
              <a:rPr lang="en-US" sz="3200" dirty="0">
                <a:solidFill>
                  <a:srgbClr val="7030A0"/>
                </a:solidFill>
              </a:rPr>
              <a:t>B)</a:t>
            </a:r>
            <a:r>
              <a:rPr lang="en-US" sz="3200" baseline="-25000" dirty="0">
                <a:solidFill>
                  <a:srgbClr val="7030A0"/>
                </a:solidFill>
              </a:rPr>
              <a:t>6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6F97E0C-9C83-9D6A-92D6-604E9C4FBBB2}"/>
              </a:ext>
            </a:extLst>
          </p:cNvPr>
          <p:cNvSpPr/>
          <p:nvPr/>
        </p:nvSpPr>
        <p:spPr>
          <a:xfrm rot="16200000">
            <a:off x="-933987" y="3094893"/>
            <a:ext cx="3193367" cy="2813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13559-5D8A-03FA-680F-438FA44F029F}"/>
              </a:ext>
            </a:extLst>
          </p:cNvPr>
          <p:cNvSpPr txBox="1"/>
          <p:nvPr/>
        </p:nvSpPr>
        <p:spPr>
          <a:xfrm rot="16200000">
            <a:off x="-934352" y="2579091"/>
            <a:ext cx="226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0F87C-7B41-8D18-D903-C0211F9C6797}"/>
              </a:ext>
            </a:extLst>
          </p:cNvPr>
          <p:cNvSpPr txBox="1"/>
          <p:nvPr/>
        </p:nvSpPr>
        <p:spPr>
          <a:xfrm>
            <a:off x="7125368" y="551363"/>
            <a:ext cx="33902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Green</a:t>
            </a:r>
          </a:p>
          <a:p>
            <a:r>
              <a:rPr lang="en-US" sz="2800" b="1" dirty="0">
                <a:solidFill>
                  <a:srgbClr val="92D050"/>
                </a:solidFill>
              </a:rPr>
              <a:t>(total bonds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Red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(Inter bonds)</a:t>
            </a:r>
          </a:p>
          <a:p>
            <a:endParaRPr lang="en-US" sz="2800" b="1" dirty="0"/>
          </a:p>
          <a:p>
            <a:r>
              <a:rPr lang="en-US" sz="2800" b="1" dirty="0"/>
              <a:t>Black</a:t>
            </a:r>
          </a:p>
          <a:p>
            <a:r>
              <a:rPr lang="en-US" sz="2800" b="1" dirty="0"/>
              <a:t>(Intra bonds)</a:t>
            </a:r>
          </a:p>
        </p:txBody>
      </p:sp>
    </p:spTree>
    <p:extLst>
      <p:ext uri="{BB962C8B-B14F-4D97-AF65-F5344CB8AC3E}">
        <p14:creationId xmlns:p14="http://schemas.microsoft.com/office/powerpoint/2010/main" val="672807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D45CF-C95D-CEFC-7AEF-96F6ADA6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16DBFD-1B1A-C2E3-1A11-F316C757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803" y="523956"/>
            <a:ext cx="5248817" cy="6262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F70C2E-8556-04CF-F1A5-9819516E6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907"/>
          <a:stretch/>
        </p:blipFill>
        <p:spPr>
          <a:xfrm>
            <a:off x="326357" y="-1114860"/>
            <a:ext cx="1649506" cy="9326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6EDE9-2ABD-DB82-965F-D78DCD8CCC42}"/>
              </a:ext>
            </a:extLst>
          </p:cNvPr>
          <p:cNvSpPr txBox="1"/>
          <p:nvPr/>
        </p:nvSpPr>
        <p:spPr>
          <a:xfrm>
            <a:off x="3824869" y="-43993"/>
            <a:ext cx="2366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(AA)</a:t>
            </a:r>
            <a:r>
              <a:rPr lang="en-US" sz="3200" baseline="-25000" dirty="0">
                <a:solidFill>
                  <a:srgbClr val="00B050"/>
                </a:solidFill>
              </a:rPr>
              <a:t>6</a:t>
            </a:r>
            <a:r>
              <a:rPr lang="en-US" sz="3200" dirty="0">
                <a:solidFill>
                  <a:srgbClr val="00B050"/>
                </a:solidFill>
              </a:rPr>
              <a:t>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69B73-F4F3-FA09-0D7E-02AFAD7E224C}"/>
              </a:ext>
            </a:extLst>
          </p:cNvPr>
          <p:cNvSpPr txBox="1"/>
          <p:nvPr/>
        </p:nvSpPr>
        <p:spPr>
          <a:xfrm>
            <a:off x="210986" y="79117"/>
            <a:ext cx="2496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Direct Coexistence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simulations</a:t>
            </a:r>
          </a:p>
        </p:txBody>
      </p:sp>
    </p:spTree>
    <p:extLst>
      <p:ext uri="{BB962C8B-B14F-4D97-AF65-F5344CB8AC3E}">
        <p14:creationId xmlns:p14="http://schemas.microsoft.com/office/powerpoint/2010/main" val="1316480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9353AB-BE82-135E-9684-896F814D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19" y="850459"/>
            <a:ext cx="7772400" cy="5157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39F31C-BF11-621B-0743-72CD3425F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907"/>
          <a:stretch/>
        </p:blipFill>
        <p:spPr>
          <a:xfrm>
            <a:off x="-78386" y="-43993"/>
            <a:ext cx="1134035" cy="6411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DCFF5B-1F8B-3866-5484-6F5B9E22A731}"/>
              </a:ext>
            </a:extLst>
          </p:cNvPr>
          <p:cNvSpPr txBox="1"/>
          <p:nvPr/>
        </p:nvSpPr>
        <p:spPr>
          <a:xfrm>
            <a:off x="3824869" y="-43993"/>
            <a:ext cx="2352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</a:t>
            </a:r>
            <a:r>
              <a:rPr lang="en-US" sz="3200" dirty="0">
                <a:solidFill>
                  <a:srgbClr val="7030A0"/>
                </a:solidFill>
              </a:rPr>
              <a:t>B)</a:t>
            </a:r>
            <a:r>
              <a:rPr lang="en-US" sz="3200" baseline="-25000" dirty="0">
                <a:solidFill>
                  <a:srgbClr val="7030A0"/>
                </a:solidFill>
              </a:rPr>
              <a:t>6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7030A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3606158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4DC34-2B3C-CC10-9A5A-FA1178EB8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86588"/>
            <a:ext cx="7772400" cy="5084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42328-A923-A899-AFEF-1890D028BE1B}"/>
              </a:ext>
            </a:extLst>
          </p:cNvPr>
          <p:cNvSpPr txBox="1"/>
          <p:nvPr/>
        </p:nvSpPr>
        <p:spPr>
          <a:xfrm>
            <a:off x="3562111" y="92642"/>
            <a:ext cx="2352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(A</a:t>
            </a:r>
            <a:r>
              <a:rPr lang="en-US" sz="3200" dirty="0">
                <a:solidFill>
                  <a:srgbClr val="7030A0"/>
                </a:solidFill>
              </a:rPr>
              <a:t>B)</a:t>
            </a:r>
            <a:r>
              <a:rPr lang="en-US" sz="3200" baseline="-25000" dirty="0">
                <a:solidFill>
                  <a:srgbClr val="7030A0"/>
                </a:solidFill>
              </a:rPr>
              <a:t>6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7030A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3489387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27A68-A5C8-29F9-3D18-2546D1F5F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F9F5E-8B7C-FBBE-E0EB-89CFEF34B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41" y="1271285"/>
            <a:ext cx="7772400" cy="1518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75095-09EB-7E4D-DDFA-584418D0D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61" y="2887773"/>
            <a:ext cx="4432300" cy="170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3A9A-DB34-D255-3405-FD80ACB22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1" y="3252174"/>
            <a:ext cx="4602700" cy="85698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223FBE-7782-F344-285D-700CF716D187}"/>
              </a:ext>
            </a:extLst>
          </p:cNvPr>
          <p:cNvCxnSpPr>
            <a:cxnSpLocks/>
          </p:cNvCxnSpPr>
          <p:nvPr/>
        </p:nvCxnSpPr>
        <p:spPr>
          <a:xfrm flipH="1">
            <a:off x="1293541" y="2439576"/>
            <a:ext cx="2631688" cy="841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8B7209-C435-FDC8-0445-548341B3A5AC}"/>
              </a:ext>
            </a:extLst>
          </p:cNvPr>
          <p:cNvCxnSpPr>
            <a:cxnSpLocks/>
          </p:cNvCxnSpPr>
          <p:nvPr/>
        </p:nvCxnSpPr>
        <p:spPr>
          <a:xfrm>
            <a:off x="3925229" y="2453268"/>
            <a:ext cx="1599888" cy="827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yl2" descr="cyl2">
            <a:hlinkClick r:id="" action="ppaction://media"/>
            <a:extLst>
              <a:ext uri="{FF2B5EF4-FFF2-40B4-BE49-F238E27FC236}">
                <a16:creationId xmlns:a16="http://schemas.microsoft.com/office/drawing/2014/main" id="{E48E5ACA-2A83-DD79-3D4B-ED597FD97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5709" t="26154" r="34168" b="24038"/>
          <a:stretch/>
        </p:blipFill>
        <p:spPr>
          <a:xfrm>
            <a:off x="5987913" y="4545509"/>
            <a:ext cx="2540328" cy="236513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285EA8C-DC9D-35B9-D839-2F3DFB1E0110}"/>
              </a:ext>
            </a:extLst>
          </p:cNvPr>
          <p:cNvSpPr txBox="1">
            <a:spLocks/>
          </p:cNvSpPr>
          <p:nvPr/>
        </p:nvSpPr>
        <p:spPr>
          <a:xfrm>
            <a:off x="947959" y="290507"/>
            <a:ext cx="7248081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</a:rPr>
              <a:t>Why is this (preliminary results)?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A0A0F-6DD9-453A-0DF2-EA9F6939D3A6}"/>
              </a:ext>
            </a:extLst>
          </p:cNvPr>
          <p:cNvSpPr txBox="1"/>
          <p:nvPr/>
        </p:nvSpPr>
        <p:spPr>
          <a:xfrm>
            <a:off x="1016061" y="4589573"/>
            <a:ext cx="30460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r </a:t>
            </a:r>
            <a:r>
              <a:rPr lang="en-US" dirty="0"/>
              <a:t>=  polymer number density</a:t>
            </a:r>
          </a:p>
          <a:p>
            <a:endParaRPr lang="en-US" dirty="0"/>
          </a:p>
          <a:p>
            <a:r>
              <a:rPr lang="en-US" dirty="0"/>
              <a:t>C =  monomer number density</a:t>
            </a:r>
          </a:p>
          <a:p>
            <a:endParaRPr lang="en-US" dirty="0"/>
          </a:p>
          <a:p>
            <a:r>
              <a:rPr lang="en-US" dirty="0"/>
              <a:t>N =  length of the polymer</a:t>
            </a:r>
          </a:p>
          <a:p>
            <a:endParaRPr lang="en-US" dirty="0"/>
          </a:p>
          <a:p>
            <a:r>
              <a:rPr lang="en-US" dirty="0"/>
              <a:t>L =   # of spacer monomers</a:t>
            </a:r>
          </a:p>
        </p:txBody>
      </p:sp>
    </p:spTree>
    <p:extLst>
      <p:ext uri="{BB962C8B-B14F-4D97-AF65-F5344CB8AC3E}">
        <p14:creationId xmlns:p14="http://schemas.microsoft.com/office/powerpoint/2010/main" val="30866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FCE93-289C-73F1-BF71-F22701A6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85C02-0720-7E75-DE61-9E3993E5E7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959" y="276439"/>
            <a:ext cx="724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Why is this (preliminary results)?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2964E-22EB-6FD4-B85A-31CBB2EDF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41" y="1271285"/>
            <a:ext cx="7772400" cy="1518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82BEB9-933C-45F6-7D9C-0D1A3534ED39}"/>
              </a:ext>
            </a:extLst>
          </p:cNvPr>
          <p:cNvCxnSpPr>
            <a:cxnSpLocks/>
          </p:cNvCxnSpPr>
          <p:nvPr/>
        </p:nvCxnSpPr>
        <p:spPr>
          <a:xfrm flipH="1">
            <a:off x="5112478" y="2528485"/>
            <a:ext cx="1388075" cy="393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CA86B3B-DC3B-9C1E-62CD-0B0D5DF88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33" b="22866"/>
          <a:stretch/>
        </p:blipFill>
        <p:spPr>
          <a:xfrm>
            <a:off x="2119053" y="3075743"/>
            <a:ext cx="4381500" cy="8593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048A66-6E7F-11EB-D1F7-4F26620B2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47484"/>
            <a:ext cx="7772400" cy="11957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08380A-3B63-CD60-C351-665960D13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664" y="5355643"/>
            <a:ext cx="5814754" cy="156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3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1467" b="50000"/>
          <a:stretch/>
        </p:blipFill>
        <p:spPr>
          <a:xfrm>
            <a:off x="1693430" y="2452045"/>
            <a:ext cx="6227393" cy="24037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3D6133-7669-6947-8F14-A17B665EB472}"/>
              </a:ext>
            </a:extLst>
          </p:cNvPr>
          <p:cNvSpPr/>
          <p:nvPr/>
        </p:nvSpPr>
        <p:spPr>
          <a:xfrm>
            <a:off x="3672445" y="4148716"/>
            <a:ext cx="382979" cy="333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89387-BA0E-0148-83B1-76BA50264E4F}"/>
              </a:ext>
            </a:extLst>
          </p:cNvPr>
          <p:cNvSpPr/>
          <p:nvPr/>
        </p:nvSpPr>
        <p:spPr>
          <a:xfrm>
            <a:off x="3067589" y="1958863"/>
            <a:ext cx="604856" cy="3878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87475-4425-404A-9672-735FD7FAF36B}"/>
              </a:ext>
            </a:extLst>
          </p:cNvPr>
          <p:cNvSpPr/>
          <p:nvPr/>
        </p:nvSpPr>
        <p:spPr>
          <a:xfrm>
            <a:off x="7067591" y="2118568"/>
            <a:ext cx="382979" cy="333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03CF3-BA29-E244-936C-4216501157B1}"/>
              </a:ext>
            </a:extLst>
          </p:cNvPr>
          <p:cNvSpPr/>
          <p:nvPr/>
        </p:nvSpPr>
        <p:spPr>
          <a:xfrm>
            <a:off x="6876102" y="4568666"/>
            <a:ext cx="382979" cy="333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FF67C-216A-63D6-C8E4-2DB17B6E4321}"/>
              </a:ext>
            </a:extLst>
          </p:cNvPr>
          <p:cNvSpPr txBox="1"/>
          <p:nvPr/>
        </p:nvSpPr>
        <p:spPr>
          <a:xfrm>
            <a:off x="1776811" y="119879"/>
            <a:ext cx="5590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Combinatorial Entropy ….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47A95-9738-1C8A-23D8-CF608F815BD3}"/>
              </a:ext>
            </a:extLst>
          </p:cNvPr>
          <p:cNvSpPr txBox="1"/>
          <p:nvPr/>
        </p:nvSpPr>
        <p:spPr>
          <a:xfrm>
            <a:off x="586399" y="1138385"/>
            <a:ext cx="75485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Competition between exploring the volume </a:t>
            </a:r>
          </a:p>
          <a:p>
            <a:pPr algn="ctr"/>
            <a:r>
              <a:rPr lang="en-US" sz="3200" dirty="0"/>
              <a:t>and  binding multiplicity</a:t>
            </a:r>
          </a:p>
        </p:txBody>
      </p:sp>
    </p:spTree>
    <p:extLst>
      <p:ext uri="{BB962C8B-B14F-4D97-AF65-F5344CB8AC3E}">
        <p14:creationId xmlns:p14="http://schemas.microsoft.com/office/powerpoint/2010/main" val="4214469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21B20-62C0-7AC0-AF48-D6AC3E6E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5"/>
          <a:stretch/>
        </p:blipFill>
        <p:spPr>
          <a:xfrm>
            <a:off x="3660693" y="3792072"/>
            <a:ext cx="1427294" cy="160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372C4-17F2-BDEE-B07E-A0C459A932B8}"/>
              </a:ext>
            </a:extLst>
          </p:cNvPr>
          <p:cNvSpPr txBox="1"/>
          <p:nvPr/>
        </p:nvSpPr>
        <p:spPr>
          <a:xfrm>
            <a:off x="3043003" y="584616"/>
            <a:ext cx="3582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Three steps for </a:t>
            </a:r>
            <a:r>
              <a:rPr lang="en-US" sz="3600" dirty="0">
                <a:latin typeface="Symbol" pitchFamily="2" charset="2"/>
              </a:rPr>
              <a:t>D</a:t>
            </a:r>
            <a:r>
              <a:rPr lang="en-US" sz="3600" dirty="0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051BE-E417-4AD2-5550-08820C5C0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765"/>
          <a:stretch/>
        </p:blipFill>
        <p:spPr>
          <a:xfrm>
            <a:off x="900018" y="1228031"/>
            <a:ext cx="886605" cy="16002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0DBEBA-05CA-394D-198C-B4AD09A9ED1F}"/>
              </a:ext>
            </a:extLst>
          </p:cNvPr>
          <p:cNvGrpSpPr/>
          <p:nvPr/>
        </p:nvGrpSpPr>
        <p:grpSpPr>
          <a:xfrm>
            <a:off x="3196932" y="1716532"/>
            <a:ext cx="1074075" cy="635889"/>
            <a:chOff x="2804311" y="1603253"/>
            <a:chExt cx="1074075" cy="6358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908D3B-EE7E-66C2-86FE-323DDDC5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9086" y="1603253"/>
              <a:ext cx="749300" cy="317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7C2205-30F9-FD64-2C76-73E2ACC79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37619">
              <a:off x="2804311" y="1921642"/>
              <a:ext cx="749300" cy="3175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FBB725-CE13-9297-5EB8-26C06A055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03" y="2964666"/>
            <a:ext cx="1237415" cy="687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5C57E-8E21-0808-7A2A-D08D2547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475" y="2929836"/>
            <a:ext cx="1273028" cy="7072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ADC38C4-13EB-90A2-55E0-4AAA7CAE639F}"/>
              </a:ext>
            </a:extLst>
          </p:cNvPr>
          <p:cNvGrpSpPr/>
          <p:nvPr/>
        </p:nvGrpSpPr>
        <p:grpSpPr>
          <a:xfrm rot="474904">
            <a:off x="867408" y="4357252"/>
            <a:ext cx="1838428" cy="577808"/>
            <a:chOff x="4834070" y="3074312"/>
            <a:chExt cx="1838428" cy="5778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AFA784-1300-D57A-2BC0-F3DFCCFCC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22" t="11376"/>
            <a:stretch/>
          </p:blipFill>
          <p:spPr>
            <a:xfrm>
              <a:off x="5726349" y="3074312"/>
              <a:ext cx="946149" cy="5627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979054-EA5B-FB03-E775-83BD702BA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7222" b="11376"/>
            <a:stretch/>
          </p:blipFill>
          <p:spPr>
            <a:xfrm>
              <a:off x="4834070" y="3089358"/>
              <a:ext cx="946149" cy="56276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955ECBB-8778-6446-2B31-656469011972}"/>
              </a:ext>
            </a:extLst>
          </p:cNvPr>
          <p:cNvSpPr txBox="1"/>
          <p:nvPr/>
        </p:nvSpPr>
        <p:spPr>
          <a:xfrm>
            <a:off x="2042512" y="2866238"/>
            <a:ext cx="36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61F8A41-43FA-B63D-5974-A64F32C20E0B}"/>
              </a:ext>
            </a:extLst>
          </p:cNvPr>
          <p:cNvSpPr/>
          <p:nvPr/>
        </p:nvSpPr>
        <p:spPr>
          <a:xfrm>
            <a:off x="2753630" y="4387222"/>
            <a:ext cx="886605" cy="352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AA6AFD-631B-1FC4-A237-94053B7E7670}"/>
              </a:ext>
            </a:extLst>
          </p:cNvPr>
          <p:cNvGrpSpPr/>
          <p:nvPr/>
        </p:nvGrpSpPr>
        <p:grpSpPr>
          <a:xfrm>
            <a:off x="4834070" y="3074312"/>
            <a:ext cx="1838428" cy="577808"/>
            <a:chOff x="4834070" y="3074312"/>
            <a:chExt cx="1838428" cy="577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4999C2-4715-8BC8-C29F-53293B21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22" t="11376"/>
            <a:stretch/>
          </p:blipFill>
          <p:spPr>
            <a:xfrm>
              <a:off x="5726349" y="3074312"/>
              <a:ext cx="946149" cy="5627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090AF9A-4D76-4556-5A89-DB9528412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7222" b="11376"/>
            <a:stretch/>
          </p:blipFill>
          <p:spPr>
            <a:xfrm>
              <a:off x="4834070" y="3089358"/>
              <a:ext cx="946149" cy="562762"/>
            </a:xfrm>
            <a:prstGeom prst="rect">
              <a:avLst/>
            </a:prstGeom>
          </p:spPr>
        </p:pic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C13477F-0494-1AE2-FCFD-9F30B8646278}"/>
              </a:ext>
            </a:extLst>
          </p:cNvPr>
          <p:cNvSpPr/>
          <p:nvPr/>
        </p:nvSpPr>
        <p:spPr>
          <a:xfrm>
            <a:off x="3685395" y="3098487"/>
            <a:ext cx="886605" cy="352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E039BFA-6D36-43EF-59AF-4362F1A04E17}"/>
              </a:ext>
            </a:extLst>
          </p:cNvPr>
          <p:cNvSpPr/>
          <p:nvPr/>
        </p:nvSpPr>
        <p:spPr>
          <a:xfrm>
            <a:off x="2162089" y="1825809"/>
            <a:ext cx="886605" cy="352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DF2097-9F2E-69AA-0489-93DDA53E850D}"/>
              </a:ext>
            </a:extLst>
          </p:cNvPr>
          <p:cNvSpPr txBox="1"/>
          <p:nvPr/>
        </p:nvSpPr>
        <p:spPr>
          <a:xfrm>
            <a:off x="0" y="1702272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 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59D17C-8F82-CAFB-217C-DF28F8CE8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2" y="7557866"/>
            <a:ext cx="3341099" cy="11552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3AFF6E-DCDC-C316-EA2A-70C39FC0DF8A}"/>
              </a:ext>
            </a:extLst>
          </p:cNvPr>
          <p:cNvSpPr txBox="1"/>
          <p:nvPr/>
        </p:nvSpPr>
        <p:spPr>
          <a:xfrm>
            <a:off x="4725615" y="1636864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 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3A6933-3588-BD38-EFDD-075707ED75E4}"/>
              </a:ext>
            </a:extLst>
          </p:cNvPr>
          <p:cNvSpPr txBox="1"/>
          <p:nvPr/>
        </p:nvSpPr>
        <p:spPr>
          <a:xfrm>
            <a:off x="6104652" y="1702272"/>
            <a:ext cx="907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</a:t>
            </a:r>
            <a:r>
              <a:rPr lang="en-US" sz="4000" baseline="-25000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1E09BF-8C3F-D565-D0C8-49A47E2534AD}"/>
              </a:ext>
            </a:extLst>
          </p:cNvPr>
          <p:cNvSpPr txBox="1"/>
          <p:nvPr/>
        </p:nvSpPr>
        <p:spPr>
          <a:xfrm>
            <a:off x="6764616" y="2804682"/>
            <a:ext cx="907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</a:t>
            </a:r>
            <a:r>
              <a:rPr lang="en-US" sz="4000" baseline="-25000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F980D7-0671-4D2C-4BD9-25539FDD2C2E}"/>
              </a:ext>
            </a:extLst>
          </p:cNvPr>
          <p:cNvSpPr txBox="1"/>
          <p:nvPr/>
        </p:nvSpPr>
        <p:spPr>
          <a:xfrm>
            <a:off x="6748258" y="4002351"/>
            <a:ext cx="907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</a:t>
            </a:r>
            <a:r>
              <a:rPr lang="en-US" sz="4000" baseline="-25000" dirty="0"/>
              <a:t>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5A72F1B-92F5-7A28-9684-5A98A47D9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266" y="5553027"/>
            <a:ext cx="3505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5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775B261F-1517-2E1A-A3CF-2B61FE4CA7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7F96C-3CCA-FD64-1CA1-CD690DD3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24" y="3910744"/>
            <a:ext cx="4044840" cy="2573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DC1EC-A049-7D68-054A-BAE4B7654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983489"/>
            <a:ext cx="4139418" cy="2472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B5F92-5E13-3FBD-48CB-67A36987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66" y="534572"/>
            <a:ext cx="6745096" cy="2742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18B15E-887E-58BF-C3AA-BF9F584FB634}"/>
              </a:ext>
            </a:extLst>
          </p:cNvPr>
          <p:cNvSpPr txBox="1"/>
          <p:nvPr/>
        </p:nvSpPr>
        <p:spPr>
          <a:xfrm>
            <a:off x="6794109" y="0"/>
            <a:ext cx="2168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monomer size</a:t>
            </a:r>
          </a:p>
          <a:p>
            <a:endParaRPr lang="en-US" dirty="0"/>
          </a:p>
          <a:p>
            <a:r>
              <a:rPr lang="en-US" dirty="0"/>
              <a:t>f = # of stickers</a:t>
            </a:r>
          </a:p>
          <a:p>
            <a:endParaRPr lang="en-US" dirty="0"/>
          </a:p>
          <a:p>
            <a:r>
              <a:rPr lang="en-US" dirty="0"/>
              <a:t>m = # of stickers type</a:t>
            </a:r>
          </a:p>
        </p:txBody>
      </p:sp>
    </p:spTree>
    <p:extLst>
      <p:ext uri="{BB962C8B-B14F-4D97-AF65-F5344CB8AC3E}">
        <p14:creationId xmlns:p14="http://schemas.microsoft.com/office/powerpoint/2010/main" val="2116998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41BD-F63D-318C-904A-23976369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ECEA4-3804-1C30-6F7C-E33CB2BE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Subtleties in the phase behavior of SCNP</a:t>
            </a:r>
          </a:p>
          <a:p>
            <a:r>
              <a:rPr lang="en-US" dirty="0"/>
              <a:t>Competitions between different entropic sources</a:t>
            </a:r>
          </a:p>
          <a:p>
            <a:r>
              <a:rPr lang="en-US" dirty="0"/>
              <a:t> Possible connections with IDP and their phase behavior</a:t>
            </a:r>
          </a:p>
          <a:p>
            <a:endParaRPr lang="en-US" dirty="0"/>
          </a:p>
          <a:p>
            <a:r>
              <a:rPr lang="en-US" dirty="0"/>
              <a:t>Swap if you want to sample the ground state !</a:t>
            </a:r>
          </a:p>
        </p:txBody>
      </p:sp>
    </p:spTree>
    <p:extLst>
      <p:ext uri="{BB962C8B-B14F-4D97-AF65-F5344CB8AC3E}">
        <p14:creationId xmlns:p14="http://schemas.microsoft.com/office/powerpoint/2010/main" val="1207375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ECC7B6-9EBF-7396-FE10-B6092F48D9F9}"/>
              </a:ext>
            </a:extLst>
          </p:cNvPr>
          <p:cNvSpPr txBox="1"/>
          <p:nvPr/>
        </p:nvSpPr>
        <p:spPr>
          <a:xfrm>
            <a:off x="380416" y="1353306"/>
            <a:ext cx="861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Lorenzo </a:t>
            </a:r>
            <a:r>
              <a:rPr lang="en-US" sz="3600" dirty="0" err="1"/>
              <a:t>Rovigatti</a:t>
            </a:r>
            <a:endParaRPr lang="en-US" sz="3600" dirty="0"/>
          </a:p>
          <a:p>
            <a:r>
              <a:rPr lang="en-US" sz="3600" dirty="0"/>
              <a:t>Marco Cappa (Theory)</a:t>
            </a:r>
          </a:p>
          <a:p>
            <a:r>
              <a:rPr lang="en-US" sz="3600" dirty="0"/>
              <a:t>Francesco </a:t>
            </a:r>
            <a:r>
              <a:rPr lang="en-US" sz="3600" dirty="0" err="1"/>
              <a:t>Tosti</a:t>
            </a:r>
            <a:r>
              <a:rPr lang="en-US" sz="3600" dirty="0"/>
              <a:t> Guerra (</a:t>
            </a:r>
            <a:r>
              <a:rPr lang="en-US" sz="3600" dirty="0" err="1"/>
              <a:t>oxDNA</a:t>
            </a:r>
            <a:r>
              <a:rPr lang="en-US" sz="3600" dirty="0"/>
              <a:t> simulations)</a:t>
            </a:r>
          </a:p>
        </p:txBody>
      </p:sp>
      <p:pic>
        <p:nvPicPr>
          <p:cNvPr id="5" name="Picture 2" descr="About me | Lorenzo Rovigatti">
            <a:extLst>
              <a:ext uri="{FF2B5EF4-FFF2-40B4-BE49-F238E27FC236}">
                <a16:creationId xmlns:a16="http://schemas.microsoft.com/office/drawing/2014/main" id="{4D3872EE-97CF-8334-14E3-577B75461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9" r="19774" b="23792"/>
          <a:stretch/>
        </p:blipFill>
        <p:spPr bwMode="auto">
          <a:xfrm>
            <a:off x="524108" y="3750368"/>
            <a:ext cx="2363877" cy="29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3E420-4A38-DF9F-0FAC-606E7A6D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251" y="3730521"/>
            <a:ext cx="2224221" cy="296562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98DD3A-1801-00DC-45C1-61EB94DC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11" y="3730521"/>
            <a:ext cx="2591958" cy="29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AA56A-9878-4518-07E8-7D8E2885A030}"/>
              </a:ext>
            </a:extLst>
          </p:cNvPr>
          <p:cNvSpPr txBox="1"/>
          <p:nvPr/>
        </p:nvSpPr>
        <p:spPr>
          <a:xfrm>
            <a:off x="2887985" y="161851"/>
            <a:ext cx="2314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Thanks to </a:t>
            </a:r>
          </a:p>
        </p:txBody>
      </p:sp>
    </p:spTree>
    <p:extLst>
      <p:ext uri="{BB962C8B-B14F-4D97-AF65-F5344CB8AC3E}">
        <p14:creationId xmlns:p14="http://schemas.microsoft.com/office/powerpoint/2010/main" val="379650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3413" b="50000"/>
          <a:stretch/>
        </p:blipFill>
        <p:spPr>
          <a:xfrm>
            <a:off x="1718883" y="1677987"/>
            <a:ext cx="5896239" cy="2361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78" y="355573"/>
            <a:ext cx="5578691" cy="1242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944DE-25A6-C747-84CE-447B0F63F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09"/>
          <a:stretch/>
        </p:blipFill>
        <p:spPr>
          <a:xfrm>
            <a:off x="1381422" y="4388621"/>
            <a:ext cx="7172698" cy="2468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6F8A6-11BC-6047-9AC0-7B9E6D699DFF}"/>
              </a:ext>
            </a:extLst>
          </p:cNvPr>
          <p:cNvSpPr txBox="1"/>
          <p:nvPr/>
        </p:nvSpPr>
        <p:spPr>
          <a:xfrm>
            <a:off x="722267" y="543830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(Exp)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9A532-6517-2349-91EF-6045F4BC2B23}"/>
              </a:ext>
            </a:extLst>
          </p:cNvPr>
          <p:cNvSpPr txBox="1"/>
          <p:nvPr/>
        </p:nvSpPr>
        <p:spPr>
          <a:xfrm>
            <a:off x="7899454" y="5438301"/>
            <a:ext cx="65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(Teo)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3D6133-7669-6947-8F14-A17B665EB472}"/>
              </a:ext>
            </a:extLst>
          </p:cNvPr>
          <p:cNvSpPr/>
          <p:nvPr/>
        </p:nvSpPr>
        <p:spPr>
          <a:xfrm>
            <a:off x="3372592" y="438862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89387-BA0E-0148-83B1-76BA50264E4F}"/>
              </a:ext>
            </a:extLst>
          </p:cNvPr>
          <p:cNvSpPr/>
          <p:nvPr/>
        </p:nvSpPr>
        <p:spPr>
          <a:xfrm>
            <a:off x="2861953" y="189388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87475-4425-404A-9672-735FD7FAF36B}"/>
              </a:ext>
            </a:extLst>
          </p:cNvPr>
          <p:cNvSpPr/>
          <p:nvPr/>
        </p:nvSpPr>
        <p:spPr>
          <a:xfrm>
            <a:off x="6755080" y="189388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03CF3-BA29-E244-936C-4216501157B1}"/>
              </a:ext>
            </a:extLst>
          </p:cNvPr>
          <p:cNvSpPr/>
          <p:nvPr/>
        </p:nvSpPr>
        <p:spPr>
          <a:xfrm>
            <a:off x="7644134" y="4948555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283001"/>
            <a:ext cx="230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important </a:t>
            </a:r>
          </a:p>
          <a:p>
            <a:r>
              <a:rPr lang="en-US" dirty="0"/>
              <a:t>source of entropy:</a:t>
            </a:r>
          </a:p>
          <a:p>
            <a:r>
              <a:rPr lang="en-US" dirty="0">
                <a:solidFill>
                  <a:srgbClr val="FF0000"/>
                </a:solidFill>
              </a:rPr>
              <a:t>Combinatorial Entropy</a:t>
            </a:r>
          </a:p>
        </p:txBody>
      </p:sp>
    </p:spTree>
    <p:extLst>
      <p:ext uri="{BB962C8B-B14F-4D97-AF65-F5344CB8AC3E}">
        <p14:creationId xmlns:p14="http://schemas.microsoft.com/office/powerpoint/2010/main" val="343377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043" t="32313" r="1884" b="2340"/>
          <a:stretch/>
        </p:blipFill>
        <p:spPr>
          <a:xfrm>
            <a:off x="2701369" y="16344"/>
            <a:ext cx="6498069" cy="1452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374" t="3973" r="21213" b="4571"/>
          <a:stretch/>
        </p:blipFill>
        <p:spPr>
          <a:xfrm>
            <a:off x="5154405" y="2146711"/>
            <a:ext cx="3534628" cy="268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6165" t="3236" r="14357" b="5416"/>
          <a:stretch/>
        </p:blipFill>
        <p:spPr>
          <a:xfrm>
            <a:off x="542240" y="1537160"/>
            <a:ext cx="4408203" cy="4346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98722-64D4-D843-B4F9-EEAF11B8ECD4}"/>
              </a:ext>
            </a:extLst>
          </p:cNvPr>
          <p:cNvSpPr txBox="1"/>
          <p:nvPr/>
        </p:nvSpPr>
        <p:spPr>
          <a:xfrm>
            <a:off x="5384163" y="5143805"/>
            <a:ext cx="381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Oleg Gang (Brookhaven and Columbia)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BEBDE-7B42-7F47-9BF4-C589EDBA8308}"/>
              </a:ext>
            </a:extLst>
          </p:cNvPr>
          <p:cNvSpPr txBox="1"/>
          <p:nvPr/>
        </p:nvSpPr>
        <p:spPr>
          <a:xfrm>
            <a:off x="5327374" y="5844209"/>
            <a:ext cx="1886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------CGCG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851DE-89B7-4A41-B442-3ECF8F06076E}"/>
              </a:ext>
            </a:extLst>
          </p:cNvPr>
          <p:cNvSpPr txBox="1"/>
          <p:nvPr/>
        </p:nvSpPr>
        <p:spPr>
          <a:xfrm rot="10800000">
            <a:off x="6126534" y="6175281"/>
            <a:ext cx="1886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------CGCG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C8187-F46F-E746-2B5A-8E7DE14362BF}"/>
              </a:ext>
            </a:extLst>
          </p:cNvPr>
          <p:cNvSpPr txBox="1"/>
          <p:nvPr/>
        </p:nvSpPr>
        <p:spPr>
          <a:xfrm>
            <a:off x="108520" y="207719"/>
            <a:ext cx="2409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Another </a:t>
            </a:r>
          </a:p>
          <a:p>
            <a:r>
              <a:rPr lang="en-US" sz="4000" dirty="0"/>
              <a:t>interesting</a:t>
            </a:r>
          </a:p>
          <a:p>
            <a:r>
              <a:rPr lang="en-US" sz="4000" dirty="0"/>
              <a:t>particle</a:t>
            </a:r>
          </a:p>
        </p:txBody>
      </p:sp>
    </p:spTree>
    <p:extLst>
      <p:ext uri="{BB962C8B-B14F-4D97-AF65-F5344CB8AC3E}">
        <p14:creationId xmlns:p14="http://schemas.microsoft.com/office/powerpoint/2010/main" val="140737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443"/>
            <a:ext cx="3869635" cy="1475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7467" b="17773"/>
          <a:stretch/>
        </p:blipFill>
        <p:spPr>
          <a:xfrm rot="5400000">
            <a:off x="313546" y="2517568"/>
            <a:ext cx="4664313" cy="3491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6001F-02DE-9146-B6DF-AE0A4B139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031"/>
          <a:stretch/>
        </p:blipFill>
        <p:spPr>
          <a:xfrm rot="5400000">
            <a:off x="3524071" y="1709080"/>
            <a:ext cx="6102171" cy="3670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FE631B-56BC-9340-B50B-ABEE6AD07891}"/>
              </a:ext>
            </a:extLst>
          </p:cNvPr>
          <p:cNvSpPr/>
          <p:nvPr/>
        </p:nvSpPr>
        <p:spPr>
          <a:xfrm>
            <a:off x="3372592" y="438862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037AD-C82C-F943-8753-97641C2653EC}"/>
              </a:ext>
            </a:extLst>
          </p:cNvPr>
          <p:cNvSpPr/>
          <p:nvPr/>
        </p:nvSpPr>
        <p:spPr>
          <a:xfrm>
            <a:off x="3524992" y="454102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5352C-B83D-F946-B24C-EF76611C534C}"/>
              </a:ext>
            </a:extLst>
          </p:cNvPr>
          <p:cNvSpPr/>
          <p:nvPr/>
        </p:nvSpPr>
        <p:spPr>
          <a:xfrm>
            <a:off x="3780311" y="1957096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55E59B-6C60-7C42-B800-342A4E6E2776}"/>
              </a:ext>
            </a:extLst>
          </p:cNvPr>
          <p:cNvSpPr/>
          <p:nvPr/>
        </p:nvSpPr>
        <p:spPr>
          <a:xfrm>
            <a:off x="7865001" y="636810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97746-6C00-5946-AC6D-ABE3666D442B}"/>
              </a:ext>
            </a:extLst>
          </p:cNvPr>
          <p:cNvSpPr txBox="1"/>
          <p:nvPr/>
        </p:nvSpPr>
        <p:spPr>
          <a:xfrm>
            <a:off x="2406970" y="6522845"/>
            <a:ext cx="499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Can </a:t>
            </a:r>
            <a:r>
              <a:rPr lang="x-none"/>
              <a:t>we quantify</a:t>
            </a:r>
            <a:r>
              <a:rPr lang="en-US" dirty="0"/>
              <a:t> in a simple way</a:t>
            </a:r>
            <a:r>
              <a:rPr lang="x-none"/>
              <a:t> </a:t>
            </a:r>
            <a:r>
              <a:rPr lang="x-none" dirty="0"/>
              <a:t>the entropic gain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5828" y="112257"/>
            <a:ext cx="333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coarse-grained version of the </a:t>
            </a:r>
          </a:p>
          <a:p>
            <a:r>
              <a:rPr lang="en-US" dirty="0"/>
              <a:t>DNA-decorated gold nanoparticle</a:t>
            </a:r>
          </a:p>
        </p:txBody>
      </p:sp>
    </p:spTree>
    <p:extLst>
      <p:ext uri="{BB962C8B-B14F-4D97-AF65-F5344CB8AC3E}">
        <p14:creationId xmlns:p14="http://schemas.microsoft.com/office/powerpoint/2010/main" val="383722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5666FD5-3007-9645-A113-1CF8C2BF3A9A}"/>
              </a:ext>
            </a:extLst>
          </p:cNvPr>
          <p:cNvSpPr/>
          <p:nvPr/>
        </p:nvSpPr>
        <p:spPr>
          <a:xfrm>
            <a:off x="1046919" y="1775791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369FAB-46B8-E04D-AA6F-3A7C984507EF}"/>
              </a:ext>
            </a:extLst>
          </p:cNvPr>
          <p:cNvSpPr/>
          <p:nvPr/>
        </p:nvSpPr>
        <p:spPr>
          <a:xfrm>
            <a:off x="1292084" y="3094383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FDA5B3-6391-5E46-B531-0BDCBB1F00DC}"/>
              </a:ext>
            </a:extLst>
          </p:cNvPr>
          <p:cNvSpPr/>
          <p:nvPr/>
        </p:nvSpPr>
        <p:spPr>
          <a:xfrm>
            <a:off x="185527" y="2501347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7FA173-5E64-3B49-8A64-A82A5CDA01D7}"/>
              </a:ext>
            </a:extLst>
          </p:cNvPr>
          <p:cNvSpPr/>
          <p:nvPr/>
        </p:nvSpPr>
        <p:spPr>
          <a:xfrm>
            <a:off x="689110" y="841512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AB4F23-5CFB-0D42-B830-CE212677B3A4}"/>
              </a:ext>
            </a:extLst>
          </p:cNvPr>
          <p:cNvSpPr/>
          <p:nvPr/>
        </p:nvSpPr>
        <p:spPr>
          <a:xfrm>
            <a:off x="1782414" y="1066799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C011A7-50CE-B040-B383-7D7C09A3653F}"/>
              </a:ext>
            </a:extLst>
          </p:cNvPr>
          <p:cNvSpPr/>
          <p:nvPr/>
        </p:nvSpPr>
        <p:spPr>
          <a:xfrm>
            <a:off x="2372137" y="1954694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3D562-8176-D044-BAA9-412C0ECF6D0A}"/>
              </a:ext>
            </a:extLst>
          </p:cNvPr>
          <p:cNvSpPr/>
          <p:nvPr/>
        </p:nvSpPr>
        <p:spPr>
          <a:xfrm>
            <a:off x="1782414" y="2276060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6B8169-E4C4-4246-9B91-028EE704BA35}"/>
              </a:ext>
            </a:extLst>
          </p:cNvPr>
          <p:cNvSpPr/>
          <p:nvPr/>
        </p:nvSpPr>
        <p:spPr>
          <a:xfrm>
            <a:off x="2372137" y="616225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65EE2F-DA1B-1647-8E0B-93FBBE100CCD}"/>
              </a:ext>
            </a:extLst>
          </p:cNvPr>
          <p:cNvSpPr/>
          <p:nvPr/>
        </p:nvSpPr>
        <p:spPr>
          <a:xfrm>
            <a:off x="1537249" y="178900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DD5E58-9190-4841-9A12-C184149FBD00}"/>
              </a:ext>
            </a:extLst>
          </p:cNvPr>
          <p:cNvSpPr/>
          <p:nvPr/>
        </p:nvSpPr>
        <p:spPr>
          <a:xfrm>
            <a:off x="139145" y="1550504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1F1C7F-3977-4344-AD74-DD91B00640CD}"/>
              </a:ext>
            </a:extLst>
          </p:cNvPr>
          <p:cNvSpPr/>
          <p:nvPr/>
        </p:nvSpPr>
        <p:spPr>
          <a:xfrm>
            <a:off x="3054622" y="2726633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BC626-F6E2-FE4D-9565-4A69B6BAF003}"/>
              </a:ext>
            </a:extLst>
          </p:cNvPr>
          <p:cNvSpPr/>
          <p:nvPr/>
        </p:nvSpPr>
        <p:spPr>
          <a:xfrm flipV="1">
            <a:off x="2319127" y="2965169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8BE237-9837-EF46-8B47-FA82061E390C}"/>
              </a:ext>
            </a:extLst>
          </p:cNvPr>
          <p:cNvSpPr/>
          <p:nvPr/>
        </p:nvSpPr>
        <p:spPr>
          <a:xfrm>
            <a:off x="3154015" y="1734375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7C82E2-7E2B-F940-9E17-4B4E8D81D3BF}"/>
              </a:ext>
            </a:extLst>
          </p:cNvPr>
          <p:cNvSpPr/>
          <p:nvPr/>
        </p:nvSpPr>
        <p:spPr>
          <a:xfrm>
            <a:off x="265041" y="3452190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F0395A-B2C7-FC4F-A393-E8EF8524881E}"/>
              </a:ext>
            </a:extLst>
          </p:cNvPr>
          <p:cNvSpPr/>
          <p:nvPr/>
        </p:nvSpPr>
        <p:spPr>
          <a:xfrm>
            <a:off x="1093301" y="4240696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6C6BC0-867D-5F4F-A54A-E11C596A0534}"/>
              </a:ext>
            </a:extLst>
          </p:cNvPr>
          <p:cNvSpPr/>
          <p:nvPr/>
        </p:nvSpPr>
        <p:spPr>
          <a:xfrm>
            <a:off x="2186605" y="4465983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BCC395-8D5E-F849-9DD1-A45910858870}"/>
              </a:ext>
            </a:extLst>
          </p:cNvPr>
          <p:cNvSpPr/>
          <p:nvPr/>
        </p:nvSpPr>
        <p:spPr>
          <a:xfrm>
            <a:off x="2776328" y="4015409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81EC3A-E476-8B49-B87E-2382080767EE}"/>
              </a:ext>
            </a:extLst>
          </p:cNvPr>
          <p:cNvSpPr/>
          <p:nvPr/>
        </p:nvSpPr>
        <p:spPr>
          <a:xfrm>
            <a:off x="1941440" y="3578084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F0B3C3-EE29-9D4B-9763-06C97D9A485B}"/>
              </a:ext>
            </a:extLst>
          </p:cNvPr>
          <p:cNvSpPr/>
          <p:nvPr/>
        </p:nvSpPr>
        <p:spPr>
          <a:xfrm>
            <a:off x="543336" y="4949688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8ECBB-9088-B841-A760-1C735065218F}"/>
              </a:ext>
            </a:extLst>
          </p:cNvPr>
          <p:cNvSpPr/>
          <p:nvPr/>
        </p:nvSpPr>
        <p:spPr>
          <a:xfrm>
            <a:off x="5353880" y="1315277"/>
            <a:ext cx="2849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GB" sz="3600" dirty="0">
                <a:solidFill>
                  <a:srgbClr val="C00000"/>
                </a:solidFill>
                <a:latin typeface="AdvOT2e364b11"/>
              </a:rPr>
              <a:t>=(</a:t>
            </a:r>
            <a:r>
              <a:rPr lang="en-GB" sz="3600" dirty="0">
                <a:solidFill>
                  <a:srgbClr val="C00000"/>
                </a:solidFill>
                <a:latin typeface="AdvOT02ce3bbb.I"/>
              </a:rPr>
              <a:t>N</a:t>
            </a:r>
            <a:r>
              <a:rPr lang="en-GB" sz="3600" dirty="0">
                <a:solidFill>
                  <a:srgbClr val="C00000"/>
                </a:solidFill>
                <a:latin typeface="AdvOT8608a8d1+22"/>
              </a:rPr>
              <a:t>− </a:t>
            </a:r>
            <a:r>
              <a:rPr lang="en-GB" sz="3600" dirty="0">
                <a:solidFill>
                  <a:srgbClr val="C00000"/>
                </a:solidFill>
                <a:latin typeface="AdvOT2e364b11"/>
              </a:rPr>
              <a:t>1)!!</a:t>
            </a:r>
          </a:p>
          <a:p>
            <a:r>
              <a:rPr lang="en-GB" sz="3600" dirty="0">
                <a:solidFill>
                  <a:srgbClr val="FFC000"/>
                </a:solidFill>
                <a:latin typeface="Symbol" pitchFamily="2" charset="2"/>
              </a:rPr>
              <a:t>W</a:t>
            </a:r>
            <a:r>
              <a:rPr lang="en-GB" sz="3600" dirty="0">
                <a:solidFill>
                  <a:srgbClr val="FFC000"/>
                </a:solidFill>
                <a:latin typeface="AdvOT2e364b11"/>
              </a:rPr>
              <a:t>=(</a:t>
            </a:r>
            <a:r>
              <a:rPr lang="en-GB" sz="3600" dirty="0">
                <a:solidFill>
                  <a:srgbClr val="FFC000"/>
                </a:solidFill>
                <a:latin typeface="AdvOT02ce3bbb.I"/>
              </a:rPr>
              <a:t>N</a:t>
            </a:r>
            <a:r>
              <a:rPr lang="en-GB" sz="3600" dirty="0">
                <a:solidFill>
                  <a:srgbClr val="FFC000"/>
                </a:solidFill>
                <a:latin typeface="AdvOT8608a8d1+22"/>
              </a:rPr>
              <a:t>− </a:t>
            </a:r>
            <a:r>
              <a:rPr lang="en-GB" sz="3600" dirty="0">
                <a:solidFill>
                  <a:srgbClr val="FFC000"/>
                </a:solidFill>
                <a:latin typeface="AdvOT2e364b11"/>
              </a:rPr>
              <a:t>1)!! </a:t>
            </a:r>
            <a:endParaRPr lang="en-GB" sz="3600" dirty="0">
              <a:solidFill>
                <a:srgbClr val="FFC000"/>
              </a:solidFill>
            </a:endParaRPr>
          </a:p>
          <a:p>
            <a:endParaRPr lang="en-GB" sz="3600" dirty="0">
              <a:latin typeface="AdvOT2e364b11"/>
            </a:endParaRPr>
          </a:p>
          <a:p>
            <a:r>
              <a:rPr lang="en-GB" sz="3600" dirty="0">
                <a:latin typeface="Symbol" pitchFamily="2" charset="2"/>
              </a:rPr>
              <a:t>W</a:t>
            </a:r>
            <a:r>
              <a:rPr lang="en-GB" sz="3600" dirty="0">
                <a:latin typeface="AdvOT2e364b11"/>
              </a:rPr>
              <a:t>=(2</a:t>
            </a:r>
            <a:r>
              <a:rPr lang="en-GB" sz="3600" dirty="0">
                <a:latin typeface="AdvOT02ce3bbb.I"/>
              </a:rPr>
              <a:t>N</a:t>
            </a:r>
            <a:r>
              <a:rPr lang="en-GB" sz="3600" dirty="0">
                <a:latin typeface="AdvOT8608a8d1+22"/>
              </a:rPr>
              <a:t>− </a:t>
            </a:r>
            <a:r>
              <a:rPr lang="en-GB" sz="3600" dirty="0">
                <a:latin typeface="AdvOT2e364b11"/>
              </a:rPr>
              <a:t>1)!! </a:t>
            </a:r>
            <a:endParaRPr lang="en-GB" sz="3600" dirty="0"/>
          </a:p>
          <a:p>
            <a:r>
              <a:rPr lang="en-GB" sz="3600" dirty="0">
                <a:latin typeface="AdvOT2e364b11"/>
              </a:rPr>
              <a:t> </a:t>
            </a:r>
            <a:endParaRPr lang="en-GB" sz="3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1C9F88-871D-9A4B-A0B7-7889162F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67" y="4883426"/>
            <a:ext cx="5951238" cy="16730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096A6D-6E9D-E243-B84B-83908130652E}"/>
              </a:ext>
            </a:extLst>
          </p:cNvPr>
          <p:cNvSpPr/>
          <p:nvPr/>
        </p:nvSpPr>
        <p:spPr>
          <a:xfrm>
            <a:off x="2094680" y="-2456"/>
            <a:ext cx="3351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dvOT02ce3bbb.I"/>
              </a:rPr>
              <a:t>N RED + </a:t>
            </a:r>
            <a:r>
              <a:rPr lang="en-GB" sz="2400" dirty="0">
                <a:solidFill>
                  <a:srgbClr val="FFC000"/>
                </a:solidFill>
                <a:latin typeface="AdvOT02ce3bbb.I"/>
              </a:rPr>
              <a:t>N YELLOW</a:t>
            </a:r>
            <a:endParaRPr lang="x-none" sz="2400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564E9-C8B0-234E-979A-4D7B144C73AA}"/>
              </a:ext>
            </a:extLst>
          </p:cNvPr>
          <p:cNvSpPr txBox="1"/>
          <p:nvPr/>
        </p:nvSpPr>
        <p:spPr>
          <a:xfrm>
            <a:off x="2915560" y="841512"/>
            <a:ext cx="187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</a:t>
            </a:r>
            <a:r>
              <a:rPr lang="x-none" sz="2400" dirty="0"/>
              <a:t>eactive sites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E8BDF5-1F8B-CA46-8073-A7DEBC4F85EB}"/>
              </a:ext>
            </a:extLst>
          </p:cNvPr>
          <p:cNvCxnSpPr/>
          <p:nvPr/>
        </p:nvCxnSpPr>
        <p:spPr>
          <a:xfrm flipH="1">
            <a:off x="3154015" y="1151906"/>
            <a:ext cx="490330" cy="365466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5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554" y="15425"/>
            <a:ext cx="5200811" cy="1982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7773"/>
          <a:stretch/>
        </p:blipFill>
        <p:spPr>
          <a:xfrm>
            <a:off x="603998" y="1998332"/>
            <a:ext cx="3522744" cy="4844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47891"/>
          <a:stretch/>
        </p:blipFill>
        <p:spPr>
          <a:xfrm>
            <a:off x="3732283" y="2220682"/>
            <a:ext cx="5597374" cy="3540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D106D-503E-344C-BC5B-0EBD201FA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832" y="5911755"/>
            <a:ext cx="3681074" cy="1034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0249" y="1666643"/>
            <a:ext cx="3554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Umbrella sampling based </a:t>
            </a:r>
          </a:p>
          <a:p>
            <a:r>
              <a:rPr lang="en-US" dirty="0"/>
              <a:t>evaluation of the effective potential </a:t>
            </a:r>
          </a:p>
        </p:txBody>
      </p:sp>
    </p:spTree>
    <p:extLst>
      <p:ext uri="{BB962C8B-B14F-4D97-AF65-F5344CB8AC3E}">
        <p14:creationId xmlns:p14="http://schemas.microsoft.com/office/powerpoint/2010/main" val="15962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09DC09-BF3E-8074-997A-2E48A5A095D2}"/>
              </a:ext>
            </a:extLst>
          </p:cNvPr>
          <p:cNvSpPr txBox="1"/>
          <p:nvPr/>
        </p:nvSpPr>
        <p:spPr>
          <a:xfrm>
            <a:off x="460875" y="345174"/>
            <a:ext cx="85253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Does it works also in ”sticky” polymers ?</a:t>
            </a:r>
          </a:p>
          <a:p>
            <a:pPr algn="ctr"/>
            <a:endParaRPr lang="en-US" sz="4000" dirty="0"/>
          </a:p>
          <a:p>
            <a:pPr algn="ctr"/>
            <a:r>
              <a:rPr lang="en-US" sz="4000" i="1" dirty="0">
                <a:solidFill>
                  <a:srgbClr val="FF0000"/>
                </a:solidFill>
              </a:rPr>
              <a:t>Fully Bonded </a:t>
            </a:r>
            <a:r>
              <a:rPr lang="en-US" sz="4000" dirty="0" err="1">
                <a:solidFill>
                  <a:srgbClr val="FF0000"/>
                </a:solidFill>
              </a:rPr>
              <a:t>S</a:t>
            </a:r>
            <a:r>
              <a:rPr lang="en-US" sz="4000" dirty="0" err="1"/>
              <a:t>ingle</a:t>
            </a:r>
            <a:r>
              <a:rPr lang="en-US" sz="4000" dirty="0" err="1">
                <a:solidFill>
                  <a:srgbClr val="FF0000"/>
                </a:solidFill>
              </a:rPr>
              <a:t>C</a:t>
            </a:r>
            <a:r>
              <a:rPr lang="en-US" sz="4000" dirty="0" err="1"/>
              <a:t>hain</a:t>
            </a:r>
            <a:r>
              <a:rPr lang="en-US" sz="4000" dirty="0" err="1">
                <a:solidFill>
                  <a:srgbClr val="FF0000"/>
                </a:solidFill>
              </a:rPr>
              <a:t>N</a:t>
            </a:r>
            <a:r>
              <a:rPr lang="en-US" sz="4000" dirty="0" err="1"/>
              <a:t>ano</a:t>
            </a:r>
            <a:r>
              <a:rPr lang="en-US" sz="4000" dirty="0" err="1">
                <a:solidFill>
                  <a:srgbClr val="FF0000"/>
                </a:solidFill>
              </a:rPr>
              <a:t>P</a:t>
            </a:r>
            <a:r>
              <a:rPr lang="en-US" sz="4000" dirty="0" err="1"/>
              <a:t>articles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F0DA2-755B-7800-CAD6-93C610E5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99957"/>
            <a:ext cx="7772400" cy="1763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2A4BE-FC09-295D-363E-F35E0AB8E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1" t="40535" r="63687" b="-3314"/>
          <a:stretch/>
        </p:blipFill>
        <p:spPr>
          <a:xfrm rot="5400000">
            <a:off x="3451146" y="4098536"/>
            <a:ext cx="1763405" cy="358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3EEFF5-E84F-422A-D0A9-CFA94159C959}"/>
              </a:ext>
            </a:extLst>
          </p:cNvPr>
          <p:cNvSpPr/>
          <p:nvPr/>
        </p:nvSpPr>
        <p:spPr>
          <a:xfrm>
            <a:off x="5148775" y="5009419"/>
            <a:ext cx="618979" cy="68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63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11797</TotalTime>
  <Words>581</Words>
  <Application>Microsoft Macintosh PowerPoint</Application>
  <PresentationFormat>On-screen Show (4:3)</PresentationFormat>
  <Paragraphs>170</Paragraphs>
  <Slides>33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AdvOT02ce3bbb.I</vt:lpstr>
      <vt:lpstr>AdvOT2e364b11</vt:lpstr>
      <vt:lpstr>AdvOT8608a8d1+22</vt:lpstr>
      <vt:lpstr>Arial</vt:lpstr>
      <vt:lpstr>Calibri</vt:lpstr>
      <vt:lpstr>Symbol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Interlude… how did we equilibrate at low 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it with (ox-)DNA (on the way to the lab)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(preliminary results)?</vt:lpstr>
      <vt:lpstr>PowerPoint Presentation</vt:lpstr>
      <vt:lpstr>PowerPoint Presentation</vt:lpstr>
      <vt:lpstr>Take home messages</vt:lpstr>
      <vt:lpstr>PowerPoint Presentation</vt:lpstr>
    </vt:vector>
  </TitlesOfParts>
  <Company>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ff ss</dc:creator>
  <cp:lastModifiedBy>francesco sciortino</cp:lastModifiedBy>
  <cp:revision>120</cp:revision>
  <dcterms:created xsi:type="dcterms:W3CDTF">2020-11-30T13:08:35Z</dcterms:created>
  <dcterms:modified xsi:type="dcterms:W3CDTF">2025-07-18T09:50:32Z</dcterms:modified>
</cp:coreProperties>
</file>