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56" r:id="rId2"/>
    <p:sldId id="595" r:id="rId3"/>
    <p:sldId id="645" r:id="rId4"/>
    <p:sldId id="265" r:id="rId5"/>
    <p:sldId id="257" r:id="rId6"/>
    <p:sldId id="637" r:id="rId7"/>
    <p:sldId id="638" r:id="rId8"/>
    <p:sldId id="639" r:id="rId9"/>
    <p:sldId id="641" r:id="rId10"/>
    <p:sldId id="642" r:id="rId11"/>
    <p:sldId id="597" r:id="rId12"/>
    <p:sldId id="267" r:id="rId13"/>
    <p:sldId id="644" r:id="rId14"/>
    <p:sldId id="599" r:id="rId15"/>
    <p:sldId id="600" r:id="rId16"/>
    <p:sldId id="601" r:id="rId17"/>
    <p:sldId id="609" r:id="rId18"/>
    <p:sldId id="605" r:id="rId19"/>
    <p:sldId id="623" r:id="rId20"/>
    <p:sldId id="621" r:id="rId21"/>
    <p:sldId id="646" r:id="rId22"/>
    <p:sldId id="627" r:id="rId23"/>
    <p:sldId id="628" r:id="rId24"/>
    <p:sldId id="608" r:id="rId25"/>
    <p:sldId id="610" r:id="rId26"/>
    <p:sldId id="607" r:id="rId27"/>
    <p:sldId id="629" r:id="rId28"/>
    <p:sldId id="611" r:id="rId29"/>
    <p:sldId id="614" r:id="rId30"/>
    <p:sldId id="615" r:id="rId31"/>
    <p:sldId id="617" r:id="rId32"/>
    <p:sldId id="650" r:id="rId33"/>
    <p:sldId id="647" r:id="rId34"/>
    <p:sldId id="649" r:id="rId35"/>
    <p:sldId id="648" r:id="rId36"/>
    <p:sldId id="651" r:id="rId37"/>
    <p:sldId id="652" r:id="rId38"/>
    <p:sldId id="631" r:id="rId39"/>
    <p:sldId id="632" r:id="rId40"/>
    <p:sldId id="633" r:id="rId41"/>
    <p:sldId id="634" r:id="rId42"/>
    <p:sldId id="606" r:id="rId43"/>
    <p:sldId id="620" r:id="rId44"/>
    <p:sldId id="626" r:id="rId45"/>
    <p:sldId id="616" r:id="rId46"/>
    <p:sldId id="625" r:id="rId47"/>
    <p:sldId id="640" r:id="rId48"/>
    <p:sldId id="258" r:id="rId49"/>
    <p:sldId id="263" r:id="rId50"/>
    <p:sldId id="262" r:id="rId51"/>
    <p:sldId id="261" r:id="rId52"/>
    <p:sldId id="266" r:id="rId53"/>
    <p:sldId id="636" r:id="rId54"/>
    <p:sldId id="619" r:id="rId55"/>
    <p:sldId id="612" r:id="rId56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90"/>
    <p:restoredTop sz="94659"/>
  </p:normalViewPr>
  <p:slideViewPr>
    <p:cSldViewPr snapToGrid="0" snapToObjects="1">
      <p:cViewPr>
        <p:scale>
          <a:sx n="69" d="100"/>
          <a:sy n="69" d="100"/>
        </p:scale>
        <p:origin x="520" y="10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C16D7-91DF-2047-A5BC-22DC69298F5C}" type="datetimeFigureOut">
              <a:rPr lang="en-IT" smtClean="0"/>
              <a:t>9/4/24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9BE16-61E9-E249-AB16-9FC26E08F774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3503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2D528DEC-4B6B-C048-8574-0B2925660F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FA0CF2D-3084-034A-994D-1F0A4C07665B}" type="slidenum">
              <a:rPr lang="en-US" altLang="en-IT" sz="1200" b="0"/>
              <a:pPr/>
              <a:t>2</a:t>
            </a:fld>
            <a:endParaRPr lang="en-US" altLang="en-IT" sz="1200" b="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B1D34ABB-11AF-604D-BCA2-D73F4D83C5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D5EF2A2F-452E-A746-95AD-AF40AB30C3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IT" altLang="en-IT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64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9BE16-61E9-E249-AB16-9FC26E08F774}" type="slidenum">
              <a:rPr lang="en-IT" smtClean="0"/>
              <a:t>35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59027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62F4-D0F0-554B-9850-37BA9CF58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2BCF-6952-FC49-928B-28C3B5386645}" type="datetimeFigureOut">
              <a:rPr lang="en-IT" smtClean="0"/>
              <a:t>9/4/24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3BE02-45D3-6E4C-98F3-C3E6E6F3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0D689-BDE8-4A49-9837-29E45F5EB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26F-32C1-EF4B-907E-9D7659D0A310}" type="slidenum">
              <a:rPr lang="en-IT" smtClean="0"/>
              <a:t>‹#›</a:t>
            </a:fld>
            <a:endParaRPr lang="en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7ED515-22FD-E14D-9877-1702F8EB9A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0628" y="5847778"/>
            <a:ext cx="3207657" cy="101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27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672DB-E541-0D4A-800A-5C4C045B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2D7E72-3F0D-0A48-B88D-4FEFBBC111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A5DAD-C062-354D-8841-6398E5A24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2BCF-6952-FC49-928B-28C3B5386645}" type="datetimeFigureOut">
              <a:rPr lang="en-IT" smtClean="0"/>
              <a:t>9/4/24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B5C4A-452C-804F-8186-631153084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E345F-DD6F-9649-AD4D-D50DCBE16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26F-32C1-EF4B-907E-9D7659D0A31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51014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963BD7-0641-F944-A3A6-38B38FFB7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74E329-A789-1647-BFF0-A0DCC146D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4B091-68EC-E446-BC9D-F12D603FA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2BCF-6952-FC49-928B-28C3B5386645}" type="datetimeFigureOut">
              <a:rPr lang="en-IT" smtClean="0"/>
              <a:t>9/4/24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A3C43-EE4F-9C4C-A1E3-1A508948A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E4C68-30CE-CA4F-B46C-C75071D7E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26F-32C1-EF4B-907E-9D7659D0A31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66992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10F5B56-91DE-4D4C-9BE5-26DD0D0893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T" altLang="en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6AD1242-87BD-9145-8E23-DBB85BA058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IT" altLang="en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7FC5D49-8424-BC4B-B95A-8E3BEB0058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1B193-D9D5-C343-BB14-C5DDC76E6AF9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337820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87F0D-CF44-654C-A653-AB1E6E185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94621-BBBE-4841-943C-F42D1DB22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BCCE6-F073-1946-ADEF-2D98EE124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2BCF-6952-FC49-928B-28C3B5386645}" type="datetimeFigureOut">
              <a:rPr lang="en-IT" smtClean="0"/>
              <a:t>9/4/24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BF3E1-6C5E-8C45-9060-1C5B9B349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05A1E-8B3D-1D49-9130-44F56FF6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26F-32C1-EF4B-907E-9D7659D0A31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49666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1B82E-84FF-D342-8370-86E897F0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11D43-7D17-F345-B670-2F4CD3A92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D20BC-851A-7E45-822F-913D26386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2BCF-6952-FC49-928B-28C3B5386645}" type="datetimeFigureOut">
              <a:rPr lang="en-IT" smtClean="0"/>
              <a:t>9/4/24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E61DA-8025-8D4F-A5F2-31623E16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EB96B-0A86-504B-97B0-D40AA1398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26F-32C1-EF4B-907E-9D7659D0A31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2313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3AEA0-BC10-4D41-A214-7D6229516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9A7E5-07EB-4242-A014-5813F14C6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0C1535-A12C-CE4E-83A4-EA703E655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CD5F8-187E-2148-9731-F50DE8D04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2BCF-6952-FC49-928B-28C3B5386645}" type="datetimeFigureOut">
              <a:rPr lang="en-IT" smtClean="0"/>
              <a:t>9/4/24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BD165-E379-484C-84C0-A8B892A7E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7C1115-444C-9F4A-8B2C-BCB0148DF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26F-32C1-EF4B-907E-9D7659D0A31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2384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2C9D2-275D-F342-995E-B4A8DBDE1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4E99B-941E-7349-8AB5-EE2ECEAFD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2D2A81-85A0-2C41-B24E-43A40EBB0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60C81D-6C39-5C43-8EE2-CB9AE1104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60B09-4562-A346-B2FF-7BBF7370D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F9D36D-E58D-0241-8466-E8C293200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2BCF-6952-FC49-928B-28C3B5386645}" type="datetimeFigureOut">
              <a:rPr lang="en-IT" smtClean="0"/>
              <a:t>9/4/24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81747D-144E-1042-A9C1-70584D22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B5466B-708C-CD4B-BCDE-D1E05744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26F-32C1-EF4B-907E-9D7659D0A31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668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1E8CF-667D-6449-A883-D2690A38E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1BD08-7A65-EA44-8E95-01B7ACD76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2BCF-6952-FC49-928B-28C3B5386645}" type="datetimeFigureOut">
              <a:rPr lang="en-IT" smtClean="0"/>
              <a:t>9/4/24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20337-CBF7-BC4F-986E-7624D9CFE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16B848-BD53-8045-B2AF-16B4F114F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26F-32C1-EF4B-907E-9D7659D0A31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76437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D0D95-3850-5B44-AF56-F5963D76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2BCF-6952-FC49-928B-28C3B5386645}" type="datetimeFigureOut">
              <a:rPr lang="en-IT" smtClean="0"/>
              <a:t>9/4/24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5CA626-5305-954F-B2D3-8EAEB117E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BF709-393A-6C49-A272-01A20709C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26F-32C1-EF4B-907E-9D7659D0A31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08515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EC20B-C569-8B43-9361-6AD3E8FA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B87D5-FF16-7C4F-BB8F-28D98B2A2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9C38F-3D02-2D4E-8497-A88E38B5F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28CDC-BF05-F445-AFE0-23EBBDE0E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2BCF-6952-FC49-928B-28C3B5386645}" type="datetimeFigureOut">
              <a:rPr lang="en-IT" smtClean="0"/>
              <a:t>9/4/24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C697D9-5958-5049-9462-D54EFD378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69F65-1589-6541-A3C3-ADF6F8853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26F-32C1-EF4B-907E-9D7659D0A31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1140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F168D-C149-644D-B0C9-6A9DBF47E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76CD9-F22F-5C45-8245-71F3DB94D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9ED1B4-6274-6E4F-B034-05B773F07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D7FA8B-1D2C-CB40-A654-FD8B8383B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2BCF-6952-FC49-928B-28C3B5386645}" type="datetimeFigureOut">
              <a:rPr lang="en-IT" smtClean="0"/>
              <a:t>9/4/24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56006-0799-D54B-BC14-232A845FC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CEA56-164C-2949-A2CD-7A6733371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6326F-32C1-EF4B-907E-9D7659D0A31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3344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D73C8-5529-BD4D-B200-A3AB54E06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EA47E-E102-484F-B524-6E84681D1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F0F05-9752-9843-A6C4-1110C18425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62BCF-6952-FC49-928B-28C3B5386645}" type="datetimeFigureOut">
              <a:rPr lang="en-IT" smtClean="0"/>
              <a:t>9/4/24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2CA69-D50D-BB4B-8F46-F864B4880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C630D-203B-E246-B078-812C85E97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6326F-32C1-EF4B-907E-9D7659D0A31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2190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5.png"/><Relationship Id="rId7" Type="http://schemas.openxmlformats.org/officeDocument/2006/relationships/image" Target="../media/image96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urfactant" TargetMode="External"/><Relationship Id="rId5" Type="http://schemas.openxmlformats.org/officeDocument/2006/relationships/hyperlink" Target="https://en.wikipedia.org/wiki/Protein" TargetMode="External"/><Relationship Id="rId4" Type="http://schemas.openxmlformats.org/officeDocument/2006/relationships/hyperlink" Target="https://en.wikipedia.org/wiki/Lipid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14B9D727-81BE-834A-80B1-A7790E46A2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  <p:sp>
        <p:nvSpPr>
          <p:cNvPr id="3" name="AutoShape 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308BA741-1BCD-764E-BF31-1DBD92B530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  <p:sp>
        <p:nvSpPr>
          <p:cNvPr id="6" name="AutoShape 6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A7BA16D3-8B68-514C-B93A-2AFD7F1968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187058-510F-BF4B-9551-A8AA0A83FA43}"/>
              </a:ext>
            </a:extLst>
          </p:cNvPr>
          <p:cNvSpPr/>
          <p:nvPr/>
        </p:nvSpPr>
        <p:spPr>
          <a:xfrm>
            <a:off x="-112542" y="-139844"/>
            <a:ext cx="12304542" cy="7137687"/>
          </a:xfrm>
          <a:prstGeom prst="rect">
            <a:avLst/>
          </a:prstGeom>
          <a:solidFill>
            <a:srgbClr val="9290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191C18-5EF5-CB49-B90B-73B5891F5484}"/>
              </a:ext>
            </a:extLst>
          </p:cNvPr>
          <p:cNvSpPr txBox="1"/>
          <p:nvPr/>
        </p:nvSpPr>
        <p:spPr>
          <a:xfrm>
            <a:off x="1769570" y="2524479"/>
            <a:ext cx="80316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>
                <a:solidFill>
                  <a:srgbClr val="FFC000"/>
                </a:solidFill>
                <a:highlight>
                  <a:srgbClr val="808000"/>
                </a:highlight>
              </a:rPr>
              <a:t>Guiding colloidal SAT-assembly</a:t>
            </a:r>
          </a:p>
          <a:p>
            <a:pPr algn="ctr"/>
            <a:endParaRPr lang="en-GB" sz="4800" b="1" dirty="0">
              <a:solidFill>
                <a:srgbClr val="FFC000"/>
              </a:solidFill>
              <a:highlight>
                <a:srgbClr val="808000"/>
              </a:highlight>
            </a:endParaRPr>
          </a:p>
          <a:p>
            <a:pPr algn="ctr"/>
            <a:r>
              <a:rPr lang="en-GB" sz="4800" b="1" dirty="0">
                <a:solidFill>
                  <a:srgbClr val="FFC000"/>
                </a:solidFill>
                <a:highlight>
                  <a:srgbClr val="808000"/>
                </a:highlight>
              </a:rPr>
              <a:t>The power of </a:t>
            </a:r>
            <a:r>
              <a:rPr lang="en-GB" sz="4800" b="1" dirty="0" err="1">
                <a:solidFill>
                  <a:srgbClr val="FFC000"/>
                </a:solidFill>
                <a:highlight>
                  <a:srgbClr val="808000"/>
                </a:highlight>
              </a:rPr>
              <a:t>patchyness</a:t>
            </a:r>
            <a:endParaRPr lang="en-GB" sz="4800" b="1" dirty="0">
              <a:solidFill>
                <a:srgbClr val="FFC000"/>
              </a:solidFill>
              <a:highlight>
                <a:srgbClr val="808000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9DD290-751F-9E4D-AC1A-FA02207E16D3}"/>
              </a:ext>
            </a:extLst>
          </p:cNvPr>
          <p:cNvSpPr txBox="1"/>
          <p:nvPr/>
        </p:nvSpPr>
        <p:spPr>
          <a:xfrm>
            <a:off x="-1357" y="9179"/>
            <a:ext cx="67601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effectLst/>
                <a:latin typeface="Helvetica" pitchFamily="2" charset="0"/>
              </a:rPr>
              <a:t>Exploring bio-inspired systems: </a:t>
            </a:r>
          </a:p>
          <a:p>
            <a:r>
              <a:rPr lang="en-US" sz="2400" dirty="0">
                <a:effectLst/>
                <a:latin typeface="Helvetica" pitchFamily="2" charset="0"/>
              </a:rPr>
              <a:t>a synergy between multiscale experimental and </a:t>
            </a:r>
          </a:p>
          <a:p>
            <a:r>
              <a:rPr lang="en-US" sz="2400" dirty="0">
                <a:effectLst/>
                <a:latin typeface="Helvetica" pitchFamily="2" charset="0"/>
              </a:rPr>
              <a:t>Computational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>
                <a:effectLst/>
                <a:latin typeface="Helvetica" pitchFamily="2" charset="0"/>
              </a:rPr>
              <a:t>approaches</a:t>
            </a:r>
          </a:p>
          <a:p>
            <a:r>
              <a:rPr lang="en-US" sz="2400" dirty="0">
                <a:effectLst/>
                <a:latin typeface="Helvetica" pitchFamily="2" charset="0"/>
              </a:rPr>
              <a:t>Wien, September 4, 2024 - September 7,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001B56-893B-AA40-BE43-2B676CAE608B}"/>
              </a:ext>
            </a:extLst>
          </p:cNvPr>
          <p:cNvSpPr txBox="1"/>
          <p:nvPr/>
        </p:nvSpPr>
        <p:spPr>
          <a:xfrm>
            <a:off x="176843" y="4629272"/>
            <a:ext cx="26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!</a:t>
            </a:r>
            <a:endParaRPr lang="en-I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3769B2-72B8-F3DE-ECB8-BEF7402951CA}"/>
              </a:ext>
            </a:extLst>
          </p:cNvPr>
          <p:cNvSpPr txBox="1"/>
          <p:nvPr/>
        </p:nvSpPr>
        <p:spPr>
          <a:xfrm>
            <a:off x="956011" y="5071613"/>
            <a:ext cx="9413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Francesco </a:t>
            </a:r>
            <a:r>
              <a:rPr lang="en-US" sz="3600" dirty="0" err="1"/>
              <a:t>Sciortino</a:t>
            </a:r>
            <a:r>
              <a:rPr lang="en-US" sz="3600" dirty="0"/>
              <a:t>, Sapienza </a:t>
            </a:r>
            <a:r>
              <a:rPr lang="en-US" sz="3600" dirty="0" err="1"/>
              <a:t>Universita</a:t>
            </a:r>
            <a:r>
              <a:rPr lang="en-US" sz="3600" dirty="0"/>
              <a:t>’ di Roma</a:t>
            </a:r>
          </a:p>
        </p:txBody>
      </p:sp>
    </p:spTree>
    <p:extLst>
      <p:ext uri="{BB962C8B-B14F-4D97-AF65-F5344CB8AC3E}">
        <p14:creationId xmlns:p14="http://schemas.microsoft.com/office/powerpoint/2010/main" val="1875599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E8C07-F158-DE4E-8C56-761A85FF774F}"/>
              </a:ext>
            </a:extLst>
          </p:cNvPr>
          <p:cNvSpPr/>
          <p:nvPr/>
        </p:nvSpPr>
        <p:spPr>
          <a:xfrm>
            <a:off x="0" y="-26892"/>
            <a:ext cx="12192000" cy="7137687"/>
          </a:xfrm>
          <a:prstGeom prst="rect">
            <a:avLst/>
          </a:prstGeom>
          <a:solidFill>
            <a:srgbClr val="9290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81A692-E50C-BF47-8A9D-F53A299D2985}"/>
              </a:ext>
            </a:extLst>
          </p:cNvPr>
          <p:cNvSpPr txBox="1"/>
          <p:nvPr/>
        </p:nvSpPr>
        <p:spPr>
          <a:xfrm>
            <a:off x="3224845" y="1865875"/>
            <a:ext cx="61007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The </a:t>
            </a:r>
            <a:r>
              <a:rPr lang="en-GB" sz="4000" i="1" dirty="0">
                <a:solidFill>
                  <a:srgbClr val="FF0000"/>
                </a:solidFill>
                <a:effectLst/>
                <a:latin typeface="HelveticaNeue" panose="02000503000000020004" pitchFamily="2" charset="0"/>
              </a:rPr>
              <a:t>SAT assembly </a:t>
            </a:r>
            <a:r>
              <a:rPr lang="en-GB" sz="40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way</a:t>
            </a:r>
            <a:endParaRPr lang="en-GB" sz="4000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6A8938-BFDC-324D-8FA2-15C87970706B}"/>
              </a:ext>
            </a:extLst>
          </p:cNvPr>
          <p:cNvSpPr txBox="1"/>
          <p:nvPr/>
        </p:nvSpPr>
        <p:spPr>
          <a:xfrm>
            <a:off x="0" y="4284240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From patchy particles to finite size, periodic and </a:t>
            </a:r>
          </a:p>
          <a:p>
            <a:pPr algn="ctr"/>
            <a:r>
              <a:rPr lang="en-GB" sz="40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a-periodic selected structures</a:t>
            </a:r>
            <a:endParaRPr lang="en-GB" sz="4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31585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3B59E92-DF2F-CE49-93BA-047F414BD01F}"/>
              </a:ext>
            </a:extLst>
          </p:cNvPr>
          <p:cNvSpPr txBox="1"/>
          <p:nvPr/>
        </p:nvSpPr>
        <p:spPr>
          <a:xfrm>
            <a:off x="3045618" y="477688"/>
            <a:ext cx="61007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The </a:t>
            </a:r>
            <a:r>
              <a:rPr lang="en-GB" sz="4000" i="1" dirty="0">
                <a:solidFill>
                  <a:srgbClr val="FF0000"/>
                </a:solidFill>
                <a:effectLst/>
                <a:latin typeface="HelveticaNeue" panose="02000503000000020004" pitchFamily="2" charset="0"/>
              </a:rPr>
              <a:t>SAT assembly </a:t>
            </a:r>
            <a:r>
              <a:rPr lang="en-GB" sz="40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way</a:t>
            </a:r>
            <a:endParaRPr lang="en-GB" sz="4000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D0C203-0A61-2045-9284-8A1C799BEC89}"/>
              </a:ext>
            </a:extLst>
          </p:cNvPr>
          <p:cNvSpPr txBox="1"/>
          <p:nvPr/>
        </p:nvSpPr>
        <p:spPr>
          <a:xfrm>
            <a:off x="619018" y="1614039"/>
            <a:ext cx="1095396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Use patchy colloidal particles as building blocks</a:t>
            </a:r>
          </a:p>
          <a:p>
            <a:endParaRPr lang="en-IT" sz="3200" dirty="0"/>
          </a:p>
          <a:p>
            <a:r>
              <a:rPr lang="en-IT" sz="3200" dirty="0"/>
              <a:t>Define as logical variable the lattice and the particle properties</a:t>
            </a:r>
          </a:p>
          <a:p>
            <a:endParaRPr lang="en-IT" sz="3200" dirty="0"/>
          </a:p>
          <a:p>
            <a:r>
              <a:rPr lang="en-IT" sz="3200" dirty="0"/>
              <a:t>Write the solution in term of CLAUSES which need to be satisfied</a:t>
            </a:r>
          </a:p>
          <a:p>
            <a:endParaRPr lang="en-IT" sz="3200" dirty="0"/>
          </a:p>
          <a:p>
            <a:r>
              <a:rPr lang="en-IT" sz="3200" dirty="0"/>
              <a:t>Find with a SAT-solver the possible solutions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D244A2-BA05-4840-B181-C8B3E0A1C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938052"/>
            <a:ext cx="5661212" cy="919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135BB1-8469-8744-A397-0FF6B2138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035" y="5608548"/>
            <a:ext cx="3429964" cy="121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9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BB0EC8-417F-FE45-9C22-8EE05D1EE4ED}"/>
              </a:ext>
            </a:extLst>
          </p:cNvPr>
          <p:cNvSpPr txBox="1"/>
          <p:nvPr/>
        </p:nvSpPr>
        <p:spPr>
          <a:xfrm>
            <a:off x="1019626" y="252152"/>
            <a:ext cx="8620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4000" dirty="0">
                <a:solidFill>
                  <a:srgbClr val="FF0000"/>
                </a:solidFill>
              </a:rPr>
              <a:t>Why Patchy particles as building blocks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2B1018-2597-664A-8517-27A18058F330}"/>
              </a:ext>
            </a:extLst>
          </p:cNvPr>
          <p:cNvSpPr txBox="1"/>
          <p:nvPr/>
        </p:nvSpPr>
        <p:spPr>
          <a:xfrm>
            <a:off x="142350" y="1469863"/>
            <a:ext cx="1114850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latin typeface="TimesLTStd"/>
              </a:rPr>
              <a:t>(</a:t>
            </a:r>
            <a:r>
              <a:rPr lang="en-GB" sz="3600" dirty="0" err="1">
                <a:latin typeface="TimesLTStd"/>
              </a:rPr>
              <a:t>i</a:t>
            </a:r>
            <a:r>
              <a:rPr lang="en-GB" sz="3600" dirty="0">
                <a:latin typeface="TimesLTStd"/>
              </a:rPr>
              <a:t>) Can be experimentally realized (colloids, origami)</a:t>
            </a:r>
          </a:p>
          <a:p>
            <a:endParaRPr lang="en-GB" sz="3600" dirty="0"/>
          </a:p>
          <a:p>
            <a:r>
              <a:rPr lang="en-GB" sz="3600" dirty="0">
                <a:effectLst/>
                <a:latin typeface="TimesLTStd"/>
              </a:rPr>
              <a:t>(ii) The thermodynamic behaviour of these models is very well understood (Wertheim theory)</a:t>
            </a:r>
          </a:p>
          <a:p>
            <a:endParaRPr lang="en-GB" sz="3600" dirty="0">
              <a:effectLst/>
              <a:latin typeface="TimesLTStd"/>
            </a:endParaRPr>
          </a:p>
          <a:p>
            <a:r>
              <a:rPr lang="en-GB" sz="3600" dirty="0">
                <a:latin typeface="TimesLTStd"/>
              </a:rPr>
              <a:t>(iii) Computationally efficient</a:t>
            </a:r>
            <a:r>
              <a:rPr lang="en-GB" sz="3600" dirty="0">
                <a:effectLst/>
                <a:latin typeface="TimesLTStd"/>
              </a:rPr>
              <a:t> (thi</a:t>
            </a:r>
            <a:r>
              <a:rPr lang="en-GB" sz="3600" dirty="0">
                <a:latin typeface="TimesLTStd"/>
              </a:rPr>
              <a:t>s is </a:t>
            </a:r>
            <a:r>
              <a:rPr lang="en-GB" sz="3600" dirty="0">
                <a:effectLst/>
                <a:latin typeface="TimesLTStd"/>
              </a:rPr>
              <a:t>required to observe self-assembly phenomena in silico).</a:t>
            </a:r>
          </a:p>
          <a:p>
            <a:endParaRPr lang="en-GB" sz="2800" dirty="0">
              <a:effectLst/>
              <a:latin typeface="TimesLTSt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02844C-8B18-9E42-95B4-8CBA36919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943867" y="145443"/>
            <a:ext cx="2393575" cy="21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9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ABF8AF-BAFC-CE45-9C86-0A578A167C4B}"/>
              </a:ext>
            </a:extLst>
          </p:cNvPr>
          <p:cNvSpPr txBox="1"/>
          <p:nvPr/>
        </p:nvSpPr>
        <p:spPr>
          <a:xfrm>
            <a:off x="0" y="18182"/>
            <a:ext cx="102648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SAT Assembly </a:t>
            </a:r>
            <a:r>
              <a:rPr lang="en-GB" sz="36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Steps: </a:t>
            </a:r>
          </a:p>
          <a:p>
            <a:endParaRPr lang="en-GB" sz="3600" dirty="0">
              <a:solidFill>
                <a:srgbClr val="D10000"/>
              </a:solidFill>
              <a:latin typeface="HelveticaNeue" panose="02000503000000020004" pitchFamily="2" charset="0"/>
            </a:endParaRPr>
          </a:p>
          <a:p>
            <a:r>
              <a:rPr lang="en-GB" sz="36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Pick the target (</a:t>
            </a:r>
            <a:r>
              <a:rPr lang="en-GB" sz="3600" dirty="0">
                <a:solidFill>
                  <a:srgbClr val="00B050"/>
                </a:solidFill>
                <a:effectLst/>
                <a:latin typeface="HelveticaNeue" panose="02000503000000020004" pitchFamily="2" charset="0"/>
              </a:rPr>
              <a:t>square</a:t>
            </a:r>
            <a:r>
              <a:rPr lang="en-GB" sz="36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) lattice  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(0&lt;</a:t>
            </a:r>
            <a:r>
              <a:rPr lang="en-GB" sz="3600" dirty="0" err="1">
                <a:solidFill>
                  <a:srgbClr val="D10000"/>
                </a:solidFill>
                <a:latin typeface="HelveticaNeue" panose="02000503000000020004" pitchFamily="2" charset="0"/>
              </a:rPr>
              <a:t>i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&lt;L lattice sites)</a:t>
            </a:r>
            <a:r>
              <a:rPr lang="en-GB" sz="36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 </a:t>
            </a:r>
            <a:endParaRPr lang="en-GB" sz="3600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86F0C2-355C-1D41-B1B5-B0B866DE4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5365" y="0"/>
            <a:ext cx="2317902" cy="23083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9CEF95-1D36-B342-BF4F-4BC7715A9CEB}"/>
              </a:ext>
            </a:extLst>
          </p:cNvPr>
          <p:cNvSpPr txBox="1"/>
          <p:nvPr/>
        </p:nvSpPr>
        <p:spPr>
          <a:xfrm>
            <a:off x="0" y="2308324"/>
            <a:ext cx="72890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Define the connections (slots) – 4 per particle</a:t>
            </a:r>
            <a:r>
              <a:rPr lang="en-GB" sz="3200" dirty="0">
                <a:solidFill>
                  <a:srgbClr val="D10000"/>
                </a:solidFill>
                <a:latin typeface="HelveticaNeue" panose="02000503000000020004" pitchFamily="2" charset="0"/>
              </a:rPr>
              <a:t> --   (patchy particles)</a:t>
            </a:r>
            <a:endParaRPr lang="en-GB" sz="3200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D128BF-43B0-C14D-9F0B-FCDC28447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960" y="2175987"/>
            <a:ext cx="2317901" cy="2388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0CDC09-E1CF-8A4C-888E-7C15C195CE67}"/>
              </a:ext>
            </a:extLst>
          </p:cNvPr>
          <p:cNvSpPr txBox="1"/>
          <p:nvPr/>
        </p:nvSpPr>
        <p:spPr>
          <a:xfrm>
            <a:off x="0" y="4264630"/>
            <a:ext cx="127190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Define the number of different </a:t>
            </a:r>
          </a:p>
          <a:p>
            <a:r>
              <a:rPr lang="en-GB" sz="3200" dirty="0">
                <a:solidFill>
                  <a:srgbClr val="D10000"/>
                </a:solidFill>
                <a:latin typeface="HelveticaNeue" panose="02000503000000020004" pitchFamily="2" charset="0"/>
              </a:rPr>
              <a:t>patchy particles  and the number of different colours (N</a:t>
            </a:r>
            <a:r>
              <a:rPr lang="en-GB" sz="32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p</a:t>
            </a:r>
            <a:r>
              <a:rPr lang="en-GB" sz="3200" dirty="0">
                <a:solidFill>
                  <a:srgbClr val="D10000"/>
                </a:solidFill>
                <a:latin typeface="HelveticaNeue" panose="02000503000000020004" pitchFamily="2" charset="0"/>
              </a:rPr>
              <a:t>, N</a:t>
            </a:r>
            <a:r>
              <a:rPr lang="en-GB" sz="32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c</a:t>
            </a:r>
            <a:r>
              <a:rPr lang="en-GB" sz="3200" dirty="0">
                <a:solidFill>
                  <a:srgbClr val="D10000"/>
                </a:solidFill>
                <a:latin typeface="HelveticaNeue" panose="02000503000000020004" pitchFamily="2" charset="0"/>
              </a:rPr>
              <a:t>)</a:t>
            </a:r>
            <a:endParaRPr lang="en-GB" sz="320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9C105-B64D-4C4B-BE10-AB6855979C07}"/>
              </a:ext>
            </a:extLst>
          </p:cNvPr>
          <p:cNvSpPr txBox="1"/>
          <p:nvPr/>
        </p:nvSpPr>
        <p:spPr>
          <a:xfrm>
            <a:off x="2523106" y="5546728"/>
            <a:ext cx="43292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Define orientations</a:t>
            </a:r>
            <a:endParaRPr lang="en-GB" sz="3600" dirty="0">
              <a:solidFill>
                <a:srgbClr val="D10000"/>
              </a:solidFill>
              <a:effectLst/>
              <a:latin typeface="HelveticaNeue" panose="02000503000000020004" pitchFamily="2" charset="0"/>
            </a:endParaRPr>
          </a:p>
          <a:p>
            <a:endParaRPr lang="en-GB" sz="36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4904A1-B9C8-914B-B45A-478C87A14413}"/>
              </a:ext>
            </a:extLst>
          </p:cNvPr>
          <p:cNvGrpSpPr/>
          <p:nvPr/>
        </p:nvGrpSpPr>
        <p:grpSpPr>
          <a:xfrm>
            <a:off x="7289078" y="5394518"/>
            <a:ext cx="4761896" cy="1202780"/>
            <a:chOff x="6224552" y="5339557"/>
            <a:chExt cx="5967447" cy="162822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F0E0103-E8DD-1441-9F46-9F59E0813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24552" y="5517860"/>
              <a:ext cx="1481793" cy="136488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258B20-43CB-B64F-9E24-9AE15F087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7660958" y="5557302"/>
              <a:ext cx="1534954" cy="128600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9A0F5A5-1054-E048-A51F-63C7D17AB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9150526" y="5432826"/>
              <a:ext cx="1463909" cy="13484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91FD47-F4F3-F440-B5B1-5598D2C03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0781521" y="5464032"/>
              <a:ext cx="1534954" cy="1286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7433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6486B7-E242-5F47-B1E0-BD7D3ADEFD11}"/>
              </a:ext>
            </a:extLst>
          </p:cNvPr>
          <p:cNvSpPr txBox="1"/>
          <p:nvPr/>
        </p:nvSpPr>
        <p:spPr>
          <a:xfrm>
            <a:off x="0" y="248509"/>
            <a:ext cx="1258388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(some of ) </a:t>
            </a:r>
            <a:r>
              <a:rPr lang="en-GB" sz="38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The logical variables defined to solve the </a:t>
            </a:r>
            <a:r>
              <a:rPr lang="en-GB" sz="3800" dirty="0" err="1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coloring</a:t>
            </a:r>
            <a:r>
              <a:rPr lang="en-GB" sz="38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 process</a:t>
            </a:r>
            <a:endParaRPr lang="en-GB" sz="3800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E07ED-B591-5D4B-9EA1-74AC8AC6C767}"/>
              </a:ext>
            </a:extLst>
          </p:cNvPr>
          <p:cNvSpPr txBox="1"/>
          <p:nvPr/>
        </p:nvSpPr>
        <p:spPr>
          <a:xfrm>
            <a:off x="2220084" y="1396992"/>
            <a:ext cx="10122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b="1" dirty="0"/>
              <a:t>True if lattice site </a:t>
            </a:r>
            <a:r>
              <a:rPr lang="en-IT" sz="2800" b="1" dirty="0">
                <a:solidFill>
                  <a:srgbClr val="FF0000"/>
                </a:solidFill>
              </a:rPr>
              <a:t>l </a:t>
            </a:r>
            <a:r>
              <a:rPr lang="en-GB" sz="2800" b="1" dirty="0"/>
              <a:t>is occupied by particle type </a:t>
            </a:r>
            <a:r>
              <a:rPr lang="en-GB" sz="2800" b="1" dirty="0">
                <a:solidFill>
                  <a:srgbClr val="FF0000"/>
                </a:solidFill>
              </a:rPr>
              <a:t>p</a:t>
            </a:r>
            <a:r>
              <a:rPr lang="en-GB" sz="2800" b="1" dirty="0"/>
              <a:t> with orientation o</a:t>
            </a:r>
            <a:endParaRPr lang="en-IT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BD885B-1F2B-7F48-A67D-F9C1131D3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3213"/>
            <a:ext cx="2414954" cy="1176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7A7EE1-AF3A-804E-8164-EE727A977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7671"/>
            <a:ext cx="4457700" cy="1257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1F58A4-53E0-F34F-8DB6-FECC9F237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4137787"/>
            <a:ext cx="6134100" cy="139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CA36FC-0772-6947-A2C0-EB927FC38141}"/>
              </a:ext>
            </a:extLst>
          </p:cNvPr>
          <p:cNvSpPr txBox="1"/>
          <p:nvPr/>
        </p:nvSpPr>
        <p:spPr>
          <a:xfrm>
            <a:off x="4924270" y="2814656"/>
            <a:ext cx="72677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2800" b="1" dirty="0"/>
              <a:t>True if patch number </a:t>
            </a:r>
            <a:r>
              <a:rPr lang="en-IT" sz="2800" b="1" dirty="0">
                <a:solidFill>
                  <a:srgbClr val="FF0000"/>
                </a:solidFill>
              </a:rPr>
              <a:t>s</a:t>
            </a:r>
            <a:r>
              <a:rPr lang="en-IT" sz="2800" b="1" dirty="0"/>
              <a:t> of particle </a:t>
            </a:r>
            <a:r>
              <a:rPr lang="en-IT" sz="2800" b="1" dirty="0">
                <a:solidFill>
                  <a:srgbClr val="FF0000"/>
                </a:solidFill>
              </a:rPr>
              <a:t>p</a:t>
            </a:r>
            <a:r>
              <a:rPr lang="en-IT" sz="2800" b="1" dirty="0"/>
              <a:t> has color </a:t>
            </a:r>
            <a:r>
              <a:rPr lang="en-IT" sz="28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47D14D-AAC0-DF46-A6CA-6AB64A16AE0B}"/>
              </a:ext>
            </a:extLst>
          </p:cNvPr>
          <p:cNvSpPr txBox="1"/>
          <p:nvPr/>
        </p:nvSpPr>
        <p:spPr>
          <a:xfrm>
            <a:off x="6332381" y="435102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2800" b="1"/>
              <a:t>True </a:t>
            </a:r>
            <a:r>
              <a:rPr lang="en-US" sz="2800" b="1" dirty="0"/>
              <a:t>if </a:t>
            </a:r>
            <a:r>
              <a:rPr lang="en-IT" sz="2800" b="1"/>
              <a:t>color </a:t>
            </a:r>
            <a:r>
              <a:rPr lang="en-IT" sz="2800" b="1" dirty="0">
                <a:solidFill>
                  <a:srgbClr val="FF0000"/>
                </a:solidFill>
              </a:rPr>
              <a:t>c</a:t>
            </a:r>
            <a:r>
              <a:rPr lang="en-IT" sz="2800" b="1" baseline="-25000" dirty="0">
                <a:solidFill>
                  <a:srgbClr val="FF0000"/>
                </a:solidFill>
              </a:rPr>
              <a:t>i </a:t>
            </a:r>
            <a:r>
              <a:rPr lang="en-IT" sz="2800" b="1" dirty="0"/>
              <a:t>interact with </a:t>
            </a:r>
            <a:r>
              <a:rPr lang="en-IT" sz="2800" b="1"/>
              <a:t>color </a:t>
            </a:r>
            <a:r>
              <a:rPr lang="en-US" sz="2800" b="1" dirty="0"/>
              <a:t> </a:t>
            </a:r>
            <a:r>
              <a:rPr lang="en-IT" sz="2800" b="1">
                <a:solidFill>
                  <a:srgbClr val="FF0000"/>
                </a:solidFill>
              </a:rPr>
              <a:t>c</a:t>
            </a:r>
            <a:r>
              <a:rPr lang="en-IT" sz="2800" b="1" baseline="-25000">
                <a:solidFill>
                  <a:srgbClr val="FF0000"/>
                </a:solidFill>
              </a:rPr>
              <a:t>j</a:t>
            </a:r>
            <a:endParaRPr lang="en-IT" sz="2800" b="1" baseline="-250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4DDC36-6A09-2241-9808-A5EA786D5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2" y="5624356"/>
            <a:ext cx="5448300" cy="127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D1C539-7AB7-1F42-A479-F66A9078EB17}"/>
              </a:ext>
            </a:extLst>
          </p:cNvPr>
          <p:cNvSpPr txBox="1"/>
          <p:nvPr/>
        </p:nvSpPr>
        <p:spPr>
          <a:xfrm>
            <a:off x="5549412" y="5656561"/>
            <a:ext cx="6642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2800" b="1" dirty="0"/>
              <a:t>True if the slot </a:t>
            </a:r>
            <a:r>
              <a:rPr lang="en-IT" sz="2800" b="1" dirty="0">
                <a:solidFill>
                  <a:srgbClr val="FF0000"/>
                </a:solidFill>
              </a:rPr>
              <a:t>s </a:t>
            </a:r>
            <a:r>
              <a:rPr lang="en-IT" sz="2800" b="1" dirty="0"/>
              <a:t>of lattice site </a:t>
            </a:r>
            <a:r>
              <a:rPr lang="en-IT" sz="2800" b="1" dirty="0">
                <a:solidFill>
                  <a:srgbClr val="FF0000"/>
                </a:solidFill>
              </a:rPr>
              <a:t>l </a:t>
            </a:r>
            <a:r>
              <a:rPr lang="en-IT" sz="2800" b="1" dirty="0"/>
              <a:t>has colour </a:t>
            </a:r>
            <a:r>
              <a:rPr lang="en-IT" sz="28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7BE01F-1EBE-CE46-86FB-9280EC00D37D}"/>
              </a:ext>
            </a:extLst>
          </p:cNvPr>
          <p:cNvSpPr txBox="1"/>
          <p:nvPr/>
        </p:nvSpPr>
        <p:spPr>
          <a:xfrm>
            <a:off x="7285005" y="6519869"/>
            <a:ext cx="325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0070C0"/>
                </a:solidFill>
              </a:rPr>
              <a:t>10</a:t>
            </a:r>
            <a:r>
              <a:rPr lang="en-IT" baseline="30000" dirty="0">
                <a:solidFill>
                  <a:srgbClr val="0070C0"/>
                </a:solidFill>
              </a:rPr>
              <a:t>5</a:t>
            </a:r>
            <a:r>
              <a:rPr lang="en-IT" dirty="0">
                <a:solidFill>
                  <a:srgbClr val="0070C0"/>
                </a:solidFill>
              </a:rPr>
              <a:t> variables</a:t>
            </a:r>
          </a:p>
        </p:txBody>
      </p:sp>
    </p:spTree>
    <p:extLst>
      <p:ext uri="{BB962C8B-B14F-4D97-AF65-F5344CB8AC3E}">
        <p14:creationId xmlns:p14="http://schemas.microsoft.com/office/powerpoint/2010/main" val="1026836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8E579-A9BC-A443-AB39-5E1099C735CF}"/>
              </a:ext>
            </a:extLst>
          </p:cNvPr>
          <p:cNvSpPr txBox="1"/>
          <p:nvPr/>
        </p:nvSpPr>
        <p:spPr>
          <a:xfrm>
            <a:off x="93784" y="154587"/>
            <a:ext cx="12098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(some) Clauses to solve the </a:t>
            </a:r>
            <a:r>
              <a:rPr lang="en-GB" sz="3200" dirty="0" err="1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coloring</a:t>
            </a:r>
            <a:r>
              <a:rPr lang="en-GB" sz="32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 process (NOT </a:t>
            </a:r>
            <a:r>
              <a:rPr lang="en-GB" sz="3200" baseline="30000" dirty="0">
                <a:solidFill>
                  <a:srgbClr val="0070C0"/>
                </a:solidFill>
                <a:effectLst/>
                <a:latin typeface="HelveticaNeue" panose="02000503000000020004" pitchFamily="2" charset="0"/>
              </a:rPr>
              <a:t>---</a:t>
            </a:r>
            <a:r>
              <a:rPr lang="en-GB" sz="32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  and OR  </a:t>
            </a:r>
            <a:r>
              <a:rPr lang="en-GB" sz="3200" dirty="0">
                <a:solidFill>
                  <a:srgbClr val="0070C0"/>
                </a:solidFill>
                <a:effectLst/>
                <a:latin typeface="HelveticaNeue" panose="02000503000000020004" pitchFamily="2" charset="0"/>
              </a:rPr>
              <a:t>V</a:t>
            </a:r>
            <a:r>
              <a:rPr lang="en-GB" sz="32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)</a:t>
            </a:r>
            <a:endParaRPr lang="en-GB" sz="320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5E329-37E9-6746-B767-ED7FDC9CDFB5}"/>
              </a:ext>
            </a:extLst>
          </p:cNvPr>
          <p:cNvSpPr txBox="1"/>
          <p:nvPr/>
        </p:nvSpPr>
        <p:spPr>
          <a:xfrm>
            <a:off x="680690" y="954408"/>
            <a:ext cx="10924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Each site is occupied by only one particle type with specified orientation</a:t>
            </a:r>
            <a:endParaRPr lang="en-IT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288D3D-CC7D-F449-853A-F99499FBA07C}"/>
              </a:ext>
            </a:extLst>
          </p:cNvPr>
          <p:cNvSpPr txBox="1"/>
          <p:nvPr/>
        </p:nvSpPr>
        <p:spPr>
          <a:xfrm>
            <a:off x="1277217" y="2458286"/>
            <a:ext cx="870142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Each color can be complementary to only one other color</a:t>
            </a:r>
          </a:p>
          <a:p>
            <a:r>
              <a:rPr lang="en-US" sz="2400" b="1" dirty="0"/>
              <a:t> </a:t>
            </a:r>
            <a:endParaRPr lang="en-IT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B8905-2917-934A-97E6-13B4F28572ED}"/>
              </a:ext>
            </a:extLst>
          </p:cNvPr>
          <p:cNvSpPr txBox="1"/>
          <p:nvPr/>
        </p:nvSpPr>
        <p:spPr>
          <a:xfrm>
            <a:off x="1331637" y="4171358"/>
            <a:ext cx="10273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Neighboring positions l</a:t>
            </a:r>
            <a:r>
              <a:rPr lang="en-US" sz="2800" b="1" baseline="-25000" dirty="0"/>
              <a:t>i</a:t>
            </a:r>
            <a:r>
              <a:rPr lang="en-US" sz="2800" b="1" dirty="0"/>
              <a:t> and </a:t>
            </a:r>
            <a:r>
              <a:rPr lang="en-US" sz="2800" b="1" dirty="0" err="1"/>
              <a:t>l</a:t>
            </a:r>
            <a:r>
              <a:rPr lang="en-US" sz="2800" b="1" baseline="-25000" dirty="0" err="1"/>
              <a:t>j</a:t>
            </a:r>
            <a:r>
              <a:rPr lang="en-US" sz="2800" b="1" dirty="0"/>
              <a:t>  connected by slots </a:t>
            </a:r>
            <a:r>
              <a:rPr lang="en-US" sz="2800" b="1" dirty="0" err="1"/>
              <a:t>s</a:t>
            </a:r>
            <a:r>
              <a:rPr lang="en-US" sz="2800" b="1" baseline="-25000" dirty="0" err="1"/>
              <a:t>i</a:t>
            </a:r>
            <a:r>
              <a:rPr lang="en-US" sz="2800" b="1" baseline="-25000" dirty="0"/>
              <a:t> </a:t>
            </a:r>
            <a:r>
              <a:rPr lang="en-US" sz="2800" b="1" dirty="0"/>
              <a:t>and </a:t>
            </a:r>
            <a:r>
              <a:rPr lang="en-US" sz="2800" b="1" dirty="0" err="1"/>
              <a:t>s</a:t>
            </a:r>
            <a:r>
              <a:rPr lang="en-US" sz="2800" b="1" baseline="-25000" dirty="0" err="1"/>
              <a:t>j</a:t>
            </a:r>
            <a:r>
              <a:rPr lang="en-US" sz="2800" b="1" baseline="-25000" dirty="0"/>
              <a:t> </a:t>
            </a:r>
            <a:r>
              <a:rPr lang="en-US" sz="2800" b="1" dirty="0"/>
              <a:t> </a:t>
            </a:r>
          </a:p>
          <a:p>
            <a:r>
              <a:rPr lang="en-US" sz="2800" b="1" dirty="0"/>
              <a:t>must have color c</a:t>
            </a:r>
            <a:r>
              <a:rPr lang="en-US" sz="2800" b="1" baseline="-25000" dirty="0"/>
              <a:t>i</a:t>
            </a:r>
            <a:r>
              <a:rPr lang="en-US" sz="2800" b="1" dirty="0"/>
              <a:t> and </a:t>
            </a:r>
            <a:r>
              <a:rPr lang="en-US" sz="2800" b="1" dirty="0" err="1"/>
              <a:t>c</a:t>
            </a:r>
            <a:r>
              <a:rPr lang="en-US" sz="2800" b="1" baseline="-25000" dirty="0" err="1"/>
              <a:t>j</a:t>
            </a:r>
            <a:r>
              <a:rPr lang="en-US" sz="2800" b="1" baseline="-25000" dirty="0"/>
              <a:t> </a:t>
            </a:r>
            <a:r>
              <a:rPr lang="en-US" sz="2800" b="1" dirty="0"/>
              <a:t>that can bind to each other</a:t>
            </a:r>
            <a:endParaRPr lang="en-IT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CAAA11-F97E-F14D-B606-EF3FE882DC2B}"/>
              </a:ext>
            </a:extLst>
          </p:cNvPr>
          <p:cNvSpPr txBox="1"/>
          <p:nvPr/>
        </p:nvSpPr>
        <p:spPr>
          <a:xfrm>
            <a:off x="4464802" y="5254173"/>
            <a:ext cx="7274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# of colors must be N</a:t>
            </a:r>
            <a:r>
              <a:rPr lang="en-US" sz="2800" b="1" baseline="-25000" dirty="0"/>
              <a:t>c</a:t>
            </a:r>
            <a:r>
              <a:rPr lang="en-US" sz="2800" b="1" dirty="0"/>
              <a:t> and # of particles must be N</a:t>
            </a:r>
            <a:r>
              <a:rPr lang="en-US" sz="2800" b="1" baseline="-25000" dirty="0"/>
              <a:t>p</a:t>
            </a:r>
            <a:endParaRPr lang="en-IT" sz="2800" b="1" baseline="-25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B3FC72-850D-9942-98D4-E8D06E2F3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955" y="3068366"/>
            <a:ext cx="8426090" cy="847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206ACD-5E50-054B-8C3E-2DA6A139C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767" y="1363444"/>
            <a:ext cx="6315808" cy="8644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483411-93DB-4F44-BC45-3F3CFD61C563}"/>
              </a:ext>
            </a:extLst>
          </p:cNvPr>
          <p:cNvSpPr txBox="1"/>
          <p:nvPr/>
        </p:nvSpPr>
        <p:spPr>
          <a:xfrm>
            <a:off x="7953032" y="6208280"/>
            <a:ext cx="3482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number of clauses 10</a:t>
            </a:r>
            <a:r>
              <a:rPr lang="en-IT" sz="2800" baseline="30000" dirty="0">
                <a:solidFill>
                  <a:srgbClr val="FF0000"/>
                </a:solidFill>
              </a:rPr>
              <a:t> 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EE2E81-40BD-D144-BC6C-6C4C646C9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81389"/>
            <a:ext cx="4115764" cy="14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10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E7D58C-DC0E-5648-8FA6-75E21C9E1EE9}"/>
              </a:ext>
            </a:extLst>
          </p:cNvPr>
          <p:cNvSpPr txBox="1"/>
          <p:nvPr/>
        </p:nvSpPr>
        <p:spPr>
          <a:xfrm>
            <a:off x="0" y="-21483"/>
            <a:ext cx="4528743" cy="790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Some solutions:</a:t>
            </a:r>
          </a:p>
          <a:p>
            <a:endParaRPr lang="en-GB" sz="36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1388A-D2A2-CA44-B5F9-1CBE342CA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035" y="86909"/>
            <a:ext cx="2263768" cy="2300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555C98-F4EB-7D46-846C-73C54D2EA449}"/>
              </a:ext>
            </a:extLst>
          </p:cNvPr>
          <p:cNvSpPr txBox="1"/>
          <p:nvPr/>
        </p:nvSpPr>
        <p:spPr>
          <a:xfrm>
            <a:off x="119153" y="1083648"/>
            <a:ext cx="37955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N</a:t>
            </a:r>
            <a:r>
              <a:rPr lang="en-GB" sz="36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p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=1, N</a:t>
            </a:r>
            <a:r>
              <a:rPr lang="en-GB" sz="36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c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=2 </a:t>
            </a:r>
            <a:r>
              <a:rPr lang="en-GB" sz="3600" dirty="0">
                <a:solidFill>
                  <a:srgbClr val="92D050"/>
                </a:solidFill>
                <a:latin typeface="HelveticaNeue" panose="02000503000000020004" pitchFamily="2" charset="0"/>
              </a:rPr>
              <a:t>G-G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, </a:t>
            </a:r>
            <a:r>
              <a:rPr lang="en-GB" sz="3600" dirty="0">
                <a:solidFill>
                  <a:srgbClr val="FFC000"/>
                </a:solidFill>
                <a:latin typeface="HelveticaNeue" panose="02000503000000020004" pitchFamily="2" charset="0"/>
              </a:rPr>
              <a:t>O-O</a:t>
            </a:r>
            <a:endParaRPr lang="en-GB" sz="3600" dirty="0">
              <a:solidFill>
                <a:srgbClr val="FFC000"/>
              </a:solidFill>
              <a:effectLst/>
              <a:latin typeface="HelveticaNeue" panose="02000503000000020004" pitchFamily="2" charset="0"/>
            </a:endParaRPr>
          </a:p>
          <a:p>
            <a:endParaRPr lang="en-GB" sz="36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2404C-33FA-1049-9720-6417E20AA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535" y="1846070"/>
            <a:ext cx="770668" cy="790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3863FF-4770-B748-A42F-E9DB87A46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334" y="2442063"/>
            <a:ext cx="2263767" cy="22574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9EE85D-EADE-EF46-B72C-2690F03AD2DC}"/>
              </a:ext>
            </a:extLst>
          </p:cNvPr>
          <p:cNvSpPr txBox="1"/>
          <p:nvPr/>
        </p:nvSpPr>
        <p:spPr>
          <a:xfrm>
            <a:off x="0" y="2972696"/>
            <a:ext cx="3236405" cy="790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N</a:t>
            </a:r>
            <a:r>
              <a:rPr lang="en-GB" sz="36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p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=1, N</a:t>
            </a:r>
            <a:r>
              <a:rPr lang="en-GB" sz="36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c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=2     </a:t>
            </a:r>
            <a:r>
              <a:rPr lang="en-GB" sz="3600" dirty="0">
                <a:solidFill>
                  <a:srgbClr val="92D050"/>
                </a:solidFill>
                <a:latin typeface="HelveticaNeue" panose="02000503000000020004" pitchFamily="2" charset="0"/>
              </a:rPr>
              <a:t>G</a:t>
            </a:r>
            <a:r>
              <a:rPr lang="en-GB" sz="3600" dirty="0">
                <a:solidFill>
                  <a:srgbClr val="FFC000"/>
                </a:solidFill>
                <a:latin typeface="HelveticaNeue" panose="02000503000000020004" pitchFamily="2" charset="0"/>
              </a:rPr>
              <a:t>-O</a:t>
            </a:r>
            <a:endParaRPr lang="en-GB" sz="3600" dirty="0">
              <a:solidFill>
                <a:srgbClr val="FFC000"/>
              </a:solidFill>
              <a:effectLst/>
              <a:latin typeface="HelveticaNeue" panose="02000503000000020004" pitchFamily="2" charset="0"/>
            </a:endParaRPr>
          </a:p>
          <a:p>
            <a:endParaRPr lang="en-GB" sz="36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D0985F-B430-5E44-9AE8-AE86061FF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444" y="3510566"/>
            <a:ext cx="859759" cy="86387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22B012D-FDBE-6B41-8FC4-E8660AE38B9A}"/>
              </a:ext>
            </a:extLst>
          </p:cNvPr>
          <p:cNvGrpSpPr/>
          <p:nvPr/>
        </p:nvGrpSpPr>
        <p:grpSpPr>
          <a:xfrm>
            <a:off x="6024585" y="2563797"/>
            <a:ext cx="4620737" cy="4194450"/>
            <a:chOff x="99337" y="-1612768"/>
            <a:chExt cx="7671407" cy="708650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F5E8F8-A8FE-3642-B991-F8A39792D253}"/>
                </a:ext>
              </a:extLst>
            </p:cNvPr>
            <p:cNvSpPr txBox="1"/>
            <p:nvPr/>
          </p:nvSpPr>
          <p:spPr>
            <a:xfrm>
              <a:off x="99337" y="308285"/>
              <a:ext cx="7122077" cy="2348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GB" sz="3600" dirty="0">
                <a:solidFill>
                  <a:srgbClr val="D10000"/>
                </a:solidFill>
                <a:effectLst/>
                <a:latin typeface="HelveticaNeue" panose="02000503000000020004" pitchFamily="2" charset="0"/>
              </a:endParaRPr>
            </a:p>
            <a:p>
              <a:endParaRPr lang="en-GB" sz="3600" dirty="0">
                <a:solidFill>
                  <a:srgbClr val="D10000"/>
                </a:solidFill>
                <a:latin typeface="HelveticaNeue" panose="02000503000000020004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8EA1E9-9877-D14D-A956-9DBFB16FBD9F}"/>
                </a:ext>
              </a:extLst>
            </p:cNvPr>
            <p:cNvSpPr txBox="1"/>
            <p:nvPr/>
          </p:nvSpPr>
          <p:spPr>
            <a:xfrm>
              <a:off x="2681049" y="-1612768"/>
              <a:ext cx="5089695" cy="1200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dirty="0">
                  <a:solidFill>
                    <a:srgbClr val="D10000"/>
                  </a:solidFill>
                  <a:latin typeface="HelveticaNeue" panose="02000503000000020004" pitchFamily="2" charset="0"/>
                </a:rPr>
                <a:t>N</a:t>
              </a:r>
              <a:r>
                <a:rPr lang="en-GB" sz="3600" baseline="-25000" dirty="0">
                  <a:solidFill>
                    <a:srgbClr val="D10000"/>
                  </a:solidFill>
                  <a:latin typeface="HelveticaNeue" panose="02000503000000020004" pitchFamily="2" charset="0"/>
                </a:rPr>
                <a:t>p</a:t>
              </a:r>
              <a:r>
                <a:rPr lang="en-GB" sz="3600" dirty="0">
                  <a:solidFill>
                    <a:srgbClr val="D10000"/>
                  </a:solidFill>
                  <a:latin typeface="HelveticaNeue" panose="02000503000000020004" pitchFamily="2" charset="0"/>
                </a:rPr>
                <a:t>=2, N</a:t>
              </a:r>
              <a:r>
                <a:rPr lang="en-GB" sz="3600" baseline="-25000" dirty="0">
                  <a:solidFill>
                    <a:srgbClr val="D10000"/>
                  </a:solidFill>
                  <a:latin typeface="HelveticaNeue" panose="02000503000000020004" pitchFamily="2" charset="0"/>
                </a:rPr>
                <a:t>c</a:t>
              </a:r>
              <a:r>
                <a:rPr lang="en-GB" sz="3600" dirty="0">
                  <a:solidFill>
                    <a:srgbClr val="D10000"/>
                  </a:solidFill>
                  <a:latin typeface="HelveticaNeue" panose="02000503000000020004" pitchFamily="2" charset="0"/>
                </a:rPr>
                <a:t>=2 </a:t>
              </a:r>
              <a:r>
                <a:rPr lang="en-GB" sz="3600" dirty="0">
                  <a:solidFill>
                    <a:srgbClr val="92D050"/>
                  </a:solidFill>
                  <a:latin typeface="HelveticaNeue" panose="02000503000000020004" pitchFamily="2" charset="0"/>
                </a:rPr>
                <a:t>G</a:t>
              </a:r>
              <a:r>
                <a:rPr lang="en-GB" sz="3600" dirty="0">
                  <a:solidFill>
                    <a:srgbClr val="FFC000"/>
                  </a:solidFill>
                  <a:latin typeface="HelveticaNeue" panose="02000503000000020004" pitchFamily="2" charset="0"/>
                </a:rPr>
                <a:t>-O</a:t>
              </a:r>
              <a:endParaRPr lang="en-GB" sz="3600" dirty="0">
                <a:solidFill>
                  <a:srgbClr val="FFC000"/>
                </a:solidFill>
                <a:effectLst/>
                <a:latin typeface="HelveticaNeue" panose="02000503000000020004" pitchFamily="2" charset="0"/>
              </a:endParaRPr>
            </a:p>
            <a:p>
              <a:endParaRPr lang="en-GB" sz="3600" dirty="0">
                <a:solidFill>
                  <a:srgbClr val="D10000"/>
                </a:solidFill>
                <a:latin typeface="HelveticaNeue" panose="02000503000000020004" pitchFamily="2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736A315-A0C3-F542-A30D-4513BF70E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84030" y="1775091"/>
              <a:ext cx="3683734" cy="369864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C17D71-584E-CB4C-8F93-9CFD0AF64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4184971" y="-506763"/>
              <a:ext cx="1403895" cy="3005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039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973C5A-CA21-C044-82D0-27AE758497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4" t="4867" r="10734" b="11394"/>
          <a:stretch/>
        </p:blipFill>
        <p:spPr>
          <a:xfrm>
            <a:off x="316170" y="508789"/>
            <a:ext cx="11559659" cy="6349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C57F87-3F0C-9440-B14D-14C46531BBAC}"/>
              </a:ext>
            </a:extLst>
          </p:cNvPr>
          <p:cNvSpPr txBox="1"/>
          <p:nvPr/>
        </p:nvSpPr>
        <p:spPr>
          <a:xfrm>
            <a:off x="52841" y="-23475"/>
            <a:ext cx="12098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The SAT-ASSEMBLY pipeline</a:t>
            </a:r>
            <a:endParaRPr lang="en-GB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26099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0D131B-A993-9448-B2BA-48052E6909B8}"/>
              </a:ext>
            </a:extLst>
          </p:cNvPr>
          <p:cNvSpPr txBox="1"/>
          <p:nvPr/>
        </p:nvSpPr>
        <p:spPr>
          <a:xfrm>
            <a:off x="38084" y="9029"/>
            <a:ext cx="42947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600" dirty="0"/>
              <a:t>Cubic (and only cubic)</a:t>
            </a:r>
          </a:p>
          <a:p>
            <a:r>
              <a:rPr lang="en-IT" sz="3600" dirty="0"/>
              <a:t>diamond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CE7E16-F6CC-0645-9E69-E70C1EDDF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41" y="5308083"/>
            <a:ext cx="4844955" cy="1383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9A6E81-D4B1-A447-B0E2-AA25EC80B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553" y="5353463"/>
            <a:ext cx="4947181" cy="1338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F062D7-C4FB-D945-AD81-4A8E6D63F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1250" y="63278"/>
            <a:ext cx="6462666" cy="50997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D1A6A4-E7C9-8049-AB08-186C48265547}"/>
              </a:ext>
            </a:extLst>
          </p:cNvPr>
          <p:cNvSpPr txBox="1"/>
          <p:nvPr/>
        </p:nvSpPr>
        <p:spPr>
          <a:xfrm>
            <a:off x="38084" y="1265445"/>
            <a:ext cx="5089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N</a:t>
            </a:r>
            <a:r>
              <a:rPr lang="en-GB" sz="36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p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=2, N</a:t>
            </a:r>
            <a:r>
              <a:rPr lang="en-GB" sz="36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c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=8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8968A8-8D37-CD41-B888-E1595BD75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741" y="1911776"/>
            <a:ext cx="4218077" cy="334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25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E8C07-F158-DE4E-8C56-761A85FF774F}"/>
              </a:ext>
            </a:extLst>
          </p:cNvPr>
          <p:cNvSpPr/>
          <p:nvPr/>
        </p:nvSpPr>
        <p:spPr>
          <a:xfrm>
            <a:off x="0" y="-59148"/>
            <a:ext cx="12192000" cy="7137687"/>
          </a:xfrm>
          <a:prstGeom prst="rect">
            <a:avLst/>
          </a:prstGeom>
          <a:solidFill>
            <a:srgbClr val="9290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8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870BAD-9C69-5441-8ECC-85751544A11A}"/>
              </a:ext>
            </a:extLst>
          </p:cNvPr>
          <p:cNvSpPr txBox="1"/>
          <p:nvPr/>
        </p:nvSpPr>
        <p:spPr>
          <a:xfrm>
            <a:off x="532263" y="320563"/>
            <a:ext cx="1219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Self Assembly in Multi component systems….</a:t>
            </a:r>
          </a:p>
          <a:p>
            <a:pPr algn="ctr"/>
            <a:endParaRPr lang="en-GB" sz="4000" dirty="0">
              <a:solidFill>
                <a:srgbClr val="D10000"/>
              </a:solidFill>
              <a:latin typeface="HelveticaNeue" panose="02000503000000020004" pitchFamily="2" charset="0"/>
            </a:endParaRPr>
          </a:p>
          <a:p>
            <a:pPr algn="ctr"/>
            <a:endParaRPr lang="en-GB" sz="40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56AC5F-6FBE-4F42-B928-ADDCC6DEB5C7}"/>
              </a:ext>
            </a:extLst>
          </p:cNvPr>
          <p:cNvSpPr txBox="1"/>
          <p:nvPr/>
        </p:nvSpPr>
        <p:spPr>
          <a:xfrm>
            <a:off x="2149255" y="1327913"/>
            <a:ext cx="111072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HelveticaNeue" panose="02000503000000020004" pitchFamily="2" charset="0"/>
              </a:rPr>
              <a:t>Gas </a:t>
            </a:r>
            <a:r>
              <a:rPr lang="en-GB" sz="4000" dirty="0">
                <a:solidFill>
                  <a:srgbClr val="FF0000"/>
                </a:solidFill>
                <a:latin typeface="HelveticaNeue" panose="02000503000000020004" pitchFamily="2" charset="0"/>
                <a:sym typeface="Wingdings" pitchFamily="2" charset="2"/>
              </a:rPr>
              <a:t> Liquid  Crystal</a:t>
            </a:r>
          </a:p>
          <a:p>
            <a:r>
              <a:rPr lang="en-GB" sz="4000" dirty="0">
                <a:solidFill>
                  <a:srgbClr val="FF0000"/>
                </a:solidFill>
                <a:latin typeface="HelveticaNeue" panose="02000503000000020004" pitchFamily="2" charset="0"/>
                <a:sym typeface="Wingdings" pitchFamily="2" charset="2"/>
              </a:rPr>
              <a:t> </a:t>
            </a:r>
          </a:p>
          <a:p>
            <a:r>
              <a:rPr lang="en-GB" sz="4000" dirty="0">
                <a:solidFill>
                  <a:srgbClr val="FF0000"/>
                </a:solidFill>
                <a:latin typeface="HelveticaNeue" panose="02000503000000020004" pitchFamily="2" charset="0"/>
                <a:sym typeface="Wingdings" pitchFamily="2" charset="2"/>
              </a:rPr>
              <a:t>Consumption of the minority component </a:t>
            </a:r>
            <a:endParaRPr lang="en-GB" sz="4000" dirty="0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D78D02-2E86-D849-A0C5-471C633DF230}"/>
              </a:ext>
            </a:extLst>
          </p:cNvPr>
          <p:cNvSpPr txBox="1"/>
          <p:nvPr/>
        </p:nvSpPr>
        <p:spPr>
          <a:xfrm>
            <a:off x="627797" y="3591095"/>
            <a:ext cx="1101173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4000" dirty="0">
              <a:solidFill>
                <a:srgbClr val="D10000"/>
              </a:solidFill>
              <a:latin typeface="HelveticaNeue" panose="02000503000000020004" pitchFamily="2" charset="0"/>
            </a:endParaRPr>
          </a:p>
          <a:p>
            <a:r>
              <a:rPr lang="en-GB" sz="4000" dirty="0" err="1">
                <a:solidFill>
                  <a:srgbClr val="D10000"/>
                </a:solidFill>
                <a:latin typeface="HelveticaNeue" panose="02000503000000020004" pitchFamily="2" charset="0"/>
              </a:rPr>
              <a:t>Azeotropy</a:t>
            </a:r>
            <a:r>
              <a:rPr lang="en-GB" sz="4000" dirty="0">
                <a:solidFill>
                  <a:srgbClr val="D10000"/>
                </a:solidFill>
                <a:latin typeface="HelveticaNeue" panose="02000503000000020004" pitchFamily="2" charset="0"/>
              </a:rPr>
              <a:t>: </a:t>
            </a:r>
            <a:r>
              <a:rPr lang="en-GB" sz="40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when a multicomponent system behaves as a one component one</a:t>
            </a:r>
          </a:p>
          <a:p>
            <a:endParaRPr lang="en-GB" sz="4000" dirty="0">
              <a:solidFill>
                <a:srgbClr val="D10000"/>
              </a:solidFill>
              <a:latin typeface="HelveticaNeue" panose="02000503000000020004" pitchFamily="2" charset="0"/>
            </a:endParaRPr>
          </a:p>
          <a:p>
            <a:r>
              <a:rPr lang="en-GB" sz="4000" dirty="0">
                <a:solidFill>
                  <a:srgbClr val="D10000"/>
                </a:solidFill>
                <a:latin typeface="HelveticaNeue" panose="02000503000000020004" pitchFamily="2" charset="0"/>
              </a:rPr>
              <a:t>When coexisting phases have the same composition</a:t>
            </a:r>
          </a:p>
          <a:p>
            <a:endParaRPr lang="en-GB" sz="40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7957B-6C3C-384E-88B8-C75C17154272}"/>
              </a:ext>
            </a:extLst>
          </p:cNvPr>
          <p:cNvSpPr txBox="1"/>
          <p:nvPr/>
        </p:nvSpPr>
        <p:spPr>
          <a:xfrm>
            <a:off x="2149254" y="1327913"/>
            <a:ext cx="111072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HelveticaNeue" panose="02000503000000020004" pitchFamily="2" charset="0"/>
              </a:rPr>
              <a:t>Gas </a:t>
            </a:r>
            <a:r>
              <a:rPr lang="en-GB" sz="4000" dirty="0">
                <a:solidFill>
                  <a:srgbClr val="FF0000"/>
                </a:solidFill>
                <a:latin typeface="HelveticaNeue" panose="02000503000000020004" pitchFamily="2" charset="0"/>
                <a:sym typeface="Wingdings" pitchFamily="2" charset="2"/>
              </a:rPr>
              <a:t> Liquid  Crystal</a:t>
            </a:r>
          </a:p>
          <a:p>
            <a:r>
              <a:rPr lang="en-GB" sz="4000" dirty="0">
                <a:solidFill>
                  <a:srgbClr val="FF0000"/>
                </a:solidFill>
                <a:latin typeface="HelveticaNeue" panose="02000503000000020004" pitchFamily="2" charset="0"/>
                <a:sym typeface="Wingdings" pitchFamily="2" charset="2"/>
              </a:rPr>
              <a:t> </a:t>
            </a:r>
          </a:p>
          <a:p>
            <a:r>
              <a:rPr lang="en-GB" sz="4000" dirty="0">
                <a:solidFill>
                  <a:srgbClr val="FF0000"/>
                </a:solidFill>
                <a:latin typeface="HelveticaNeue" panose="02000503000000020004" pitchFamily="2" charset="0"/>
                <a:sym typeface="Wingdings" pitchFamily="2" charset="2"/>
              </a:rPr>
              <a:t>Consumption of the minority component </a:t>
            </a:r>
            <a:endParaRPr lang="en-GB" sz="4000" dirty="0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368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>
            <a:extLst>
              <a:ext uri="{FF2B5EF4-FFF2-40B4-BE49-F238E27FC236}">
                <a16:creationId xmlns:a16="http://schemas.microsoft.com/office/drawing/2014/main" id="{4F26FAEF-9AE6-6C4E-8A8E-957C38AB0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1" y="1331640"/>
            <a:ext cx="3289775" cy="403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>
            <a:extLst>
              <a:ext uri="{FF2B5EF4-FFF2-40B4-BE49-F238E27FC236}">
                <a16:creationId xmlns:a16="http://schemas.microsoft.com/office/drawing/2014/main" id="{A03E6861-789F-C640-8775-F215114CC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6052308"/>
            <a:ext cx="3289775" cy="79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9">
            <a:extLst>
              <a:ext uri="{FF2B5EF4-FFF2-40B4-BE49-F238E27FC236}">
                <a16:creationId xmlns:a16="http://schemas.microsoft.com/office/drawing/2014/main" id="{BB2AF72B-5466-3B4B-9A93-4FBD43343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297" y="817686"/>
            <a:ext cx="3376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dirty="0"/>
              <a:t>Triblock Janus Particles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4A1393E-EB0E-E24D-9732-67EF0D1C4BF9}"/>
              </a:ext>
            </a:extLst>
          </p:cNvPr>
          <p:cNvGrpSpPr/>
          <p:nvPr/>
        </p:nvGrpSpPr>
        <p:grpSpPr>
          <a:xfrm>
            <a:off x="3435350" y="2369491"/>
            <a:ext cx="2293098" cy="3558888"/>
            <a:chOff x="7086600" y="1600201"/>
            <a:chExt cx="3070624" cy="4973637"/>
          </a:xfrm>
        </p:grpSpPr>
        <p:pic>
          <p:nvPicPr>
            <p:cNvPr id="24582" name="Picture 7" descr="fig2nv">
              <a:extLst>
                <a:ext uri="{FF2B5EF4-FFF2-40B4-BE49-F238E27FC236}">
                  <a16:creationId xmlns:a16="http://schemas.microsoft.com/office/drawing/2014/main" id="{D44781E2-7E65-364B-8909-83D9A0438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39" t="44769"/>
            <a:stretch>
              <a:fillRect/>
            </a:stretch>
          </p:blipFill>
          <p:spPr bwMode="auto">
            <a:xfrm>
              <a:off x="7620000" y="5257800"/>
              <a:ext cx="1981200" cy="1316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Picture 7" descr="fig2nv">
              <a:extLst>
                <a:ext uri="{FF2B5EF4-FFF2-40B4-BE49-F238E27FC236}">
                  <a16:creationId xmlns:a16="http://schemas.microsoft.com/office/drawing/2014/main" id="{9A886505-5493-4949-B8F0-C1C77056E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16" b="58427"/>
            <a:stretch>
              <a:fillRect/>
            </a:stretch>
          </p:blipFill>
          <p:spPr bwMode="auto">
            <a:xfrm>
              <a:off x="7467600" y="1905000"/>
              <a:ext cx="22098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4" name="Picture 7" descr="fig2nv">
              <a:extLst>
                <a:ext uri="{FF2B5EF4-FFF2-40B4-BE49-F238E27FC236}">
                  <a16:creationId xmlns:a16="http://schemas.microsoft.com/office/drawing/2014/main" id="{C1F3B235-3040-DB4E-BC46-72490C01C0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68" r="53061"/>
            <a:stretch>
              <a:fillRect/>
            </a:stretch>
          </p:blipFill>
          <p:spPr bwMode="auto">
            <a:xfrm>
              <a:off x="7848600" y="3429000"/>
              <a:ext cx="1752600" cy="1239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5" name="TextBox 13">
              <a:extLst>
                <a:ext uri="{FF2B5EF4-FFF2-40B4-BE49-F238E27FC236}">
                  <a16:creationId xmlns:a16="http://schemas.microsoft.com/office/drawing/2014/main" id="{16068790-FB54-E24E-8015-80BE7E4395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4400" y="1600201"/>
              <a:ext cx="2350625" cy="454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IT" sz="1800" dirty="0"/>
                <a:t>Small patch (chains)</a:t>
              </a:r>
            </a:p>
          </p:txBody>
        </p:sp>
        <p:sp>
          <p:nvSpPr>
            <p:cNvPr id="24586" name="TextBox 14">
              <a:extLst>
                <a:ext uri="{FF2B5EF4-FFF2-40B4-BE49-F238E27FC236}">
                  <a16:creationId xmlns:a16="http://schemas.microsoft.com/office/drawing/2014/main" id="{2D2BD81B-FE11-1B4F-9646-5B202E1628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1" y="2971801"/>
              <a:ext cx="2844338" cy="454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IT" sz="1800" dirty="0"/>
                <a:t>Medium patch (Kagome)</a:t>
              </a:r>
            </a:p>
          </p:txBody>
        </p:sp>
        <p:sp>
          <p:nvSpPr>
            <p:cNvPr id="24587" name="TextBox 15">
              <a:extLst>
                <a:ext uri="{FF2B5EF4-FFF2-40B4-BE49-F238E27FC236}">
                  <a16:creationId xmlns:a16="http://schemas.microsoft.com/office/drawing/2014/main" id="{7529AF29-9AD0-9148-B879-A87B97A994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6600" y="4800602"/>
              <a:ext cx="3070624" cy="454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IT" sz="1800" dirty="0"/>
                <a:t>Large patch (dense crystal)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A4B02B2-1F1A-704E-9D43-10A14700A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1941" y="1439195"/>
            <a:ext cx="5300059" cy="41489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D27D5B-A211-8444-894E-CE2333112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7641" y="5457533"/>
            <a:ext cx="4232682" cy="1296559"/>
          </a:xfrm>
          <a:prstGeom prst="rect">
            <a:avLst/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5B4EC2FC-4EF7-9C43-86A7-B923F9DD1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4552" y="638264"/>
            <a:ext cx="3374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dirty="0"/>
              <a:t>DNA wireframe origami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6B59424-C572-0B2D-B3B7-55A67CA71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5350" y="-9754"/>
            <a:ext cx="4801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3600" dirty="0">
                <a:solidFill>
                  <a:srgbClr val="FF0000"/>
                </a:solidFill>
              </a:rPr>
              <a:t>Educated Guess Design</a:t>
            </a:r>
          </a:p>
        </p:txBody>
      </p:sp>
    </p:spTree>
    <p:extLst>
      <p:ext uri="{BB962C8B-B14F-4D97-AF65-F5344CB8AC3E}">
        <p14:creationId xmlns:p14="http://schemas.microsoft.com/office/powerpoint/2010/main" val="3400171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08796B-5F92-414B-9AF3-52829BFB8DBC}"/>
              </a:ext>
            </a:extLst>
          </p:cNvPr>
          <p:cNvSpPr txBox="1"/>
          <p:nvPr/>
        </p:nvSpPr>
        <p:spPr>
          <a:xfrm>
            <a:off x="4399594" y="322764"/>
            <a:ext cx="5089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N</a:t>
            </a:r>
            <a:r>
              <a:rPr lang="en-GB" sz="36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p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=2, N</a:t>
            </a:r>
            <a:r>
              <a:rPr lang="en-GB" sz="36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c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=8 </a:t>
            </a:r>
            <a:endParaRPr lang="en-GB" sz="3600" dirty="0">
              <a:solidFill>
                <a:srgbClr val="FFC000"/>
              </a:solidFill>
              <a:effectLst/>
              <a:latin typeface="HelveticaNeue" panose="02000503000000020004" pitchFamily="2" charset="0"/>
            </a:endParaRPr>
          </a:p>
          <a:p>
            <a:endParaRPr lang="en-GB" sz="36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D5B0A6-041A-8E4B-BC30-A12B27DFB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394" y="1043279"/>
            <a:ext cx="3309208" cy="35151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AC97D-E4B6-9343-9878-39F31356171B}"/>
              </a:ext>
            </a:extLst>
          </p:cNvPr>
          <p:cNvSpPr txBox="1"/>
          <p:nvPr/>
        </p:nvSpPr>
        <p:spPr>
          <a:xfrm>
            <a:off x="7024016" y="4410139"/>
            <a:ext cx="508969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Two 1 in each row</a:t>
            </a:r>
          </a:p>
          <a:p>
            <a:r>
              <a:rPr lang="en-GB" sz="36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(but on different particles, </a:t>
            </a:r>
            <a:r>
              <a:rPr lang="en-GB" sz="3600" i="1" dirty="0">
                <a:effectLst/>
                <a:latin typeface="HelveticaNeue" panose="02000503000000020004" pitchFamily="2" charset="0"/>
              </a:rPr>
              <a:t>azeotropic at all compositions</a:t>
            </a:r>
            <a:r>
              <a:rPr lang="en-GB" sz="36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)</a:t>
            </a:r>
            <a:endParaRPr lang="en-GB" sz="3600" dirty="0">
              <a:solidFill>
                <a:srgbClr val="FFC000"/>
              </a:solidFill>
              <a:effectLst/>
              <a:latin typeface="HelveticaNeue" panose="02000503000000020004" pitchFamily="2" charset="0"/>
            </a:endParaRPr>
          </a:p>
          <a:p>
            <a:endParaRPr lang="en-GB" sz="36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48852A-5CF2-3C45-A6D4-D8C8F2900C6D}"/>
              </a:ext>
            </a:extLst>
          </p:cNvPr>
          <p:cNvSpPr txBox="1"/>
          <p:nvPr/>
        </p:nvSpPr>
        <p:spPr>
          <a:xfrm>
            <a:off x="224163" y="4964137"/>
            <a:ext cx="61220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One 1 in each row</a:t>
            </a:r>
          </a:p>
          <a:p>
            <a:r>
              <a:rPr lang="en-GB" sz="36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(</a:t>
            </a:r>
            <a:r>
              <a:rPr lang="en-GB" sz="3600" i="1" dirty="0">
                <a:effectLst/>
                <a:latin typeface="HelveticaNeue" panose="02000503000000020004" pitchFamily="2" charset="0"/>
              </a:rPr>
              <a:t>azeotropic at equimolar</a:t>
            </a:r>
            <a:r>
              <a:rPr lang="en-GB" sz="36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)</a:t>
            </a:r>
            <a:endParaRPr lang="en-GB" sz="3600" dirty="0">
              <a:solidFill>
                <a:srgbClr val="FFC000"/>
              </a:solidFill>
              <a:effectLst/>
              <a:latin typeface="HelveticaNeue" panose="02000503000000020004" pitchFamily="2" charset="0"/>
            </a:endParaRPr>
          </a:p>
          <a:p>
            <a:endParaRPr lang="en-GB" sz="36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AC07CC-82DC-0844-B430-05225C576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68787"/>
            <a:ext cx="7024016" cy="6401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420A6A-525A-3B46-AFD0-EBE224116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722969" y="2132148"/>
            <a:ext cx="3119288" cy="15670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5F8BB7-7730-0645-B2B8-C0E1BC944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18" y="1085207"/>
            <a:ext cx="3551136" cy="366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71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94728F3-FBF0-2B48-B9D4-E5500CC85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78" y="1084126"/>
            <a:ext cx="6705644" cy="50627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208F96-2081-374D-B26E-334AAF91E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07383" y="2521896"/>
            <a:ext cx="3611192" cy="18142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AB0362-D3AD-964A-A10E-31196B676BAB}"/>
              </a:ext>
            </a:extLst>
          </p:cNvPr>
          <p:cNvSpPr txBox="1"/>
          <p:nvPr/>
        </p:nvSpPr>
        <p:spPr>
          <a:xfrm>
            <a:off x="5712047" y="460729"/>
            <a:ext cx="68184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FF0000"/>
                </a:solidFill>
                <a:effectLst/>
                <a:latin typeface="HelveticaNeue" panose="02000503000000020004" pitchFamily="2" charset="0"/>
              </a:rPr>
              <a:t>(case: </a:t>
            </a:r>
            <a:r>
              <a:rPr lang="en-GB" sz="3600" i="1" dirty="0">
                <a:solidFill>
                  <a:srgbClr val="FF0000"/>
                </a:solidFill>
                <a:latin typeface="HelveticaNeue" panose="02000503000000020004" pitchFamily="2" charset="0"/>
              </a:rPr>
              <a:t>azeotropic at equimolar</a:t>
            </a:r>
            <a:r>
              <a:rPr lang="en-GB" sz="3600" i="1" dirty="0">
                <a:solidFill>
                  <a:srgbClr val="FF0000"/>
                </a:solidFill>
                <a:effectLst/>
                <a:latin typeface="HelveticaNeue" panose="02000503000000020004" pitchFamily="2" charset="0"/>
              </a:rPr>
              <a:t>)</a:t>
            </a:r>
            <a:endParaRPr lang="en-IT" sz="36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A37490-D257-1E46-B5CD-40AF0AAEFEDE}"/>
              </a:ext>
            </a:extLst>
          </p:cNvPr>
          <p:cNvSpPr txBox="1"/>
          <p:nvPr/>
        </p:nvSpPr>
        <p:spPr>
          <a:xfrm>
            <a:off x="238495" y="-132168"/>
            <a:ext cx="11574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FF0000"/>
                </a:solidFill>
                <a:effectLst/>
                <a:latin typeface="HelveticaNeue" panose="02000503000000020004" pitchFamily="2" charset="0"/>
              </a:rPr>
              <a:t>Theoretical predictions based on Wertheim theory</a:t>
            </a:r>
            <a:endParaRPr lang="en-IT" sz="3600" dirty="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C50F5B-C748-6047-B8AC-92A934353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984" y="6146852"/>
            <a:ext cx="7024016" cy="64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38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8B35F9-5B70-C448-A778-A3E4440BB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410"/>
            <a:ext cx="12192000" cy="4493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6CCD56-3471-3842-AC34-9F63E7797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99528"/>
            <a:ext cx="5762171" cy="1558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27E69B-F752-7448-A5CD-355450EF4EE3}"/>
              </a:ext>
            </a:extLst>
          </p:cNvPr>
          <p:cNvSpPr txBox="1"/>
          <p:nvPr/>
        </p:nvSpPr>
        <p:spPr>
          <a:xfrm>
            <a:off x="238494" y="-102040"/>
            <a:ext cx="11574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FF0000"/>
                </a:solidFill>
                <a:effectLst/>
                <a:latin typeface="HelveticaNeue" panose="02000503000000020004" pitchFamily="2" charset="0"/>
              </a:rPr>
              <a:t>Numerical results:  </a:t>
            </a:r>
            <a:r>
              <a:rPr lang="en-GB" sz="3600" i="1" dirty="0" err="1">
                <a:solidFill>
                  <a:srgbClr val="FF0000"/>
                </a:solidFill>
                <a:effectLst/>
                <a:latin typeface="HelveticaNeue" panose="02000503000000020004" pitchFamily="2" charset="0"/>
              </a:rPr>
              <a:t>Azeotropy</a:t>
            </a:r>
            <a:r>
              <a:rPr lang="en-GB" sz="3600" i="1" dirty="0">
                <a:solidFill>
                  <a:srgbClr val="FF0000"/>
                </a:solidFill>
                <a:effectLst/>
                <a:latin typeface="HelveticaNeue" panose="02000503000000020004" pitchFamily="2" charset="0"/>
              </a:rPr>
              <a:t> favours nucleation !</a:t>
            </a:r>
            <a:endParaRPr lang="en-IT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93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E8C07-F158-DE4E-8C56-761A85FF774F}"/>
              </a:ext>
            </a:extLst>
          </p:cNvPr>
          <p:cNvSpPr/>
          <p:nvPr/>
        </p:nvSpPr>
        <p:spPr>
          <a:xfrm>
            <a:off x="0" y="-41693"/>
            <a:ext cx="12192000" cy="7137687"/>
          </a:xfrm>
          <a:prstGeom prst="rect">
            <a:avLst/>
          </a:prstGeom>
          <a:solidFill>
            <a:srgbClr val="9290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2D6CFB-7A4F-434C-9E18-22B3F16D98FC}"/>
              </a:ext>
            </a:extLst>
          </p:cNvPr>
          <p:cNvSpPr txBox="1"/>
          <p:nvPr/>
        </p:nvSpPr>
        <p:spPr>
          <a:xfrm>
            <a:off x="4150098" y="0"/>
            <a:ext cx="111072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latin typeface="HelveticaNeue" panose="02000503000000020004" pitchFamily="2" charset="0"/>
              </a:rPr>
              <a:t>Finite size clusters</a:t>
            </a:r>
            <a:endParaRPr lang="en-GB" sz="4000" dirty="0">
              <a:solidFill>
                <a:srgbClr val="FF0000"/>
              </a:solidFill>
              <a:latin typeface="HelveticaNeue" panose="02000503000000020004" pitchFamily="2" charset="0"/>
              <a:sym typeface="Wingdings" pitchFamily="2" charset="2"/>
            </a:endParaRPr>
          </a:p>
          <a:p>
            <a:r>
              <a:rPr lang="en-GB" sz="4000" dirty="0">
                <a:solidFill>
                  <a:srgbClr val="FF0000"/>
                </a:solidFill>
                <a:latin typeface="HelveticaNeue" panose="02000503000000020004" pitchFamily="2" charset="0"/>
                <a:sym typeface="Wingdings" pitchFamily="2" charset="2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65782F-42EB-954D-8993-8CB1F05A1854}"/>
              </a:ext>
            </a:extLst>
          </p:cNvPr>
          <p:cNvSpPr txBox="1"/>
          <p:nvPr/>
        </p:nvSpPr>
        <p:spPr>
          <a:xfrm>
            <a:off x="255577" y="979468"/>
            <a:ext cx="12076507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AGaramondPro"/>
              </a:rPr>
              <a:t>Archimedean polyhedral shells</a:t>
            </a:r>
            <a:r>
              <a:rPr lang="en-GB" sz="2800" dirty="0">
                <a:solidFill>
                  <a:srgbClr val="FF0000"/>
                </a:solidFill>
                <a:effectLst/>
                <a:latin typeface="AGaramondPro"/>
              </a:rPr>
              <a:t> that can be assemble from building blocks with a </a:t>
            </a:r>
            <a:r>
              <a:rPr lang="en-GB" sz="2800" dirty="0">
                <a:solidFill>
                  <a:srgbClr val="0070C0"/>
                </a:solidFill>
                <a:effectLst/>
                <a:latin typeface="AGaramondPro"/>
              </a:rPr>
              <a:t>coordination number of five</a:t>
            </a:r>
            <a:r>
              <a:rPr lang="en-GB" sz="2800" dirty="0">
                <a:solidFill>
                  <a:srgbClr val="FF0000"/>
                </a:solidFill>
                <a:effectLst/>
                <a:latin typeface="AGaramondPro"/>
              </a:rPr>
              <a:t>:</a:t>
            </a:r>
          </a:p>
          <a:p>
            <a:endParaRPr lang="en-GB" sz="3200" dirty="0">
              <a:solidFill>
                <a:srgbClr val="FF0000"/>
              </a:solidFill>
              <a:latin typeface="AGaramondPro"/>
            </a:endParaRPr>
          </a:p>
          <a:p>
            <a:endParaRPr lang="en-GB" sz="3200" dirty="0">
              <a:solidFill>
                <a:srgbClr val="FF0000"/>
              </a:solidFill>
              <a:latin typeface="AGaramondPro"/>
            </a:endParaRPr>
          </a:p>
          <a:p>
            <a:r>
              <a:rPr lang="en-GB" sz="3200" dirty="0">
                <a:solidFill>
                  <a:srgbClr val="FF0000"/>
                </a:solidFill>
                <a:effectLst/>
                <a:latin typeface="AGaramondPro"/>
              </a:rPr>
              <a:t>the 12-particle </a:t>
            </a:r>
            <a:r>
              <a:rPr lang="en-GB" sz="3200" i="1" dirty="0">
                <a:solidFill>
                  <a:srgbClr val="FF0000"/>
                </a:solidFill>
                <a:effectLst/>
                <a:latin typeface="AGaramondPro"/>
              </a:rPr>
              <a:t>icosahedron</a:t>
            </a:r>
            <a:r>
              <a:rPr lang="en-GB" sz="3200" dirty="0">
                <a:solidFill>
                  <a:srgbClr val="FF0000"/>
                </a:solidFill>
                <a:effectLst/>
                <a:latin typeface="AGaramondPro"/>
              </a:rPr>
              <a:t>, </a:t>
            </a:r>
          </a:p>
          <a:p>
            <a:endParaRPr lang="en-GB" sz="3200" dirty="0">
              <a:solidFill>
                <a:srgbClr val="FF0000"/>
              </a:solidFill>
              <a:latin typeface="AGaramondPro"/>
            </a:endParaRPr>
          </a:p>
          <a:p>
            <a:endParaRPr lang="en-GB" sz="3200" dirty="0">
              <a:solidFill>
                <a:srgbClr val="FF0000"/>
              </a:solidFill>
              <a:latin typeface="AGaramondPro"/>
            </a:endParaRPr>
          </a:p>
          <a:p>
            <a:r>
              <a:rPr lang="en-GB" sz="3200" dirty="0">
                <a:solidFill>
                  <a:srgbClr val="FF0000"/>
                </a:solidFill>
                <a:effectLst/>
                <a:latin typeface="AGaramondPro"/>
              </a:rPr>
              <a:t>the 24-particle </a:t>
            </a:r>
            <a:r>
              <a:rPr lang="en-GB" sz="3200" i="1" dirty="0">
                <a:solidFill>
                  <a:srgbClr val="FF0000"/>
                </a:solidFill>
                <a:effectLst/>
                <a:latin typeface="AGaramondPro"/>
              </a:rPr>
              <a:t>snub cube</a:t>
            </a:r>
            <a:r>
              <a:rPr lang="en-GB" sz="3200" dirty="0">
                <a:solidFill>
                  <a:srgbClr val="FF0000"/>
                </a:solidFill>
                <a:effectLst/>
                <a:latin typeface="AGaramondPro"/>
              </a:rPr>
              <a:t>,</a:t>
            </a:r>
          </a:p>
          <a:p>
            <a:endParaRPr lang="en-GB" sz="3200" dirty="0">
              <a:solidFill>
                <a:srgbClr val="FF0000"/>
              </a:solidFill>
              <a:latin typeface="AGaramondPro"/>
            </a:endParaRPr>
          </a:p>
          <a:p>
            <a:r>
              <a:rPr lang="en-GB" sz="3200" dirty="0">
                <a:solidFill>
                  <a:srgbClr val="FF0000"/>
                </a:solidFill>
                <a:effectLst/>
                <a:latin typeface="AGaramondPro"/>
              </a:rPr>
              <a:t> </a:t>
            </a:r>
          </a:p>
          <a:p>
            <a:r>
              <a:rPr lang="en-GB" sz="3200" dirty="0">
                <a:solidFill>
                  <a:srgbClr val="FF0000"/>
                </a:solidFill>
                <a:effectLst/>
                <a:latin typeface="AGaramondPro"/>
              </a:rPr>
              <a:t>the 60- particle </a:t>
            </a:r>
            <a:r>
              <a:rPr lang="en-GB" sz="3200" i="1" dirty="0">
                <a:solidFill>
                  <a:srgbClr val="FF0000"/>
                </a:solidFill>
                <a:effectLst/>
                <a:latin typeface="AGaramondPro"/>
              </a:rPr>
              <a:t>snub dodecahedron</a:t>
            </a:r>
            <a:r>
              <a:rPr lang="en-GB" sz="3200" dirty="0">
                <a:solidFill>
                  <a:srgbClr val="FF0000"/>
                </a:solidFill>
                <a:effectLst/>
                <a:latin typeface="AGaramondPro"/>
              </a:rPr>
              <a:t>. </a:t>
            </a:r>
            <a:endParaRPr lang="en-GB" sz="3200" dirty="0">
              <a:solidFill>
                <a:srgbClr val="FF0000"/>
              </a:solidFill>
            </a:endParaRPr>
          </a:p>
          <a:p>
            <a:r>
              <a:rPr lang="en-GB" sz="3200" dirty="0">
                <a:solidFill>
                  <a:srgbClr val="FF0000"/>
                </a:solidFill>
                <a:effectLst/>
                <a:latin typeface="AGaramondPro"/>
              </a:rPr>
              <a:t>  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Snub hexahedron (Ccw)">
            <a:extLst>
              <a:ext uri="{FF2B5EF4-FFF2-40B4-BE49-F238E27FC236}">
                <a16:creationId xmlns:a16="http://schemas.microsoft.com/office/drawing/2014/main" id="{14968A22-4422-714A-ADCF-D07345EBE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126" y="3527151"/>
            <a:ext cx="1362365" cy="13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nub dodecahedron (Cw)">
            <a:extLst>
              <a:ext uri="{FF2B5EF4-FFF2-40B4-BE49-F238E27FC236}">
                <a16:creationId xmlns:a16="http://schemas.microsoft.com/office/drawing/2014/main" id="{5F58371D-E025-0F46-9AA0-69A9835D5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978" y="4680233"/>
            <a:ext cx="1954394" cy="195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gular icosahedron from en.wikipedia.org">
            <a:extLst>
              <a:ext uri="{FF2B5EF4-FFF2-40B4-BE49-F238E27FC236}">
                <a16:creationId xmlns:a16="http://schemas.microsoft.com/office/drawing/2014/main" id="{4E011145-B682-3244-9595-37BDFF0EF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71" y="2271713"/>
            <a:ext cx="839320" cy="83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150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CEF233-BE5F-524A-8719-9CE07A10D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2" t="8260" r="7608"/>
          <a:stretch/>
        </p:blipFill>
        <p:spPr>
          <a:xfrm>
            <a:off x="4854092" y="931031"/>
            <a:ext cx="7194132" cy="5328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CE2A8B-AA6D-074C-89F1-2B37A0291B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17"/>
          <a:stretch/>
        </p:blipFill>
        <p:spPr>
          <a:xfrm>
            <a:off x="0" y="5843844"/>
            <a:ext cx="6118143" cy="1014156"/>
          </a:xfrm>
          <a:prstGeom prst="rect">
            <a:avLst/>
          </a:prstGeom>
        </p:spPr>
      </p:pic>
      <p:pic>
        <p:nvPicPr>
          <p:cNvPr id="1025" name="Picture 1" descr="page2image66853792">
            <a:extLst>
              <a:ext uri="{FF2B5EF4-FFF2-40B4-BE49-F238E27FC236}">
                <a16:creationId xmlns:a16="http://schemas.microsoft.com/office/drawing/2014/main" id="{50D9D972-0697-4F49-BF16-C59CCC67C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1" y="1725083"/>
            <a:ext cx="4067636" cy="340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B6680D-4A30-CA42-B562-27237627A0B7}"/>
              </a:ext>
            </a:extLst>
          </p:cNvPr>
          <p:cNvSpPr txBox="1"/>
          <p:nvPr/>
        </p:nvSpPr>
        <p:spPr>
          <a:xfrm>
            <a:off x="576895" y="197483"/>
            <a:ext cx="11394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The educated guess design : misfolded and low yield </a:t>
            </a:r>
            <a:endParaRPr lang="en-GB" sz="3600" dirty="0">
              <a:solidFill>
                <a:srgbClr val="D10000"/>
              </a:solidFill>
              <a:effectLst/>
              <a:latin typeface="Helvetica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5CDC11-4811-654A-86CD-B580987F4524}"/>
              </a:ext>
            </a:extLst>
          </p:cNvPr>
          <p:cNvSpPr txBox="1"/>
          <p:nvPr/>
        </p:nvSpPr>
        <p:spPr>
          <a:xfrm>
            <a:off x="1838413" y="782258"/>
            <a:ext cx="298045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N</a:t>
            </a:r>
            <a:r>
              <a:rPr lang="en-GB" sz="36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c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=1    N</a:t>
            </a:r>
            <a:r>
              <a:rPr lang="en-GB" sz="36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p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=1</a:t>
            </a:r>
            <a:endParaRPr lang="en-GB" sz="3600" dirty="0">
              <a:solidFill>
                <a:srgbClr val="FFC000"/>
              </a:solidFill>
              <a:effectLst/>
              <a:latin typeface="HelveticaNeue" panose="02000503000000020004" pitchFamily="2" charset="0"/>
            </a:endParaRPr>
          </a:p>
          <a:p>
            <a:endParaRPr lang="en-GB" sz="2800" dirty="0">
              <a:solidFill>
                <a:srgbClr val="FFC000"/>
              </a:solidFill>
              <a:effectLst/>
              <a:latin typeface="HelveticaNeue" panose="02000503000000020004" pitchFamily="2" charset="0"/>
            </a:endParaRPr>
          </a:p>
          <a:p>
            <a:endParaRPr lang="en-GB" sz="36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B82616-BC63-4D81-3F98-A20E0954BB8D}"/>
              </a:ext>
            </a:extLst>
          </p:cNvPr>
          <p:cNvSpPr txBox="1"/>
          <p:nvPr/>
        </p:nvSpPr>
        <p:spPr>
          <a:xfrm>
            <a:off x="6991906" y="6161733"/>
            <a:ext cx="4182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(angle between patch 4 and 5 – see figure)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708F9E-987D-E313-307C-D5A599A47D04}"/>
              </a:ext>
            </a:extLst>
          </p:cNvPr>
          <p:cNvSpPr txBox="1"/>
          <p:nvPr/>
        </p:nvSpPr>
        <p:spPr>
          <a:xfrm rot="16200000">
            <a:off x="3927845" y="1540416"/>
            <a:ext cx="2221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(Patch opening angle)</a:t>
            </a:r>
          </a:p>
        </p:txBody>
      </p:sp>
    </p:spTree>
    <p:extLst>
      <p:ext uri="{BB962C8B-B14F-4D97-AF65-F5344CB8AC3E}">
        <p14:creationId xmlns:p14="http://schemas.microsoft.com/office/powerpoint/2010/main" val="1735294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E30ED7-74BE-D241-BF07-8FF6E6230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676165"/>
            <a:ext cx="12187013" cy="3109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5AE3EF-D63C-F04F-A259-D96A65A263B4}"/>
              </a:ext>
            </a:extLst>
          </p:cNvPr>
          <p:cNvSpPr txBox="1"/>
          <p:nvPr/>
        </p:nvSpPr>
        <p:spPr>
          <a:xfrm>
            <a:off x="170495" y="-45296"/>
            <a:ext cx="131464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D10000"/>
                </a:solidFill>
                <a:latin typeface="HelveticaNeue" panose="02000503000000020004" pitchFamily="2" charset="0"/>
              </a:rPr>
              <a:t>N</a:t>
            </a:r>
            <a:r>
              <a:rPr lang="en-GB" sz="40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p</a:t>
            </a:r>
            <a:r>
              <a:rPr lang="en-GB" sz="4000" dirty="0">
                <a:solidFill>
                  <a:srgbClr val="D10000"/>
                </a:solidFill>
                <a:latin typeface="HelveticaNeue" panose="02000503000000020004" pitchFamily="2" charset="0"/>
              </a:rPr>
              <a:t>=1,N</a:t>
            </a:r>
            <a:r>
              <a:rPr lang="en-GB" sz="40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c</a:t>
            </a:r>
            <a:r>
              <a:rPr lang="en-GB" sz="4000" dirty="0">
                <a:solidFill>
                  <a:srgbClr val="D10000"/>
                </a:solidFill>
                <a:latin typeface="HelveticaNeue" panose="02000503000000020004" pitchFamily="2" charset="0"/>
              </a:rPr>
              <a:t>=2,3,4,5 :      Colouring improves:</a:t>
            </a:r>
            <a:endParaRPr lang="en-GB" sz="4000" dirty="0">
              <a:solidFill>
                <a:srgbClr val="D10000"/>
              </a:solidFill>
              <a:effectLst/>
              <a:latin typeface="Helvetica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FDC3F5-4E18-654A-AB39-6DCBCA456B19}"/>
              </a:ext>
            </a:extLst>
          </p:cNvPr>
          <p:cNvSpPr txBox="1"/>
          <p:nvPr/>
        </p:nvSpPr>
        <p:spPr>
          <a:xfrm>
            <a:off x="152981" y="4377086"/>
            <a:ext cx="11430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1" dirty="0">
                <a:effectLst/>
                <a:latin typeface="OpenSans"/>
              </a:rPr>
              <a:t>Increasing the Number of Colours Increases the Yield. </a:t>
            </a:r>
            <a:endParaRPr lang="en-GB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98E9E0-992B-C543-A993-25402FE32597}"/>
              </a:ext>
            </a:extLst>
          </p:cNvPr>
          <p:cNvSpPr txBox="1"/>
          <p:nvPr/>
        </p:nvSpPr>
        <p:spPr>
          <a:xfrm>
            <a:off x="152981" y="5081729"/>
            <a:ext cx="126486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i="1" dirty="0">
                <a:effectLst/>
                <a:latin typeface="OpenSans"/>
              </a:rPr>
              <a:t>Decreasing the Symmetry of the Building Block Increases the Yield. </a:t>
            </a:r>
            <a:endParaRPr lang="en-GB" sz="3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140A3E-7BCE-7C4B-9886-9333818A5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977719"/>
            <a:ext cx="4640489" cy="88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4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1CEF42-C8E7-AA4D-B8C3-77482E501122}"/>
              </a:ext>
            </a:extLst>
          </p:cNvPr>
          <p:cNvSpPr txBox="1"/>
          <p:nvPr/>
        </p:nvSpPr>
        <p:spPr>
          <a:xfrm>
            <a:off x="0" y="-67314"/>
            <a:ext cx="71220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Finite size </a:t>
            </a:r>
          </a:p>
          <a:p>
            <a:r>
              <a:rPr lang="en-GB" sz="36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clusters</a:t>
            </a:r>
          </a:p>
          <a:p>
            <a:endParaRPr lang="en-GB" sz="36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8F1CCD-AAD0-744C-BF8F-A8F14975B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06" t="73086"/>
          <a:stretch/>
        </p:blipFill>
        <p:spPr>
          <a:xfrm rot="3093137">
            <a:off x="1600314" y="756473"/>
            <a:ext cx="2136631" cy="1784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1F0C21-571C-1647-8E79-0E11A1BE8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43" r="36423" b="67692"/>
          <a:stretch/>
        </p:blipFill>
        <p:spPr>
          <a:xfrm>
            <a:off x="8269890" y="137869"/>
            <a:ext cx="2293035" cy="2141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6B9A18-AEEA-0C49-B6CE-77607897A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086" r="73506"/>
          <a:stretch/>
        </p:blipFill>
        <p:spPr>
          <a:xfrm rot="18232085">
            <a:off x="4353736" y="629963"/>
            <a:ext cx="2136630" cy="1784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44E6BB-6462-074B-91A8-C6232BCAC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" y="2218002"/>
            <a:ext cx="12192000" cy="3739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3CCC2B-C69B-3A45-96FE-2D1608C39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6" y="5697415"/>
            <a:ext cx="6118143" cy="11605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A0C694-04B4-9544-BB08-3D7BBEA7FDDA}"/>
              </a:ext>
            </a:extLst>
          </p:cNvPr>
          <p:cNvSpPr txBox="1"/>
          <p:nvPr/>
        </p:nvSpPr>
        <p:spPr>
          <a:xfrm>
            <a:off x="1765720" y="4038362"/>
            <a:ext cx="10452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D10000"/>
                </a:solidFill>
                <a:latin typeface="HelveticaNeue" panose="02000503000000020004" pitchFamily="2" charset="0"/>
              </a:rPr>
              <a:t>N</a:t>
            </a:r>
            <a:r>
              <a:rPr lang="en-GB" sz="28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c</a:t>
            </a:r>
            <a:r>
              <a:rPr lang="en-GB" sz="2800" dirty="0">
                <a:solidFill>
                  <a:srgbClr val="D10000"/>
                </a:solidFill>
                <a:latin typeface="HelveticaNeue" panose="02000503000000020004" pitchFamily="2" charset="0"/>
              </a:rPr>
              <a:t>=5</a:t>
            </a:r>
            <a:endParaRPr lang="en-GB" sz="2800" dirty="0">
              <a:solidFill>
                <a:srgbClr val="FFC000"/>
              </a:solidFill>
              <a:effectLst/>
              <a:latin typeface="HelveticaNeue" panose="02000503000000020004" pitchFamily="2" charset="0"/>
            </a:endParaRPr>
          </a:p>
          <a:p>
            <a:endParaRPr lang="en-GB" sz="36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EA6EAD-9AA7-7F43-A031-6E3226918F5D}"/>
              </a:ext>
            </a:extLst>
          </p:cNvPr>
          <p:cNvSpPr txBox="1"/>
          <p:nvPr/>
        </p:nvSpPr>
        <p:spPr>
          <a:xfrm>
            <a:off x="4221053" y="3951724"/>
            <a:ext cx="10452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D10000"/>
                </a:solidFill>
                <a:latin typeface="HelveticaNeue" panose="02000503000000020004" pitchFamily="2" charset="0"/>
              </a:rPr>
              <a:t>N</a:t>
            </a:r>
            <a:r>
              <a:rPr lang="en-GB" sz="28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c</a:t>
            </a:r>
            <a:r>
              <a:rPr lang="en-GB" sz="2800" dirty="0">
                <a:solidFill>
                  <a:srgbClr val="D10000"/>
                </a:solidFill>
                <a:latin typeface="HelveticaNeue" panose="02000503000000020004" pitchFamily="2" charset="0"/>
              </a:rPr>
              <a:t>=5</a:t>
            </a:r>
            <a:endParaRPr lang="en-GB" sz="2800" dirty="0">
              <a:solidFill>
                <a:srgbClr val="FFC000"/>
              </a:solidFill>
              <a:effectLst/>
              <a:latin typeface="HelveticaNeue" panose="02000503000000020004" pitchFamily="2" charset="0"/>
            </a:endParaRPr>
          </a:p>
          <a:p>
            <a:endParaRPr lang="en-GB" sz="36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2EDE84-8241-AC4E-BB52-25920B3B2AEC}"/>
              </a:ext>
            </a:extLst>
          </p:cNvPr>
          <p:cNvSpPr txBox="1"/>
          <p:nvPr/>
        </p:nvSpPr>
        <p:spPr>
          <a:xfrm>
            <a:off x="6758144" y="3951724"/>
            <a:ext cx="15117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D10000"/>
                </a:solidFill>
                <a:latin typeface="HelveticaNeue" panose="02000503000000020004" pitchFamily="2" charset="0"/>
              </a:rPr>
              <a:t>N</a:t>
            </a:r>
            <a:r>
              <a:rPr lang="en-GB" sz="28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c</a:t>
            </a:r>
            <a:r>
              <a:rPr lang="en-GB" sz="2800" dirty="0">
                <a:solidFill>
                  <a:srgbClr val="D10000"/>
                </a:solidFill>
                <a:latin typeface="HelveticaNeue" panose="02000503000000020004" pitchFamily="2" charset="0"/>
              </a:rPr>
              <a:t>=11</a:t>
            </a:r>
            <a:endParaRPr lang="en-GB" sz="2800" dirty="0">
              <a:solidFill>
                <a:srgbClr val="FFC000"/>
              </a:solidFill>
              <a:effectLst/>
              <a:latin typeface="HelveticaNeue" panose="02000503000000020004" pitchFamily="2" charset="0"/>
            </a:endParaRPr>
          </a:p>
          <a:p>
            <a:endParaRPr lang="en-GB" sz="36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418D57-BAAE-4B42-8149-B4A6075C1BB7}"/>
              </a:ext>
            </a:extLst>
          </p:cNvPr>
          <p:cNvSpPr txBox="1"/>
          <p:nvPr/>
        </p:nvSpPr>
        <p:spPr>
          <a:xfrm>
            <a:off x="3922112" y="-80379"/>
            <a:ext cx="91163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Minimum Design for exclusive 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assembly</a:t>
            </a:r>
            <a:endParaRPr lang="en-GB" sz="3600" dirty="0">
              <a:solidFill>
                <a:srgbClr val="D10000"/>
              </a:solidFill>
              <a:effectLst/>
              <a:latin typeface="HelveticaNeue" panose="02000503000000020004" pitchFamily="2" charset="0"/>
            </a:endParaRPr>
          </a:p>
          <a:p>
            <a:endParaRPr lang="en-GB" sz="36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021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E8C07-F158-DE4E-8C56-761A85FF774F}"/>
              </a:ext>
            </a:extLst>
          </p:cNvPr>
          <p:cNvSpPr/>
          <p:nvPr/>
        </p:nvSpPr>
        <p:spPr>
          <a:xfrm>
            <a:off x="0" y="14545"/>
            <a:ext cx="12192000" cy="7137687"/>
          </a:xfrm>
          <a:prstGeom prst="rect">
            <a:avLst/>
          </a:prstGeom>
          <a:solidFill>
            <a:srgbClr val="9290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10B87E-B8F9-8D4E-9034-3F232E6233A6}"/>
              </a:ext>
            </a:extLst>
          </p:cNvPr>
          <p:cNvSpPr txBox="1"/>
          <p:nvPr/>
        </p:nvSpPr>
        <p:spPr>
          <a:xfrm>
            <a:off x="2084294" y="1859340"/>
            <a:ext cx="82296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D10000"/>
                </a:solidFill>
                <a:latin typeface="HelveticaNeue" panose="02000503000000020004" pitchFamily="2" charset="0"/>
              </a:rPr>
              <a:t>SAT-assembly and the experiments….</a:t>
            </a:r>
          </a:p>
          <a:p>
            <a:r>
              <a:rPr lang="en-GB" sz="3200" dirty="0">
                <a:solidFill>
                  <a:srgbClr val="D10000"/>
                </a:solidFill>
                <a:latin typeface="HelveticaNeue" panose="02000503000000020004" pitchFamily="2" charset="0"/>
              </a:rPr>
              <a:t> </a:t>
            </a:r>
          </a:p>
          <a:p>
            <a:endParaRPr lang="en-GB" sz="3200" dirty="0">
              <a:solidFill>
                <a:srgbClr val="D10000"/>
              </a:solidFill>
              <a:latin typeface="HelveticaNeue" panose="02000503000000020004" pitchFamily="2" charset="0"/>
            </a:endParaRPr>
          </a:p>
          <a:p>
            <a:r>
              <a:rPr lang="en-GB" sz="3200" dirty="0">
                <a:solidFill>
                  <a:srgbClr val="D10000"/>
                </a:solidFill>
                <a:latin typeface="HelveticaNeue" panose="02000503000000020004" pitchFamily="2" charset="0"/>
              </a:rPr>
              <a:t>A complete pipeline </a:t>
            </a:r>
          </a:p>
          <a:p>
            <a:endParaRPr lang="en-GB" sz="3200" dirty="0">
              <a:solidFill>
                <a:srgbClr val="D10000"/>
              </a:solidFill>
              <a:latin typeface="HelveticaNeue" panose="02000503000000020004" pitchFamily="2" charset="0"/>
            </a:endParaRPr>
          </a:p>
          <a:p>
            <a:endParaRPr lang="en-GB" sz="3200" dirty="0">
              <a:solidFill>
                <a:srgbClr val="D10000"/>
              </a:solidFill>
              <a:latin typeface="HelveticaNeue" panose="02000503000000020004" pitchFamily="2" charset="0"/>
            </a:endParaRPr>
          </a:p>
          <a:p>
            <a:r>
              <a:rPr lang="en-GB" sz="3200" dirty="0" err="1">
                <a:solidFill>
                  <a:srgbClr val="D10000"/>
                </a:solidFill>
                <a:latin typeface="HelveticaNeue" panose="02000503000000020004" pitchFamily="2" charset="0"/>
              </a:rPr>
              <a:t>Tetrastack</a:t>
            </a:r>
            <a:r>
              <a:rPr lang="en-GB" sz="3200" dirty="0">
                <a:solidFill>
                  <a:srgbClr val="D10000"/>
                </a:solidFill>
                <a:latin typeface="HelveticaNeue" panose="02000503000000020004" pitchFamily="2" charset="0"/>
              </a:rPr>
              <a:t>: </a:t>
            </a:r>
            <a:endParaRPr lang="en-GB" sz="3200" dirty="0">
              <a:solidFill>
                <a:srgbClr val="D10000"/>
              </a:solidFill>
              <a:effectLst/>
              <a:latin typeface="Helvetica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71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B5D99C-102B-F644-B813-E552FA1F23C2}"/>
              </a:ext>
            </a:extLst>
          </p:cNvPr>
          <p:cNvSpPr txBox="1"/>
          <p:nvPr/>
        </p:nvSpPr>
        <p:spPr>
          <a:xfrm>
            <a:off x="170495" y="-45296"/>
            <a:ext cx="11394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D10000"/>
                </a:solidFill>
                <a:latin typeface="HelveticaNeue" panose="02000503000000020004" pitchFamily="2" charset="0"/>
              </a:rPr>
              <a:t>SAT-assembly and the experiments…. </a:t>
            </a:r>
          </a:p>
          <a:p>
            <a:r>
              <a:rPr lang="en-GB" sz="4000" dirty="0" err="1">
                <a:solidFill>
                  <a:srgbClr val="D10000"/>
                </a:solidFill>
                <a:latin typeface="HelveticaNeue" panose="02000503000000020004" pitchFamily="2" charset="0"/>
              </a:rPr>
              <a:t>Tetrastack</a:t>
            </a:r>
            <a:r>
              <a:rPr lang="en-GB" sz="4000" dirty="0">
                <a:solidFill>
                  <a:srgbClr val="D10000"/>
                </a:solidFill>
                <a:latin typeface="HelveticaNeue" panose="02000503000000020004" pitchFamily="2" charset="0"/>
              </a:rPr>
              <a:t>: </a:t>
            </a:r>
            <a:endParaRPr lang="en-GB" sz="4000" dirty="0">
              <a:solidFill>
                <a:srgbClr val="D10000"/>
              </a:solidFill>
              <a:effectLst/>
              <a:latin typeface="HelveticaNeue" panose="02000503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5C6581-B116-294C-9F2F-8D8EE2C48A59}"/>
              </a:ext>
            </a:extLst>
          </p:cNvPr>
          <p:cNvSpPr txBox="1"/>
          <p:nvPr/>
        </p:nvSpPr>
        <p:spPr>
          <a:xfrm>
            <a:off x="2696952" y="605406"/>
            <a:ext cx="8868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latin typeface="HelveticaNeue" panose="02000503000000020004" pitchFamily="2" charset="0"/>
              </a:rPr>
              <a:t>N</a:t>
            </a:r>
            <a:r>
              <a:rPr lang="en-GB" sz="3600" baseline="-25000" dirty="0">
                <a:latin typeface="HelveticaNeue" panose="02000503000000020004" pitchFamily="2" charset="0"/>
              </a:rPr>
              <a:t>p</a:t>
            </a:r>
            <a:r>
              <a:rPr lang="en-GB" sz="3600" dirty="0">
                <a:latin typeface="HelveticaNeue" panose="02000503000000020004" pitchFamily="2" charset="0"/>
              </a:rPr>
              <a:t>=4, N</a:t>
            </a:r>
            <a:r>
              <a:rPr lang="en-GB" sz="3600" baseline="-25000" dirty="0">
                <a:latin typeface="HelveticaNeue" panose="02000503000000020004" pitchFamily="2" charset="0"/>
              </a:rPr>
              <a:t>c</a:t>
            </a:r>
            <a:r>
              <a:rPr lang="en-GB" sz="3600" dirty="0">
                <a:latin typeface="HelveticaNeue" panose="02000503000000020004" pitchFamily="2" charset="0"/>
              </a:rPr>
              <a:t>=24 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(Maximum number of </a:t>
            </a:r>
            <a:r>
              <a:rPr lang="en-GB" sz="3600" dirty="0" err="1">
                <a:solidFill>
                  <a:srgbClr val="D10000"/>
                </a:solidFill>
                <a:latin typeface="HelveticaNeue" panose="02000503000000020004" pitchFamily="2" charset="0"/>
              </a:rPr>
              <a:t>colors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)</a:t>
            </a:r>
            <a:endParaRPr lang="en-GB" sz="3600" dirty="0">
              <a:solidFill>
                <a:srgbClr val="FFC000"/>
              </a:solidFill>
              <a:effectLst/>
              <a:latin typeface="HelveticaNeue" panose="02000503000000020004" pitchFamily="2" charset="0"/>
            </a:endParaRPr>
          </a:p>
          <a:p>
            <a:endParaRPr lang="en-GB" sz="36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4A9AC6-AF15-384C-A3F3-B335110E0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30" y="1459794"/>
            <a:ext cx="4456495" cy="3854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58BBE9-9566-734C-B51C-E0E0F03F3B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42" t="45324" r="5768" b="634"/>
          <a:stretch/>
        </p:blipFill>
        <p:spPr>
          <a:xfrm>
            <a:off x="7480453" y="2852047"/>
            <a:ext cx="3635566" cy="40500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43B7A-9A93-5981-997A-9614B8407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66516"/>
            <a:ext cx="5268981" cy="1591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00216B-AC6C-E562-91D0-1989DA1F4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269" y="6536101"/>
            <a:ext cx="4191000" cy="33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816CE-D108-3CFC-1698-EB08A0D30BB4}"/>
              </a:ext>
            </a:extLst>
          </p:cNvPr>
          <p:cNvSpPr txBox="1"/>
          <p:nvPr/>
        </p:nvSpPr>
        <p:spPr>
          <a:xfrm>
            <a:off x="6144884" y="1962654"/>
            <a:ext cx="62231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</a:t>
            </a:r>
            <a:r>
              <a:rPr lang="en-US" sz="2800" baseline="-25000" dirty="0"/>
              <a:t>p</a:t>
            </a:r>
            <a:r>
              <a:rPr lang="en-US" sz="2800" dirty="0"/>
              <a:t>=1  (kinetic traps, alternative structure)</a:t>
            </a:r>
          </a:p>
          <a:p>
            <a:r>
              <a:rPr lang="en-US" sz="2800" dirty="0"/>
              <a:t>N</a:t>
            </a:r>
            <a:r>
              <a:rPr lang="en-US" sz="2800" baseline="-25000" dirty="0"/>
              <a:t>p</a:t>
            </a:r>
            <a:r>
              <a:rPr lang="en-US" sz="2800" dirty="0"/>
              <a:t>=2  OK but with same-particle bonds</a:t>
            </a:r>
          </a:p>
          <a:p>
            <a:r>
              <a:rPr lang="en-US" sz="2800" dirty="0"/>
              <a:t>N</a:t>
            </a:r>
            <a:r>
              <a:rPr lang="en-US" sz="2800" baseline="-25000" dirty="0"/>
              <a:t>p</a:t>
            </a:r>
            <a:r>
              <a:rPr lang="en-US" sz="2800" dirty="0"/>
              <a:t>=4 OK  with no same-particle bonds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89A67C-7C95-3FFA-09A6-E43DCEC887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6904" y="1105084"/>
            <a:ext cx="1034601" cy="96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95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7AC32-8C59-7447-ACC4-1C9952865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639" y="0"/>
            <a:ext cx="848865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B2EC94-756D-2142-91A6-856F1A95C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923" y="254040"/>
            <a:ext cx="2804001" cy="2746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0D3FE8-5A40-C143-B3E5-0D95BE097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118"/>
          <a:stretch/>
        </p:blipFill>
        <p:spPr>
          <a:xfrm>
            <a:off x="10156074" y="0"/>
            <a:ext cx="2035926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E7FD39-0D18-4646-9861-7BCE31E0D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118"/>
          <a:stretch/>
        </p:blipFill>
        <p:spPr>
          <a:xfrm>
            <a:off x="-54219" y="0"/>
            <a:ext cx="243814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079006D-21E1-CE42-ADD1-4F6A15470429}"/>
              </a:ext>
            </a:extLst>
          </p:cNvPr>
          <p:cNvSpPr txBox="1"/>
          <p:nvPr/>
        </p:nvSpPr>
        <p:spPr>
          <a:xfrm>
            <a:off x="137445" y="8560"/>
            <a:ext cx="11394972" cy="689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D10000"/>
                </a:solidFill>
                <a:latin typeface="HelveticaNeue" panose="02000503000000020004" pitchFamily="2" charset="0"/>
              </a:rPr>
              <a:t>SAT-assembly and the experiments…. </a:t>
            </a:r>
          </a:p>
          <a:p>
            <a:r>
              <a:rPr lang="en-US" sz="1800" dirty="0">
                <a:solidFill>
                  <a:srgbClr val="211E1E"/>
                </a:solidFill>
                <a:effectLst/>
                <a:highlight>
                  <a:srgbClr val="FFFFFF"/>
                </a:highlight>
                <a:latin typeface="AdvTTec37d199"/>
              </a:rPr>
              <a:t> </a:t>
            </a:r>
            <a:endParaRPr lang="en-US" sz="4000" dirty="0">
              <a:effectLst/>
              <a:highlight>
                <a:srgbClr val="FFFFFF"/>
              </a:highlight>
            </a:endParaRPr>
          </a:p>
          <a:p>
            <a:endParaRPr lang="en-GB" sz="3200" dirty="0">
              <a:solidFill>
                <a:srgbClr val="D10000"/>
              </a:solidFill>
              <a:latin typeface="HelveticaNeue" panose="02000503000000020004" pitchFamily="2" charset="0"/>
            </a:endParaRPr>
          </a:p>
          <a:p>
            <a:endParaRPr lang="en-GB" sz="4000" dirty="0">
              <a:solidFill>
                <a:srgbClr val="D10000"/>
              </a:solidFill>
              <a:latin typeface="HelveticaNeue" panose="02000503000000020004" pitchFamily="2" charset="0"/>
            </a:endParaRPr>
          </a:p>
          <a:p>
            <a:endParaRPr lang="en-GB" sz="4000" dirty="0">
              <a:solidFill>
                <a:srgbClr val="D10000"/>
              </a:solidFill>
              <a:latin typeface="HelveticaNeue" panose="02000503000000020004" pitchFamily="2" charset="0"/>
            </a:endParaRPr>
          </a:p>
          <a:p>
            <a:endParaRPr lang="en-GB" sz="4000" dirty="0">
              <a:solidFill>
                <a:srgbClr val="D10000"/>
              </a:solidFill>
              <a:latin typeface="HelveticaNeue" panose="02000503000000020004" pitchFamily="2" charset="0"/>
            </a:endParaRPr>
          </a:p>
          <a:p>
            <a:endParaRPr lang="en-GB" sz="4000" dirty="0">
              <a:solidFill>
                <a:srgbClr val="D10000"/>
              </a:solidFill>
              <a:latin typeface="HelveticaNeue" panose="02000503000000020004" pitchFamily="2" charset="0"/>
            </a:endParaRPr>
          </a:p>
          <a:p>
            <a:endParaRPr lang="en-GB" sz="4000" dirty="0">
              <a:solidFill>
                <a:srgbClr val="D10000"/>
              </a:solidFill>
              <a:latin typeface="HelveticaNeue" panose="02000503000000020004" pitchFamily="2" charset="0"/>
            </a:endParaRPr>
          </a:p>
          <a:p>
            <a:endParaRPr lang="en-GB" sz="4000" dirty="0">
              <a:solidFill>
                <a:srgbClr val="D10000"/>
              </a:solidFill>
              <a:latin typeface="HelveticaNeue" panose="02000503000000020004" pitchFamily="2" charset="0"/>
            </a:endParaRPr>
          </a:p>
          <a:p>
            <a:endParaRPr lang="en-GB" sz="4000" dirty="0">
              <a:solidFill>
                <a:srgbClr val="D10000"/>
              </a:solidFill>
              <a:latin typeface="HelveticaNeue" panose="02000503000000020004" pitchFamily="2" charset="0"/>
            </a:endParaRPr>
          </a:p>
          <a:p>
            <a:endParaRPr lang="en-GB" sz="4000" dirty="0">
              <a:solidFill>
                <a:srgbClr val="D10000"/>
              </a:solidFill>
              <a:latin typeface="HelveticaNeue" panose="02000503000000020004" pitchFamily="2" charset="0"/>
            </a:endParaRPr>
          </a:p>
          <a:p>
            <a:r>
              <a:rPr lang="en-GB" sz="4000" dirty="0" err="1">
                <a:solidFill>
                  <a:srgbClr val="D10000"/>
                </a:solidFill>
                <a:latin typeface="HelveticaNeue" panose="02000503000000020004" pitchFamily="2" charset="0"/>
              </a:rPr>
              <a:t>Tetrastack</a:t>
            </a:r>
            <a:r>
              <a:rPr lang="en-GB" sz="4000" dirty="0">
                <a:solidFill>
                  <a:srgbClr val="D10000"/>
                </a:solidFill>
                <a:latin typeface="HelveticaNeue" panose="02000503000000020004" pitchFamily="2" charset="0"/>
              </a:rPr>
              <a:t> </a:t>
            </a:r>
            <a:endParaRPr lang="en-GB" sz="4000" dirty="0">
              <a:solidFill>
                <a:srgbClr val="D10000"/>
              </a:solidFill>
              <a:effectLst/>
              <a:latin typeface="HelveticaNeue" panose="0200050300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5AA0E4-E4F9-0DC3-4F87-13C4428513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681"/>
          <a:stretch/>
        </p:blipFill>
        <p:spPr>
          <a:xfrm rot="5400000">
            <a:off x="7701383" y="1972661"/>
            <a:ext cx="5464551" cy="280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68A182-2282-BEA6-BB6E-A3FA28B0B9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473" b="29397"/>
          <a:stretch/>
        </p:blipFill>
        <p:spPr>
          <a:xfrm rot="5400000">
            <a:off x="-1543871" y="2449923"/>
            <a:ext cx="5084109" cy="22338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C3093B-4B51-BB2F-172B-AFDD55D74436}"/>
              </a:ext>
            </a:extLst>
          </p:cNvPr>
          <p:cNvSpPr txBox="1"/>
          <p:nvPr/>
        </p:nvSpPr>
        <p:spPr>
          <a:xfrm>
            <a:off x="-95361" y="563514"/>
            <a:ext cx="6158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E1E"/>
                </a:solidFill>
                <a:highlight>
                  <a:srgbClr val="FFFFFF"/>
                </a:highlight>
                <a:latin typeface="AdvTTec37d199"/>
              </a:rPr>
              <a:t>icosahedral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CFE699-2C1A-B257-9E0E-760DBF282075}"/>
              </a:ext>
            </a:extLst>
          </p:cNvPr>
          <p:cNvSpPr txBox="1"/>
          <p:nvPr/>
        </p:nvSpPr>
        <p:spPr>
          <a:xfrm>
            <a:off x="9458139" y="212454"/>
            <a:ext cx="61584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E1E"/>
                </a:solidFill>
                <a:effectLst/>
                <a:highlight>
                  <a:srgbClr val="FFFFFF"/>
                </a:highlight>
                <a:latin typeface="AdvTTec37d199"/>
              </a:rPr>
              <a:t>Octahedral</a:t>
            </a:r>
            <a:r>
              <a:rPr lang="en-US" sz="1800" dirty="0">
                <a:solidFill>
                  <a:srgbClr val="211E1E"/>
                </a:solidFill>
                <a:effectLst/>
                <a:highlight>
                  <a:srgbClr val="FFFFFF"/>
                </a:highlight>
                <a:latin typeface="AdvTTec37d199"/>
              </a:rPr>
              <a:t> </a:t>
            </a:r>
            <a:endParaRPr lang="en-US" sz="3200" dirty="0">
              <a:effectLst/>
              <a:highlight>
                <a:srgbClr val="FFFFFF"/>
              </a:highlight>
            </a:endParaRP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58951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753B45-C0CE-1A4B-AD64-C2B8D2BFF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6557"/>
            <a:ext cx="3671047" cy="1121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003935-98C0-6B4C-B770-220892F27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07" y="669365"/>
            <a:ext cx="4419600" cy="4749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2AB950-0A30-3649-BCB6-D43D42E3D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430" y="5580184"/>
            <a:ext cx="5607538" cy="11632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9AD422-85D1-254A-A423-BE13DC45BC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538"/>
          <a:stretch/>
        </p:blipFill>
        <p:spPr>
          <a:xfrm>
            <a:off x="5446148" y="971503"/>
            <a:ext cx="4197894" cy="4145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3FE6AE-B4B0-8A4E-8522-6E39A60703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8049"/>
          <a:stretch/>
        </p:blipFill>
        <p:spPr>
          <a:xfrm>
            <a:off x="9729059" y="971503"/>
            <a:ext cx="2462941" cy="3157787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47D98D5F-1D9F-FA96-9B44-65F796346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442" y="-83074"/>
            <a:ext cx="42899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3200" dirty="0">
                <a:solidFill>
                  <a:srgbClr val="FF0000"/>
                </a:solidFill>
              </a:rPr>
              <a:t>Educated Guess Design</a:t>
            </a:r>
          </a:p>
        </p:txBody>
      </p:sp>
    </p:spTree>
    <p:extLst>
      <p:ext uri="{BB962C8B-B14F-4D97-AF65-F5344CB8AC3E}">
        <p14:creationId xmlns:p14="http://schemas.microsoft.com/office/powerpoint/2010/main" val="1549210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B312F1-3A55-B902-B8FB-D8BF14CE0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33" b="49248"/>
          <a:stretch/>
        </p:blipFill>
        <p:spPr>
          <a:xfrm>
            <a:off x="5831595" y="34955"/>
            <a:ext cx="2789033" cy="1841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F72807-F7FA-A74E-1919-EBBDD23E4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4" t="69784" r="19821" b="2987"/>
          <a:stretch/>
        </p:blipFill>
        <p:spPr>
          <a:xfrm>
            <a:off x="4395730" y="4748085"/>
            <a:ext cx="1795851" cy="1718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0262D7-A916-5FDB-2DED-82F583EF4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778" y="1"/>
            <a:ext cx="4847688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C1C6EF-0BA2-4876-BED1-44FB1DA8B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581" y="2638171"/>
            <a:ext cx="4626949" cy="4219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C73D10-3247-01CD-99EE-E375E7DFCD61}"/>
              </a:ext>
            </a:extLst>
          </p:cNvPr>
          <p:cNvSpPr txBox="1"/>
          <p:nvPr/>
        </p:nvSpPr>
        <p:spPr>
          <a:xfrm>
            <a:off x="3881728" y="6370063"/>
            <a:ext cx="31029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E1E"/>
                </a:solidFill>
                <a:highlight>
                  <a:srgbClr val="FFFFFF"/>
                </a:highlight>
                <a:latin typeface="AdvTTec37d199"/>
              </a:rPr>
              <a:t>icosahedral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F21779-B997-9453-BC75-208EABBE6BBC}"/>
              </a:ext>
            </a:extLst>
          </p:cNvPr>
          <p:cNvSpPr txBox="1"/>
          <p:nvPr/>
        </p:nvSpPr>
        <p:spPr>
          <a:xfrm>
            <a:off x="6191581" y="1701911"/>
            <a:ext cx="20985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E1E"/>
                </a:solidFill>
                <a:effectLst/>
                <a:highlight>
                  <a:srgbClr val="FFFFFF"/>
                </a:highlight>
                <a:latin typeface="AdvTTec37d199"/>
              </a:rPr>
              <a:t>Octahedral</a:t>
            </a:r>
            <a:r>
              <a:rPr lang="en-US" sz="1800" dirty="0">
                <a:solidFill>
                  <a:srgbClr val="211E1E"/>
                </a:solidFill>
                <a:effectLst/>
                <a:highlight>
                  <a:srgbClr val="FFFFFF"/>
                </a:highlight>
                <a:latin typeface="AdvTTec37d199"/>
              </a:rPr>
              <a:t> </a:t>
            </a:r>
            <a:endParaRPr lang="en-US" sz="3200" dirty="0">
              <a:effectLst/>
              <a:highlight>
                <a:srgbClr val="FFFFFF"/>
              </a:highlight>
            </a:endParaRPr>
          </a:p>
          <a:p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FCBFB-FB8B-77FF-B5E4-EB892408162E}"/>
              </a:ext>
            </a:extLst>
          </p:cNvPr>
          <p:cNvSpPr txBox="1"/>
          <p:nvPr/>
        </p:nvSpPr>
        <p:spPr>
          <a:xfrm>
            <a:off x="9120232" y="650731"/>
            <a:ext cx="29395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dvTTec37d199"/>
              </a:rPr>
              <a:t>Silica-coated SEM images</a:t>
            </a:r>
            <a:r>
              <a:rPr lang="en-US" sz="180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AdvTTec37d199"/>
              </a:rPr>
              <a:t> </a:t>
            </a:r>
            <a:endParaRPr lang="en-US" sz="3200" dirty="0">
              <a:solidFill>
                <a:srgbClr val="FF0000"/>
              </a:solidFill>
              <a:effectLst/>
              <a:highlight>
                <a:srgbClr val="FFFFFF"/>
              </a:highlight>
            </a:endParaRPr>
          </a:p>
          <a:p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C262B9-66D1-3298-CFD3-5088DD04C769}"/>
              </a:ext>
            </a:extLst>
          </p:cNvPr>
          <p:cNvSpPr txBox="1"/>
          <p:nvPr/>
        </p:nvSpPr>
        <p:spPr>
          <a:xfrm>
            <a:off x="10804312" y="6466901"/>
            <a:ext cx="138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Micron-scale</a:t>
            </a:r>
          </a:p>
        </p:txBody>
      </p:sp>
    </p:spTree>
    <p:extLst>
      <p:ext uri="{BB962C8B-B14F-4D97-AF65-F5344CB8AC3E}">
        <p14:creationId xmlns:p14="http://schemas.microsoft.com/office/powerpoint/2010/main" val="3191185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CF72EB-977E-474C-9A98-87C11F5C0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089" y="0"/>
            <a:ext cx="8839402" cy="685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714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A86B4B-28F2-E9E6-A2BB-55D4F10B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22166" cy="13908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A6AD2A-43C3-D19F-EBA6-B9031CA16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902" y="633685"/>
            <a:ext cx="8134353" cy="62243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57E19B-481A-0A36-85CB-97BD2419A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64087"/>
            <a:ext cx="3727177" cy="99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87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27D8BBA-70AB-CCF6-2D66-D9C2B0A0D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03" b="18876"/>
          <a:stretch/>
        </p:blipFill>
        <p:spPr>
          <a:xfrm>
            <a:off x="1245586" y="0"/>
            <a:ext cx="10159476" cy="68901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AC1630-B586-27E5-B3C1-863C43300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3725"/>
            <a:ext cx="2799471" cy="77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48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FCC7072-9852-AF10-7622-82BEB4779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33" y="1245313"/>
            <a:ext cx="10779898" cy="4506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1EE95B-2743-B573-75AB-85F71C90D30C}"/>
              </a:ext>
            </a:extLst>
          </p:cNvPr>
          <p:cNvSpPr txBox="1"/>
          <p:nvPr/>
        </p:nvSpPr>
        <p:spPr>
          <a:xfrm>
            <a:off x="170495" y="-45296"/>
            <a:ext cx="11394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D10000"/>
                </a:solidFill>
                <a:latin typeface="HelveticaNeue" panose="02000503000000020004" pitchFamily="2" charset="0"/>
              </a:rPr>
              <a:t>Proof of concept: Can SAT-assembly solve the problems with colours instead of torsion 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6BDFD2-9869-78A9-45EA-070A952BC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702208"/>
            <a:ext cx="4361944" cy="114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91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92B7AA-D115-5C9F-0EDC-C1FAB45DA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53" y="1009614"/>
            <a:ext cx="10454693" cy="5208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9F0DC-D519-329D-1B82-652B4DDFEFE3}"/>
              </a:ext>
            </a:extLst>
          </p:cNvPr>
          <p:cNvSpPr txBox="1"/>
          <p:nvPr/>
        </p:nvSpPr>
        <p:spPr>
          <a:xfrm>
            <a:off x="1423924" y="206514"/>
            <a:ext cx="94405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Spontaneous formation  of the approximant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58465-6B1D-364E-FBE4-FA8925B918C1}"/>
              </a:ext>
            </a:extLst>
          </p:cNvPr>
          <p:cNvSpPr txBox="1"/>
          <p:nvPr/>
        </p:nvSpPr>
        <p:spPr>
          <a:xfrm>
            <a:off x="2395330" y="6217718"/>
            <a:ext cx="6102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MR9"/>
              </a:rPr>
              <a:t>N</a:t>
            </a:r>
            <a:r>
              <a:rPr lang="en-US" sz="3200" baseline="-25000" dirty="0">
                <a:solidFill>
                  <a:srgbClr val="FF0000"/>
                </a:solidFill>
                <a:latin typeface="CMR9"/>
              </a:rPr>
              <a:t>p</a:t>
            </a:r>
            <a:r>
              <a:rPr lang="en-US" sz="3200" dirty="0">
                <a:solidFill>
                  <a:srgbClr val="FF0000"/>
                </a:solidFill>
                <a:latin typeface="CMR9"/>
              </a:rPr>
              <a:t>=11 N</a:t>
            </a:r>
            <a:r>
              <a:rPr lang="en-US" sz="3200" baseline="-25000" dirty="0">
                <a:solidFill>
                  <a:srgbClr val="FF0000"/>
                </a:solidFill>
                <a:latin typeface="CMR9"/>
              </a:rPr>
              <a:t>c</a:t>
            </a:r>
            <a:r>
              <a:rPr lang="en-US" sz="3200" dirty="0">
                <a:solidFill>
                  <a:srgbClr val="FF0000"/>
                </a:solidFill>
                <a:latin typeface="CMR9"/>
              </a:rPr>
              <a:t>=29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B60570-0772-C896-4F63-964A5EFAB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956" y="5909248"/>
            <a:ext cx="3625589" cy="94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41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B6452-7435-8B0F-2C02-39A61E0E6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301" y="0"/>
            <a:ext cx="608491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8F0E8D-9DFF-4ADB-41B1-85976DA62C30}"/>
              </a:ext>
            </a:extLst>
          </p:cNvPr>
          <p:cNvSpPr txBox="1"/>
          <p:nvPr/>
        </p:nvSpPr>
        <p:spPr>
          <a:xfrm>
            <a:off x="6969959" y="1371599"/>
            <a:ext cx="48576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/>
                <a:latin typeface="CMR9"/>
              </a:rPr>
              <a:t>portion of an ideal </a:t>
            </a:r>
          </a:p>
          <a:p>
            <a:r>
              <a:rPr lang="en-US" sz="4000" dirty="0">
                <a:solidFill>
                  <a:srgbClr val="FF0000"/>
                </a:solidFill>
                <a:effectLst/>
                <a:latin typeface="CMR9"/>
              </a:rPr>
              <a:t>quasicrystal with  </a:t>
            </a:r>
          </a:p>
          <a:p>
            <a:r>
              <a:rPr lang="en-US" sz="4000" dirty="0">
                <a:solidFill>
                  <a:srgbClr val="FF0000"/>
                </a:solidFill>
                <a:effectLst/>
                <a:latin typeface="CMMI9"/>
              </a:rPr>
              <a:t>N </a:t>
            </a:r>
            <a:r>
              <a:rPr lang="en-US" sz="4000" dirty="0">
                <a:solidFill>
                  <a:srgbClr val="FF0000"/>
                </a:solidFill>
                <a:effectLst/>
                <a:latin typeface="CMR9"/>
              </a:rPr>
              <a:t>= 1538 </a:t>
            </a:r>
          </a:p>
          <a:p>
            <a:endParaRPr lang="en-US" sz="4000" dirty="0">
              <a:solidFill>
                <a:srgbClr val="FF0000"/>
              </a:solidFill>
              <a:latin typeface="CMR9"/>
            </a:endParaRPr>
          </a:p>
          <a:p>
            <a:endParaRPr lang="en-US" sz="4000" dirty="0">
              <a:solidFill>
                <a:srgbClr val="FF0000"/>
              </a:solidFill>
              <a:latin typeface="CMR9"/>
            </a:endParaRPr>
          </a:p>
          <a:p>
            <a:r>
              <a:rPr lang="en-US" sz="4000" dirty="0">
                <a:solidFill>
                  <a:srgbClr val="FF0000"/>
                </a:solidFill>
                <a:latin typeface="CMR9"/>
              </a:rPr>
              <a:t>N</a:t>
            </a:r>
            <a:r>
              <a:rPr lang="en-US" sz="4000" baseline="-25000" dirty="0">
                <a:solidFill>
                  <a:srgbClr val="FF0000"/>
                </a:solidFill>
                <a:latin typeface="CMR9"/>
              </a:rPr>
              <a:t>p</a:t>
            </a:r>
            <a:r>
              <a:rPr lang="en-US" sz="4000" dirty="0">
                <a:solidFill>
                  <a:srgbClr val="FF0000"/>
                </a:solidFill>
                <a:latin typeface="CMR9"/>
              </a:rPr>
              <a:t>=28  N</a:t>
            </a:r>
            <a:r>
              <a:rPr lang="en-US" sz="4000" baseline="-25000" dirty="0">
                <a:solidFill>
                  <a:srgbClr val="FF0000"/>
                </a:solidFill>
                <a:latin typeface="CMR9"/>
              </a:rPr>
              <a:t>c</a:t>
            </a:r>
            <a:r>
              <a:rPr lang="en-US" sz="4000" dirty="0">
                <a:solidFill>
                  <a:srgbClr val="FF0000"/>
                </a:solidFill>
                <a:latin typeface="CMR9"/>
              </a:rPr>
              <a:t>=27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C9A11D-262F-D09C-FB39-84D4D2E2C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954" y="5615640"/>
            <a:ext cx="4747591" cy="124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619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78B7F2-7492-9833-39F1-C62A0AE8F9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9883" y="404908"/>
            <a:ext cx="4261729" cy="5788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DB6452-7435-8B0F-2C02-39A61E0E6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50" y="627148"/>
            <a:ext cx="5261318" cy="592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83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E8C07-F158-DE4E-8C56-761A85FF774F}"/>
              </a:ext>
            </a:extLst>
          </p:cNvPr>
          <p:cNvSpPr/>
          <p:nvPr/>
        </p:nvSpPr>
        <p:spPr>
          <a:xfrm>
            <a:off x="0" y="8130"/>
            <a:ext cx="12192000" cy="7137687"/>
          </a:xfrm>
          <a:prstGeom prst="rect">
            <a:avLst/>
          </a:prstGeom>
          <a:solidFill>
            <a:srgbClr val="9290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4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08E07-6D2D-6646-B760-40C7E3FF072D}"/>
              </a:ext>
            </a:extLst>
          </p:cNvPr>
          <p:cNvSpPr txBox="1"/>
          <p:nvPr/>
        </p:nvSpPr>
        <p:spPr>
          <a:xfrm>
            <a:off x="2772229" y="27058"/>
            <a:ext cx="6212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4800" dirty="0"/>
              <a:t>Take home messages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7FD05-FE1D-E545-BD61-C827362FF501}"/>
              </a:ext>
            </a:extLst>
          </p:cNvPr>
          <p:cNvSpPr txBox="1"/>
          <p:nvPr/>
        </p:nvSpPr>
        <p:spPr>
          <a:xfrm>
            <a:off x="593570" y="829884"/>
            <a:ext cx="11132457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4000" dirty="0">
                <a:solidFill>
                  <a:srgbClr val="FF0000"/>
                </a:solidFill>
              </a:rPr>
              <a:t>SAT-Assembly appears to be a valuable </a:t>
            </a:r>
          </a:p>
          <a:p>
            <a:pPr algn="ctr"/>
            <a:r>
              <a:rPr lang="en-GB" sz="4000" dirty="0">
                <a:solidFill>
                  <a:srgbClr val="FF0000"/>
                </a:solidFill>
              </a:rPr>
              <a:t>m</a:t>
            </a:r>
            <a:r>
              <a:rPr lang="en-IT" sz="4000" dirty="0">
                <a:solidFill>
                  <a:srgbClr val="FF0000"/>
                </a:solidFill>
              </a:rPr>
              <a:t>ethod to solve the self-assembly process</a:t>
            </a:r>
          </a:p>
          <a:p>
            <a:pPr algn="ctr"/>
            <a:r>
              <a:rPr lang="en-GB" sz="4000" dirty="0">
                <a:solidFill>
                  <a:srgbClr val="FF0000"/>
                </a:solidFill>
              </a:rPr>
              <a:t>b</a:t>
            </a:r>
            <a:r>
              <a:rPr lang="en-IT" sz="4000" dirty="0">
                <a:solidFill>
                  <a:srgbClr val="FF0000"/>
                </a:solidFill>
              </a:rPr>
              <a:t>ased on patchy particle’s building blocks</a:t>
            </a:r>
          </a:p>
          <a:p>
            <a:pPr algn="ctr"/>
            <a:endParaRPr lang="en-IT" sz="4000" dirty="0">
              <a:solidFill>
                <a:srgbClr val="FF0000"/>
              </a:solidFill>
            </a:endParaRPr>
          </a:p>
          <a:p>
            <a:pPr algn="ctr"/>
            <a:r>
              <a:rPr lang="en-IT" sz="4000" dirty="0">
                <a:solidFill>
                  <a:srgbClr val="FF0000"/>
                </a:solidFill>
              </a:rPr>
              <a:t>Ability to </a:t>
            </a:r>
            <a:r>
              <a:rPr lang="en-IT" sz="4000">
                <a:solidFill>
                  <a:srgbClr val="FF0000"/>
                </a:solidFill>
              </a:rPr>
              <a:t>eliminate solut</a:t>
            </a:r>
            <a:r>
              <a:rPr lang="en-US" sz="4000" dirty="0" err="1">
                <a:solidFill>
                  <a:srgbClr val="FF0000"/>
                </a:solidFill>
              </a:rPr>
              <a:t>i</a:t>
            </a:r>
            <a:r>
              <a:rPr lang="en-IT" sz="4000">
                <a:solidFill>
                  <a:srgbClr val="FF0000"/>
                </a:solidFill>
              </a:rPr>
              <a:t>ons </a:t>
            </a:r>
            <a:r>
              <a:rPr lang="en-IT" sz="4000" dirty="0">
                <a:solidFill>
                  <a:srgbClr val="FF0000"/>
                </a:solidFill>
              </a:rPr>
              <a:t>presenting kinetic traps</a:t>
            </a:r>
          </a:p>
          <a:p>
            <a:pPr algn="ctr"/>
            <a:r>
              <a:rPr lang="en-GB" sz="4000" dirty="0">
                <a:solidFill>
                  <a:srgbClr val="FF0000"/>
                </a:solidFill>
              </a:rPr>
              <a:t>O</a:t>
            </a:r>
            <a:r>
              <a:rPr lang="en-IT" sz="4000" dirty="0">
                <a:solidFill>
                  <a:srgbClr val="FF0000"/>
                </a:solidFill>
              </a:rPr>
              <a:t>r ending in </a:t>
            </a:r>
            <a:r>
              <a:rPr lang="en-IT" sz="4000">
                <a:solidFill>
                  <a:srgbClr val="FF0000"/>
                </a:solidFill>
              </a:rPr>
              <a:t>competing structures</a:t>
            </a:r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Or encoding experimental requests</a:t>
            </a:r>
            <a:endParaRPr lang="en-IT" sz="4000" dirty="0">
              <a:solidFill>
                <a:srgbClr val="FF0000"/>
              </a:solidFill>
            </a:endParaRPr>
          </a:p>
          <a:p>
            <a:pPr algn="ctr"/>
            <a:endParaRPr lang="en-IT" sz="4000" dirty="0">
              <a:solidFill>
                <a:srgbClr val="FF0000"/>
              </a:solidFill>
            </a:endParaRPr>
          </a:p>
          <a:p>
            <a:pPr algn="ctr"/>
            <a:r>
              <a:rPr lang="en-IT" sz="4000" dirty="0">
                <a:solidFill>
                  <a:srgbClr val="FF0000"/>
                </a:solidFill>
              </a:rPr>
              <a:t>Possibility to encode the results into DNA-origami wireframe particles </a:t>
            </a:r>
          </a:p>
        </p:txBody>
      </p:sp>
    </p:spTree>
    <p:extLst>
      <p:ext uri="{BB962C8B-B14F-4D97-AF65-F5344CB8AC3E}">
        <p14:creationId xmlns:p14="http://schemas.microsoft.com/office/powerpoint/2010/main" val="1364898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E8C07-F158-DE4E-8C56-761A85FF774F}"/>
              </a:ext>
            </a:extLst>
          </p:cNvPr>
          <p:cNvSpPr/>
          <p:nvPr/>
        </p:nvSpPr>
        <p:spPr>
          <a:xfrm>
            <a:off x="0" y="8130"/>
            <a:ext cx="12192000" cy="7137687"/>
          </a:xfrm>
          <a:prstGeom prst="rect">
            <a:avLst/>
          </a:prstGeom>
          <a:solidFill>
            <a:srgbClr val="9290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40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08E07-6D2D-6646-B760-40C7E3FF072D}"/>
              </a:ext>
            </a:extLst>
          </p:cNvPr>
          <p:cNvSpPr txBox="1"/>
          <p:nvPr/>
        </p:nvSpPr>
        <p:spPr>
          <a:xfrm>
            <a:off x="2772229" y="345106"/>
            <a:ext cx="6212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4000" dirty="0"/>
              <a:t>Take home messages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7FD05-FE1D-E545-BD61-C827362FF501}"/>
              </a:ext>
            </a:extLst>
          </p:cNvPr>
          <p:cNvSpPr txBox="1"/>
          <p:nvPr/>
        </p:nvSpPr>
        <p:spPr>
          <a:xfrm>
            <a:off x="-116115" y="1513506"/>
            <a:ext cx="111324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More colors, easier self-assembly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Less symmetry, easier self-assembly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Azeotropic composition, easier self-assembly</a:t>
            </a:r>
            <a:endParaRPr lang="en-IT" sz="4000" dirty="0">
              <a:solidFill>
                <a:srgbClr val="FF0000"/>
              </a:solidFill>
            </a:endParaRPr>
          </a:p>
          <a:p>
            <a:pPr algn="ctr"/>
            <a:endParaRPr lang="en-IT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8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D76B71-7BC3-A44D-A986-2C3196C23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4989"/>
            <a:ext cx="6195228" cy="12430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8114F0-3145-814E-85BB-53F8B1375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57" y="295724"/>
            <a:ext cx="5447567" cy="4842282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A3C0E637-C85D-95AE-7935-4F2AF6A60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442" y="-129374"/>
            <a:ext cx="42899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IT" sz="3200" dirty="0">
                <a:solidFill>
                  <a:srgbClr val="FF0000"/>
                </a:solidFill>
              </a:rPr>
              <a:t>Educated Guess Design</a:t>
            </a:r>
          </a:p>
        </p:txBody>
      </p:sp>
    </p:spTree>
    <p:extLst>
      <p:ext uri="{BB962C8B-B14F-4D97-AF65-F5344CB8AC3E}">
        <p14:creationId xmlns:p14="http://schemas.microsoft.com/office/powerpoint/2010/main" val="10426986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E8C07-F158-DE4E-8C56-761A85FF774F}"/>
              </a:ext>
            </a:extLst>
          </p:cNvPr>
          <p:cNvSpPr/>
          <p:nvPr/>
        </p:nvSpPr>
        <p:spPr>
          <a:xfrm>
            <a:off x="0" y="46780"/>
            <a:ext cx="12192000" cy="7137687"/>
          </a:xfrm>
          <a:prstGeom prst="rect">
            <a:avLst/>
          </a:prstGeom>
          <a:solidFill>
            <a:srgbClr val="9290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4000" dirty="0">
              <a:solidFill>
                <a:srgbClr val="FF0000"/>
              </a:solidFill>
            </a:endParaRPr>
          </a:p>
          <a:p>
            <a:pPr algn="ctr"/>
            <a:r>
              <a:rPr lang="en-IT" sz="4000">
                <a:solidFill>
                  <a:srgbClr val="FF0000"/>
                </a:solidFill>
              </a:rPr>
              <a:t>THANKS </a:t>
            </a:r>
            <a:r>
              <a:rPr lang="en-IT" sz="4000" dirty="0">
                <a:solidFill>
                  <a:srgbClr val="FF0000"/>
                </a:solidFill>
              </a:rPr>
              <a:t>FOR LISTENING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08E07-6D2D-6646-B760-40C7E3FF072D}"/>
              </a:ext>
            </a:extLst>
          </p:cNvPr>
          <p:cNvSpPr txBox="1"/>
          <p:nvPr/>
        </p:nvSpPr>
        <p:spPr>
          <a:xfrm>
            <a:off x="2772229" y="345106"/>
            <a:ext cx="6212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4000" dirty="0"/>
              <a:t>Take home messages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27FD05-FE1D-E545-BD61-C827362FF501}"/>
              </a:ext>
            </a:extLst>
          </p:cNvPr>
          <p:cNvSpPr txBox="1"/>
          <p:nvPr/>
        </p:nvSpPr>
        <p:spPr>
          <a:xfrm>
            <a:off x="-116115" y="1513506"/>
            <a:ext cx="1113245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More colors, easier self-assembly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Less symmetry, easier self-assembly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Azeotropic composition, easier self-assembly</a:t>
            </a:r>
            <a:endParaRPr lang="en-IT" sz="4000" dirty="0">
              <a:solidFill>
                <a:srgbClr val="FF0000"/>
              </a:solidFill>
            </a:endParaRPr>
          </a:p>
          <a:p>
            <a:pPr algn="ctr"/>
            <a:endParaRPr lang="en-IT" sz="4000" dirty="0">
              <a:solidFill>
                <a:srgbClr val="FF0000"/>
              </a:solidFill>
            </a:endParaRPr>
          </a:p>
        </p:txBody>
      </p:sp>
      <p:pic>
        <p:nvPicPr>
          <p:cNvPr id="14338" name="Picture 2" descr="John RUSSO | Professor (Associate) | Professor | Sapienza University of  Rome, Rome | la sapienza | Department of Physics | Research profile">
            <a:extLst>
              <a:ext uri="{FF2B5EF4-FFF2-40B4-BE49-F238E27FC236}">
                <a16:creationId xmlns:a16="http://schemas.microsoft.com/office/drawing/2014/main" id="{AC4936B0-3577-9343-89C9-68C397A02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8467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Petr Sulc | ASU Search">
            <a:extLst>
              <a:ext uri="{FF2B5EF4-FFF2-40B4-BE49-F238E27FC236}">
                <a16:creationId xmlns:a16="http://schemas.microsoft.com/office/drawing/2014/main" id="{D9EAB59A-3276-4543-99FE-E6B97A560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029" y="4709886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iogo Pinto">
            <a:extLst>
              <a:ext uri="{FF2B5EF4-FFF2-40B4-BE49-F238E27FC236}">
                <a16:creationId xmlns:a16="http://schemas.microsoft.com/office/drawing/2014/main" id="{3D3F0BAA-2DA4-F44A-93AD-855AD5CAC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58" y="4859218"/>
            <a:ext cx="180177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bout me | Lorenzo Rovigatti">
            <a:extLst>
              <a:ext uri="{FF2B5EF4-FFF2-40B4-BE49-F238E27FC236}">
                <a16:creationId xmlns:a16="http://schemas.microsoft.com/office/drawing/2014/main" id="{14985B31-DCB9-61B5-DC81-50A14DC80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9" r="19774" b="23792"/>
          <a:stretch/>
        </p:blipFill>
        <p:spPr bwMode="auto">
          <a:xfrm>
            <a:off x="5142411" y="4893527"/>
            <a:ext cx="1801772" cy="224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96FE0A-1534-6B20-4210-FCB031E0AA86}"/>
              </a:ext>
            </a:extLst>
          </p:cNvPr>
          <p:cNvSpPr txBox="1"/>
          <p:nvPr/>
        </p:nvSpPr>
        <p:spPr>
          <a:xfrm>
            <a:off x="530492" y="4343899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 Russo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8402AD-3233-5C8D-D359-D1C27003E1E3}"/>
              </a:ext>
            </a:extLst>
          </p:cNvPr>
          <p:cNvSpPr txBox="1"/>
          <p:nvPr/>
        </p:nvSpPr>
        <p:spPr>
          <a:xfrm>
            <a:off x="2949368" y="4343899"/>
            <a:ext cx="1271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Diogo Pinto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0512A-9469-5E23-E1AE-AF568DCC1810}"/>
              </a:ext>
            </a:extLst>
          </p:cNvPr>
          <p:cNvSpPr txBox="1"/>
          <p:nvPr/>
        </p:nvSpPr>
        <p:spPr>
          <a:xfrm>
            <a:off x="5198703" y="4343899"/>
            <a:ext cx="17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Lorenzo </a:t>
            </a:r>
            <a:r>
              <a:rPr lang="en-US" dirty="0" err="1"/>
              <a:t>Rovigatti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CD6224-EB03-0534-C351-A41C80145A48}"/>
              </a:ext>
            </a:extLst>
          </p:cNvPr>
          <p:cNvSpPr txBox="1"/>
          <p:nvPr/>
        </p:nvSpPr>
        <p:spPr>
          <a:xfrm>
            <a:off x="10445634" y="4278968"/>
            <a:ext cx="1010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Pets </a:t>
            </a:r>
            <a:r>
              <a:rPr lang="en-US" dirty="0" err="1"/>
              <a:t>Sulc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BB174F-AB5A-9DCF-DFFD-265CF9154694}"/>
              </a:ext>
            </a:extLst>
          </p:cNvPr>
          <p:cNvSpPr txBox="1"/>
          <p:nvPr/>
        </p:nvSpPr>
        <p:spPr>
          <a:xfrm>
            <a:off x="7470760" y="4463634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Camilla </a:t>
            </a:r>
            <a:r>
              <a:rPr lang="en-US" dirty="0" err="1"/>
              <a:t>Beneduce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677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48934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99559-A0A3-7648-BDBB-2D5C18B91715}"/>
              </a:ext>
            </a:extLst>
          </p:cNvPr>
          <p:cNvSpPr txBox="1"/>
          <p:nvPr/>
        </p:nvSpPr>
        <p:spPr>
          <a:xfrm>
            <a:off x="4675153" y="80075"/>
            <a:ext cx="113949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D10000"/>
                </a:solidFill>
                <a:latin typeface="HelveticaNeue" panose="02000503000000020004" pitchFamily="2" charset="0"/>
              </a:rPr>
              <a:t>Colouring improves:  N</a:t>
            </a:r>
            <a:r>
              <a:rPr lang="en-GB" sz="40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p</a:t>
            </a:r>
            <a:r>
              <a:rPr lang="en-GB" sz="4000" dirty="0">
                <a:solidFill>
                  <a:srgbClr val="D10000"/>
                </a:solidFill>
                <a:latin typeface="HelveticaNeue" panose="02000503000000020004" pitchFamily="2" charset="0"/>
              </a:rPr>
              <a:t>=1,N</a:t>
            </a:r>
            <a:r>
              <a:rPr lang="en-GB" sz="40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c</a:t>
            </a:r>
            <a:r>
              <a:rPr lang="en-GB" sz="4000" dirty="0">
                <a:solidFill>
                  <a:srgbClr val="D10000"/>
                </a:solidFill>
                <a:latin typeface="HelveticaNeue" panose="02000503000000020004" pitchFamily="2" charset="0"/>
              </a:rPr>
              <a:t>=2</a:t>
            </a:r>
            <a:endParaRPr lang="en-GB" sz="4000" dirty="0">
              <a:solidFill>
                <a:srgbClr val="D10000"/>
              </a:solidFill>
              <a:effectLst/>
              <a:latin typeface="Helvetica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A42CB6-731F-214A-BF45-14C039493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486" y="914840"/>
            <a:ext cx="6211993" cy="4284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17D8B8-50D1-884B-A1B2-21E4AE680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7415"/>
            <a:ext cx="6118143" cy="1160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3CA2CB-BB12-3948-941D-D2AEDB597EFF}"/>
              </a:ext>
            </a:extLst>
          </p:cNvPr>
          <p:cNvSpPr txBox="1"/>
          <p:nvPr/>
        </p:nvSpPr>
        <p:spPr>
          <a:xfrm>
            <a:off x="5554133" y="5103283"/>
            <a:ext cx="11394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D10000"/>
                </a:solidFill>
                <a:latin typeface="HelveticaNeue" panose="02000503000000020004" pitchFamily="2" charset="0"/>
              </a:rPr>
              <a:t>Higher yield, no misfolded,</a:t>
            </a:r>
          </a:p>
          <a:p>
            <a:r>
              <a:rPr lang="en-GB" sz="4000" dirty="0">
                <a:solidFill>
                  <a:srgbClr val="D10000"/>
                </a:solidFill>
                <a:latin typeface="HelveticaNeue" panose="02000503000000020004" pitchFamily="2" charset="0"/>
              </a:rPr>
              <a:t>c</a:t>
            </a:r>
            <a:r>
              <a:rPr lang="en-GB" sz="40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ompeting structures.</a:t>
            </a:r>
          </a:p>
        </p:txBody>
      </p:sp>
      <p:pic>
        <p:nvPicPr>
          <p:cNvPr id="7" name="Picture 1" descr="page2image66853792">
            <a:extLst>
              <a:ext uri="{FF2B5EF4-FFF2-40B4-BE49-F238E27FC236}">
                <a16:creationId xmlns:a16="http://schemas.microsoft.com/office/drawing/2014/main" id="{0FFCE860-14C4-3745-A0F6-C53778055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24" y="137644"/>
            <a:ext cx="4951831" cy="414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7DA178-8546-2E45-8A71-ED7C0F2715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384"/>
          <a:stretch/>
        </p:blipFill>
        <p:spPr>
          <a:xfrm>
            <a:off x="1584531" y="3942698"/>
            <a:ext cx="2052415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47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7B291B-CE52-824B-BC7E-622140F5A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4" y="1221501"/>
            <a:ext cx="10951274" cy="5077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5CFF51-2FF5-2646-849D-56CE1BA1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845" y="292388"/>
            <a:ext cx="2585355" cy="8004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7D2C6F-C885-FF4A-83A7-232FE29C1044}"/>
              </a:ext>
            </a:extLst>
          </p:cNvPr>
          <p:cNvSpPr txBox="1"/>
          <p:nvPr/>
        </p:nvSpPr>
        <p:spPr>
          <a:xfrm>
            <a:off x="512242" y="421015"/>
            <a:ext cx="12098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Sufficient condition for </a:t>
            </a:r>
            <a:r>
              <a:rPr lang="en-GB" sz="3600" dirty="0" err="1">
                <a:solidFill>
                  <a:srgbClr val="D10000"/>
                </a:solidFill>
                <a:effectLst/>
                <a:latin typeface="HelveticaNeue" panose="02000503000000020004" pitchFamily="2" charset="0"/>
              </a:rPr>
              <a:t>azeotropy</a:t>
            </a:r>
            <a:endParaRPr lang="en-GB" sz="3600" dirty="0"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9B28A4-55D7-6549-82BA-100A5E98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3" y="6111294"/>
            <a:ext cx="8200571" cy="74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812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0D6124-100D-EB41-AEF4-C6A924813D51}"/>
              </a:ext>
            </a:extLst>
          </p:cNvPr>
          <p:cNvSpPr txBox="1"/>
          <p:nvPr/>
        </p:nvSpPr>
        <p:spPr>
          <a:xfrm>
            <a:off x="1052285" y="920447"/>
            <a:ext cx="10087429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solidFill>
                  <a:srgbClr val="0070C0"/>
                </a:solidFill>
                <a:effectLst/>
                <a:latin typeface="Helvetica" pitchFamily="2" charset="0"/>
              </a:rPr>
              <a:t>bond exclusivity</a:t>
            </a:r>
          </a:p>
          <a:p>
            <a:r>
              <a:rPr lang="en-GB" sz="3200" dirty="0">
                <a:solidFill>
                  <a:srgbClr val="000000"/>
                </a:solidFill>
                <a:effectLst/>
                <a:latin typeface="Helvetica" pitchFamily="2" charset="0"/>
              </a:rPr>
              <a:t>each patch has only one bonding partner (that can be itself in case of self-complementarity) among all patches of all species in the mixture.   </a:t>
            </a:r>
          </a:p>
          <a:p>
            <a:r>
              <a:rPr lang="en-GB" sz="3200" dirty="0">
                <a:solidFill>
                  <a:srgbClr val="FF0000"/>
                </a:solidFill>
                <a:latin typeface="Helvetica" pitchFamily="2" charset="0"/>
              </a:rPr>
              <a:t>Azeotropic at equal molar conditions</a:t>
            </a:r>
          </a:p>
          <a:p>
            <a:endParaRPr lang="en-GB" sz="32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en-GB" sz="3200" i="1" dirty="0">
                <a:solidFill>
                  <a:srgbClr val="0070C0"/>
                </a:solidFill>
                <a:effectLst/>
                <a:latin typeface="Helvetica" pitchFamily="2" charset="0"/>
              </a:rPr>
              <a:t>fully-connected bond</a:t>
            </a:r>
          </a:p>
          <a:p>
            <a:r>
              <a:rPr lang="en-GB" sz="3200" dirty="0">
                <a:solidFill>
                  <a:srgbClr val="000000"/>
                </a:solidFill>
                <a:effectLst/>
                <a:latin typeface="Helvetica" pitchFamily="2" charset="0"/>
              </a:rPr>
              <a:t>each patch can bind with N</a:t>
            </a:r>
            <a:r>
              <a:rPr lang="en-GB" sz="3200" baseline="-25000" dirty="0">
                <a:solidFill>
                  <a:srgbClr val="000000"/>
                </a:solidFill>
                <a:effectLst/>
                <a:latin typeface="Helvetica" pitchFamily="2" charset="0"/>
              </a:rPr>
              <a:t>s</a:t>
            </a:r>
            <a:r>
              <a:rPr lang="en-GB" sz="3200" dirty="0">
                <a:solidFill>
                  <a:srgbClr val="000000"/>
                </a:solidFill>
                <a:effectLst/>
                <a:latin typeface="Helvetica" pitchFamily="2" charset="0"/>
              </a:rPr>
              <a:t> patches, each located on a different species. </a:t>
            </a:r>
          </a:p>
          <a:p>
            <a:r>
              <a:rPr lang="en-GB" sz="3200" dirty="0">
                <a:solidFill>
                  <a:srgbClr val="FF0000"/>
                </a:solidFill>
                <a:latin typeface="Helvetica" pitchFamily="2" charset="0"/>
              </a:rPr>
              <a:t>Azeotropic at all molar conditions</a:t>
            </a:r>
          </a:p>
          <a:p>
            <a:endParaRPr lang="en-GB" sz="32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GB" sz="3200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n-GB" sz="32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0519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B5D99C-102B-F644-B813-E552FA1F23C2}"/>
              </a:ext>
            </a:extLst>
          </p:cNvPr>
          <p:cNvSpPr txBox="1"/>
          <p:nvPr/>
        </p:nvSpPr>
        <p:spPr>
          <a:xfrm>
            <a:off x="170495" y="-45296"/>
            <a:ext cx="11394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>
                <a:solidFill>
                  <a:srgbClr val="D10000"/>
                </a:solidFill>
                <a:latin typeface="HelveticaNeue" panose="02000503000000020004" pitchFamily="2" charset="0"/>
              </a:rPr>
              <a:t>SAT-assembly and the experiments…. </a:t>
            </a:r>
          </a:p>
          <a:p>
            <a:r>
              <a:rPr lang="en-GB" sz="4000" dirty="0" err="1">
                <a:solidFill>
                  <a:srgbClr val="D10000"/>
                </a:solidFill>
                <a:latin typeface="HelveticaNeue" panose="02000503000000020004" pitchFamily="2" charset="0"/>
              </a:rPr>
              <a:t>Tetrastack</a:t>
            </a:r>
            <a:r>
              <a:rPr lang="en-GB" sz="4000" dirty="0">
                <a:solidFill>
                  <a:srgbClr val="D10000"/>
                </a:solidFill>
                <a:latin typeface="HelveticaNeue" panose="02000503000000020004" pitchFamily="2" charset="0"/>
              </a:rPr>
              <a:t>: </a:t>
            </a:r>
            <a:endParaRPr lang="en-GB" sz="4000" dirty="0">
              <a:solidFill>
                <a:srgbClr val="D10000"/>
              </a:solidFill>
              <a:effectLst/>
              <a:latin typeface="HelveticaNeue" panose="0200050300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DD831A-C016-8043-B564-995BE7035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973" y="1876114"/>
            <a:ext cx="6756400" cy="323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997D40-2221-E742-AF20-C0D3B6DEB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2334"/>
            <a:ext cx="8832373" cy="1266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5C6581-B116-294C-9F2F-8D8EE2C48A59}"/>
              </a:ext>
            </a:extLst>
          </p:cNvPr>
          <p:cNvSpPr txBox="1"/>
          <p:nvPr/>
        </p:nvSpPr>
        <p:spPr>
          <a:xfrm>
            <a:off x="3308844" y="616423"/>
            <a:ext cx="74847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N</a:t>
            </a:r>
            <a:r>
              <a:rPr lang="en-GB" sz="36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p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=4, N</a:t>
            </a:r>
            <a:r>
              <a:rPr lang="en-GB" sz="3600" baseline="-25000" dirty="0">
                <a:solidFill>
                  <a:srgbClr val="D10000"/>
                </a:solidFill>
                <a:latin typeface="HelveticaNeue" panose="02000503000000020004" pitchFamily="2" charset="0"/>
              </a:rPr>
              <a:t>c</a:t>
            </a:r>
            <a:r>
              <a:rPr lang="en-GB" sz="3600" dirty="0">
                <a:solidFill>
                  <a:srgbClr val="D10000"/>
                </a:solidFill>
                <a:latin typeface="HelveticaNeue" panose="02000503000000020004" pitchFamily="2" charset="0"/>
              </a:rPr>
              <a:t>=24 (Maximum number)</a:t>
            </a:r>
            <a:endParaRPr lang="en-GB" sz="3600" dirty="0">
              <a:solidFill>
                <a:srgbClr val="FFC000"/>
              </a:solidFill>
              <a:effectLst/>
              <a:latin typeface="HelveticaNeue" panose="02000503000000020004" pitchFamily="2" charset="0"/>
            </a:endParaRPr>
          </a:p>
          <a:p>
            <a:endParaRPr lang="en-GB" sz="3600" dirty="0">
              <a:solidFill>
                <a:srgbClr val="D10000"/>
              </a:solidFill>
              <a:latin typeface="Helvetica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8545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F219EE-4871-5140-9D97-03CAD8872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4870" y="1117120"/>
            <a:ext cx="6417130" cy="4353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4728F3-FBF0-2B48-B9D4-E5500CC85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03" y="1357993"/>
            <a:ext cx="5486149" cy="4142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208F96-2081-374D-B26E-334AAF91E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4296" y="258061"/>
            <a:ext cx="2288807" cy="11498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AB0362-D3AD-964A-A10E-31196B676BAB}"/>
              </a:ext>
            </a:extLst>
          </p:cNvPr>
          <p:cNvSpPr txBox="1"/>
          <p:nvPr/>
        </p:nvSpPr>
        <p:spPr>
          <a:xfrm>
            <a:off x="5712047" y="460729"/>
            <a:ext cx="68184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FF0000"/>
                </a:solidFill>
                <a:effectLst/>
                <a:latin typeface="HelveticaNeue" panose="02000503000000020004" pitchFamily="2" charset="0"/>
              </a:rPr>
              <a:t>(case: </a:t>
            </a:r>
            <a:r>
              <a:rPr lang="en-GB" sz="3600" i="1" dirty="0">
                <a:solidFill>
                  <a:srgbClr val="FF0000"/>
                </a:solidFill>
                <a:latin typeface="HelveticaNeue" panose="02000503000000020004" pitchFamily="2" charset="0"/>
              </a:rPr>
              <a:t>azeotropic at equimolar</a:t>
            </a:r>
            <a:r>
              <a:rPr lang="en-GB" sz="3600" i="1" dirty="0">
                <a:solidFill>
                  <a:srgbClr val="FF0000"/>
                </a:solidFill>
                <a:effectLst/>
                <a:latin typeface="HelveticaNeue" panose="02000503000000020004" pitchFamily="2" charset="0"/>
              </a:rPr>
              <a:t>)</a:t>
            </a:r>
            <a:endParaRPr lang="en-IT" sz="36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A37490-D257-1E46-B5CD-40AF0AAEFEDE}"/>
              </a:ext>
            </a:extLst>
          </p:cNvPr>
          <p:cNvSpPr txBox="1"/>
          <p:nvPr/>
        </p:nvSpPr>
        <p:spPr>
          <a:xfrm>
            <a:off x="238495" y="-132168"/>
            <a:ext cx="11574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i="1" dirty="0">
                <a:solidFill>
                  <a:srgbClr val="FF0000"/>
                </a:solidFill>
                <a:effectLst/>
                <a:latin typeface="HelveticaNeue" panose="02000503000000020004" pitchFamily="2" charset="0"/>
              </a:rPr>
              <a:t>Theoretical predictions based on Wertheim theory</a:t>
            </a:r>
            <a:endParaRPr lang="en-IT" sz="3600" dirty="0">
              <a:solidFill>
                <a:srgbClr val="FF000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C50F5B-C748-6047-B8AC-92A934353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984" y="6146852"/>
            <a:ext cx="7024016" cy="640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7309C6-1BDB-D84D-B514-92BA2D3ED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277" y="5009005"/>
            <a:ext cx="2176019" cy="1937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9AE2DB-5C3F-004B-8A27-D42D122A2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3628" y="4839857"/>
            <a:ext cx="2288807" cy="227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134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164007-4887-BA46-B338-543ED482408D}"/>
              </a:ext>
            </a:extLst>
          </p:cNvPr>
          <p:cNvSpPr txBox="1"/>
          <p:nvPr/>
        </p:nvSpPr>
        <p:spPr>
          <a:xfrm>
            <a:off x="432466" y="674400"/>
            <a:ext cx="1084384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3200" dirty="0">
              <a:latin typeface="CMR10"/>
            </a:endParaRPr>
          </a:p>
          <a:p>
            <a:r>
              <a:rPr lang="en-GB" sz="3200" dirty="0">
                <a:effectLst/>
                <a:latin typeface="CMR10"/>
              </a:rPr>
              <a:t> </a:t>
            </a:r>
            <a:r>
              <a:rPr lang="en-GB" sz="3200" dirty="0">
                <a:latin typeface="CMR10"/>
              </a:rPr>
              <a:t>*</a:t>
            </a:r>
            <a:r>
              <a:rPr lang="en-GB" sz="3200" dirty="0">
                <a:effectLst/>
                <a:latin typeface="CMR10"/>
              </a:rPr>
              <a:t> metastable states that can compete with the final product; </a:t>
            </a:r>
          </a:p>
          <a:p>
            <a:endParaRPr lang="en-GB" sz="3200" dirty="0">
              <a:latin typeface="CMR10"/>
            </a:endParaRPr>
          </a:p>
          <a:p>
            <a:r>
              <a:rPr lang="en-GB" sz="3200" dirty="0">
                <a:latin typeface="CMR10"/>
              </a:rPr>
              <a:t> </a:t>
            </a:r>
            <a:r>
              <a:rPr lang="en-GB" sz="3200" dirty="0">
                <a:effectLst/>
                <a:latin typeface="CMR10"/>
              </a:rPr>
              <a:t>* dynamically arrested states (kinetic traps);  </a:t>
            </a:r>
          </a:p>
          <a:p>
            <a:endParaRPr lang="en-GB" sz="3200" dirty="0">
              <a:latin typeface="CMR10"/>
            </a:endParaRPr>
          </a:p>
          <a:p>
            <a:r>
              <a:rPr lang="en-GB" sz="3200" dirty="0">
                <a:latin typeface="CMR10"/>
              </a:rPr>
              <a:t> *</a:t>
            </a:r>
            <a:r>
              <a:rPr lang="en-GB" sz="3200" dirty="0">
                <a:effectLst/>
                <a:latin typeface="CMR10"/>
              </a:rPr>
              <a:t> low aggregation rates; </a:t>
            </a:r>
          </a:p>
          <a:p>
            <a:endParaRPr lang="en-GB" sz="3200" dirty="0">
              <a:latin typeface="CMR10"/>
            </a:endParaRPr>
          </a:p>
          <a:p>
            <a:r>
              <a:rPr lang="en-GB" sz="3200" dirty="0">
                <a:latin typeface="CMR10"/>
              </a:rPr>
              <a:t> *</a:t>
            </a:r>
            <a:r>
              <a:rPr lang="en-GB" sz="3200" dirty="0">
                <a:effectLst/>
                <a:latin typeface="CMR10"/>
              </a:rPr>
              <a:t> lack of knowledge of the underlying phase behaviour of the building-blocks, especially for mixtures with many components. </a:t>
            </a:r>
          </a:p>
          <a:p>
            <a:endParaRPr lang="en-GB" sz="3200" dirty="0">
              <a:latin typeface="CMR10"/>
            </a:endParaRPr>
          </a:p>
          <a:p>
            <a:endParaRPr lang="en-GB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71DB20-A34B-AF40-9EDD-18B53E1A0587}"/>
              </a:ext>
            </a:extLst>
          </p:cNvPr>
          <p:cNvSpPr txBox="1"/>
          <p:nvPr/>
        </p:nvSpPr>
        <p:spPr>
          <a:xfrm>
            <a:off x="1037063" y="26922"/>
            <a:ext cx="9634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effectLst/>
                <a:latin typeface="CMR10"/>
              </a:rPr>
              <a:t>Potential pitfalls typically encountered in self- assembly</a:t>
            </a:r>
          </a:p>
        </p:txBody>
      </p:sp>
    </p:spTree>
    <p:extLst>
      <p:ext uri="{BB962C8B-B14F-4D97-AF65-F5344CB8AC3E}">
        <p14:creationId xmlns:p14="http://schemas.microsoft.com/office/powerpoint/2010/main" val="39030548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B5859F-7448-AD4E-A8B4-5EB275F2939B}"/>
              </a:ext>
            </a:extLst>
          </p:cNvPr>
          <p:cNvSpPr txBox="1"/>
          <p:nvPr/>
        </p:nvSpPr>
        <p:spPr>
          <a:xfrm>
            <a:off x="433754" y="938544"/>
            <a:ext cx="1028113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3200" dirty="0">
              <a:latin typeface="CMR10"/>
            </a:endParaRPr>
          </a:p>
          <a:p>
            <a:r>
              <a:rPr lang="en-GB" sz="3200" dirty="0">
                <a:effectLst/>
                <a:latin typeface="CMR10"/>
              </a:rPr>
              <a:t>* the difficulty in realizing bulk quantities of building blocks, </a:t>
            </a:r>
          </a:p>
          <a:p>
            <a:r>
              <a:rPr lang="en-GB" sz="3200" dirty="0">
                <a:effectLst/>
                <a:latin typeface="CMR10"/>
              </a:rPr>
              <a:t>their size (gravitational effect) </a:t>
            </a:r>
          </a:p>
          <a:p>
            <a:endParaRPr lang="en-GB" sz="3200" dirty="0">
              <a:effectLst/>
              <a:latin typeface="CMR10"/>
            </a:endParaRPr>
          </a:p>
          <a:p>
            <a:r>
              <a:rPr lang="en-GB" sz="3200" dirty="0">
                <a:latin typeface="CMR10"/>
              </a:rPr>
              <a:t>* t</a:t>
            </a:r>
            <a:r>
              <a:rPr lang="en-GB" sz="3200" dirty="0">
                <a:effectLst/>
                <a:latin typeface="CMR10"/>
              </a:rPr>
              <a:t>he interaction polydispersity</a:t>
            </a:r>
            <a:r>
              <a:rPr lang="en-GB" sz="3200" dirty="0">
                <a:latin typeface="CMR10"/>
              </a:rPr>
              <a:t> (promoting disordered arrest)</a:t>
            </a:r>
            <a:endParaRPr lang="en-GB" sz="3200" dirty="0">
              <a:effectLst/>
              <a:latin typeface="CMR10"/>
            </a:endParaRPr>
          </a:p>
          <a:p>
            <a:endParaRPr lang="en-GB" sz="3200" dirty="0">
              <a:effectLst/>
              <a:latin typeface="CMR10"/>
            </a:endParaRPr>
          </a:p>
          <a:p>
            <a:r>
              <a:rPr lang="en-GB" sz="3200" dirty="0">
                <a:effectLst/>
                <a:latin typeface="CMR10"/>
              </a:rPr>
              <a:t>* The difficulty in controlling mechanical and molecular properties, such as softness and flexibility. </a:t>
            </a:r>
            <a:endParaRPr lang="en-GB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685E1E-0097-9E49-9141-9F32712F7DF4}"/>
              </a:ext>
            </a:extLst>
          </p:cNvPr>
          <p:cNvSpPr txBox="1"/>
          <p:nvPr/>
        </p:nvSpPr>
        <p:spPr>
          <a:xfrm>
            <a:off x="433754" y="0"/>
            <a:ext cx="11324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effectLst/>
                <a:latin typeface="CMR10"/>
              </a:rPr>
              <a:t>From an experimental point-of-view </a:t>
            </a:r>
            <a:r>
              <a:rPr lang="en-GB" sz="3600" dirty="0">
                <a:solidFill>
                  <a:srgbClr val="FF0000"/>
                </a:solidFill>
                <a:latin typeface="CMR10"/>
              </a:rPr>
              <a:t>one need to consider</a:t>
            </a:r>
            <a:r>
              <a:rPr lang="en-GB" sz="3600" dirty="0">
                <a:solidFill>
                  <a:srgbClr val="FF0000"/>
                </a:solidFill>
                <a:effectLst/>
                <a:latin typeface="CMR1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92371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B82049-C71E-D644-85AE-9C8674DE021D}"/>
              </a:ext>
            </a:extLst>
          </p:cNvPr>
          <p:cNvSpPr txBox="1"/>
          <p:nvPr/>
        </p:nvSpPr>
        <p:spPr>
          <a:xfrm>
            <a:off x="6510846" y="138953"/>
            <a:ext cx="41201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3200" dirty="0"/>
              <a:t>Theoretical Approaches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FFC1D4-FDC6-ED42-BB54-E21EF0A1A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1" y="2247500"/>
            <a:ext cx="6180504" cy="1543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2B0443-89D9-3742-B8DA-B380E9678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007" y="3928570"/>
            <a:ext cx="4771780" cy="2288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3B2ACD-ED14-3E46-BC22-F0F6D7431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66367"/>
            <a:ext cx="5328627" cy="1923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C2E7F-287D-3148-BD6A-682E1B546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753" y="1214356"/>
            <a:ext cx="5911820" cy="1501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A22778-1F8F-C845-A565-9EC6C5C726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5672"/>
            <a:ext cx="5155307" cy="1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98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164007-4887-BA46-B338-543ED482408D}"/>
              </a:ext>
            </a:extLst>
          </p:cNvPr>
          <p:cNvSpPr txBox="1"/>
          <p:nvPr/>
        </p:nvSpPr>
        <p:spPr>
          <a:xfrm>
            <a:off x="432466" y="674400"/>
            <a:ext cx="1084384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3200" dirty="0">
              <a:latin typeface="CMR10"/>
            </a:endParaRPr>
          </a:p>
          <a:p>
            <a:r>
              <a:rPr lang="en-GB" sz="3200" dirty="0">
                <a:effectLst/>
                <a:latin typeface="CMR10"/>
              </a:rPr>
              <a:t> </a:t>
            </a:r>
            <a:r>
              <a:rPr lang="en-GB" sz="3200" dirty="0">
                <a:latin typeface="CMR10"/>
              </a:rPr>
              <a:t>*</a:t>
            </a:r>
            <a:r>
              <a:rPr lang="en-GB" sz="3200" dirty="0">
                <a:effectLst/>
                <a:latin typeface="CMR10"/>
              </a:rPr>
              <a:t> metastable states that can compete with the final product;</a:t>
            </a:r>
          </a:p>
          <a:p>
            <a:endParaRPr lang="en-GB" sz="3200" dirty="0">
              <a:latin typeface="CMR10"/>
            </a:endParaRPr>
          </a:p>
          <a:p>
            <a:r>
              <a:rPr lang="en-GB" sz="3200" i="1" dirty="0">
                <a:solidFill>
                  <a:srgbClr val="00B050"/>
                </a:solidFill>
                <a:effectLst/>
                <a:latin typeface="CMR10"/>
              </a:rPr>
              <a:t> (cubic diamond, hexagonal diamond, clathrates)  </a:t>
            </a:r>
          </a:p>
          <a:p>
            <a:endParaRPr lang="en-GB" sz="3200" dirty="0">
              <a:latin typeface="CMR10"/>
            </a:endParaRPr>
          </a:p>
          <a:p>
            <a:r>
              <a:rPr lang="en-GB" sz="3200" dirty="0">
                <a:latin typeface="CMR10"/>
              </a:rPr>
              <a:t> </a:t>
            </a:r>
            <a:endParaRPr lang="en-GB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71DB20-A34B-AF40-9EDD-18B53E1A0587}"/>
              </a:ext>
            </a:extLst>
          </p:cNvPr>
          <p:cNvSpPr txBox="1"/>
          <p:nvPr/>
        </p:nvSpPr>
        <p:spPr>
          <a:xfrm>
            <a:off x="1037063" y="26922"/>
            <a:ext cx="9634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effectLst/>
                <a:latin typeface="CMR10"/>
              </a:rPr>
              <a:t>Potential pitfalls typically encountered in self- assembly</a:t>
            </a:r>
          </a:p>
        </p:txBody>
      </p:sp>
    </p:spTree>
    <p:extLst>
      <p:ext uri="{BB962C8B-B14F-4D97-AF65-F5344CB8AC3E}">
        <p14:creationId xmlns:p14="http://schemas.microsoft.com/office/powerpoint/2010/main" val="18326358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8DFFC5-733B-BC49-869D-B70724F8E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462" y="867980"/>
            <a:ext cx="7592483" cy="59434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823F77-E202-B74E-8EE0-33ED2C44E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0" y="46530"/>
            <a:ext cx="4232682" cy="129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168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A342A0-3F45-1E43-B1E0-73A835A49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205" y="0"/>
            <a:ext cx="461554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B2530F-6ECA-6542-A9D7-4C571C5C4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877" y="93784"/>
            <a:ext cx="5607538" cy="11632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E1F697-3A00-BD41-A1EF-70E8CFCC6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92116"/>
            <a:ext cx="33782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460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753B45-C0CE-1A4B-AD64-C2B8D2BFF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28200" cy="297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003935-98C0-6B4C-B770-220892F27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192" y="1975338"/>
            <a:ext cx="44196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754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B9D898D8-D046-094C-B7DD-715FABB83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65" y="249934"/>
            <a:ext cx="5716262" cy="49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2F7AE3-382C-6643-B482-420EA3F5C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036" y="3428837"/>
            <a:ext cx="6035027" cy="34291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7F096A-62DB-DA47-8380-B2B728E4B5EC}"/>
              </a:ext>
            </a:extLst>
          </p:cNvPr>
          <p:cNvSpPr txBox="1"/>
          <p:nvPr/>
        </p:nvSpPr>
        <p:spPr>
          <a:xfrm>
            <a:off x="423747" y="462260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 tooltip="Lipid"/>
              </a:rPr>
              <a:t>lipids</a:t>
            </a:r>
            <a:r>
              <a:rPr lang="en-GB" dirty="0"/>
              <a:t> </a:t>
            </a:r>
            <a:endParaRPr lang="en-IT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9887B9-273A-4748-8F5C-A8945EE5C8B3}"/>
              </a:ext>
            </a:extLst>
          </p:cNvPr>
          <p:cNvSpPr txBox="1"/>
          <p:nvPr/>
        </p:nvSpPr>
        <p:spPr>
          <a:xfrm>
            <a:off x="638244" y="1945548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5" tooltip="Protein"/>
              </a:rPr>
              <a:t>proteins</a:t>
            </a:r>
            <a:r>
              <a:rPr lang="en-GB" dirty="0"/>
              <a:t> </a:t>
            </a:r>
            <a:endParaRPr lang="en-I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C74F2D-7BAF-1B45-87A4-96C0E41739F4}"/>
              </a:ext>
            </a:extLst>
          </p:cNvPr>
          <p:cNvSpPr txBox="1"/>
          <p:nvPr/>
        </p:nvSpPr>
        <p:spPr>
          <a:xfrm>
            <a:off x="439080" y="3397451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6" tooltip="Surfactant"/>
              </a:rPr>
              <a:t>surfactant</a:t>
            </a:r>
            <a:r>
              <a:rPr lang="en-GB" dirty="0"/>
              <a:t> (SDS)</a:t>
            </a:r>
            <a:endParaRPr lang="en-IT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6F0392-CF60-8B4F-833A-ECE9052DE8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747" y="5567956"/>
            <a:ext cx="3065191" cy="8091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2CF723-0D10-C64C-90FA-50C829BB7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506" y="1362111"/>
            <a:ext cx="6214173" cy="95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261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AB264E-1C35-6844-814A-EEDC256F1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47" b="11079"/>
          <a:stretch/>
        </p:blipFill>
        <p:spPr>
          <a:xfrm>
            <a:off x="125589" y="3693545"/>
            <a:ext cx="12192000" cy="1890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C3E473-95D8-7B42-A19A-F07515562F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34" t="16923" r="54054" b="39483"/>
          <a:stretch/>
        </p:blipFill>
        <p:spPr>
          <a:xfrm>
            <a:off x="302033" y="306204"/>
            <a:ext cx="2364106" cy="2068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4D0242-6B5A-2445-AED9-A993B5CFA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971" y="489146"/>
            <a:ext cx="6383564" cy="17028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14F19D-CAC3-1844-B456-C285EAAE315C}"/>
              </a:ext>
            </a:extLst>
          </p:cNvPr>
          <p:cNvSpPr txBox="1"/>
          <p:nvPr/>
        </p:nvSpPr>
        <p:spPr>
          <a:xfrm>
            <a:off x="2501992" y="2925827"/>
            <a:ext cx="12098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D10000"/>
                </a:solidFill>
                <a:latin typeface="HelveticaNeue" panose="02000503000000020004" pitchFamily="2" charset="0"/>
              </a:rPr>
              <a:t>probability that patch </a:t>
            </a:r>
            <a:r>
              <a:rPr lang="en-GB" sz="3200" dirty="0">
                <a:solidFill>
                  <a:srgbClr val="D10000"/>
                </a:solidFill>
                <a:latin typeface="Symbol" pitchFamily="2" charset="2"/>
              </a:rPr>
              <a:t>a</a:t>
            </a:r>
            <a:r>
              <a:rPr lang="en-GB" sz="3200" dirty="0">
                <a:solidFill>
                  <a:srgbClr val="D10000"/>
                </a:solidFill>
                <a:latin typeface="HelveticaNeue" panose="02000503000000020004" pitchFamily="2" charset="0"/>
              </a:rPr>
              <a:t> of particle </a:t>
            </a:r>
            <a:r>
              <a:rPr lang="en-GB" sz="3200" dirty="0" err="1">
                <a:solidFill>
                  <a:srgbClr val="D10000"/>
                </a:solidFill>
                <a:latin typeface="HelveticaNeue" panose="02000503000000020004" pitchFamily="2" charset="0"/>
              </a:rPr>
              <a:t>i</a:t>
            </a:r>
            <a:r>
              <a:rPr lang="en-GB" sz="3200" dirty="0">
                <a:solidFill>
                  <a:srgbClr val="D10000"/>
                </a:solidFill>
                <a:latin typeface="HelveticaNeue" panose="02000503000000020004" pitchFamily="2" charset="0"/>
              </a:rPr>
              <a:t> is not bonded</a:t>
            </a:r>
            <a:endParaRPr lang="en-GB" sz="3200" dirty="0">
              <a:effectLst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F8F913B-9281-BC4B-9ADA-B88D21887F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508" r="82738" b="32252"/>
          <a:stretch/>
        </p:blipFill>
        <p:spPr>
          <a:xfrm>
            <a:off x="198159" y="2702703"/>
            <a:ext cx="2104571" cy="10305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D9C359-7655-BD46-8B9A-D0EA911E1CAB}"/>
              </a:ext>
            </a:extLst>
          </p:cNvPr>
          <p:cNvSpPr txBox="1"/>
          <p:nvPr/>
        </p:nvSpPr>
        <p:spPr>
          <a:xfrm>
            <a:off x="8551099" y="5291408"/>
            <a:ext cx="120982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D10000"/>
                </a:solidFill>
                <a:latin typeface="HelveticaNeue" panose="02000503000000020004" pitchFamily="2" charset="0"/>
              </a:rPr>
              <a:t>(mass action law)</a:t>
            </a:r>
            <a:endParaRPr lang="en-GB" sz="3200" dirty="0"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4935D5-856B-A647-B006-F3E242D86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3" y="5995182"/>
            <a:ext cx="8200571" cy="74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900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D4E248-9BB0-4C47-B77B-FE03056F6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83" y="172149"/>
            <a:ext cx="8799358" cy="623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43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 formati più amati :: ProDiGus">
            <a:extLst>
              <a:ext uri="{FF2B5EF4-FFF2-40B4-BE49-F238E27FC236}">
                <a16:creationId xmlns:a16="http://schemas.microsoft.com/office/drawing/2014/main" id="{24577D8C-7FE1-8F4F-B0E8-9395EDBE8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251" y="-313899"/>
            <a:ext cx="12492251" cy="826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751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164007-4887-BA46-B338-543ED482408D}"/>
              </a:ext>
            </a:extLst>
          </p:cNvPr>
          <p:cNvSpPr txBox="1"/>
          <p:nvPr/>
        </p:nvSpPr>
        <p:spPr>
          <a:xfrm>
            <a:off x="432466" y="674400"/>
            <a:ext cx="1084384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3200" dirty="0">
              <a:latin typeface="CMR10"/>
            </a:endParaRPr>
          </a:p>
          <a:p>
            <a:r>
              <a:rPr lang="en-GB" sz="3200" dirty="0">
                <a:effectLst/>
                <a:latin typeface="CMR10"/>
              </a:rPr>
              <a:t> </a:t>
            </a:r>
            <a:r>
              <a:rPr lang="en-GB" sz="3200" dirty="0">
                <a:latin typeface="CMR10"/>
              </a:rPr>
              <a:t>*</a:t>
            </a:r>
            <a:r>
              <a:rPr lang="en-GB" sz="3200" dirty="0">
                <a:effectLst/>
                <a:latin typeface="CMR10"/>
              </a:rPr>
              <a:t> metastable states that can compete with the final product; </a:t>
            </a:r>
          </a:p>
          <a:p>
            <a:endParaRPr lang="en-GB" sz="3200" dirty="0">
              <a:latin typeface="CMR10"/>
            </a:endParaRPr>
          </a:p>
          <a:p>
            <a:r>
              <a:rPr lang="en-GB" sz="3200" dirty="0">
                <a:latin typeface="CMR10"/>
              </a:rPr>
              <a:t> </a:t>
            </a:r>
            <a:r>
              <a:rPr lang="en-GB" sz="3200" dirty="0">
                <a:effectLst/>
                <a:latin typeface="CMR10"/>
              </a:rPr>
              <a:t>* dynamically arrested states (kinetic traps);  </a:t>
            </a:r>
          </a:p>
          <a:p>
            <a:endParaRPr lang="en-GB" sz="3200" dirty="0">
              <a:latin typeface="CMR10"/>
            </a:endParaRPr>
          </a:p>
          <a:p>
            <a:r>
              <a:rPr lang="en-GB" sz="3200" i="1" dirty="0">
                <a:solidFill>
                  <a:srgbClr val="00B050"/>
                </a:solidFill>
                <a:effectLst/>
                <a:latin typeface="CMR10"/>
              </a:rPr>
              <a:t>(glasses, gels)</a:t>
            </a:r>
          </a:p>
          <a:p>
            <a:endParaRPr lang="en-GB" sz="3200" dirty="0">
              <a:latin typeface="CMR10"/>
            </a:endParaRPr>
          </a:p>
          <a:p>
            <a:r>
              <a:rPr lang="en-GB" sz="3200" dirty="0">
                <a:latin typeface="CMR10"/>
              </a:rPr>
              <a:t> </a:t>
            </a:r>
            <a:endParaRPr lang="en-GB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71DB20-A34B-AF40-9EDD-18B53E1A0587}"/>
              </a:ext>
            </a:extLst>
          </p:cNvPr>
          <p:cNvSpPr txBox="1"/>
          <p:nvPr/>
        </p:nvSpPr>
        <p:spPr>
          <a:xfrm>
            <a:off x="1037063" y="26922"/>
            <a:ext cx="9634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  <a:effectLst/>
                <a:latin typeface="CMR10"/>
              </a:rPr>
              <a:t>Potential pitfalls typically encountered in self- assembly</a:t>
            </a:r>
          </a:p>
        </p:txBody>
      </p:sp>
    </p:spTree>
    <p:extLst>
      <p:ext uri="{BB962C8B-B14F-4D97-AF65-F5344CB8AC3E}">
        <p14:creationId xmlns:p14="http://schemas.microsoft.com/office/powerpoint/2010/main" val="1724018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Pasta frolla classica, ricetta e foto preparazione | Ricette della Nonna">
            <a:extLst>
              <a:ext uri="{FF2B5EF4-FFF2-40B4-BE49-F238E27FC236}">
                <a16:creationId xmlns:a16="http://schemas.microsoft.com/office/drawing/2014/main" id="{3019ECA0-7597-9C4E-825E-924A989EA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70" t="34634" r="5886" b="11220"/>
          <a:stretch/>
        </p:blipFill>
        <p:spPr bwMode="auto">
          <a:xfrm>
            <a:off x="0" y="-723612"/>
            <a:ext cx="11982734" cy="934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368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3F90E6-A8A1-6746-8ECB-9471BC298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7672"/>
            <a:ext cx="3599727" cy="1170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3BCE7A-A72A-E44B-8407-6E6AF7945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380" y="637392"/>
            <a:ext cx="4436565" cy="4483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68E986-26B3-6348-9675-880169C5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057" y="637392"/>
            <a:ext cx="4189957" cy="40863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CA78AE-6636-1240-ACDA-538C8064D11F}"/>
              </a:ext>
            </a:extLst>
          </p:cNvPr>
          <p:cNvSpPr txBox="1"/>
          <p:nvPr/>
        </p:nvSpPr>
        <p:spPr>
          <a:xfrm>
            <a:off x="-75190" y="0"/>
            <a:ext cx="11519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800" dirty="0">
                <a:solidFill>
                  <a:srgbClr val="FF0000"/>
                </a:solidFill>
              </a:rPr>
              <a:t>Tetrahedral patchy particles </a:t>
            </a:r>
            <a:r>
              <a:rPr lang="en-IT" sz="2800">
                <a:solidFill>
                  <a:srgbClr val="FF0000"/>
                </a:solidFill>
              </a:rPr>
              <a:t>phase diagram</a:t>
            </a:r>
            <a:r>
              <a:rPr lang="en-US" sz="2800" dirty="0">
                <a:solidFill>
                  <a:srgbClr val="FF0000"/>
                </a:solidFill>
              </a:rPr>
              <a:t> – role of the potential parameters </a:t>
            </a:r>
            <a:endParaRPr lang="en-IT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A8695-F65E-9C4B-8403-D948CCBC6DEA}"/>
              </a:ext>
            </a:extLst>
          </p:cNvPr>
          <p:cNvSpPr txBox="1"/>
          <p:nvPr/>
        </p:nvSpPr>
        <p:spPr>
          <a:xfrm>
            <a:off x="2220093" y="4738942"/>
            <a:ext cx="2751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D</a:t>
            </a:r>
            <a:r>
              <a:rPr lang="en-IT" sz="2800" dirty="0">
                <a:solidFill>
                  <a:srgbClr val="FF0000"/>
                </a:solidFill>
              </a:rPr>
              <a:t>irectional bonds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3F25F5-5AA9-3B4D-95B3-46D42C6B6978}"/>
              </a:ext>
            </a:extLst>
          </p:cNvPr>
          <p:cNvSpPr txBox="1"/>
          <p:nvPr/>
        </p:nvSpPr>
        <p:spPr>
          <a:xfrm>
            <a:off x="7488458" y="4654278"/>
            <a:ext cx="2351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Flexible </a:t>
            </a:r>
            <a:r>
              <a:rPr lang="en-IT" sz="2800" dirty="0">
                <a:solidFill>
                  <a:srgbClr val="FF0000"/>
                </a:solidFill>
              </a:rPr>
              <a:t> bonds</a:t>
            </a:r>
          </a:p>
        </p:txBody>
      </p:sp>
    </p:spTree>
    <p:extLst>
      <p:ext uri="{BB962C8B-B14F-4D97-AF65-F5344CB8AC3E}">
        <p14:creationId xmlns:p14="http://schemas.microsoft.com/office/powerpoint/2010/main" val="307703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14654</TotalTime>
  <Words>1172</Words>
  <Application>Microsoft Macintosh PowerPoint</Application>
  <PresentationFormat>Widescreen</PresentationFormat>
  <Paragraphs>234</Paragraphs>
  <Slides>55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70" baseType="lpstr">
      <vt:lpstr>AdvTTec37d199</vt:lpstr>
      <vt:lpstr>AGaramondPro</vt:lpstr>
      <vt:lpstr>Arial</vt:lpstr>
      <vt:lpstr>Calibri</vt:lpstr>
      <vt:lpstr>Calibri Light</vt:lpstr>
      <vt:lpstr>CMMI9</vt:lpstr>
      <vt:lpstr>CMR10</vt:lpstr>
      <vt:lpstr>CMR9</vt:lpstr>
      <vt:lpstr>Helvetica</vt:lpstr>
      <vt:lpstr>HelveticaNeue</vt:lpstr>
      <vt:lpstr>OpenSans</vt:lpstr>
      <vt:lpstr>Symbol</vt:lpstr>
      <vt:lpstr>Times</vt:lpstr>
      <vt:lpstr>TimesLTStd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sciortino</dc:creator>
  <cp:lastModifiedBy>francesco sciortino</cp:lastModifiedBy>
  <cp:revision>241</cp:revision>
  <dcterms:created xsi:type="dcterms:W3CDTF">2023-06-20T12:29:58Z</dcterms:created>
  <dcterms:modified xsi:type="dcterms:W3CDTF">2024-09-04T07:21:17Z</dcterms:modified>
</cp:coreProperties>
</file>